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Default Extension="svg" ContentType="image/sv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changesInfos/changesInfo1.xml" ContentType="application/vnd.ms-powerpoint.changesinfo+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56" r:id="rId2"/>
    <p:sldId id="257" r:id="rId3"/>
    <p:sldId id="307" r:id="rId4"/>
    <p:sldId id="308" r:id="rId5"/>
    <p:sldId id="309" r:id="rId6"/>
    <p:sldId id="310" r:id="rId7"/>
    <p:sldId id="312" r:id="rId8"/>
    <p:sldId id="311" r:id="rId9"/>
    <p:sldId id="313" r:id="rId10"/>
    <p:sldId id="314" r:id="rId11"/>
    <p:sldId id="315" r:id="rId12"/>
    <p:sldId id="316" r:id="rId13"/>
    <p:sldId id="317" r:id="rId14"/>
    <p:sldId id="318" r:id="rId15"/>
    <p:sldId id="319" r:id="rId16"/>
    <p:sldId id="320" r:id="rId17"/>
    <p:sldId id="321" r:id="rId18"/>
    <p:sldId id="322" r:id="rId19"/>
    <p:sldId id="323" r:id="rId20"/>
    <p:sldId id="324" r:id="rId21"/>
    <p:sldId id="325" r:id="rId22"/>
    <p:sldId id="326" r:id="rId23"/>
    <p:sldId id="327" r:id="rId24"/>
    <p:sldId id="259" r:id="rId25"/>
    <p:sldId id="328" r:id="rId26"/>
    <p:sldId id="329" r:id="rId27"/>
    <p:sldId id="330" r:id="rId28"/>
    <p:sldId id="331" r:id="rId29"/>
  </p:sldIdLst>
  <p:sldSz cx="9144000" cy="5143500" type="screen16x9"/>
  <p:notesSz cx="7104063" cy="10234613"/>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E71C"/>
    <a:srgbClr val="00446E"/>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1" d="100"/>
          <a:sy n="91" d="100"/>
        </p:scale>
        <p:origin x="-786" y="-96"/>
      </p:cViewPr>
      <p:guideLst>
        <p:guide orient="horz" pos="162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47"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rofessor Quirino" userId="977227dd2c136a80" providerId="LiveId" clId="{44ADCF21-F286-4E07-A6E2-FAFE0A294EF2}"/>
    <pc:docChg chg="undo custSel modSld sldOrd">
      <pc:chgData name="Professor Quirino" userId="977227dd2c136a80" providerId="LiveId" clId="{44ADCF21-F286-4E07-A6E2-FAFE0A294EF2}" dt="2024-04-22T12:22:15.880" v="4" actId="20578"/>
      <pc:docMkLst>
        <pc:docMk/>
      </pc:docMkLst>
      <pc:sldChg chg="ord">
        <pc:chgData name="Professor Quirino" userId="977227dd2c136a80" providerId="LiveId" clId="{44ADCF21-F286-4E07-A6E2-FAFE0A294EF2}" dt="2024-04-22T12:22:15.880" v="4" actId="20578"/>
        <pc:sldMkLst>
          <pc:docMk/>
          <pc:sldMk cId="1118626616" sldId="291"/>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3078427" cy="513508"/>
          </a:xfrm>
          <a:prstGeom prst="rect">
            <a:avLst/>
          </a:prstGeom>
        </p:spPr>
        <p:txBody>
          <a:bodyPr vert="horz" lIns="99075" tIns="49538" rIns="99075" bIns="49538" rtlCol="0"/>
          <a:lstStyle>
            <a:lvl1pPr algn="l">
              <a:defRPr sz="1300"/>
            </a:lvl1pPr>
          </a:lstStyle>
          <a:p>
            <a:endParaRPr lang="pt-BR"/>
          </a:p>
        </p:txBody>
      </p:sp>
      <p:sp>
        <p:nvSpPr>
          <p:cNvPr id="3" name="Espaço Reservado para Data 2"/>
          <p:cNvSpPr>
            <a:spLocks noGrp="1"/>
          </p:cNvSpPr>
          <p:nvPr>
            <p:ph type="dt" idx="1"/>
          </p:nvPr>
        </p:nvSpPr>
        <p:spPr>
          <a:xfrm>
            <a:off x="4023992" y="0"/>
            <a:ext cx="3078427" cy="513508"/>
          </a:xfrm>
          <a:prstGeom prst="rect">
            <a:avLst/>
          </a:prstGeom>
        </p:spPr>
        <p:txBody>
          <a:bodyPr vert="horz" lIns="99075" tIns="49538" rIns="99075" bIns="49538" rtlCol="0"/>
          <a:lstStyle>
            <a:lvl1pPr algn="r">
              <a:defRPr sz="1300"/>
            </a:lvl1pPr>
          </a:lstStyle>
          <a:p>
            <a:fld id="{B9567420-CD51-44E4-987C-F5DDB4A9826A}" type="datetimeFigureOut">
              <a:rPr lang="pt-BR" smtClean="0"/>
              <a:pPr/>
              <a:t>22/05/2024</a:t>
            </a:fld>
            <a:endParaRPr lang="pt-BR"/>
          </a:p>
        </p:txBody>
      </p:sp>
      <p:sp>
        <p:nvSpPr>
          <p:cNvPr id="4" name="Espaço Reservado para Imagem de Slide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9075" tIns="49538" rIns="99075" bIns="49538" rtlCol="0" anchor="ctr"/>
          <a:lstStyle/>
          <a:p>
            <a:endParaRPr lang="pt-BR"/>
          </a:p>
        </p:txBody>
      </p:sp>
      <p:sp>
        <p:nvSpPr>
          <p:cNvPr id="5" name="Espaço Reservado para Anotações 4"/>
          <p:cNvSpPr>
            <a:spLocks noGrp="1"/>
          </p:cNvSpPr>
          <p:nvPr>
            <p:ph type="body" sz="quarter" idx="3"/>
          </p:nvPr>
        </p:nvSpPr>
        <p:spPr>
          <a:xfrm>
            <a:off x="710407" y="4925407"/>
            <a:ext cx="5683250" cy="4029879"/>
          </a:xfrm>
          <a:prstGeom prst="rect">
            <a:avLst/>
          </a:prstGeom>
        </p:spPr>
        <p:txBody>
          <a:bodyPr vert="horz" lIns="99075" tIns="49538" rIns="99075" bIns="49538" rtlCol="0"/>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9721107"/>
            <a:ext cx="3078427" cy="513507"/>
          </a:xfrm>
          <a:prstGeom prst="rect">
            <a:avLst/>
          </a:prstGeom>
        </p:spPr>
        <p:txBody>
          <a:bodyPr vert="horz" lIns="99075" tIns="49538" rIns="99075" bIns="49538" rtlCol="0" anchor="b"/>
          <a:lstStyle>
            <a:lvl1pPr algn="l">
              <a:defRPr sz="1300"/>
            </a:lvl1pPr>
          </a:lstStyle>
          <a:p>
            <a:endParaRPr lang="pt-BR"/>
          </a:p>
        </p:txBody>
      </p:sp>
      <p:sp>
        <p:nvSpPr>
          <p:cNvPr id="7" name="Espaço Reservado para Número de Slide 6"/>
          <p:cNvSpPr>
            <a:spLocks noGrp="1"/>
          </p:cNvSpPr>
          <p:nvPr>
            <p:ph type="sldNum" sz="quarter" idx="5"/>
          </p:nvPr>
        </p:nvSpPr>
        <p:spPr>
          <a:xfrm>
            <a:off x="4023992" y="9721107"/>
            <a:ext cx="3078427" cy="513507"/>
          </a:xfrm>
          <a:prstGeom prst="rect">
            <a:avLst/>
          </a:prstGeom>
        </p:spPr>
        <p:txBody>
          <a:bodyPr vert="horz" lIns="99075" tIns="49538" rIns="99075" bIns="49538" rtlCol="0" anchor="b"/>
          <a:lstStyle>
            <a:lvl1pPr algn="r">
              <a:defRPr sz="1300"/>
            </a:lvl1pPr>
          </a:lstStyle>
          <a:p>
            <a:fld id="{B59C3B04-95CE-49FC-A4EB-30C8D608763B}" type="slidenum">
              <a:rPr lang="pt-BR" smtClean="0"/>
              <a:pPr/>
              <a:t>‹nº›</a:t>
            </a:fld>
            <a:endParaRPr lang="pt-BR"/>
          </a:p>
        </p:txBody>
      </p:sp>
    </p:spTree>
    <p:extLst>
      <p:ext uri="{BB962C8B-B14F-4D97-AF65-F5344CB8AC3E}">
        <p14:creationId xmlns="" xmlns:p14="http://schemas.microsoft.com/office/powerpoint/2010/main" val="32177996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1597819"/>
            <a:ext cx="7772400" cy="1102519"/>
          </a:xfrm>
        </p:spPr>
        <p:txBody>
          <a:bodyPr/>
          <a:lstStyle/>
          <a:p>
            <a:r>
              <a:rPr lang="pt-BR"/>
              <a:t>Clique para editar o estilo do título mestre</a:t>
            </a:r>
          </a:p>
        </p:txBody>
      </p:sp>
      <p:sp>
        <p:nvSpPr>
          <p:cNvPr id="3" name="Subtítulo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BR"/>
              <a:t>Clique para editar o estilo do subtítulo mestre</a:t>
            </a:r>
          </a:p>
        </p:txBody>
      </p:sp>
      <p:sp>
        <p:nvSpPr>
          <p:cNvPr id="4" name="Espaço Reservado para Data 3"/>
          <p:cNvSpPr>
            <a:spLocks noGrp="1"/>
          </p:cNvSpPr>
          <p:nvPr>
            <p:ph type="dt" sz="half" idx="10"/>
          </p:nvPr>
        </p:nvSpPr>
        <p:spPr/>
        <p:txBody>
          <a:bodyPr/>
          <a:lstStyle/>
          <a:p>
            <a:fld id="{8EF4E820-A50F-4624-9067-33B4F1E3F8BD}" type="datetimeFigureOut">
              <a:rPr lang="pt-BR" smtClean="0"/>
              <a:pPr/>
              <a:t>22/05/2024</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EB8204FA-02BB-4E6D-A353-022905546204}" type="slidenum">
              <a:rPr lang="pt-BR" smtClean="0"/>
              <a:pPr/>
              <a:t>‹nº›</a:t>
            </a:fld>
            <a:endParaRPr lang="pt-B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estilo do título mestre</a:t>
            </a:r>
          </a:p>
        </p:txBody>
      </p:sp>
      <p:sp>
        <p:nvSpPr>
          <p:cNvPr id="3" name="Espaço Reservado para Texto Vertical 2"/>
          <p:cNvSpPr>
            <a:spLocks noGrp="1"/>
          </p:cNvSpPr>
          <p:nvPr>
            <p:ph type="body" orient="vert" idx="1"/>
          </p:nvPr>
        </p:nvSpPr>
        <p:spPr/>
        <p:txBody>
          <a:bodyPr vert="eaVert"/>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8EF4E820-A50F-4624-9067-33B4F1E3F8BD}" type="datetimeFigureOut">
              <a:rPr lang="pt-BR" smtClean="0"/>
              <a:pPr/>
              <a:t>22/05/2024</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EB8204FA-02BB-4E6D-A353-022905546204}" type="slidenum">
              <a:rPr lang="pt-BR" smtClean="0"/>
              <a:pPr/>
              <a:t>‹nº›</a:t>
            </a:fld>
            <a:endParaRPr lang="pt-B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154781"/>
            <a:ext cx="2057400" cy="3290888"/>
          </a:xfrm>
        </p:spPr>
        <p:txBody>
          <a:bodyPr vert="eaVert"/>
          <a:lstStyle/>
          <a:p>
            <a:r>
              <a:rPr lang="pt-BR"/>
              <a:t>Clique para editar o estilo do título mestre</a:t>
            </a:r>
          </a:p>
        </p:txBody>
      </p:sp>
      <p:sp>
        <p:nvSpPr>
          <p:cNvPr id="3" name="Espaço Reservado para Texto Vertical 2"/>
          <p:cNvSpPr>
            <a:spLocks noGrp="1"/>
          </p:cNvSpPr>
          <p:nvPr>
            <p:ph type="body" orient="vert" idx="1"/>
          </p:nvPr>
        </p:nvSpPr>
        <p:spPr>
          <a:xfrm>
            <a:off x="457200" y="154781"/>
            <a:ext cx="6019800" cy="3290888"/>
          </a:xfrm>
        </p:spPr>
        <p:txBody>
          <a:bodyPr vert="eaVert"/>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8EF4E820-A50F-4624-9067-33B4F1E3F8BD}" type="datetimeFigureOut">
              <a:rPr lang="pt-BR" smtClean="0"/>
              <a:pPr/>
              <a:t>22/05/2024</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EB8204FA-02BB-4E6D-A353-022905546204}" type="slidenum">
              <a:rPr lang="pt-BR" smtClean="0"/>
              <a:pPr/>
              <a:t>‹nº›</a:t>
            </a:fld>
            <a:endParaRPr lang="pt-B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estilo do título mestre</a:t>
            </a:r>
          </a:p>
        </p:txBody>
      </p:sp>
      <p:sp>
        <p:nvSpPr>
          <p:cNvPr id="3" name="Espaço Reservado para Conteúdo 2"/>
          <p:cNvSpPr>
            <a:spLocks noGrp="1"/>
          </p:cNvSpPr>
          <p:nvPr>
            <p:ph idx="1"/>
          </p:nvPr>
        </p:nvSpPr>
        <p:spPr/>
        <p:txBody>
          <a:body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8EF4E820-A50F-4624-9067-33B4F1E3F8BD}" type="datetimeFigureOut">
              <a:rPr lang="pt-BR" smtClean="0"/>
              <a:pPr/>
              <a:t>22/05/2024</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EB8204FA-02BB-4E6D-A353-022905546204}" type="slidenum">
              <a:rPr lang="pt-BR" smtClean="0"/>
              <a:pPr/>
              <a:t>‹nº›</a:t>
            </a:fld>
            <a:endParaRPr lang="pt-B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3305176"/>
            <a:ext cx="7772400" cy="1021556"/>
          </a:xfrm>
        </p:spPr>
        <p:txBody>
          <a:bodyPr anchor="t"/>
          <a:lstStyle>
            <a:lvl1pPr algn="l">
              <a:defRPr sz="4000" b="1" cap="all"/>
            </a:lvl1pPr>
          </a:lstStyle>
          <a:p>
            <a:r>
              <a:rPr lang="pt-BR"/>
              <a:t>Clique para editar o estilo do título mestre</a:t>
            </a:r>
          </a:p>
        </p:txBody>
      </p:sp>
      <p:sp>
        <p:nvSpPr>
          <p:cNvPr id="3" name="Espaço Reservado para Texto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a:t>Clique para editar os estilos do texto mestre</a:t>
            </a:r>
          </a:p>
        </p:txBody>
      </p:sp>
      <p:sp>
        <p:nvSpPr>
          <p:cNvPr id="4" name="Espaço Reservado para Data 3"/>
          <p:cNvSpPr>
            <a:spLocks noGrp="1"/>
          </p:cNvSpPr>
          <p:nvPr>
            <p:ph type="dt" sz="half" idx="10"/>
          </p:nvPr>
        </p:nvSpPr>
        <p:spPr/>
        <p:txBody>
          <a:bodyPr/>
          <a:lstStyle/>
          <a:p>
            <a:fld id="{8EF4E820-A50F-4624-9067-33B4F1E3F8BD}" type="datetimeFigureOut">
              <a:rPr lang="pt-BR" smtClean="0"/>
              <a:pPr/>
              <a:t>22/05/2024</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EB8204FA-02BB-4E6D-A353-022905546204}" type="slidenum">
              <a:rPr lang="pt-BR" smtClean="0"/>
              <a:pPr/>
              <a:t>‹nº›</a:t>
            </a:fld>
            <a:endParaRPr lang="pt-B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estilo do título mestre</a:t>
            </a:r>
          </a:p>
        </p:txBody>
      </p:sp>
      <p:sp>
        <p:nvSpPr>
          <p:cNvPr id="3" name="Espaço Reservado para Conteúdo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p:cNvSpPr>
            <a:spLocks noGrp="1"/>
          </p:cNvSpPr>
          <p:nvPr>
            <p:ph type="dt" sz="half" idx="10"/>
          </p:nvPr>
        </p:nvSpPr>
        <p:spPr/>
        <p:txBody>
          <a:bodyPr/>
          <a:lstStyle/>
          <a:p>
            <a:fld id="{8EF4E820-A50F-4624-9067-33B4F1E3F8BD}" type="datetimeFigureOut">
              <a:rPr lang="pt-BR" smtClean="0"/>
              <a:pPr/>
              <a:t>22/05/2024</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EB8204FA-02BB-4E6D-A353-022905546204}" type="slidenum">
              <a:rPr lang="pt-BR" smtClean="0"/>
              <a:pPr/>
              <a:t>‹nº›</a:t>
            </a:fld>
            <a:endParaRPr lang="pt-B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05979"/>
            <a:ext cx="8229600" cy="857250"/>
          </a:xfrm>
        </p:spPr>
        <p:txBody>
          <a:bodyPr/>
          <a:lstStyle>
            <a:lvl1pPr>
              <a:defRPr/>
            </a:lvl1pPr>
          </a:lstStyle>
          <a:p>
            <a:r>
              <a:rPr lang="pt-BR"/>
              <a:t>Clique para editar o estilo do título mestre</a:t>
            </a:r>
          </a:p>
        </p:txBody>
      </p:sp>
      <p:sp>
        <p:nvSpPr>
          <p:cNvPr id="3" name="Espaço Reservado para Texto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do texto mestre</a:t>
            </a:r>
          </a:p>
        </p:txBody>
      </p:sp>
      <p:sp>
        <p:nvSpPr>
          <p:cNvPr id="4" name="Espaço Reservado para Conteúdo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do texto mestre</a:t>
            </a:r>
          </a:p>
        </p:txBody>
      </p:sp>
      <p:sp>
        <p:nvSpPr>
          <p:cNvPr id="6" name="Espaço Reservado para Conteúdo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p:cNvSpPr>
            <a:spLocks noGrp="1"/>
          </p:cNvSpPr>
          <p:nvPr>
            <p:ph type="dt" sz="half" idx="10"/>
          </p:nvPr>
        </p:nvSpPr>
        <p:spPr/>
        <p:txBody>
          <a:bodyPr/>
          <a:lstStyle/>
          <a:p>
            <a:fld id="{8EF4E820-A50F-4624-9067-33B4F1E3F8BD}" type="datetimeFigureOut">
              <a:rPr lang="pt-BR" smtClean="0"/>
              <a:pPr/>
              <a:t>22/05/2024</a:t>
            </a:fld>
            <a:endParaRPr lang="pt-BR"/>
          </a:p>
        </p:txBody>
      </p:sp>
      <p:sp>
        <p:nvSpPr>
          <p:cNvPr id="8" name="Espaço Reservado para Rodapé 7"/>
          <p:cNvSpPr>
            <a:spLocks noGrp="1"/>
          </p:cNvSpPr>
          <p:nvPr>
            <p:ph type="ftr" sz="quarter" idx="11"/>
          </p:nvPr>
        </p:nvSpPr>
        <p:spPr/>
        <p:txBody>
          <a:bodyPr/>
          <a:lstStyle/>
          <a:p>
            <a:endParaRPr lang="pt-BR"/>
          </a:p>
        </p:txBody>
      </p:sp>
      <p:sp>
        <p:nvSpPr>
          <p:cNvPr id="9" name="Espaço Reservado para Número de Slide 8"/>
          <p:cNvSpPr>
            <a:spLocks noGrp="1"/>
          </p:cNvSpPr>
          <p:nvPr>
            <p:ph type="sldNum" sz="quarter" idx="12"/>
          </p:nvPr>
        </p:nvSpPr>
        <p:spPr/>
        <p:txBody>
          <a:bodyPr/>
          <a:lstStyle/>
          <a:p>
            <a:fld id="{EB8204FA-02BB-4E6D-A353-022905546204}" type="slidenum">
              <a:rPr lang="pt-BR" smtClean="0"/>
              <a:pPr/>
              <a:t>‹nº›</a:t>
            </a:fld>
            <a:endParaRPr lang="pt-B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estilo do título mestre</a:t>
            </a:r>
          </a:p>
        </p:txBody>
      </p:sp>
      <p:sp>
        <p:nvSpPr>
          <p:cNvPr id="3" name="Espaço Reservado para Data 2"/>
          <p:cNvSpPr>
            <a:spLocks noGrp="1"/>
          </p:cNvSpPr>
          <p:nvPr>
            <p:ph type="dt" sz="half" idx="10"/>
          </p:nvPr>
        </p:nvSpPr>
        <p:spPr/>
        <p:txBody>
          <a:bodyPr/>
          <a:lstStyle/>
          <a:p>
            <a:fld id="{8EF4E820-A50F-4624-9067-33B4F1E3F8BD}" type="datetimeFigureOut">
              <a:rPr lang="pt-BR" smtClean="0"/>
              <a:pPr/>
              <a:t>22/05/2024</a:t>
            </a:fld>
            <a:endParaRPr lang="pt-BR"/>
          </a:p>
        </p:txBody>
      </p:sp>
      <p:sp>
        <p:nvSpPr>
          <p:cNvPr id="4" name="Espaço Reservado para Rodapé 3"/>
          <p:cNvSpPr>
            <a:spLocks noGrp="1"/>
          </p:cNvSpPr>
          <p:nvPr>
            <p:ph type="ftr" sz="quarter" idx="11"/>
          </p:nvPr>
        </p:nvSpPr>
        <p:spPr/>
        <p:txBody>
          <a:bodyPr/>
          <a:lstStyle/>
          <a:p>
            <a:endParaRPr lang="pt-BR"/>
          </a:p>
        </p:txBody>
      </p:sp>
      <p:sp>
        <p:nvSpPr>
          <p:cNvPr id="5" name="Espaço Reservado para Número de Slide 4"/>
          <p:cNvSpPr>
            <a:spLocks noGrp="1"/>
          </p:cNvSpPr>
          <p:nvPr>
            <p:ph type="sldNum" sz="quarter" idx="12"/>
          </p:nvPr>
        </p:nvSpPr>
        <p:spPr/>
        <p:txBody>
          <a:bodyPr/>
          <a:lstStyle/>
          <a:p>
            <a:fld id="{EB8204FA-02BB-4E6D-A353-022905546204}" type="slidenum">
              <a:rPr lang="pt-BR" smtClean="0"/>
              <a:pPr/>
              <a:t>‹nº›</a:t>
            </a:fld>
            <a:endParaRPr lang="pt-B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8EF4E820-A50F-4624-9067-33B4F1E3F8BD}" type="datetimeFigureOut">
              <a:rPr lang="pt-BR" smtClean="0"/>
              <a:pPr/>
              <a:t>22/05/2024</a:t>
            </a:fld>
            <a:endParaRPr lang="pt-BR"/>
          </a:p>
        </p:txBody>
      </p:sp>
      <p:sp>
        <p:nvSpPr>
          <p:cNvPr id="3" name="Espaço Reservado para Rodapé 2"/>
          <p:cNvSpPr>
            <a:spLocks noGrp="1"/>
          </p:cNvSpPr>
          <p:nvPr>
            <p:ph type="ftr" sz="quarter" idx="11"/>
          </p:nvPr>
        </p:nvSpPr>
        <p:spPr/>
        <p:txBody>
          <a:bodyPr/>
          <a:lstStyle/>
          <a:p>
            <a:endParaRPr lang="pt-BR"/>
          </a:p>
        </p:txBody>
      </p:sp>
      <p:sp>
        <p:nvSpPr>
          <p:cNvPr id="4" name="Espaço Reservado para Número de Slide 3"/>
          <p:cNvSpPr>
            <a:spLocks noGrp="1"/>
          </p:cNvSpPr>
          <p:nvPr>
            <p:ph type="sldNum" sz="quarter" idx="12"/>
          </p:nvPr>
        </p:nvSpPr>
        <p:spPr/>
        <p:txBody>
          <a:bodyPr/>
          <a:lstStyle/>
          <a:p>
            <a:fld id="{EB8204FA-02BB-4E6D-A353-022905546204}" type="slidenum">
              <a:rPr lang="pt-BR" smtClean="0"/>
              <a:pPr/>
              <a:t>‹nº›</a:t>
            </a:fld>
            <a:endParaRPr lang="pt-B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1" y="204787"/>
            <a:ext cx="3008313" cy="871538"/>
          </a:xfrm>
        </p:spPr>
        <p:txBody>
          <a:bodyPr anchor="b"/>
          <a:lstStyle>
            <a:lvl1pPr algn="l">
              <a:defRPr sz="2000" b="1"/>
            </a:lvl1pPr>
          </a:lstStyle>
          <a:p>
            <a:r>
              <a:rPr lang="pt-BR"/>
              <a:t>Clique para editar o estilo do título mestre</a:t>
            </a:r>
          </a:p>
        </p:txBody>
      </p:sp>
      <p:sp>
        <p:nvSpPr>
          <p:cNvPr id="3" name="Espaço Reservado para Conteúdo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a:t>Clique para editar os estilos do texto mestre</a:t>
            </a:r>
          </a:p>
        </p:txBody>
      </p:sp>
      <p:sp>
        <p:nvSpPr>
          <p:cNvPr id="5" name="Espaço Reservado para Data 4"/>
          <p:cNvSpPr>
            <a:spLocks noGrp="1"/>
          </p:cNvSpPr>
          <p:nvPr>
            <p:ph type="dt" sz="half" idx="10"/>
          </p:nvPr>
        </p:nvSpPr>
        <p:spPr/>
        <p:txBody>
          <a:bodyPr/>
          <a:lstStyle/>
          <a:p>
            <a:fld id="{8EF4E820-A50F-4624-9067-33B4F1E3F8BD}" type="datetimeFigureOut">
              <a:rPr lang="pt-BR" smtClean="0"/>
              <a:pPr/>
              <a:t>22/05/2024</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EB8204FA-02BB-4E6D-A353-022905546204}" type="slidenum">
              <a:rPr lang="pt-BR" smtClean="0"/>
              <a:pPr/>
              <a:t>‹nº›</a:t>
            </a:fld>
            <a:endParaRPr lang="pt-B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3600450"/>
            <a:ext cx="5486400" cy="425054"/>
          </a:xfrm>
        </p:spPr>
        <p:txBody>
          <a:bodyPr anchor="b"/>
          <a:lstStyle>
            <a:lvl1pPr algn="l">
              <a:defRPr sz="2000" b="1"/>
            </a:lvl1pPr>
          </a:lstStyle>
          <a:p>
            <a:r>
              <a:rPr lang="pt-BR"/>
              <a:t>Clique para editar o estilo do título mestre</a:t>
            </a:r>
          </a:p>
        </p:txBody>
      </p:sp>
      <p:sp>
        <p:nvSpPr>
          <p:cNvPr id="3" name="Espaço Reservado para Imagem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a:t>Clique para editar os estilos do texto mestre</a:t>
            </a:r>
          </a:p>
        </p:txBody>
      </p:sp>
      <p:sp>
        <p:nvSpPr>
          <p:cNvPr id="5" name="Espaço Reservado para Data 4"/>
          <p:cNvSpPr>
            <a:spLocks noGrp="1"/>
          </p:cNvSpPr>
          <p:nvPr>
            <p:ph type="dt" sz="half" idx="10"/>
          </p:nvPr>
        </p:nvSpPr>
        <p:spPr/>
        <p:txBody>
          <a:bodyPr/>
          <a:lstStyle/>
          <a:p>
            <a:fld id="{8EF4E820-A50F-4624-9067-33B4F1E3F8BD}" type="datetimeFigureOut">
              <a:rPr lang="pt-BR" smtClean="0"/>
              <a:pPr/>
              <a:t>22/05/2024</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EB8204FA-02BB-4E6D-A353-022905546204}" type="slidenum">
              <a:rPr lang="pt-BR" smtClean="0"/>
              <a:pPr/>
              <a:t>‹nº›</a:t>
            </a:fld>
            <a:endParaRPr lang="pt-B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pt-BR"/>
              <a:t>Clique para editar o estilo do título mestre</a:t>
            </a:r>
          </a:p>
        </p:txBody>
      </p:sp>
      <p:sp>
        <p:nvSpPr>
          <p:cNvPr id="3" name="Espaço Reservado para Texto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8EF4E820-A50F-4624-9067-33B4F1E3F8BD}" type="datetimeFigureOut">
              <a:rPr lang="pt-BR" smtClean="0"/>
              <a:pPr/>
              <a:t>22/05/2024</a:t>
            </a:fld>
            <a:endParaRPr lang="pt-BR"/>
          </a:p>
        </p:txBody>
      </p:sp>
      <p:sp>
        <p:nvSpPr>
          <p:cNvPr id="5" name="Espaço Reservado para Rodapé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B8204FA-02BB-4E6D-A353-022905546204}" type="slidenum">
              <a:rPr lang="pt-BR" smtClean="0"/>
              <a:pPr/>
              <a:t>‹nº›</a:t>
            </a:fld>
            <a:endParaRPr lang="pt-B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2.png"/><Relationship Id="rId7"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svg"/><Relationship Id="rId5" Type="http://schemas.openxmlformats.org/officeDocument/2006/relationships/image" Target="../media/image3.png"/><Relationship Id="rId10" Type="http://schemas.openxmlformats.org/officeDocument/2006/relationships/image" Target="../media/image9.svg"/><Relationship Id="rId4" Type="http://schemas.openxmlformats.org/officeDocument/2006/relationships/image" Target="../media/image3.svg"/><Relationship Id="rId9"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5.svg"/><Relationship Id="rId5" Type="http://schemas.openxmlformats.org/officeDocument/2006/relationships/image" Target="../media/image3.png"/><Relationship Id="rId4" Type="http://schemas.openxmlformats.org/officeDocument/2006/relationships/image" Target="../media/image12.sv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5.svg"/><Relationship Id="rId5" Type="http://schemas.openxmlformats.org/officeDocument/2006/relationships/image" Target="../media/image3.png"/><Relationship Id="rId4" Type="http://schemas.openxmlformats.org/officeDocument/2006/relationships/image" Target="../media/image12.sv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5.svg"/><Relationship Id="rId5" Type="http://schemas.openxmlformats.org/officeDocument/2006/relationships/image" Target="../media/image3.png"/><Relationship Id="rId4" Type="http://schemas.openxmlformats.org/officeDocument/2006/relationships/image" Target="../media/image12.sv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5.svg"/><Relationship Id="rId5" Type="http://schemas.openxmlformats.org/officeDocument/2006/relationships/image" Target="../media/image3.png"/><Relationship Id="rId4" Type="http://schemas.openxmlformats.org/officeDocument/2006/relationships/image" Target="../media/image12.sv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5.svg"/><Relationship Id="rId5" Type="http://schemas.openxmlformats.org/officeDocument/2006/relationships/image" Target="../media/image3.png"/><Relationship Id="rId4" Type="http://schemas.openxmlformats.org/officeDocument/2006/relationships/image" Target="../media/image12.sv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5.svg"/><Relationship Id="rId5" Type="http://schemas.openxmlformats.org/officeDocument/2006/relationships/image" Target="../media/image3.png"/><Relationship Id="rId4" Type="http://schemas.openxmlformats.org/officeDocument/2006/relationships/image" Target="../media/image12.svg"/></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5.svg"/><Relationship Id="rId5" Type="http://schemas.openxmlformats.org/officeDocument/2006/relationships/image" Target="../media/image3.png"/><Relationship Id="rId4" Type="http://schemas.openxmlformats.org/officeDocument/2006/relationships/image" Target="../media/image12.sv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5.svg"/><Relationship Id="rId5" Type="http://schemas.openxmlformats.org/officeDocument/2006/relationships/image" Target="../media/image3.png"/><Relationship Id="rId4" Type="http://schemas.openxmlformats.org/officeDocument/2006/relationships/image" Target="../media/image12.svg"/></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5.svg"/><Relationship Id="rId5" Type="http://schemas.openxmlformats.org/officeDocument/2006/relationships/image" Target="../media/image3.png"/><Relationship Id="rId4" Type="http://schemas.openxmlformats.org/officeDocument/2006/relationships/image" Target="../media/image12.svg"/></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5.svg"/><Relationship Id="rId5" Type="http://schemas.openxmlformats.org/officeDocument/2006/relationships/image" Target="../media/image3.png"/><Relationship Id="rId4" Type="http://schemas.openxmlformats.org/officeDocument/2006/relationships/image" Target="../media/image12.sv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8.jpe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5.svg"/><Relationship Id="rId5" Type="http://schemas.openxmlformats.org/officeDocument/2006/relationships/image" Target="../media/image3.png"/><Relationship Id="rId4" Type="http://schemas.openxmlformats.org/officeDocument/2006/relationships/image" Target="../media/image12.svg"/></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5.svg"/><Relationship Id="rId5" Type="http://schemas.openxmlformats.org/officeDocument/2006/relationships/image" Target="../media/image3.png"/><Relationship Id="rId4" Type="http://schemas.openxmlformats.org/officeDocument/2006/relationships/image" Target="../media/image12.sv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5.svg"/><Relationship Id="rId5" Type="http://schemas.openxmlformats.org/officeDocument/2006/relationships/image" Target="../media/image3.png"/><Relationship Id="rId4" Type="http://schemas.openxmlformats.org/officeDocument/2006/relationships/image" Target="../media/image12.sv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5.svg"/><Relationship Id="rId5" Type="http://schemas.openxmlformats.org/officeDocument/2006/relationships/image" Target="../media/image3.png"/><Relationship Id="rId4" Type="http://schemas.openxmlformats.org/officeDocument/2006/relationships/image" Target="../media/image12.sv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5.svg"/><Relationship Id="rId5" Type="http://schemas.openxmlformats.org/officeDocument/2006/relationships/image" Target="../media/image3.png"/><Relationship Id="rId4" Type="http://schemas.openxmlformats.org/officeDocument/2006/relationships/image" Target="../media/image12.sv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5.svg"/><Relationship Id="rId5" Type="http://schemas.openxmlformats.org/officeDocument/2006/relationships/image" Target="../media/image3.png"/><Relationship Id="rId4" Type="http://schemas.openxmlformats.org/officeDocument/2006/relationships/image" Target="../media/image12.sv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5.svg"/><Relationship Id="rId5" Type="http://schemas.openxmlformats.org/officeDocument/2006/relationships/image" Target="../media/image3.png"/><Relationship Id="rId4" Type="http://schemas.openxmlformats.org/officeDocument/2006/relationships/image" Target="../media/image12.svg"/></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5.svg"/><Relationship Id="rId5" Type="http://schemas.openxmlformats.org/officeDocument/2006/relationships/image" Target="../media/image3.png"/><Relationship Id="rId4" Type="http://schemas.openxmlformats.org/officeDocument/2006/relationships/image" Target="../media/image12.sv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5.svg"/><Relationship Id="rId5" Type="http://schemas.openxmlformats.org/officeDocument/2006/relationships/image" Target="../media/image3.png"/><Relationship Id="rId4" Type="http://schemas.openxmlformats.org/officeDocument/2006/relationships/image" Target="../media/image12.sv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5.svg"/><Relationship Id="rId5" Type="http://schemas.openxmlformats.org/officeDocument/2006/relationships/image" Target="../media/image3.png"/><Relationship Id="rId4" Type="http://schemas.openxmlformats.org/officeDocument/2006/relationships/image" Target="../media/image12.sv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9.jpe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5.svg"/><Relationship Id="rId5" Type="http://schemas.openxmlformats.org/officeDocument/2006/relationships/image" Target="../media/image3.png"/><Relationship Id="rId4" Type="http://schemas.openxmlformats.org/officeDocument/2006/relationships/image" Target="../media/image12.sv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5.svg"/><Relationship Id="rId5" Type="http://schemas.openxmlformats.org/officeDocument/2006/relationships/image" Target="../media/image3.png"/><Relationship Id="rId4" Type="http://schemas.openxmlformats.org/officeDocument/2006/relationships/image" Target="../media/image12.sv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5.svg"/><Relationship Id="rId5" Type="http://schemas.openxmlformats.org/officeDocument/2006/relationships/image" Target="../media/image3.png"/><Relationship Id="rId4" Type="http://schemas.openxmlformats.org/officeDocument/2006/relationships/image" Target="../media/image12.svg"/></Relationships>
</file>

<file path=ppt/slides/_rels/slide6.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7.png"/><Relationship Id="rId7" Type="http://schemas.openxmlformats.org/officeDocument/2006/relationships/image" Target="../media/image10.jpe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5.svg"/><Relationship Id="rId5" Type="http://schemas.openxmlformats.org/officeDocument/2006/relationships/image" Target="../media/image3.png"/><Relationship Id="rId4" Type="http://schemas.openxmlformats.org/officeDocument/2006/relationships/image" Target="../media/image12.sv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5.svg"/><Relationship Id="rId5" Type="http://schemas.openxmlformats.org/officeDocument/2006/relationships/image" Target="../media/image3.png"/><Relationship Id="rId4" Type="http://schemas.openxmlformats.org/officeDocument/2006/relationships/image" Target="../media/image12.sv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5.svg"/><Relationship Id="rId5" Type="http://schemas.openxmlformats.org/officeDocument/2006/relationships/image" Target="../media/image3.png"/><Relationship Id="rId4" Type="http://schemas.openxmlformats.org/officeDocument/2006/relationships/image" Target="../media/image12.sv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5.svg"/><Relationship Id="rId5" Type="http://schemas.openxmlformats.org/officeDocument/2006/relationships/image" Target="../media/image3.png"/><Relationship Id="rId4" Type="http://schemas.openxmlformats.org/officeDocument/2006/relationships/image" Target="../media/image12.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tângulo 15"/>
          <p:cNvSpPr/>
          <p:nvPr/>
        </p:nvSpPr>
        <p:spPr>
          <a:xfrm>
            <a:off x="0" y="0"/>
            <a:ext cx="9144000" cy="5143500"/>
          </a:xfrm>
          <a:prstGeom prst="rect">
            <a:avLst/>
          </a:prstGeom>
          <a:solidFill>
            <a:srgbClr val="00446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14" name="Imagem 13" descr="Imagem de vídeo game&#10;&#10;Descrição gerada automaticamente com confiança baixa">
            <a:extLst>
              <a:ext uri="{FF2B5EF4-FFF2-40B4-BE49-F238E27FC236}">
                <a16:creationId xmlns="" xmlns:a16="http://schemas.microsoft.com/office/drawing/2014/main" id="{2F1EFD59-0C4E-4886-A5B7-B07B68BA1058}"/>
              </a:ext>
            </a:extLst>
          </p:cNvPr>
          <p:cNvPicPr>
            <a:picLocks noChangeAspect="1"/>
          </p:cNvPicPr>
          <p:nvPr/>
        </p:nvPicPr>
        <p:blipFill rotWithShape="1">
          <a:blip r:embed="rId2" cstate="print">
            <a:alphaModFix amt="58000"/>
          </a:blip>
          <a:srcRect l="2615" t="27656" r="1069" b="18166"/>
          <a:stretch/>
        </p:blipFill>
        <p:spPr>
          <a:xfrm>
            <a:off x="0" y="-1"/>
            <a:ext cx="9144002" cy="5143501"/>
          </a:xfrm>
          <a:prstGeom prst="rect">
            <a:avLst/>
          </a:prstGeom>
        </p:spPr>
      </p:pic>
      <p:grpSp>
        <p:nvGrpSpPr>
          <p:cNvPr id="5" name="Grupo 4"/>
          <p:cNvGrpSpPr/>
          <p:nvPr/>
        </p:nvGrpSpPr>
        <p:grpSpPr>
          <a:xfrm>
            <a:off x="2339752" y="3867894"/>
            <a:ext cx="4545320" cy="648072"/>
            <a:chOff x="2411760" y="3939902"/>
            <a:chExt cx="4545320" cy="648072"/>
          </a:xfrm>
        </p:grpSpPr>
        <p:pic>
          <p:nvPicPr>
            <p:cNvPr id="6" name="Gráfico 22">
              <a:extLst>
                <a:ext uri="{FF2B5EF4-FFF2-40B4-BE49-F238E27FC236}">
                  <a16:creationId xmlns="" xmlns:a16="http://schemas.microsoft.com/office/drawing/2014/main" id="{40E0A314-E689-4B84-9342-853D61EA14E3}"/>
                </a:ext>
              </a:extLst>
            </p:cNvPr>
            <p:cNvPicPr>
              <a:picLocks noChangeAspect="1"/>
            </p:cNvPicPr>
            <p:nvPr/>
          </p:nvPicPr>
          <p:blipFill>
            <a:blip r:embed="rId3" cstate="print">
              <a:extLst>
                <a:ext uri="{96DAC541-7B7A-43D3-8B79-37D633B846F1}">
                  <asvg:svgBlip xmlns="" xmlns:asvg="http://schemas.microsoft.com/office/drawing/2016/SVG/main" r:embed="rId4"/>
                </a:ext>
              </a:extLst>
            </a:blip>
            <a:stretch>
              <a:fillRect/>
            </a:stretch>
          </p:blipFill>
          <p:spPr>
            <a:xfrm>
              <a:off x="2411760" y="4083918"/>
              <a:ext cx="1512168" cy="400456"/>
            </a:xfrm>
            <a:prstGeom prst="rect">
              <a:avLst/>
            </a:prstGeom>
          </p:spPr>
        </p:pic>
        <p:pic>
          <p:nvPicPr>
            <p:cNvPr id="7" name="Gráfico 21">
              <a:extLst>
                <a:ext uri="{FF2B5EF4-FFF2-40B4-BE49-F238E27FC236}">
                  <a16:creationId xmlns="" xmlns:a16="http://schemas.microsoft.com/office/drawing/2014/main" id="{677B124E-B6D3-4340-B803-3321EEFE2096}"/>
                </a:ext>
              </a:extLst>
            </p:cNvPr>
            <p:cNvPicPr>
              <a:picLocks noChangeAspect="1"/>
            </p:cNvPicPr>
            <p:nvPr/>
          </p:nvPicPr>
          <p:blipFill>
            <a:blip r:embed="rId5" cstate="print">
              <a:extLst>
                <a:ext uri="{96DAC541-7B7A-43D3-8B79-37D633B846F1}">
                  <asvg:svgBlip xmlns="" xmlns:asvg="http://schemas.microsoft.com/office/drawing/2016/SVG/main" r:embed="rId6"/>
                </a:ext>
              </a:extLst>
            </a:blip>
            <a:stretch>
              <a:fillRect/>
            </a:stretch>
          </p:blipFill>
          <p:spPr>
            <a:xfrm>
              <a:off x="5004048" y="3939902"/>
              <a:ext cx="1953032" cy="648072"/>
            </a:xfrm>
            <a:prstGeom prst="rect">
              <a:avLst/>
            </a:prstGeom>
          </p:spPr>
        </p:pic>
      </p:grpSp>
      <p:pic>
        <p:nvPicPr>
          <p:cNvPr id="9" name="Gráfico 30">
            <a:extLst>
              <a:ext uri="{FF2B5EF4-FFF2-40B4-BE49-F238E27FC236}">
                <a16:creationId xmlns="" xmlns:a16="http://schemas.microsoft.com/office/drawing/2014/main" id="{4C0D6238-287B-D5DD-519E-2AED289E5975}"/>
              </a:ext>
            </a:extLst>
          </p:cNvPr>
          <p:cNvPicPr>
            <a:picLocks noChangeAspect="1"/>
          </p:cNvPicPr>
          <p:nvPr/>
        </p:nvPicPr>
        <p:blipFill>
          <a:blip r:embed="rId7" cstate="print">
            <a:extLst>
              <a:ext uri="{96DAC541-7B7A-43D3-8B79-37D633B846F1}">
                <asvg:svgBlip xmlns="" xmlns:asvg="http://schemas.microsoft.com/office/drawing/2016/SVG/main" r:embed="rId8"/>
              </a:ext>
            </a:extLst>
          </a:blip>
          <a:srcRect l="35829"/>
          <a:stretch>
            <a:fillRect/>
          </a:stretch>
        </p:blipFill>
        <p:spPr>
          <a:xfrm>
            <a:off x="0" y="3363838"/>
            <a:ext cx="1097121" cy="1579287"/>
          </a:xfrm>
          <a:prstGeom prst="rect">
            <a:avLst/>
          </a:prstGeom>
        </p:spPr>
      </p:pic>
      <p:pic>
        <p:nvPicPr>
          <p:cNvPr id="8" name="Gráfico 20">
            <a:extLst>
              <a:ext uri="{FF2B5EF4-FFF2-40B4-BE49-F238E27FC236}">
                <a16:creationId xmlns="" xmlns:a16="http://schemas.microsoft.com/office/drawing/2014/main" id="{D5968A8B-20D3-F5BA-23A4-28D370304807}"/>
              </a:ext>
            </a:extLst>
          </p:cNvPr>
          <p:cNvPicPr>
            <a:picLocks noChangeAspect="1"/>
          </p:cNvPicPr>
          <p:nvPr/>
        </p:nvPicPr>
        <p:blipFill>
          <a:blip r:embed="rId9" cstate="print">
            <a:extLst>
              <a:ext uri="{96DAC541-7B7A-43D3-8B79-37D633B846F1}">
                <asvg:svgBlip xmlns="" xmlns:asvg="http://schemas.microsoft.com/office/drawing/2016/SVG/main" r:embed="rId10"/>
              </a:ext>
            </a:extLst>
          </a:blip>
          <a:srcRect t="50000" r="42701"/>
          <a:stretch>
            <a:fillRect/>
          </a:stretch>
        </p:blipFill>
        <p:spPr>
          <a:xfrm>
            <a:off x="7596336" y="0"/>
            <a:ext cx="1547664" cy="1350522"/>
          </a:xfrm>
          <a:prstGeom prst="rect">
            <a:avLst/>
          </a:prstGeom>
        </p:spPr>
      </p:pic>
      <p:sp>
        <p:nvSpPr>
          <p:cNvPr id="19" name="CaixaDeTexto 18"/>
          <p:cNvSpPr txBox="1"/>
          <p:nvPr/>
        </p:nvSpPr>
        <p:spPr>
          <a:xfrm>
            <a:off x="0" y="1443820"/>
            <a:ext cx="9144000" cy="1323439"/>
          </a:xfrm>
          <a:prstGeom prst="rect">
            <a:avLst/>
          </a:prstGeom>
          <a:noFill/>
        </p:spPr>
        <p:txBody>
          <a:bodyPr wrap="square" rtlCol="0">
            <a:spAutoFit/>
          </a:bodyPr>
          <a:lstStyle/>
          <a:p>
            <a:pPr algn="ctr"/>
            <a:r>
              <a:rPr lang="pt-BR" sz="4000" b="1" dirty="0" smtClean="0">
                <a:solidFill>
                  <a:srgbClr val="FFE71C"/>
                </a:solidFill>
                <a:latin typeface="Montserrat" pitchFamily="2" charset="0"/>
              </a:rPr>
              <a:t>Prerrogativas do Profissional Contábil</a:t>
            </a:r>
            <a:endParaRPr lang="pt-BR" sz="4000" b="1" dirty="0">
              <a:solidFill>
                <a:srgbClr val="FFE71C"/>
              </a:solidFill>
              <a:latin typeface="Montserrat" pitchFamily="2"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Uma imagem contendo Forma&#10;&#10;Descrição gerada automaticamente">
            <a:extLst>
              <a:ext uri="{FF2B5EF4-FFF2-40B4-BE49-F238E27FC236}">
                <a16:creationId xmlns="" xmlns:a16="http://schemas.microsoft.com/office/drawing/2014/main" id="{60D8F003-96E0-9C93-F12B-79DE3F5C88F1}"/>
              </a:ext>
            </a:extLst>
          </p:cNvPr>
          <p:cNvPicPr>
            <a:picLocks noChangeAspect="1"/>
          </p:cNvPicPr>
          <p:nvPr/>
        </p:nvPicPr>
        <p:blipFill rotWithShape="1">
          <a:blip r:embed="rId2" cstate="print"/>
          <a:srcRect l="4497" t="64410" r="823" b="27257"/>
          <a:stretch/>
        </p:blipFill>
        <p:spPr>
          <a:xfrm>
            <a:off x="0" y="4587974"/>
            <a:ext cx="9144000" cy="555526"/>
          </a:xfrm>
          <a:prstGeom prst="rect">
            <a:avLst/>
          </a:prstGeom>
        </p:spPr>
      </p:pic>
      <p:pic>
        <p:nvPicPr>
          <p:cNvPr id="5" name="Gráfico 13">
            <a:extLst>
              <a:ext uri="{FF2B5EF4-FFF2-40B4-BE49-F238E27FC236}">
                <a16:creationId xmlns="" xmlns:a16="http://schemas.microsoft.com/office/drawing/2014/main" id="{588EE649-6DE0-383B-9A10-44F34BF55384}"/>
              </a:ext>
            </a:extLst>
          </p:cNvPr>
          <p:cNvPicPr>
            <a:picLocks noChangeAspect="1"/>
          </p:cNvPicPr>
          <p:nvPr/>
        </p:nvPicPr>
        <p:blipFill>
          <a:blip r:embed="rId3" cstate="print">
            <a:extLst>
              <a:ext uri="{96DAC541-7B7A-43D3-8B79-37D633B846F1}">
                <asvg:svgBlip xmlns="" xmlns:asvg="http://schemas.microsoft.com/office/drawing/2016/SVG/main" r:embed="rId4"/>
              </a:ext>
            </a:extLst>
          </a:blip>
          <a:stretch>
            <a:fillRect/>
          </a:stretch>
        </p:blipFill>
        <p:spPr>
          <a:xfrm>
            <a:off x="7380312" y="4695484"/>
            <a:ext cx="1224136" cy="324538"/>
          </a:xfrm>
          <a:prstGeom prst="rect">
            <a:avLst/>
          </a:prstGeom>
        </p:spPr>
      </p:pic>
      <p:pic>
        <p:nvPicPr>
          <p:cNvPr id="6" name="Gráfico 21">
            <a:extLst>
              <a:ext uri="{FF2B5EF4-FFF2-40B4-BE49-F238E27FC236}">
                <a16:creationId xmlns="" xmlns:a16="http://schemas.microsoft.com/office/drawing/2014/main" id="{677B124E-B6D3-4340-B803-3321EEFE2096}"/>
              </a:ext>
            </a:extLst>
          </p:cNvPr>
          <p:cNvPicPr>
            <a:picLocks noChangeAspect="1"/>
          </p:cNvPicPr>
          <p:nvPr/>
        </p:nvPicPr>
        <p:blipFill>
          <a:blip r:embed="rId5" cstate="print">
            <a:extLst>
              <a:ext uri="{96DAC541-7B7A-43D3-8B79-37D633B846F1}">
                <asvg:svgBlip xmlns="" xmlns:asvg="http://schemas.microsoft.com/office/drawing/2016/SVG/main" r:embed="rId6"/>
              </a:ext>
            </a:extLst>
          </a:blip>
          <a:stretch>
            <a:fillRect/>
          </a:stretch>
        </p:blipFill>
        <p:spPr>
          <a:xfrm>
            <a:off x="467544" y="4668039"/>
            <a:ext cx="1296144" cy="430098"/>
          </a:xfrm>
          <a:prstGeom prst="rect">
            <a:avLst/>
          </a:prstGeom>
        </p:spPr>
      </p:pic>
      <p:sp>
        <p:nvSpPr>
          <p:cNvPr id="13" name="object 2">
            <a:extLst>
              <a:ext uri="{FF2B5EF4-FFF2-40B4-BE49-F238E27FC236}">
                <a16:creationId xmlns="" xmlns:a16="http://schemas.microsoft.com/office/drawing/2014/main" id="{DE0D191E-FDFC-E4AD-B367-F3DC47B4FB19}"/>
              </a:ext>
            </a:extLst>
          </p:cNvPr>
          <p:cNvSpPr txBox="1">
            <a:spLocks noGrp="1"/>
          </p:cNvSpPr>
          <p:nvPr>
            <p:ph type="title"/>
          </p:nvPr>
        </p:nvSpPr>
        <p:spPr>
          <a:xfrm>
            <a:off x="611560" y="619569"/>
            <a:ext cx="7920880" cy="690574"/>
          </a:xfrm>
          <a:prstGeom prst="rect">
            <a:avLst/>
          </a:prstGeom>
        </p:spPr>
        <p:txBody>
          <a:bodyPr vert="horz" wrap="square" lIns="0" tIns="13335" rIns="0" bIns="0" rtlCol="0">
            <a:spAutoFit/>
          </a:bodyPr>
          <a:lstStyle/>
          <a:p>
            <a:pPr marL="12700">
              <a:lnSpc>
                <a:spcPct val="100000"/>
              </a:lnSpc>
              <a:spcBef>
                <a:spcPts val="105"/>
              </a:spcBef>
            </a:pPr>
            <a:r>
              <a:rPr lang="pt-BR" b="1" dirty="0" smtClean="0"/>
              <a:t>Resolução CFC 1.640/21</a:t>
            </a:r>
          </a:p>
        </p:txBody>
      </p:sp>
      <p:sp>
        <p:nvSpPr>
          <p:cNvPr id="14" name="object 3">
            <a:extLst>
              <a:ext uri="{FF2B5EF4-FFF2-40B4-BE49-F238E27FC236}">
                <a16:creationId xmlns="" xmlns:a16="http://schemas.microsoft.com/office/drawing/2014/main" id="{A71188ED-104E-D5A6-C6A6-C6A7DFA4DF99}"/>
              </a:ext>
            </a:extLst>
          </p:cNvPr>
          <p:cNvSpPr txBox="1"/>
          <p:nvPr/>
        </p:nvSpPr>
        <p:spPr>
          <a:xfrm>
            <a:off x="683568" y="1445559"/>
            <a:ext cx="7848872" cy="2327560"/>
          </a:xfrm>
          <a:prstGeom prst="rect">
            <a:avLst/>
          </a:prstGeom>
        </p:spPr>
        <p:txBody>
          <a:bodyPr vert="horz" wrap="square" lIns="0" tIns="171450" rIns="0" bIns="0" rtlCol="0">
            <a:spAutoFit/>
          </a:bodyPr>
          <a:lstStyle/>
          <a:p>
            <a:pPr algn="just"/>
            <a:r>
              <a:rPr lang="pt-BR" sz="2000" i="1" dirty="0" smtClean="0"/>
              <a:t>DAS ATRIBUIÇÕES PRIVATIVAS DOS PROFISSIONAIS DA </a:t>
            </a:r>
            <a:r>
              <a:rPr lang="pt-BR" sz="2000" i="1" dirty="0" smtClean="0"/>
              <a:t>CONTABILIDADE</a:t>
            </a:r>
          </a:p>
          <a:p>
            <a:pPr algn="just"/>
            <a:endParaRPr lang="pt-BR" sz="2000" i="1" dirty="0" smtClean="0"/>
          </a:p>
          <a:p>
            <a:pPr algn="just"/>
            <a:r>
              <a:rPr lang="pt-BR" sz="2000" i="1" dirty="0" smtClean="0"/>
              <a:t>Art. 1º O exercício da atividade contábil, considerado na sua plena amplitude e na condição de Ciência Social Aplicada, constitui prerrogativa exclusiva dos contadores e dos técnicos em contabilidade legalmente habilitados, ressalvadas as atribuições privativas dos contadores.</a:t>
            </a:r>
          </a:p>
          <a:p>
            <a:pPr algn="just"/>
            <a:endParaRPr lang="pt-BR" sz="2000" b="1" dirty="0" smtClean="0"/>
          </a:p>
        </p:txBody>
      </p:sp>
    </p:spTree>
    <p:extLst>
      <p:ext uri="{BB962C8B-B14F-4D97-AF65-F5344CB8AC3E}">
        <p14:creationId xmlns="" xmlns:p14="http://schemas.microsoft.com/office/powerpoint/2010/main" val="35086530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Uma imagem contendo Forma&#10;&#10;Descrição gerada automaticamente">
            <a:extLst>
              <a:ext uri="{FF2B5EF4-FFF2-40B4-BE49-F238E27FC236}">
                <a16:creationId xmlns="" xmlns:a16="http://schemas.microsoft.com/office/drawing/2014/main" id="{60D8F003-96E0-9C93-F12B-79DE3F5C88F1}"/>
              </a:ext>
            </a:extLst>
          </p:cNvPr>
          <p:cNvPicPr>
            <a:picLocks noChangeAspect="1"/>
          </p:cNvPicPr>
          <p:nvPr/>
        </p:nvPicPr>
        <p:blipFill rotWithShape="1">
          <a:blip r:embed="rId2" cstate="print"/>
          <a:srcRect l="4497" t="64410" r="823" b="27257"/>
          <a:stretch/>
        </p:blipFill>
        <p:spPr>
          <a:xfrm>
            <a:off x="0" y="4587974"/>
            <a:ext cx="9144000" cy="555526"/>
          </a:xfrm>
          <a:prstGeom prst="rect">
            <a:avLst/>
          </a:prstGeom>
        </p:spPr>
      </p:pic>
      <p:pic>
        <p:nvPicPr>
          <p:cNvPr id="5" name="Gráfico 13">
            <a:extLst>
              <a:ext uri="{FF2B5EF4-FFF2-40B4-BE49-F238E27FC236}">
                <a16:creationId xmlns="" xmlns:a16="http://schemas.microsoft.com/office/drawing/2014/main" id="{588EE649-6DE0-383B-9A10-44F34BF55384}"/>
              </a:ext>
            </a:extLst>
          </p:cNvPr>
          <p:cNvPicPr>
            <a:picLocks noChangeAspect="1"/>
          </p:cNvPicPr>
          <p:nvPr/>
        </p:nvPicPr>
        <p:blipFill>
          <a:blip r:embed="rId3" cstate="print">
            <a:extLst>
              <a:ext uri="{96DAC541-7B7A-43D3-8B79-37D633B846F1}">
                <asvg:svgBlip xmlns="" xmlns:asvg="http://schemas.microsoft.com/office/drawing/2016/SVG/main" r:embed="rId4"/>
              </a:ext>
            </a:extLst>
          </a:blip>
          <a:stretch>
            <a:fillRect/>
          </a:stretch>
        </p:blipFill>
        <p:spPr>
          <a:xfrm>
            <a:off x="7380312" y="4695484"/>
            <a:ext cx="1224136" cy="324538"/>
          </a:xfrm>
          <a:prstGeom prst="rect">
            <a:avLst/>
          </a:prstGeom>
        </p:spPr>
      </p:pic>
      <p:pic>
        <p:nvPicPr>
          <p:cNvPr id="6" name="Gráfico 21">
            <a:extLst>
              <a:ext uri="{FF2B5EF4-FFF2-40B4-BE49-F238E27FC236}">
                <a16:creationId xmlns="" xmlns:a16="http://schemas.microsoft.com/office/drawing/2014/main" id="{677B124E-B6D3-4340-B803-3321EEFE2096}"/>
              </a:ext>
            </a:extLst>
          </p:cNvPr>
          <p:cNvPicPr>
            <a:picLocks noChangeAspect="1"/>
          </p:cNvPicPr>
          <p:nvPr/>
        </p:nvPicPr>
        <p:blipFill>
          <a:blip r:embed="rId5" cstate="print">
            <a:extLst>
              <a:ext uri="{96DAC541-7B7A-43D3-8B79-37D633B846F1}">
                <asvg:svgBlip xmlns="" xmlns:asvg="http://schemas.microsoft.com/office/drawing/2016/SVG/main" r:embed="rId6"/>
              </a:ext>
            </a:extLst>
          </a:blip>
          <a:stretch>
            <a:fillRect/>
          </a:stretch>
        </p:blipFill>
        <p:spPr>
          <a:xfrm>
            <a:off x="467544" y="4668039"/>
            <a:ext cx="1296144" cy="430098"/>
          </a:xfrm>
          <a:prstGeom prst="rect">
            <a:avLst/>
          </a:prstGeom>
        </p:spPr>
      </p:pic>
      <p:sp>
        <p:nvSpPr>
          <p:cNvPr id="13" name="object 2">
            <a:extLst>
              <a:ext uri="{FF2B5EF4-FFF2-40B4-BE49-F238E27FC236}">
                <a16:creationId xmlns="" xmlns:a16="http://schemas.microsoft.com/office/drawing/2014/main" id="{DE0D191E-FDFC-E4AD-B367-F3DC47B4FB19}"/>
              </a:ext>
            </a:extLst>
          </p:cNvPr>
          <p:cNvSpPr txBox="1">
            <a:spLocks noGrp="1"/>
          </p:cNvSpPr>
          <p:nvPr>
            <p:ph type="title"/>
          </p:nvPr>
        </p:nvSpPr>
        <p:spPr>
          <a:xfrm>
            <a:off x="611560" y="619569"/>
            <a:ext cx="7920880" cy="690574"/>
          </a:xfrm>
          <a:prstGeom prst="rect">
            <a:avLst/>
          </a:prstGeom>
        </p:spPr>
        <p:txBody>
          <a:bodyPr vert="horz" wrap="square" lIns="0" tIns="13335" rIns="0" bIns="0" rtlCol="0">
            <a:spAutoFit/>
          </a:bodyPr>
          <a:lstStyle/>
          <a:p>
            <a:pPr marL="12700">
              <a:lnSpc>
                <a:spcPct val="100000"/>
              </a:lnSpc>
              <a:spcBef>
                <a:spcPts val="105"/>
              </a:spcBef>
            </a:pPr>
            <a:r>
              <a:rPr lang="pt-BR" b="1" dirty="0" smtClean="0"/>
              <a:t>Resolução CFC 1.640/21</a:t>
            </a:r>
          </a:p>
        </p:txBody>
      </p:sp>
      <p:sp>
        <p:nvSpPr>
          <p:cNvPr id="14" name="object 3">
            <a:extLst>
              <a:ext uri="{FF2B5EF4-FFF2-40B4-BE49-F238E27FC236}">
                <a16:creationId xmlns="" xmlns:a16="http://schemas.microsoft.com/office/drawing/2014/main" id="{A71188ED-104E-D5A6-C6A6-C6A7DFA4DF99}"/>
              </a:ext>
            </a:extLst>
          </p:cNvPr>
          <p:cNvSpPr txBox="1"/>
          <p:nvPr/>
        </p:nvSpPr>
        <p:spPr>
          <a:xfrm>
            <a:off x="683568" y="1445559"/>
            <a:ext cx="7848872" cy="2943113"/>
          </a:xfrm>
          <a:prstGeom prst="rect">
            <a:avLst/>
          </a:prstGeom>
        </p:spPr>
        <p:txBody>
          <a:bodyPr vert="horz" wrap="square" lIns="0" tIns="171450" rIns="0" bIns="0" rtlCol="0">
            <a:spAutoFit/>
          </a:bodyPr>
          <a:lstStyle/>
          <a:p>
            <a:pPr algn="just"/>
            <a:r>
              <a:rPr lang="pt-BR" sz="2000" i="1" dirty="0" smtClean="0"/>
              <a:t>Art</a:t>
            </a:r>
            <a:r>
              <a:rPr lang="pt-BR" sz="2000" i="1" dirty="0" smtClean="0"/>
              <a:t>. 2º Os profissionais da contabilidade, isto é, contadores e técnicos em contabilidade, podem exercer as suas atividades em todo cargo ou função em que se verifique a necessidade de conhecimentos técnicos das Ciências Contábeis, independentemente do tipo de vínculo ou do cargo ocupado, como na condição de profissional liberal ou autônomo, de empregado regido pela Consolidação das Leis do Trabalho (CLT), de servidor público, de sócio de qualquer tipo de empresa, sociedade, de diretor ou de conselheiro, atuando para quaisquer entidades, ou, em qualquer outra situação jurídica definida pela legislação, exercendo qualquer tipo de função</a:t>
            </a:r>
            <a:r>
              <a:rPr lang="pt-BR" sz="2000" i="1" dirty="0" smtClean="0"/>
              <a:t>...</a:t>
            </a:r>
            <a:endParaRPr lang="pt-BR" sz="2000" b="1" dirty="0" smtClean="0"/>
          </a:p>
        </p:txBody>
      </p:sp>
    </p:spTree>
    <p:extLst>
      <p:ext uri="{BB962C8B-B14F-4D97-AF65-F5344CB8AC3E}">
        <p14:creationId xmlns="" xmlns:p14="http://schemas.microsoft.com/office/powerpoint/2010/main" val="35086530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Uma imagem contendo Forma&#10;&#10;Descrição gerada automaticamente">
            <a:extLst>
              <a:ext uri="{FF2B5EF4-FFF2-40B4-BE49-F238E27FC236}">
                <a16:creationId xmlns="" xmlns:a16="http://schemas.microsoft.com/office/drawing/2014/main" id="{60D8F003-96E0-9C93-F12B-79DE3F5C88F1}"/>
              </a:ext>
            </a:extLst>
          </p:cNvPr>
          <p:cNvPicPr>
            <a:picLocks noChangeAspect="1"/>
          </p:cNvPicPr>
          <p:nvPr/>
        </p:nvPicPr>
        <p:blipFill rotWithShape="1">
          <a:blip r:embed="rId2" cstate="print"/>
          <a:srcRect l="4497" t="64410" r="823" b="27257"/>
          <a:stretch/>
        </p:blipFill>
        <p:spPr>
          <a:xfrm>
            <a:off x="0" y="4587974"/>
            <a:ext cx="9144000" cy="555526"/>
          </a:xfrm>
          <a:prstGeom prst="rect">
            <a:avLst/>
          </a:prstGeom>
        </p:spPr>
      </p:pic>
      <p:pic>
        <p:nvPicPr>
          <p:cNvPr id="5" name="Gráfico 13">
            <a:extLst>
              <a:ext uri="{FF2B5EF4-FFF2-40B4-BE49-F238E27FC236}">
                <a16:creationId xmlns="" xmlns:a16="http://schemas.microsoft.com/office/drawing/2014/main" id="{588EE649-6DE0-383B-9A10-44F34BF55384}"/>
              </a:ext>
            </a:extLst>
          </p:cNvPr>
          <p:cNvPicPr>
            <a:picLocks noChangeAspect="1"/>
          </p:cNvPicPr>
          <p:nvPr/>
        </p:nvPicPr>
        <p:blipFill>
          <a:blip r:embed="rId3" cstate="print">
            <a:extLst>
              <a:ext uri="{96DAC541-7B7A-43D3-8B79-37D633B846F1}">
                <asvg:svgBlip xmlns="" xmlns:asvg="http://schemas.microsoft.com/office/drawing/2016/SVG/main" r:embed="rId4"/>
              </a:ext>
            </a:extLst>
          </a:blip>
          <a:stretch>
            <a:fillRect/>
          </a:stretch>
        </p:blipFill>
        <p:spPr>
          <a:xfrm>
            <a:off x="7380312" y="4695484"/>
            <a:ext cx="1224136" cy="324538"/>
          </a:xfrm>
          <a:prstGeom prst="rect">
            <a:avLst/>
          </a:prstGeom>
        </p:spPr>
      </p:pic>
      <p:pic>
        <p:nvPicPr>
          <p:cNvPr id="6" name="Gráfico 21">
            <a:extLst>
              <a:ext uri="{FF2B5EF4-FFF2-40B4-BE49-F238E27FC236}">
                <a16:creationId xmlns="" xmlns:a16="http://schemas.microsoft.com/office/drawing/2014/main" id="{677B124E-B6D3-4340-B803-3321EEFE2096}"/>
              </a:ext>
            </a:extLst>
          </p:cNvPr>
          <p:cNvPicPr>
            <a:picLocks noChangeAspect="1"/>
          </p:cNvPicPr>
          <p:nvPr/>
        </p:nvPicPr>
        <p:blipFill>
          <a:blip r:embed="rId5" cstate="print">
            <a:extLst>
              <a:ext uri="{96DAC541-7B7A-43D3-8B79-37D633B846F1}">
                <asvg:svgBlip xmlns="" xmlns:asvg="http://schemas.microsoft.com/office/drawing/2016/SVG/main" r:embed="rId6"/>
              </a:ext>
            </a:extLst>
          </a:blip>
          <a:stretch>
            <a:fillRect/>
          </a:stretch>
        </p:blipFill>
        <p:spPr>
          <a:xfrm>
            <a:off x="467544" y="4668039"/>
            <a:ext cx="1296144" cy="430098"/>
          </a:xfrm>
          <a:prstGeom prst="rect">
            <a:avLst/>
          </a:prstGeom>
        </p:spPr>
      </p:pic>
      <p:sp>
        <p:nvSpPr>
          <p:cNvPr id="13" name="object 2">
            <a:extLst>
              <a:ext uri="{FF2B5EF4-FFF2-40B4-BE49-F238E27FC236}">
                <a16:creationId xmlns="" xmlns:a16="http://schemas.microsoft.com/office/drawing/2014/main" id="{DE0D191E-FDFC-E4AD-B367-F3DC47B4FB19}"/>
              </a:ext>
            </a:extLst>
          </p:cNvPr>
          <p:cNvSpPr txBox="1">
            <a:spLocks noGrp="1"/>
          </p:cNvSpPr>
          <p:nvPr>
            <p:ph type="title"/>
          </p:nvPr>
        </p:nvSpPr>
        <p:spPr>
          <a:xfrm>
            <a:off x="611560" y="619569"/>
            <a:ext cx="7920880" cy="690574"/>
          </a:xfrm>
          <a:prstGeom prst="rect">
            <a:avLst/>
          </a:prstGeom>
        </p:spPr>
        <p:txBody>
          <a:bodyPr vert="horz" wrap="square" lIns="0" tIns="13335" rIns="0" bIns="0" rtlCol="0">
            <a:spAutoFit/>
          </a:bodyPr>
          <a:lstStyle/>
          <a:p>
            <a:pPr marL="12700">
              <a:lnSpc>
                <a:spcPct val="100000"/>
              </a:lnSpc>
              <a:spcBef>
                <a:spcPts val="105"/>
              </a:spcBef>
            </a:pPr>
            <a:r>
              <a:rPr lang="pt-BR" b="1" dirty="0" smtClean="0"/>
              <a:t>Resolução CFC 1.640/21</a:t>
            </a:r>
          </a:p>
        </p:txBody>
      </p:sp>
      <p:sp>
        <p:nvSpPr>
          <p:cNvPr id="14" name="object 3">
            <a:extLst>
              <a:ext uri="{FF2B5EF4-FFF2-40B4-BE49-F238E27FC236}">
                <a16:creationId xmlns="" xmlns:a16="http://schemas.microsoft.com/office/drawing/2014/main" id="{A71188ED-104E-D5A6-C6A6-C6A7DFA4DF99}"/>
              </a:ext>
            </a:extLst>
          </p:cNvPr>
          <p:cNvSpPr txBox="1"/>
          <p:nvPr/>
        </p:nvSpPr>
        <p:spPr>
          <a:xfrm>
            <a:off x="683568" y="1445559"/>
            <a:ext cx="7848872" cy="2943113"/>
          </a:xfrm>
          <a:prstGeom prst="rect">
            <a:avLst/>
          </a:prstGeom>
        </p:spPr>
        <p:txBody>
          <a:bodyPr vert="horz" wrap="square" lIns="0" tIns="171450" rIns="0" bIns="0" rtlCol="0">
            <a:spAutoFit/>
          </a:bodyPr>
          <a:lstStyle/>
          <a:p>
            <a:pPr algn="just"/>
            <a:r>
              <a:rPr lang="pt-BR" sz="2000" i="1" dirty="0" smtClean="0"/>
              <a:t>Art</a:t>
            </a:r>
            <a:r>
              <a:rPr lang="pt-BR" sz="2000" i="1" dirty="0" smtClean="0"/>
              <a:t>. 2º </a:t>
            </a:r>
            <a:r>
              <a:rPr lang="pt-BR" sz="2000" i="1" dirty="0" smtClean="0"/>
              <a:t>Continua...</a:t>
            </a:r>
          </a:p>
          <a:p>
            <a:pPr algn="just"/>
            <a:endParaRPr lang="pt-BR" sz="2000" b="1" i="1" dirty="0" smtClean="0"/>
          </a:p>
          <a:p>
            <a:pPr algn="just"/>
            <a:r>
              <a:rPr lang="pt-BR" sz="2000" i="1" dirty="0" smtClean="0"/>
              <a:t>Essas funções poderão ser as de analista de balanço, analista de contabilidade e orçamento, analista de contas, analista de contas a pagar, analista de custos, analista de contabilidade industrial, administrador de contadorias e registros fiscais, assistente de contador de custos, assistente de contadoria fiscal, assistente de controladoria, auditor interno, auditor externo, auditor contábil, auditor de contabilidade e orçamento, auditor financeiro, auditor fiscal (em contabilidade), auditor independente, </a:t>
            </a:r>
            <a:endParaRPr lang="pt-BR" sz="2000" b="1" i="1" dirty="0" smtClean="0"/>
          </a:p>
        </p:txBody>
      </p:sp>
    </p:spTree>
    <p:extLst>
      <p:ext uri="{BB962C8B-B14F-4D97-AF65-F5344CB8AC3E}">
        <p14:creationId xmlns="" xmlns:p14="http://schemas.microsoft.com/office/powerpoint/2010/main" val="35086530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Uma imagem contendo Forma&#10;&#10;Descrição gerada automaticamente">
            <a:extLst>
              <a:ext uri="{FF2B5EF4-FFF2-40B4-BE49-F238E27FC236}">
                <a16:creationId xmlns="" xmlns:a16="http://schemas.microsoft.com/office/drawing/2014/main" id="{60D8F003-96E0-9C93-F12B-79DE3F5C88F1}"/>
              </a:ext>
            </a:extLst>
          </p:cNvPr>
          <p:cNvPicPr>
            <a:picLocks noChangeAspect="1"/>
          </p:cNvPicPr>
          <p:nvPr/>
        </p:nvPicPr>
        <p:blipFill rotWithShape="1">
          <a:blip r:embed="rId2" cstate="print"/>
          <a:srcRect l="4497" t="64410" r="823" b="27257"/>
          <a:stretch/>
        </p:blipFill>
        <p:spPr>
          <a:xfrm>
            <a:off x="0" y="4587974"/>
            <a:ext cx="9144000" cy="555526"/>
          </a:xfrm>
          <a:prstGeom prst="rect">
            <a:avLst/>
          </a:prstGeom>
        </p:spPr>
      </p:pic>
      <p:pic>
        <p:nvPicPr>
          <p:cNvPr id="5" name="Gráfico 13">
            <a:extLst>
              <a:ext uri="{FF2B5EF4-FFF2-40B4-BE49-F238E27FC236}">
                <a16:creationId xmlns="" xmlns:a16="http://schemas.microsoft.com/office/drawing/2014/main" id="{588EE649-6DE0-383B-9A10-44F34BF55384}"/>
              </a:ext>
            </a:extLst>
          </p:cNvPr>
          <p:cNvPicPr>
            <a:picLocks noChangeAspect="1"/>
          </p:cNvPicPr>
          <p:nvPr/>
        </p:nvPicPr>
        <p:blipFill>
          <a:blip r:embed="rId3" cstate="print">
            <a:extLst>
              <a:ext uri="{96DAC541-7B7A-43D3-8B79-37D633B846F1}">
                <asvg:svgBlip xmlns="" xmlns:asvg="http://schemas.microsoft.com/office/drawing/2016/SVG/main" r:embed="rId4"/>
              </a:ext>
            </a:extLst>
          </a:blip>
          <a:stretch>
            <a:fillRect/>
          </a:stretch>
        </p:blipFill>
        <p:spPr>
          <a:xfrm>
            <a:off x="7380312" y="4695484"/>
            <a:ext cx="1224136" cy="324538"/>
          </a:xfrm>
          <a:prstGeom prst="rect">
            <a:avLst/>
          </a:prstGeom>
        </p:spPr>
      </p:pic>
      <p:pic>
        <p:nvPicPr>
          <p:cNvPr id="6" name="Gráfico 21">
            <a:extLst>
              <a:ext uri="{FF2B5EF4-FFF2-40B4-BE49-F238E27FC236}">
                <a16:creationId xmlns="" xmlns:a16="http://schemas.microsoft.com/office/drawing/2014/main" id="{677B124E-B6D3-4340-B803-3321EEFE2096}"/>
              </a:ext>
            </a:extLst>
          </p:cNvPr>
          <p:cNvPicPr>
            <a:picLocks noChangeAspect="1"/>
          </p:cNvPicPr>
          <p:nvPr/>
        </p:nvPicPr>
        <p:blipFill>
          <a:blip r:embed="rId5" cstate="print">
            <a:extLst>
              <a:ext uri="{96DAC541-7B7A-43D3-8B79-37D633B846F1}">
                <asvg:svgBlip xmlns="" xmlns:asvg="http://schemas.microsoft.com/office/drawing/2016/SVG/main" r:embed="rId6"/>
              </a:ext>
            </a:extLst>
          </a:blip>
          <a:stretch>
            <a:fillRect/>
          </a:stretch>
        </p:blipFill>
        <p:spPr>
          <a:xfrm>
            <a:off x="467544" y="4668039"/>
            <a:ext cx="1296144" cy="430098"/>
          </a:xfrm>
          <a:prstGeom prst="rect">
            <a:avLst/>
          </a:prstGeom>
        </p:spPr>
      </p:pic>
      <p:sp>
        <p:nvSpPr>
          <p:cNvPr id="13" name="object 2">
            <a:extLst>
              <a:ext uri="{FF2B5EF4-FFF2-40B4-BE49-F238E27FC236}">
                <a16:creationId xmlns="" xmlns:a16="http://schemas.microsoft.com/office/drawing/2014/main" id="{DE0D191E-FDFC-E4AD-B367-F3DC47B4FB19}"/>
              </a:ext>
            </a:extLst>
          </p:cNvPr>
          <p:cNvSpPr txBox="1">
            <a:spLocks noGrp="1"/>
          </p:cNvSpPr>
          <p:nvPr>
            <p:ph type="title"/>
          </p:nvPr>
        </p:nvSpPr>
        <p:spPr>
          <a:xfrm>
            <a:off x="611560" y="619569"/>
            <a:ext cx="7920880" cy="690574"/>
          </a:xfrm>
          <a:prstGeom prst="rect">
            <a:avLst/>
          </a:prstGeom>
        </p:spPr>
        <p:txBody>
          <a:bodyPr vert="horz" wrap="square" lIns="0" tIns="13335" rIns="0" bIns="0" rtlCol="0">
            <a:spAutoFit/>
          </a:bodyPr>
          <a:lstStyle/>
          <a:p>
            <a:pPr marL="12700">
              <a:lnSpc>
                <a:spcPct val="100000"/>
              </a:lnSpc>
              <a:spcBef>
                <a:spcPts val="105"/>
              </a:spcBef>
            </a:pPr>
            <a:r>
              <a:rPr lang="pt-BR" b="1" dirty="0" smtClean="0"/>
              <a:t>Resolução CFC 1.640/21</a:t>
            </a:r>
          </a:p>
        </p:txBody>
      </p:sp>
      <p:sp>
        <p:nvSpPr>
          <p:cNvPr id="14" name="object 3">
            <a:extLst>
              <a:ext uri="{FF2B5EF4-FFF2-40B4-BE49-F238E27FC236}">
                <a16:creationId xmlns="" xmlns:a16="http://schemas.microsoft.com/office/drawing/2014/main" id="{A71188ED-104E-D5A6-C6A6-C6A7DFA4DF99}"/>
              </a:ext>
            </a:extLst>
          </p:cNvPr>
          <p:cNvSpPr txBox="1"/>
          <p:nvPr/>
        </p:nvSpPr>
        <p:spPr>
          <a:xfrm>
            <a:off x="683568" y="1445559"/>
            <a:ext cx="7848872" cy="3250890"/>
          </a:xfrm>
          <a:prstGeom prst="rect">
            <a:avLst/>
          </a:prstGeom>
        </p:spPr>
        <p:txBody>
          <a:bodyPr vert="horz" wrap="square" lIns="0" tIns="171450" rIns="0" bIns="0" rtlCol="0">
            <a:spAutoFit/>
          </a:bodyPr>
          <a:lstStyle/>
          <a:p>
            <a:pPr algn="just"/>
            <a:r>
              <a:rPr lang="pt-BR" sz="2000" i="1" dirty="0" smtClean="0"/>
              <a:t>Art</a:t>
            </a:r>
            <a:r>
              <a:rPr lang="pt-BR" sz="2000" i="1" dirty="0" smtClean="0"/>
              <a:t>. 2º </a:t>
            </a:r>
            <a:r>
              <a:rPr lang="pt-BR" sz="2000" i="1" dirty="0" smtClean="0"/>
              <a:t>Continua...</a:t>
            </a:r>
          </a:p>
          <a:p>
            <a:pPr algn="just"/>
            <a:endParaRPr lang="pt-BR" sz="2000" b="1" i="1" dirty="0" smtClean="0"/>
          </a:p>
          <a:p>
            <a:pPr algn="just"/>
            <a:r>
              <a:rPr lang="pt-BR" sz="2000" i="1" dirty="0" smtClean="0"/>
              <a:t>chefe de contabilidade (técnico), conselheiro, consultor contábil, contabilista, contador, contador judicial, controlador de arrecadação, </a:t>
            </a:r>
            <a:r>
              <a:rPr lang="pt-BR" sz="2000" i="1" dirty="0" err="1" smtClean="0"/>
              <a:t>controller</a:t>
            </a:r>
            <a:r>
              <a:rPr lang="pt-BR" sz="2000" i="1" dirty="0" smtClean="0"/>
              <a:t>, coordenador de contabilidade, especialista contábil, </a:t>
            </a:r>
            <a:r>
              <a:rPr lang="pt-BR" sz="2000" i="1" dirty="0" err="1" smtClean="0"/>
              <a:t>escriturador</a:t>
            </a:r>
            <a:r>
              <a:rPr lang="pt-BR" sz="2000" i="1" dirty="0" smtClean="0"/>
              <a:t> contábil ou fiscal, fiscal de tributos, gerente de contabilidade, inspetor de auditoria, organizador, perito assistente, perito contador, perito de balanço, perito judicial contábil, perito liquidador, planejador, redator, revisor, subcontador, supervisor de contabilidade, técnico de contabilidade, técnico de controladoria.</a:t>
            </a:r>
          </a:p>
        </p:txBody>
      </p:sp>
    </p:spTree>
    <p:extLst>
      <p:ext uri="{BB962C8B-B14F-4D97-AF65-F5344CB8AC3E}">
        <p14:creationId xmlns="" xmlns:p14="http://schemas.microsoft.com/office/powerpoint/2010/main" val="35086530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Uma imagem contendo Forma&#10;&#10;Descrição gerada automaticamente">
            <a:extLst>
              <a:ext uri="{FF2B5EF4-FFF2-40B4-BE49-F238E27FC236}">
                <a16:creationId xmlns="" xmlns:a16="http://schemas.microsoft.com/office/drawing/2014/main" id="{60D8F003-96E0-9C93-F12B-79DE3F5C88F1}"/>
              </a:ext>
            </a:extLst>
          </p:cNvPr>
          <p:cNvPicPr>
            <a:picLocks noChangeAspect="1"/>
          </p:cNvPicPr>
          <p:nvPr/>
        </p:nvPicPr>
        <p:blipFill rotWithShape="1">
          <a:blip r:embed="rId2" cstate="print"/>
          <a:srcRect l="4497" t="64410" r="823" b="27257"/>
          <a:stretch/>
        </p:blipFill>
        <p:spPr>
          <a:xfrm>
            <a:off x="0" y="4587974"/>
            <a:ext cx="9144000" cy="555526"/>
          </a:xfrm>
          <a:prstGeom prst="rect">
            <a:avLst/>
          </a:prstGeom>
        </p:spPr>
      </p:pic>
      <p:pic>
        <p:nvPicPr>
          <p:cNvPr id="5" name="Gráfico 13">
            <a:extLst>
              <a:ext uri="{FF2B5EF4-FFF2-40B4-BE49-F238E27FC236}">
                <a16:creationId xmlns="" xmlns:a16="http://schemas.microsoft.com/office/drawing/2014/main" id="{588EE649-6DE0-383B-9A10-44F34BF55384}"/>
              </a:ext>
            </a:extLst>
          </p:cNvPr>
          <p:cNvPicPr>
            <a:picLocks noChangeAspect="1"/>
          </p:cNvPicPr>
          <p:nvPr/>
        </p:nvPicPr>
        <p:blipFill>
          <a:blip r:embed="rId3" cstate="print">
            <a:extLst>
              <a:ext uri="{96DAC541-7B7A-43D3-8B79-37D633B846F1}">
                <asvg:svgBlip xmlns="" xmlns:asvg="http://schemas.microsoft.com/office/drawing/2016/SVG/main" r:embed="rId4"/>
              </a:ext>
            </a:extLst>
          </a:blip>
          <a:stretch>
            <a:fillRect/>
          </a:stretch>
        </p:blipFill>
        <p:spPr>
          <a:xfrm>
            <a:off x="7380312" y="4695484"/>
            <a:ext cx="1224136" cy="324538"/>
          </a:xfrm>
          <a:prstGeom prst="rect">
            <a:avLst/>
          </a:prstGeom>
        </p:spPr>
      </p:pic>
      <p:pic>
        <p:nvPicPr>
          <p:cNvPr id="6" name="Gráfico 21">
            <a:extLst>
              <a:ext uri="{FF2B5EF4-FFF2-40B4-BE49-F238E27FC236}">
                <a16:creationId xmlns="" xmlns:a16="http://schemas.microsoft.com/office/drawing/2014/main" id="{677B124E-B6D3-4340-B803-3321EEFE2096}"/>
              </a:ext>
            </a:extLst>
          </p:cNvPr>
          <p:cNvPicPr>
            <a:picLocks noChangeAspect="1"/>
          </p:cNvPicPr>
          <p:nvPr/>
        </p:nvPicPr>
        <p:blipFill>
          <a:blip r:embed="rId5" cstate="print">
            <a:extLst>
              <a:ext uri="{96DAC541-7B7A-43D3-8B79-37D633B846F1}">
                <asvg:svgBlip xmlns="" xmlns:asvg="http://schemas.microsoft.com/office/drawing/2016/SVG/main" r:embed="rId6"/>
              </a:ext>
            </a:extLst>
          </a:blip>
          <a:stretch>
            <a:fillRect/>
          </a:stretch>
        </p:blipFill>
        <p:spPr>
          <a:xfrm>
            <a:off x="467544" y="4668039"/>
            <a:ext cx="1296144" cy="430098"/>
          </a:xfrm>
          <a:prstGeom prst="rect">
            <a:avLst/>
          </a:prstGeom>
        </p:spPr>
      </p:pic>
      <p:sp>
        <p:nvSpPr>
          <p:cNvPr id="13" name="object 2">
            <a:extLst>
              <a:ext uri="{FF2B5EF4-FFF2-40B4-BE49-F238E27FC236}">
                <a16:creationId xmlns="" xmlns:a16="http://schemas.microsoft.com/office/drawing/2014/main" id="{DE0D191E-FDFC-E4AD-B367-F3DC47B4FB19}"/>
              </a:ext>
            </a:extLst>
          </p:cNvPr>
          <p:cNvSpPr txBox="1">
            <a:spLocks noGrp="1"/>
          </p:cNvSpPr>
          <p:nvPr>
            <p:ph type="title"/>
          </p:nvPr>
        </p:nvSpPr>
        <p:spPr>
          <a:xfrm>
            <a:off x="611560" y="619569"/>
            <a:ext cx="7920880" cy="690574"/>
          </a:xfrm>
          <a:prstGeom prst="rect">
            <a:avLst/>
          </a:prstGeom>
        </p:spPr>
        <p:txBody>
          <a:bodyPr vert="horz" wrap="square" lIns="0" tIns="13335" rIns="0" bIns="0" rtlCol="0">
            <a:spAutoFit/>
          </a:bodyPr>
          <a:lstStyle/>
          <a:p>
            <a:pPr marL="12700">
              <a:lnSpc>
                <a:spcPct val="100000"/>
              </a:lnSpc>
              <a:spcBef>
                <a:spcPts val="105"/>
              </a:spcBef>
            </a:pPr>
            <a:r>
              <a:rPr lang="pt-BR" b="1" dirty="0" smtClean="0"/>
              <a:t>Resolução CFC 1.640/21</a:t>
            </a:r>
          </a:p>
        </p:txBody>
      </p:sp>
      <p:sp>
        <p:nvSpPr>
          <p:cNvPr id="14" name="object 3">
            <a:extLst>
              <a:ext uri="{FF2B5EF4-FFF2-40B4-BE49-F238E27FC236}">
                <a16:creationId xmlns="" xmlns:a16="http://schemas.microsoft.com/office/drawing/2014/main" id="{A71188ED-104E-D5A6-C6A6-C6A7DFA4DF99}"/>
              </a:ext>
            </a:extLst>
          </p:cNvPr>
          <p:cNvSpPr txBox="1"/>
          <p:nvPr/>
        </p:nvSpPr>
        <p:spPr>
          <a:xfrm>
            <a:off x="683568" y="1445559"/>
            <a:ext cx="7848872" cy="2019784"/>
          </a:xfrm>
          <a:prstGeom prst="rect">
            <a:avLst/>
          </a:prstGeom>
        </p:spPr>
        <p:txBody>
          <a:bodyPr vert="horz" wrap="square" lIns="0" tIns="171450" rIns="0" bIns="0" rtlCol="0">
            <a:spAutoFit/>
          </a:bodyPr>
          <a:lstStyle/>
          <a:p>
            <a:pPr algn="just"/>
            <a:r>
              <a:rPr lang="pt-BR" sz="2000" i="1" dirty="0" smtClean="0"/>
              <a:t>Art</a:t>
            </a:r>
            <a:r>
              <a:rPr lang="pt-BR" sz="2000" i="1" dirty="0" smtClean="0"/>
              <a:t>. 2º </a:t>
            </a:r>
            <a:r>
              <a:rPr lang="pt-BR" sz="2000" i="1" dirty="0" smtClean="0"/>
              <a:t>Continua...</a:t>
            </a:r>
          </a:p>
          <a:p>
            <a:pPr algn="just"/>
            <a:endParaRPr lang="pt-BR" sz="2000" b="1" i="1" dirty="0" smtClean="0"/>
          </a:p>
          <a:p>
            <a:pPr algn="just"/>
            <a:r>
              <a:rPr lang="pt-BR" sz="2000" i="1" dirty="0" smtClean="0"/>
              <a:t>Essas funções poderão ser exercidas em cargos como os de chefe, subchefe, diretor, responsável, encarregado, supervisor, superintendente, gerente, subgerente, de todas as unidades administrativas onde se processem serviços contábeis. </a:t>
            </a:r>
            <a:endParaRPr lang="pt-BR" sz="2000" i="1" dirty="0"/>
          </a:p>
        </p:txBody>
      </p:sp>
    </p:spTree>
    <p:extLst>
      <p:ext uri="{BB962C8B-B14F-4D97-AF65-F5344CB8AC3E}">
        <p14:creationId xmlns="" xmlns:p14="http://schemas.microsoft.com/office/powerpoint/2010/main" val="350865307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Uma imagem contendo Forma&#10;&#10;Descrição gerada automaticamente">
            <a:extLst>
              <a:ext uri="{FF2B5EF4-FFF2-40B4-BE49-F238E27FC236}">
                <a16:creationId xmlns="" xmlns:a16="http://schemas.microsoft.com/office/drawing/2014/main" id="{60D8F003-96E0-9C93-F12B-79DE3F5C88F1}"/>
              </a:ext>
            </a:extLst>
          </p:cNvPr>
          <p:cNvPicPr>
            <a:picLocks noChangeAspect="1"/>
          </p:cNvPicPr>
          <p:nvPr/>
        </p:nvPicPr>
        <p:blipFill rotWithShape="1">
          <a:blip r:embed="rId2" cstate="print"/>
          <a:srcRect l="4497" t="64410" r="823" b="27257"/>
          <a:stretch/>
        </p:blipFill>
        <p:spPr>
          <a:xfrm>
            <a:off x="0" y="4587974"/>
            <a:ext cx="9144000" cy="555526"/>
          </a:xfrm>
          <a:prstGeom prst="rect">
            <a:avLst/>
          </a:prstGeom>
        </p:spPr>
      </p:pic>
      <p:pic>
        <p:nvPicPr>
          <p:cNvPr id="5" name="Gráfico 13">
            <a:extLst>
              <a:ext uri="{FF2B5EF4-FFF2-40B4-BE49-F238E27FC236}">
                <a16:creationId xmlns="" xmlns:a16="http://schemas.microsoft.com/office/drawing/2014/main" id="{588EE649-6DE0-383B-9A10-44F34BF55384}"/>
              </a:ext>
            </a:extLst>
          </p:cNvPr>
          <p:cNvPicPr>
            <a:picLocks noChangeAspect="1"/>
          </p:cNvPicPr>
          <p:nvPr/>
        </p:nvPicPr>
        <p:blipFill>
          <a:blip r:embed="rId3" cstate="print">
            <a:extLst>
              <a:ext uri="{96DAC541-7B7A-43D3-8B79-37D633B846F1}">
                <asvg:svgBlip xmlns="" xmlns:asvg="http://schemas.microsoft.com/office/drawing/2016/SVG/main" r:embed="rId4"/>
              </a:ext>
            </a:extLst>
          </a:blip>
          <a:stretch>
            <a:fillRect/>
          </a:stretch>
        </p:blipFill>
        <p:spPr>
          <a:xfrm>
            <a:off x="7380312" y="4695484"/>
            <a:ext cx="1224136" cy="324538"/>
          </a:xfrm>
          <a:prstGeom prst="rect">
            <a:avLst/>
          </a:prstGeom>
        </p:spPr>
      </p:pic>
      <p:pic>
        <p:nvPicPr>
          <p:cNvPr id="6" name="Gráfico 21">
            <a:extLst>
              <a:ext uri="{FF2B5EF4-FFF2-40B4-BE49-F238E27FC236}">
                <a16:creationId xmlns="" xmlns:a16="http://schemas.microsoft.com/office/drawing/2014/main" id="{677B124E-B6D3-4340-B803-3321EEFE2096}"/>
              </a:ext>
            </a:extLst>
          </p:cNvPr>
          <p:cNvPicPr>
            <a:picLocks noChangeAspect="1"/>
          </p:cNvPicPr>
          <p:nvPr/>
        </p:nvPicPr>
        <p:blipFill>
          <a:blip r:embed="rId5" cstate="print">
            <a:extLst>
              <a:ext uri="{96DAC541-7B7A-43D3-8B79-37D633B846F1}">
                <asvg:svgBlip xmlns="" xmlns:asvg="http://schemas.microsoft.com/office/drawing/2016/SVG/main" r:embed="rId6"/>
              </a:ext>
            </a:extLst>
          </a:blip>
          <a:stretch>
            <a:fillRect/>
          </a:stretch>
        </p:blipFill>
        <p:spPr>
          <a:xfrm>
            <a:off x="467544" y="4668039"/>
            <a:ext cx="1296144" cy="430098"/>
          </a:xfrm>
          <a:prstGeom prst="rect">
            <a:avLst/>
          </a:prstGeom>
        </p:spPr>
      </p:pic>
      <p:sp>
        <p:nvSpPr>
          <p:cNvPr id="13" name="object 2">
            <a:extLst>
              <a:ext uri="{FF2B5EF4-FFF2-40B4-BE49-F238E27FC236}">
                <a16:creationId xmlns="" xmlns:a16="http://schemas.microsoft.com/office/drawing/2014/main" id="{DE0D191E-FDFC-E4AD-B367-F3DC47B4FB19}"/>
              </a:ext>
            </a:extLst>
          </p:cNvPr>
          <p:cNvSpPr txBox="1">
            <a:spLocks noGrp="1"/>
          </p:cNvSpPr>
          <p:nvPr>
            <p:ph type="title"/>
          </p:nvPr>
        </p:nvSpPr>
        <p:spPr>
          <a:xfrm>
            <a:off x="611560" y="619569"/>
            <a:ext cx="7920880" cy="690574"/>
          </a:xfrm>
          <a:prstGeom prst="rect">
            <a:avLst/>
          </a:prstGeom>
        </p:spPr>
        <p:txBody>
          <a:bodyPr vert="horz" wrap="square" lIns="0" tIns="13335" rIns="0" bIns="0" rtlCol="0">
            <a:spAutoFit/>
          </a:bodyPr>
          <a:lstStyle/>
          <a:p>
            <a:pPr marL="12700">
              <a:lnSpc>
                <a:spcPct val="100000"/>
              </a:lnSpc>
              <a:spcBef>
                <a:spcPts val="105"/>
              </a:spcBef>
            </a:pPr>
            <a:r>
              <a:rPr lang="pt-BR" b="1" dirty="0" smtClean="0"/>
              <a:t>Resolução CFC 1.640/21</a:t>
            </a:r>
          </a:p>
        </p:txBody>
      </p:sp>
      <p:sp>
        <p:nvSpPr>
          <p:cNvPr id="14" name="object 3">
            <a:extLst>
              <a:ext uri="{FF2B5EF4-FFF2-40B4-BE49-F238E27FC236}">
                <a16:creationId xmlns="" xmlns:a16="http://schemas.microsoft.com/office/drawing/2014/main" id="{A71188ED-104E-D5A6-C6A6-C6A7DFA4DF99}"/>
              </a:ext>
            </a:extLst>
          </p:cNvPr>
          <p:cNvSpPr txBox="1"/>
          <p:nvPr/>
        </p:nvSpPr>
        <p:spPr>
          <a:xfrm>
            <a:off x="683568" y="1445559"/>
            <a:ext cx="7848872" cy="2943113"/>
          </a:xfrm>
          <a:prstGeom prst="rect">
            <a:avLst/>
          </a:prstGeom>
        </p:spPr>
        <p:txBody>
          <a:bodyPr vert="horz" wrap="square" lIns="0" tIns="171450" rIns="0" bIns="0" rtlCol="0">
            <a:spAutoFit/>
          </a:bodyPr>
          <a:lstStyle/>
          <a:p>
            <a:pPr algn="just"/>
            <a:r>
              <a:rPr lang="pt-BR" sz="2000" i="1" dirty="0" smtClean="0"/>
              <a:t>Art</a:t>
            </a:r>
            <a:r>
              <a:rPr lang="pt-BR" sz="2000" i="1" dirty="0" smtClean="0"/>
              <a:t>. 2º </a:t>
            </a:r>
            <a:r>
              <a:rPr lang="pt-BR" sz="2000" i="1" dirty="0" smtClean="0"/>
              <a:t>Continua...</a:t>
            </a:r>
          </a:p>
          <a:p>
            <a:pPr algn="just"/>
            <a:endParaRPr lang="pt-BR" sz="2000" b="1" i="1" dirty="0" smtClean="0"/>
          </a:p>
          <a:p>
            <a:pPr algn="just"/>
            <a:r>
              <a:rPr lang="pt-BR" sz="2000" i="1" dirty="0" smtClean="0"/>
              <a:t>Quanto à titulação, poderá ser de contador, contador de custos, contador departamental, contador de filial, contador fazendário, contador fiscal, contador geral, contador industrial, contador patrimonial, contador público, contador revisor, contador seccional ou setorial, contadoria, técnico em contabilidade, departamento, setor, ou outras semelhantes, expressando o seu trabalho por meio de balancetes, balanços, cálculos e suas memórias, certificados, conferências, demonstrações, laudos periciais, </a:t>
            </a:r>
            <a:endParaRPr lang="pt-BR" sz="2000" i="1" dirty="0"/>
          </a:p>
        </p:txBody>
      </p:sp>
    </p:spTree>
    <p:extLst>
      <p:ext uri="{BB962C8B-B14F-4D97-AF65-F5344CB8AC3E}">
        <p14:creationId xmlns="" xmlns:p14="http://schemas.microsoft.com/office/powerpoint/2010/main" val="350865307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Uma imagem contendo Forma&#10;&#10;Descrição gerada automaticamente">
            <a:extLst>
              <a:ext uri="{FF2B5EF4-FFF2-40B4-BE49-F238E27FC236}">
                <a16:creationId xmlns="" xmlns:a16="http://schemas.microsoft.com/office/drawing/2014/main" id="{60D8F003-96E0-9C93-F12B-79DE3F5C88F1}"/>
              </a:ext>
            </a:extLst>
          </p:cNvPr>
          <p:cNvPicPr>
            <a:picLocks noChangeAspect="1"/>
          </p:cNvPicPr>
          <p:nvPr/>
        </p:nvPicPr>
        <p:blipFill rotWithShape="1">
          <a:blip r:embed="rId2" cstate="print"/>
          <a:srcRect l="4497" t="64410" r="823" b="27257"/>
          <a:stretch/>
        </p:blipFill>
        <p:spPr>
          <a:xfrm>
            <a:off x="0" y="4587974"/>
            <a:ext cx="9144000" cy="555526"/>
          </a:xfrm>
          <a:prstGeom prst="rect">
            <a:avLst/>
          </a:prstGeom>
        </p:spPr>
      </p:pic>
      <p:pic>
        <p:nvPicPr>
          <p:cNvPr id="5" name="Gráfico 13">
            <a:extLst>
              <a:ext uri="{FF2B5EF4-FFF2-40B4-BE49-F238E27FC236}">
                <a16:creationId xmlns="" xmlns:a16="http://schemas.microsoft.com/office/drawing/2014/main" id="{588EE649-6DE0-383B-9A10-44F34BF55384}"/>
              </a:ext>
            </a:extLst>
          </p:cNvPr>
          <p:cNvPicPr>
            <a:picLocks noChangeAspect="1"/>
          </p:cNvPicPr>
          <p:nvPr/>
        </p:nvPicPr>
        <p:blipFill>
          <a:blip r:embed="rId3" cstate="print">
            <a:extLst>
              <a:ext uri="{96DAC541-7B7A-43D3-8B79-37D633B846F1}">
                <asvg:svgBlip xmlns="" xmlns:asvg="http://schemas.microsoft.com/office/drawing/2016/SVG/main" r:embed="rId4"/>
              </a:ext>
            </a:extLst>
          </a:blip>
          <a:stretch>
            <a:fillRect/>
          </a:stretch>
        </p:blipFill>
        <p:spPr>
          <a:xfrm>
            <a:off x="7380312" y="4695484"/>
            <a:ext cx="1224136" cy="324538"/>
          </a:xfrm>
          <a:prstGeom prst="rect">
            <a:avLst/>
          </a:prstGeom>
        </p:spPr>
      </p:pic>
      <p:pic>
        <p:nvPicPr>
          <p:cNvPr id="6" name="Gráfico 21">
            <a:extLst>
              <a:ext uri="{FF2B5EF4-FFF2-40B4-BE49-F238E27FC236}">
                <a16:creationId xmlns="" xmlns:a16="http://schemas.microsoft.com/office/drawing/2014/main" id="{677B124E-B6D3-4340-B803-3321EEFE2096}"/>
              </a:ext>
            </a:extLst>
          </p:cNvPr>
          <p:cNvPicPr>
            <a:picLocks noChangeAspect="1"/>
          </p:cNvPicPr>
          <p:nvPr/>
        </p:nvPicPr>
        <p:blipFill>
          <a:blip r:embed="rId5" cstate="print">
            <a:extLst>
              <a:ext uri="{96DAC541-7B7A-43D3-8B79-37D633B846F1}">
                <asvg:svgBlip xmlns="" xmlns:asvg="http://schemas.microsoft.com/office/drawing/2016/SVG/main" r:embed="rId6"/>
              </a:ext>
            </a:extLst>
          </a:blip>
          <a:stretch>
            <a:fillRect/>
          </a:stretch>
        </p:blipFill>
        <p:spPr>
          <a:xfrm>
            <a:off x="467544" y="4668039"/>
            <a:ext cx="1296144" cy="430098"/>
          </a:xfrm>
          <a:prstGeom prst="rect">
            <a:avLst/>
          </a:prstGeom>
        </p:spPr>
      </p:pic>
      <p:sp>
        <p:nvSpPr>
          <p:cNvPr id="13" name="object 2">
            <a:extLst>
              <a:ext uri="{FF2B5EF4-FFF2-40B4-BE49-F238E27FC236}">
                <a16:creationId xmlns="" xmlns:a16="http://schemas.microsoft.com/office/drawing/2014/main" id="{DE0D191E-FDFC-E4AD-B367-F3DC47B4FB19}"/>
              </a:ext>
            </a:extLst>
          </p:cNvPr>
          <p:cNvSpPr txBox="1">
            <a:spLocks noGrp="1"/>
          </p:cNvSpPr>
          <p:nvPr>
            <p:ph type="title"/>
          </p:nvPr>
        </p:nvSpPr>
        <p:spPr>
          <a:xfrm>
            <a:off x="611560" y="619569"/>
            <a:ext cx="7920880" cy="690574"/>
          </a:xfrm>
          <a:prstGeom prst="rect">
            <a:avLst/>
          </a:prstGeom>
        </p:spPr>
        <p:txBody>
          <a:bodyPr vert="horz" wrap="square" lIns="0" tIns="13335" rIns="0" bIns="0" rtlCol="0">
            <a:spAutoFit/>
          </a:bodyPr>
          <a:lstStyle/>
          <a:p>
            <a:pPr marL="12700">
              <a:lnSpc>
                <a:spcPct val="100000"/>
              </a:lnSpc>
              <a:spcBef>
                <a:spcPts val="105"/>
              </a:spcBef>
            </a:pPr>
            <a:r>
              <a:rPr lang="pt-BR" b="1" dirty="0" smtClean="0"/>
              <a:t>Resolução CFC 1.640/21</a:t>
            </a:r>
          </a:p>
        </p:txBody>
      </p:sp>
      <p:sp>
        <p:nvSpPr>
          <p:cNvPr id="14" name="object 3">
            <a:extLst>
              <a:ext uri="{FF2B5EF4-FFF2-40B4-BE49-F238E27FC236}">
                <a16:creationId xmlns="" xmlns:a16="http://schemas.microsoft.com/office/drawing/2014/main" id="{A71188ED-104E-D5A6-C6A6-C6A7DFA4DF99}"/>
              </a:ext>
            </a:extLst>
          </p:cNvPr>
          <p:cNvSpPr txBox="1"/>
          <p:nvPr/>
        </p:nvSpPr>
        <p:spPr>
          <a:xfrm>
            <a:off x="683568" y="1445559"/>
            <a:ext cx="7848872" cy="2635337"/>
          </a:xfrm>
          <a:prstGeom prst="rect">
            <a:avLst/>
          </a:prstGeom>
        </p:spPr>
        <p:txBody>
          <a:bodyPr vert="horz" wrap="square" lIns="0" tIns="171450" rIns="0" bIns="0" rtlCol="0">
            <a:spAutoFit/>
          </a:bodyPr>
          <a:lstStyle/>
          <a:p>
            <a:pPr algn="just"/>
            <a:r>
              <a:rPr lang="pt-BR" sz="2000" i="1" dirty="0" smtClean="0"/>
              <a:t>Art</a:t>
            </a:r>
            <a:r>
              <a:rPr lang="pt-BR" sz="2000" i="1" dirty="0" smtClean="0"/>
              <a:t>. 2º </a:t>
            </a:r>
            <a:r>
              <a:rPr lang="pt-BR" sz="2000" i="1" dirty="0" smtClean="0"/>
              <a:t>Continua...</a:t>
            </a:r>
          </a:p>
          <a:p>
            <a:pPr algn="just"/>
            <a:endParaRPr lang="pt-BR" sz="2000" b="1" i="1" dirty="0" smtClean="0"/>
          </a:p>
          <a:p>
            <a:pPr algn="just"/>
            <a:r>
              <a:rPr lang="pt-BR" sz="2000" i="1" dirty="0" smtClean="0"/>
              <a:t>judiciais e extrajudiciais, levantamentos, livros ou folhas ou fichas escriturados, mapas ou planilhas preenchidas, papéis de trabalho, pareceres, planos de organização ou reorganização, com textos, organogramas, fluxogramas, cronogramas e outros recursos técnicos semelhantes, prestações de contas, projetos, relatórios, e todas as demais formas de expressão, de acordo com as circunstâncias.</a:t>
            </a:r>
          </a:p>
        </p:txBody>
      </p:sp>
    </p:spTree>
    <p:extLst>
      <p:ext uri="{BB962C8B-B14F-4D97-AF65-F5344CB8AC3E}">
        <p14:creationId xmlns="" xmlns:p14="http://schemas.microsoft.com/office/powerpoint/2010/main" val="350865307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Uma imagem contendo Forma&#10;&#10;Descrição gerada automaticamente">
            <a:extLst>
              <a:ext uri="{FF2B5EF4-FFF2-40B4-BE49-F238E27FC236}">
                <a16:creationId xmlns="" xmlns:a16="http://schemas.microsoft.com/office/drawing/2014/main" id="{60D8F003-96E0-9C93-F12B-79DE3F5C88F1}"/>
              </a:ext>
            </a:extLst>
          </p:cNvPr>
          <p:cNvPicPr>
            <a:picLocks noChangeAspect="1"/>
          </p:cNvPicPr>
          <p:nvPr/>
        </p:nvPicPr>
        <p:blipFill rotWithShape="1">
          <a:blip r:embed="rId2" cstate="print"/>
          <a:srcRect l="4497" t="64410" r="823" b="27257"/>
          <a:stretch/>
        </p:blipFill>
        <p:spPr>
          <a:xfrm>
            <a:off x="0" y="4587974"/>
            <a:ext cx="9144000" cy="555526"/>
          </a:xfrm>
          <a:prstGeom prst="rect">
            <a:avLst/>
          </a:prstGeom>
        </p:spPr>
      </p:pic>
      <p:pic>
        <p:nvPicPr>
          <p:cNvPr id="5" name="Gráfico 13">
            <a:extLst>
              <a:ext uri="{FF2B5EF4-FFF2-40B4-BE49-F238E27FC236}">
                <a16:creationId xmlns="" xmlns:a16="http://schemas.microsoft.com/office/drawing/2014/main" id="{588EE649-6DE0-383B-9A10-44F34BF55384}"/>
              </a:ext>
            </a:extLst>
          </p:cNvPr>
          <p:cNvPicPr>
            <a:picLocks noChangeAspect="1"/>
          </p:cNvPicPr>
          <p:nvPr/>
        </p:nvPicPr>
        <p:blipFill>
          <a:blip r:embed="rId3" cstate="print">
            <a:extLst>
              <a:ext uri="{96DAC541-7B7A-43D3-8B79-37D633B846F1}">
                <asvg:svgBlip xmlns="" xmlns:asvg="http://schemas.microsoft.com/office/drawing/2016/SVG/main" r:embed="rId4"/>
              </a:ext>
            </a:extLst>
          </a:blip>
          <a:stretch>
            <a:fillRect/>
          </a:stretch>
        </p:blipFill>
        <p:spPr>
          <a:xfrm>
            <a:off x="7380312" y="4695484"/>
            <a:ext cx="1224136" cy="324538"/>
          </a:xfrm>
          <a:prstGeom prst="rect">
            <a:avLst/>
          </a:prstGeom>
        </p:spPr>
      </p:pic>
      <p:pic>
        <p:nvPicPr>
          <p:cNvPr id="6" name="Gráfico 21">
            <a:extLst>
              <a:ext uri="{FF2B5EF4-FFF2-40B4-BE49-F238E27FC236}">
                <a16:creationId xmlns="" xmlns:a16="http://schemas.microsoft.com/office/drawing/2014/main" id="{677B124E-B6D3-4340-B803-3321EEFE2096}"/>
              </a:ext>
            </a:extLst>
          </p:cNvPr>
          <p:cNvPicPr>
            <a:picLocks noChangeAspect="1"/>
          </p:cNvPicPr>
          <p:nvPr/>
        </p:nvPicPr>
        <p:blipFill>
          <a:blip r:embed="rId5" cstate="print">
            <a:extLst>
              <a:ext uri="{96DAC541-7B7A-43D3-8B79-37D633B846F1}">
                <asvg:svgBlip xmlns="" xmlns:asvg="http://schemas.microsoft.com/office/drawing/2016/SVG/main" r:embed="rId6"/>
              </a:ext>
            </a:extLst>
          </a:blip>
          <a:stretch>
            <a:fillRect/>
          </a:stretch>
        </p:blipFill>
        <p:spPr>
          <a:xfrm>
            <a:off x="467544" y="4668039"/>
            <a:ext cx="1296144" cy="430098"/>
          </a:xfrm>
          <a:prstGeom prst="rect">
            <a:avLst/>
          </a:prstGeom>
        </p:spPr>
      </p:pic>
      <p:sp>
        <p:nvSpPr>
          <p:cNvPr id="13" name="object 2">
            <a:extLst>
              <a:ext uri="{FF2B5EF4-FFF2-40B4-BE49-F238E27FC236}">
                <a16:creationId xmlns="" xmlns:a16="http://schemas.microsoft.com/office/drawing/2014/main" id="{DE0D191E-FDFC-E4AD-B367-F3DC47B4FB19}"/>
              </a:ext>
            </a:extLst>
          </p:cNvPr>
          <p:cNvSpPr txBox="1">
            <a:spLocks noGrp="1"/>
          </p:cNvSpPr>
          <p:nvPr>
            <p:ph type="title"/>
          </p:nvPr>
        </p:nvSpPr>
        <p:spPr>
          <a:xfrm>
            <a:off x="611560" y="619569"/>
            <a:ext cx="7920880" cy="690574"/>
          </a:xfrm>
          <a:prstGeom prst="rect">
            <a:avLst/>
          </a:prstGeom>
        </p:spPr>
        <p:txBody>
          <a:bodyPr vert="horz" wrap="square" lIns="0" tIns="13335" rIns="0" bIns="0" rtlCol="0">
            <a:spAutoFit/>
          </a:bodyPr>
          <a:lstStyle/>
          <a:p>
            <a:pPr marL="12700">
              <a:lnSpc>
                <a:spcPct val="100000"/>
              </a:lnSpc>
              <a:spcBef>
                <a:spcPts val="105"/>
              </a:spcBef>
            </a:pPr>
            <a:r>
              <a:rPr lang="pt-BR" b="1" dirty="0" smtClean="0"/>
              <a:t>Resolução CFC 1.640/21</a:t>
            </a:r>
          </a:p>
        </p:txBody>
      </p:sp>
      <p:sp>
        <p:nvSpPr>
          <p:cNvPr id="14" name="object 3">
            <a:extLst>
              <a:ext uri="{FF2B5EF4-FFF2-40B4-BE49-F238E27FC236}">
                <a16:creationId xmlns="" xmlns:a16="http://schemas.microsoft.com/office/drawing/2014/main" id="{A71188ED-104E-D5A6-C6A6-C6A7DFA4DF99}"/>
              </a:ext>
            </a:extLst>
          </p:cNvPr>
          <p:cNvSpPr txBox="1"/>
          <p:nvPr/>
        </p:nvSpPr>
        <p:spPr>
          <a:xfrm>
            <a:off x="683568" y="1445559"/>
            <a:ext cx="7848872" cy="2635337"/>
          </a:xfrm>
          <a:prstGeom prst="rect">
            <a:avLst/>
          </a:prstGeom>
        </p:spPr>
        <p:txBody>
          <a:bodyPr vert="horz" wrap="square" lIns="0" tIns="171450" rIns="0" bIns="0" rtlCol="0">
            <a:spAutoFit/>
          </a:bodyPr>
          <a:lstStyle/>
          <a:p>
            <a:pPr algn="just"/>
            <a:r>
              <a:rPr lang="pt-BR" sz="2000" i="1" dirty="0" smtClean="0"/>
              <a:t>Art. 3º São atribuições privativas dos profissionais da </a:t>
            </a:r>
            <a:r>
              <a:rPr lang="pt-BR" sz="2000" i="1" dirty="0" smtClean="0"/>
              <a:t>contabilidade (15/32):</a:t>
            </a:r>
          </a:p>
          <a:p>
            <a:pPr algn="just"/>
            <a:endParaRPr lang="pt-BR" sz="2000" i="1" dirty="0" smtClean="0"/>
          </a:p>
          <a:p>
            <a:pPr algn="just"/>
            <a:r>
              <a:rPr lang="pt-BR" sz="2000" i="1" dirty="0" smtClean="0"/>
              <a:t>I – avaliação de acervos patrimoniais e verificação de haveres e obrigações, para quaisquer finalidades, inclusive de natureza tributária;</a:t>
            </a:r>
          </a:p>
          <a:p>
            <a:pPr algn="just"/>
            <a:r>
              <a:rPr lang="pt-BR" sz="2000" i="1" dirty="0" smtClean="0"/>
              <a:t>II – avaliação de fundos de comércio, </a:t>
            </a:r>
            <a:r>
              <a:rPr lang="pt-BR" sz="2000" i="1" dirty="0" err="1" smtClean="0"/>
              <a:t>goodwill</a:t>
            </a:r>
            <a:r>
              <a:rPr lang="pt-BR" sz="2000" i="1" dirty="0" smtClean="0"/>
              <a:t> e/ou conjunto de bens tangíveis ou intangíveis que possam compor o valor de quaisquer entidades;</a:t>
            </a:r>
          </a:p>
          <a:p>
            <a:pPr algn="just"/>
            <a:r>
              <a:rPr lang="pt-BR" sz="2000" i="1" dirty="0" smtClean="0"/>
              <a:t>III – apuração do valor patrimonial de participações, cotas, ações ou assemelhados</a:t>
            </a:r>
            <a:r>
              <a:rPr lang="pt-BR" sz="2000" i="1" dirty="0" smtClean="0"/>
              <a:t>;</a:t>
            </a:r>
            <a:endParaRPr lang="pt-BR" sz="2000" i="1" dirty="0"/>
          </a:p>
        </p:txBody>
      </p:sp>
    </p:spTree>
    <p:extLst>
      <p:ext uri="{BB962C8B-B14F-4D97-AF65-F5344CB8AC3E}">
        <p14:creationId xmlns="" xmlns:p14="http://schemas.microsoft.com/office/powerpoint/2010/main" val="350865307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Uma imagem contendo Forma&#10;&#10;Descrição gerada automaticamente">
            <a:extLst>
              <a:ext uri="{FF2B5EF4-FFF2-40B4-BE49-F238E27FC236}">
                <a16:creationId xmlns="" xmlns:a16="http://schemas.microsoft.com/office/drawing/2014/main" id="{60D8F003-96E0-9C93-F12B-79DE3F5C88F1}"/>
              </a:ext>
            </a:extLst>
          </p:cNvPr>
          <p:cNvPicPr>
            <a:picLocks noChangeAspect="1"/>
          </p:cNvPicPr>
          <p:nvPr/>
        </p:nvPicPr>
        <p:blipFill rotWithShape="1">
          <a:blip r:embed="rId2" cstate="print"/>
          <a:srcRect l="4497" t="64410" r="823" b="27257"/>
          <a:stretch/>
        </p:blipFill>
        <p:spPr>
          <a:xfrm>
            <a:off x="0" y="4587974"/>
            <a:ext cx="9144000" cy="555526"/>
          </a:xfrm>
          <a:prstGeom prst="rect">
            <a:avLst/>
          </a:prstGeom>
        </p:spPr>
      </p:pic>
      <p:pic>
        <p:nvPicPr>
          <p:cNvPr id="5" name="Gráfico 13">
            <a:extLst>
              <a:ext uri="{FF2B5EF4-FFF2-40B4-BE49-F238E27FC236}">
                <a16:creationId xmlns="" xmlns:a16="http://schemas.microsoft.com/office/drawing/2014/main" id="{588EE649-6DE0-383B-9A10-44F34BF55384}"/>
              </a:ext>
            </a:extLst>
          </p:cNvPr>
          <p:cNvPicPr>
            <a:picLocks noChangeAspect="1"/>
          </p:cNvPicPr>
          <p:nvPr/>
        </p:nvPicPr>
        <p:blipFill>
          <a:blip r:embed="rId3" cstate="print">
            <a:extLst>
              <a:ext uri="{96DAC541-7B7A-43D3-8B79-37D633B846F1}">
                <asvg:svgBlip xmlns="" xmlns:asvg="http://schemas.microsoft.com/office/drawing/2016/SVG/main" r:embed="rId4"/>
              </a:ext>
            </a:extLst>
          </a:blip>
          <a:stretch>
            <a:fillRect/>
          </a:stretch>
        </p:blipFill>
        <p:spPr>
          <a:xfrm>
            <a:off x="7380312" y="4695484"/>
            <a:ext cx="1224136" cy="324538"/>
          </a:xfrm>
          <a:prstGeom prst="rect">
            <a:avLst/>
          </a:prstGeom>
        </p:spPr>
      </p:pic>
      <p:pic>
        <p:nvPicPr>
          <p:cNvPr id="6" name="Gráfico 21">
            <a:extLst>
              <a:ext uri="{FF2B5EF4-FFF2-40B4-BE49-F238E27FC236}">
                <a16:creationId xmlns="" xmlns:a16="http://schemas.microsoft.com/office/drawing/2014/main" id="{677B124E-B6D3-4340-B803-3321EEFE2096}"/>
              </a:ext>
            </a:extLst>
          </p:cNvPr>
          <p:cNvPicPr>
            <a:picLocks noChangeAspect="1"/>
          </p:cNvPicPr>
          <p:nvPr/>
        </p:nvPicPr>
        <p:blipFill>
          <a:blip r:embed="rId5" cstate="print">
            <a:extLst>
              <a:ext uri="{96DAC541-7B7A-43D3-8B79-37D633B846F1}">
                <asvg:svgBlip xmlns="" xmlns:asvg="http://schemas.microsoft.com/office/drawing/2016/SVG/main" r:embed="rId6"/>
              </a:ext>
            </a:extLst>
          </a:blip>
          <a:stretch>
            <a:fillRect/>
          </a:stretch>
        </p:blipFill>
        <p:spPr>
          <a:xfrm>
            <a:off x="467544" y="4668039"/>
            <a:ext cx="1296144" cy="430098"/>
          </a:xfrm>
          <a:prstGeom prst="rect">
            <a:avLst/>
          </a:prstGeom>
        </p:spPr>
      </p:pic>
      <p:sp>
        <p:nvSpPr>
          <p:cNvPr id="13" name="object 2">
            <a:extLst>
              <a:ext uri="{FF2B5EF4-FFF2-40B4-BE49-F238E27FC236}">
                <a16:creationId xmlns="" xmlns:a16="http://schemas.microsoft.com/office/drawing/2014/main" id="{DE0D191E-FDFC-E4AD-B367-F3DC47B4FB19}"/>
              </a:ext>
            </a:extLst>
          </p:cNvPr>
          <p:cNvSpPr txBox="1">
            <a:spLocks noGrp="1"/>
          </p:cNvSpPr>
          <p:nvPr>
            <p:ph type="title"/>
          </p:nvPr>
        </p:nvSpPr>
        <p:spPr>
          <a:xfrm>
            <a:off x="611560" y="619569"/>
            <a:ext cx="7920880" cy="690574"/>
          </a:xfrm>
          <a:prstGeom prst="rect">
            <a:avLst/>
          </a:prstGeom>
        </p:spPr>
        <p:txBody>
          <a:bodyPr vert="horz" wrap="square" lIns="0" tIns="13335" rIns="0" bIns="0" rtlCol="0">
            <a:spAutoFit/>
          </a:bodyPr>
          <a:lstStyle/>
          <a:p>
            <a:pPr marL="12700">
              <a:lnSpc>
                <a:spcPct val="100000"/>
              </a:lnSpc>
              <a:spcBef>
                <a:spcPts val="105"/>
              </a:spcBef>
            </a:pPr>
            <a:r>
              <a:rPr lang="pt-BR" b="1" dirty="0" smtClean="0"/>
              <a:t>Resolução CFC 1.640/21</a:t>
            </a:r>
          </a:p>
        </p:txBody>
      </p:sp>
      <p:sp>
        <p:nvSpPr>
          <p:cNvPr id="14" name="object 3">
            <a:extLst>
              <a:ext uri="{FF2B5EF4-FFF2-40B4-BE49-F238E27FC236}">
                <a16:creationId xmlns="" xmlns:a16="http://schemas.microsoft.com/office/drawing/2014/main" id="{A71188ED-104E-D5A6-C6A6-C6A7DFA4DF99}"/>
              </a:ext>
            </a:extLst>
          </p:cNvPr>
          <p:cNvSpPr txBox="1"/>
          <p:nvPr/>
        </p:nvSpPr>
        <p:spPr>
          <a:xfrm>
            <a:off x="683568" y="1445559"/>
            <a:ext cx="7848872" cy="3558667"/>
          </a:xfrm>
          <a:prstGeom prst="rect">
            <a:avLst/>
          </a:prstGeom>
        </p:spPr>
        <p:txBody>
          <a:bodyPr vert="horz" wrap="square" lIns="0" tIns="171450" rIns="0" bIns="0" rtlCol="0">
            <a:spAutoFit/>
          </a:bodyPr>
          <a:lstStyle/>
          <a:p>
            <a:pPr algn="just"/>
            <a:r>
              <a:rPr lang="pt-BR" sz="2000" i="1" dirty="0" smtClean="0"/>
              <a:t>Art. 3º </a:t>
            </a:r>
            <a:r>
              <a:rPr lang="pt-BR" sz="2000" i="1" dirty="0" smtClean="0"/>
              <a:t>Continua...</a:t>
            </a:r>
          </a:p>
          <a:p>
            <a:pPr algn="just"/>
            <a:endParaRPr lang="pt-BR" sz="2000" i="1" dirty="0" smtClean="0"/>
          </a:p>
          <a:p>
            <a:pPr algn="just"/>
            <a:r>
              <a:rPr lang="pt-BR" sz="2000" i="1" dirty="0" smtClean="0"/>
              <a:t>IV </a:t>
            </a:r>
            <a:r>
              <a:rPr lang="pt-BR" sz="2000" i="1" dirty="0" smtClean="0"/>
              <a:t>– reavaliações e medição dos efeitos das variações do poder aquisitivo da moeda sobre o patrimônio e o resultado periódico de quaisquer entidades;</a:t>
            </a:r>
          </a:p>
          <a:p>
            <a:pPr algn="just"/>
            <a:r>
              <a:rPr lang="pt-BR" sz="2000" i="1" dirty="0" smtClean="0"/>
              <a:t>V – apuração de haveres e avaliação de direitos e obrigações, do acervo patrimonial de quaisquer entidades, em vista de aquisição, combinação de entidades, negócios ou interesses, liquidação, fusão, cisão, expropriação no interesse público, transformação ou incorporação dessas entidades, bem como em razão de entrada, retirada, exclusão ou falecimento de sócios, cotistas ou acionistas;</a:t>
            </a:r>
          </a:p>
          <a:p>
            <a:pPr algn="just"/>
            <a:endParaRPr lang="pt-BR" sz="2000" i="1" dirty="0"/>
          </a:p>
        </p:txBody>
      </p:sp>
    </p:spTree>
    <p:extLst>
      <p:ext uri="{BB962C8B-B14F-4D97-AF65-F5344CB8AC3E}">
        <p14:creationId xmlns="" xmlns:p14="http://schemas.microsoft.com/office/powerpoint/2010/main" val="350865307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Uma imagem contendo Forma&#10;&#10;Descrição gerada automaticamente">
            <a:extLst>
              <a:ext uri="{FF2B5EF4-FFF2-40B4-BE49-F238E27FC236}">
                <a16:creationId xmlns="" xmlns:a16="http://schemas.microsoft.com/office/drawing/2014/main" id="{60D8F003-96E0-9C93-F12B-79DE3F5C88F1}"/>
              </a:ext>
            </a:extLst>
          </p:cNvPr>
          <p:cNvPicPr>
            <a:picLocks noChangeAspect="1"/>
          </p:cNvPicPr>
          <p:nvPr/>
        </p:nvPicPr>
        <p:blipFill rotWithShape="1">
          <a:blip r:embed="rId2" cstate="print"/>
          <a:srcRect l="4497" t="64410" r="823" b="27257"/>
          <a:stretch/>
        </p:blipFill>
        <p:spPr>
          <a:xfrm>
            <a:off x="0" y="4587974"/>
            <a:ext cx="9144000" cy="555526"/>
          </a:xfrm>
          <a:prstGeom prst="rect">
            <a:avLst/>
          </a:prstGeom>
        </p:spPr>
      </p:pic>
      <p:pic>
        <p:nvPicPr>
          <p:cNvPr id="5" name="Gráfico 13">
            <a:extLst>
              <a:ext uri="{FF2B5EF4-FFF2-40B4-BE49-F238E27FC236}">
                <a16:creationId xmlns="" xmlns:a16="http://schemas.microsoft.com/office/drawing/2014/main" id="{588EE649-6DE0-383B-9A10-44F34BF55384}"/>
              </a:ext>
            </a:extLst>
          </p:cNvPr>
          <p:cNvPicPr>
            <a:picLocks noChangeAspect="1"/>
          </p:cNvPicPr>
          <p:nvPr/>
        </p:nvPicPr>
        <p:blipFill>
          <a:blip r:embed="rId3" cstate="print">
            <a:extLst>
              <a:ext uri="{96DAC541-7B7A-43D3-8B79-37D633B846F1}">
                <asvg:svgBlip xmlns="" xmlns:asvg="http://schemas.microsoft.com/office/drawing/2016/SVG/main" r:embed="rId4"/>
              </a:ext>
            </a:extLst>
          </a:blip>
          <a:stretch>
            <a:fillRect/>
          </a:stretch>
        </p:blipFill>
        <p:spPr>
          <a:xfrm>
            <a:off x="7380312" y="4695484"/>
            <a:ext cx="1224136" cy="324538"/>
          </a:xfrm>
          <a:prstGeom prst="rect">
            <a:avLst/>
          </a:prstGeom>
        </p:spPr>
      </p:pic>
      <p:pic>
        <p:nvPicPr>
          <p:cNvPr id="6" name="Gráfico 21">
            <a:extLst>
              <a:ext uri="{FF2B5EF4-FFF2-40B4-BE49-F238E27FC236}">
                <a16:creationId xmlns="" xmlns:a16="http://schemas.microsoft.com/office/drawing/2014/main" id="{677B124E-B6D3-4340-B803-3321EEFE2096}"/>
              </a:ext>
            </a:extLst>
          </p:cNvPr>
          <p:cNvPicPr>
            <a:picLocks noChangeAspect="1"/>
          </p:cNvPicPr>
          <p:nvPr/>
        </p:nvPicPr>
        <p:blipFill>
          <a:blip r:embed="rId5" cstate="print">
            <a:extLst>
              <a:ext uri="{96DAC541-7B7A-43D3-8B79-37D633B846F1}">
                <asvg:svgBlip xmlns="" xmlns:asvg="http://schemas.microsoft.com/office/drawing/2016/SVG/main" r:embed="rId6"/>
              </a:ext>
            </a:extLst>
          </a:blip>
          <a:stretch>
            <a:fillRect/>
          </a:stretch>
        </p:blipFill>
        <p:spPr>
          <a:xfrm>
            <a:off x="467544" y="4668039"/>
            <a:ext cx="1296144" cy="430098"/>
          </a:xfrm>
          <a:prstGeom prst="rect">
            <a:avLst/>
          </a:prstGeom>
        </p:spPr>
      </p:pic>
      <p:sp>
        <p:nvSpPr>
          <p:cNvPr id="13" name="object 2">
            <a:extLst>
              <a:ext uri="{FF2B5EF4-FFF2-40B4-BE49-F238E27FC236}">
                <a16:creationId xmlns="" xmlns:a16="http://schemas.microsoft.com/office/drawing/2014/main" id="{DE0D191E-FDFC-E4AD-B367-F3DC47B4FB19}"/>
              </a:ext>
            </a:extLst>
          </p:cNvPr>
          <p:cNvSpPr txBox="1">
            <a:spLocks noGrp="1"/>
          </p:cNvSpPr>
          <p:nvPr>
            <p:ph type="title"/>
          </p:nvPr>
        </p:nvSpPr>
        <p:spPr>
          <a:xfrm>
            <a:off x="611560" y="619569"/>
            <a:ext cx="7920880" cy="690574"/>
          </a:xfrm>
          <a:prstGeom prst="rect">
            <a:avLst/>
          </a:prstGeom>
        </p:spPr>
        <p:txBody>
          <a:bodyPr vert="horz" wrap="square" lIns="0" tIns="13335" rIns="0" bIns="0" rtlCol="0">
            <a:spAutoFit/>
          </a:bodyPr>
          <a:lstStyle/>
          <a:p>
            <a:pPr marL="12700">
              <a:lnSpc>
                <a:spcPct val="100000"/>
              </a:lnSpc>
              <a:spcBef>
                <a:spcPts val="105"/>
              </a:spcBef>
            </a:pPr>
            <a:r>
              <a:rPr lang="pt-BR" b="1" dirty="0" smtClean="0"/>
              <a:t>Resolução CFC 1.640/21</a:t>
            </a:r>
          </a:p>
        </p:txBody>
      </p:sp>
      <p:sp>
        <p:nvSpPr>
          <p:cNvPr id="14" name="object 3">
            <a:extLst>
              <a:ext uri="{FF2B5EF4-FFF2-40B4-BE49-F238E27FC236}">
                <a16:creationId xmlns="" xmlns:a16="http://schemas.microsoft.com/office/drawing/2014/main" id="{A71188ED-104E-D5A6-C6A6-C6A7DFA4DF99}"/>
              </a:ext>
            </a:extLst>
          </p:cNvPr>
          <p:cNvSpPr txBox="1"/>
          <p:nvPr/>
        </p:nvSpPr>
        <p:spPr>
          <a:xfrm>
            <a:off x="683568" y="1445559"/>
            <a:ext cx="7848872" cy="2943113"/>
          </a:xfrm>
          <a:prstGeom prst="rect">
            <a:avLst/>
          </a:prstGeom>
        </p:spPr>
        <p:txBody>
          <a:bodyPr vert="horz" wrap="square" lIns="0" tIns="171450" rIns="0" bIns="0" rtlCol="0">
            <a:spAutoFit/>
          </a:bodyPr>
          <a:lstStyle/>
          <a:p>
            <a:pPr algn="just"/>
            <a:r>
              <a:rPr lang="pt-BR" sz="2000" i="1" dirty="0" smtClean="0"/>
              <a:t>Art. 3º </a:t>
            </a:r>
            <a:r>
              <a:rPr lang="pt-BR" sz="2000" i="1" dirty="0" smtClean="0"/>
              <a:t>Continua...</a:t>
            </a:r>
          </a:p>
          <a:p>
            <a:pPr algn="just"/>
            <a:endParaRPr lang="pt-BR" sz="2000" i="1" dirty="0" smtClean="0"/>
          </a:p>
          <a:p>
            <a:pPr algn="just"/>
            <a:r>
              <a:rPr lang="pt-BR" sz="2000" i="1" dirty="0" smtClean="0"/>
              <a:t>VI – concepção e desenvolvimento dos planos para determinação da metodologia para reconhecimento de depreciação e exaustão dos bens materiais e dos de amortização dos ativos intangíveis, inclusive de montantes diferidos, bem como a implantação desses planos, métodos e critérios;</a:t>
            </a:r>
          </a:p>
          <a:p>
            <a:pPr algn="just"/>
            <a:r>
              <a:rPr lang="pt-BR" sz="2000" i="1" dirty="0" smtClean="0"/>
              <a:t>VII – regulações judiciais ou extrajudiciais, de avarias grossas ou comuns;</a:t>
            </a:r>
          </a:p>
          <a:p>
            <a:pPr algn="just"/>
            <a:endParaRPr lang="pt-BR" sz="2000" i="1" dirty="0"/>
          </a:p>
        </p:txBody>
      </p:sp>
    </p:spTree>
    <p:extLst>
      <p:ext uri="{BB962C8B-B14F-4D97-AF65-F5344CB8AC3E}">
        <p14:creationId xmlns="" xmlns:p14="http://schemas.microsoft.com/office/powerpoint/2010/main" val="35086530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Slide Background">
            <a:extLst>
              <a:ext uri="{FF2B5EF4-FFF2-40B4-BE49-F238E27FC236}">
                <a16:creationId xmlns="" xmlns:a16="http://schemas.microsoft.com/office/drawing/2014/main" id="{9F7D5CDA-D291-4307-BF55-1381FED2963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Box 3">
            <a:extLst>
              <a:ext uri="{FF2B5EF4-FFF2-40B4-BE49-F238E27FC236}">
                <a16:creationId xmlns="" xmlns:a16="http://schemas.microsoft.com/office/drawing/2014/main" id="{0DA6F9B8-2936-F0BA-0B97-EF1371109BCB}"/>
              </a:ext>
            </a:extLst>
          </p:cNvPr>
          <p:cNvSpPr txBox="1">
            <a:spLocks noChangeArrowheads="1"/>
          </p:cNvSpPr>
          <p:nvPr/>
        </p:nvSpPr>
        <p:spPr bwMode="auto">
          <a:xfrm>
            <a:off x="33536" y="402105"/>
            <a:ext cx="6266656" cy="3783765"/>
          </a:xfrm>
          <a:prstGeom prst="rect">
            <a:avLst/>
          </a:prstGeom>
        </p:spPr>
        <p:txBody>
          <a:bodyPr vert="horz" lIns="91440" tIns="45720" rIns="91440" bIns="45720" rtlCol="0" anchor="ctr">
            <a:normAutofit lnSpcReduction="10000"/>
          </a:bodyPr>
          <a:lstStyle/>
          <a:p>
            <a:pPr algn="ctr">
              <a:lnSpc>
                <a:spcPct val="90000"/>
              </a:lnSpc>
              <a:spcBef>
                <a:spcPts val="600"/>
              </a:spcBef>
              <a:buSzPct val="95238"/>
              <a:tabLst>
                <a:tab pos="107314" algn="l"/>
              </a:tabLst>
            </a:pPr>
            <a:r>
              <a:rPr lang="en-US" sz="2000" b="1" dirty="0" smtClean="0"/>
              <a:t>ARETHA SOARES</a:t>
            </a:r>
          </a:p>
          <a:p>
            <a:pPr algn="ctr">
              <a:lnSpc>
                <a:spcPct val="90000"/>
              </a:lnSpc>
              <a:spcBef>
                <a:spcPts val="600"/>
              </a:spcBef>
              <a:buSzPct val="95238"/>
              <a:tabLst>
                <a:tab pos="107314" algn="l"/>
              </a:tabLst>
            </a:pPr>
            <a:r>
              <a:rPr lang="en-US" sz="2000" b="1" dirty="0" smtClean="0"/>
              <a:t>@</a:t>
            </a:r>
            <a:r>
              <a:rPr lang="en-US" sz="2000" b="1" dirty="0" err="1" smtClean="0"/>
              <a:t>arethapaula</a:t>
            </a:r>
            <a:endParaRPr lang="en-US" sz="2000" b="1" dirty="0" smtClean="0"/>
          </a:p>
          <a:p>
            <a:pPr>
              <a:lnSpc>
                <a:spcPct val="90000"/>
              </a:lnSpc>
              <a:spcBef>
                <a:spcPts val="600"/>
              </a:spcBef>
              <a:buSzPct val="95238"/>
              <a:tabLst>
                <a:tab pos="107314" algn="l"/>
              </a:tabLst>
            </a:pPr>
            <a:endParaRPr lang="en-US" sz="2000" b="1" dirty="0" smtClean="0"/>
          </a:p>
          <a:p>
            <a:pPr marL="106680" indent="-228600" algn="ctr">
              <a:lnSpc>
                <a:spcPct val="90000"/>
              </a:lnSpc>
              <a:spcBef>
                <a:spcPts val="600"/>
              </a:spcBef>
              <a:buSzPct val="95238"/>
              <a:buFont typeface="Arial" panose="020B0604020202020204" pitchFamily="34" charset="0"/>
              <a:buChar char="•"/>
              <a:tabLst>
                <a:tab pos="107314" algn="l"/>
              </a:tabLst>
            </a:pPr>
            <a:r>
              <a:rPr lang="pt-BR" sz="2000" dirty="0" smtClean="0"/>
              <a:t>Contadora e Advogada Empresarial</a:t>
            </a:r>
          </a:p>
          <a:p>
            <a:pPr marL="106680" indent="-228600" algn="ctr">
              <a:lnSpc>
                <a:spcPct val="90000"/>
              </a:lnSpc>
              <a:spcBef>
                <a:spcPts val="600"/>
              </a:spcBef>
              <a:buSzPct val="95238"/>
              <a:buFont typeface="Arial" panose="020B0604020202020204" pitchFamily="34" charset="0"/>
              <a:buChar char="•"/>
              <a:tabLst>
                <a:tab pos="107314" algn="l"/>
              </a:tabLst>
            </a:pPr>
            <a:r>
              <a:rPr lang="pt-BR" sz="2000" dirty="0" smtClean="0"/>
              <a:t>Especialista em Direito Tributário, Auditoria e </a:t>
            </a:r>
            <a:r>
              <a:rPr lang="pt-BR" sz="2000" dirty="0" smtClean="0"/>
              <a:t>Controladoria</a:t>
            </a:r>
            <a:endParaRPr lang="pt-BR" sz="2000" dirty="0" smtClean="0"/>
          </a:p>
          <a:p>
            <a:pPr marL="106680" indent="-228600" algn="ctr">
              <a:lnSpc>
                <a:spcPct val="90000"/>
              </a:lnSpc>
              <a:spcBef>
                <a:spcPts val="600"/>
              </a:spcBef>
              <a:buSzPct val="95238"/>
              <a:buFont typeface="Arial" panose="020B0604020202020204" pitchFamily="34" charset="0"/>
              <a:buChar char="•"/>
              <a:tabLst>
                <a:tab pos="107314" algn="l"/>
              </a:tabLst>
            </a:pPr>
            <a:r>
              <a:rPr lang="pt-BR" sz="2000" dirty="0" smtClean="0"/>
              <a:t>Empresária Contábil, fundadora do Grupo Soares &amp; Sales, atuando há mais de 18 anos na área </a:t>
            </a:r>
            <a:r>
              <a:rPr lang="pt-BR" sz="2000" dirty="0" smtClean="0"/>
              <a:t>contábil </a:t>
            </a:r>
            <a:endParaRPr lang="pt-BR" sz="2000" dirty="0" smtClean="0"/>
          </a:p>
          <a:p>
            <a:pPr marL="106680" indent="-228600" algn="ctr">
              <a:lnSpc>
                <a:spcPct val="90000"/>
              </a:lnSpc>
              <a:spcBef>
                <a:spcPts val="600"/>
              </a:spcBef>
              <a:buSzPct val="95238"/>
              <a:buFont typeface="Arial" panose="020B0604020202020204" pitchFamily="34" charset="0"/>
              <a:buChar char="•"/>
              <a:tabLst>
                <a:tab pos="107314" algn="l"/>
              </a:tabLst>
            </a:pPr>
            <a:r>
              <a:rPr lang="pt-BR" sz="2000" dirty="0" smtClean="0"/>
              <a:t>Conselheira e Presidente da Comissão de Defesa das Prerrogativas Contábeis do CRC/CE</a:t>
            </a:r>
          </a:p>
          <a:p>
            <a:pPr marL="106680" indent="-228600" algn="ctr">
              <a:lnSpc>
                <a:spcPct val="90000"/>
              </a:lnSpc>
              <a:spcBef>
                <a:spcPts val="600"/>
              </a:spcBef>
              <a:buSzPct val="95238"/>
              <a:buFont typeface="Arial" panose="020B0604020202020204" pitchFamily="34" charset="0"/>
              <a:buChar char="•"/>
              <a:tabLst>
                <a:tab pos="107314" algn="l"/>
              </a:tabLst>
            </a:pPr>
            <a:r>
              <a:rPr lang="pt-BR" sz="2000" dirty="0" smtClean="0"/>
              <a:t>Vice Presidente da Comissão de Direito Contábil da </a:t>
            </a:r>
            <a:r>
              <a:rPr lang="pt-BR" sz="2000" dirty="0" smtClean="0"/>
              <a:t>OAB/CE</a:t>
            </a:r>
            <a:endParaRPr lang="en-US" sz="2000" dirty="0"/>
          </a:p>
        </p:txBody>
      </p:sp>
      <p:pic>
        <p:nvPicPr>
          <p:cNvPr id="4" name="Imagem 3" descr="Uma imagem contendo Forma&#10;&#10;Descrição gerada automaticamente">
            <a:extLst>
              <a:ext uri="{FF2B5EF4-FFF2-40B4-BE49-F238E27FC236}">
                <a16:creationId xmlns="" xmlns:a16="http://schemas.microsoft.com/office/drawing/2014/main" id="{60D8F003-96E0-9C93-F12B-79DE3F5C88F1}"/>
              </a:ext>
            </a:extLst>
          </p:cNvPr>
          <p:cNvPicPr>
            <a:picLocks noChangeAspect="1"/>
          </p:cNvPicPr>
          <p:nvPr/>
        </p:nvPicPr>
        <p:blipFill rotWithShape="1">
          <a:blip r:embed="rId2" cstate="print"/>
          <a:srcRect l="4497" t="64410" r="823" b="27257"/>
          <a:stretch/>
        </p:blipFill>
        <p:spPr>
          <a:xfrm>
            <a:off x="0" y="4587974"/>
            <a:ext cx="9144000" cy="555526"/>
          </a:xfrm>
          <a:prstGeom prst="rect">
            <a:avLst/>
          </a:prstGeom>
        </p:spPr>
      </p:pic>
      <p:pic>
        <p:nvPicPr>
          <p:cNvPr id="5" name="Gráfico 13">
            <a:extLst>
              <a:ext uri="{FF2B5EF4-FFF2-40B4-BE49-F238E27FC236}">
                <a16:creationId xmlns="" xmlns:a16="http://schemas.microsoft.com/office/drawing/2014/main" id="{588EE649-6DE0-383B-9A10-44F34BF55384}"/>
              </a:ext>
            </a:extLst>
          </p:cNvPr>
          <p:cNvPicPr>
            <a:picLocks noChangeAspect="1"/>
          </p:cNvPicPr>
          <p:nvPr/>
        </p:nvPicPr>
        <p:blipFill>
          <a:blip r:embed="rId3" cstate="print">
            <a:extLst>
              <a:ext uri="{96DAC541-7B7A-43D3-8B79-37D633B846F1}">
                <asvg:svgBlip xmlns="" xmlns:asvg="http://schemas.microsoft.com/office/drawing/2016/SVG/main" r:embed="rId4"/>
              </a:ext>
            </a:extLst>
          </a:blip>
          <a:stretch>
            <a:fillRect/>
          </a:stretch>
        </p:blipFill>
        <p:spPr>
          <a:xfrm>
            <a:off x="7380312" y="4695484"/>
            <a:ext cx="1224136" cy="324538"/>
          </a:xfrm>
          <a:prstGeom prst="rect">
            <a:avLst/>
          </a:prstGeom>
        </p:spPr>
      </p:pic>
      <p:pic>
        <p:nvPicPr>
          <p:cNvPr id="6" name="Gráfico 21">
            <a:extLst>
              <a:ext uri="{FF2B5EF4-FFF2-40B4-BE49-F238E27FC236}">
                <a16:creationId xmlns="" xmlns:a16="http://schemas.microsoft.com/office/drawing/2014/main" id="{677B124E-B6D3-4340-B803-3321EEFE2096}"/>
              </a:ext>
            </a:extLst>
          </p:cNvPr>
          <p:cNvPicPr>
            <a:picLocks noChangeAspect="1"/>
          </p:cNvPicPr>
          <p:nvPr/>
        </p:nvPicPr>
        <p:blipFill>
          <a:blip r:embed="rId5" cstate="print">
            <a:extLst>
              <a:ext uri="{96DAC541-7B7A-43D3-8B79-37D633B846F1}">
                <asvg:svgBlip xmlns="" xmlns:asvg="http://schemas.microsoft.com/office/drawing/2016/SVG/main" r:embed="rId6"/>
              </a:ext>
            </a:extLst>
          </a:blip>
          <a:stretch>
            <a:fillRect/>
          </a:stretch>
        </p:blipFill>
        <p:spPr>
          <a:xfrm>
            <a:off x="467544" y="4668039"/>
            <a:ext cx="1296144" cy="430098"/>
          </a:xfrm>
          <a:prstGeom prst="rect">
            <a:avLst/>
          </a:prstGeom>
        </p:spPr>
      </p:pic>
      <p:pic>
        <p:nvPicPr>
          <p:cNvPr id="10" name="Imagem 9" descr="Interface gráfica do usuário&#10;&#10;Descrição gerada automaticamente">
            <a:extLst>
              <a:ext uri="{FF2B5EF4-FFF2-40B4-BE49-F238E27FC236}">
                <a16:creationId xmlns="" xmlns:a16="http://schemas.microsoft.com/office/drawing/2014/main" id="{A36E4E23-285F-423B-C594-C7670E4B20EC}"/>
              </a:ext>
            </a:extLst>
          </p:cNvPr>
          <p:cNvPicPr>
            <a:picLocks noChangeAspect="1"/>
          </p:cNvPicPr>
          <p:nvPr/>
        </p:nvPicPr>
        <p:blipFill>
          <a:blip r:embed="rId7" cstate="print"/>
          <a:stretch>
            <a:fillRect/>
          </a:stretch>
        </p:blipFill>
        <p:spPr>
          <a:xfrm>
            <a:off x="6367404" y="1"/>
            <a:ext cx="2776596" cy="2643757"/>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Uma imagem contendo Forma&#10;&#10;Descrição gerada automaticamente">
            <a:extLst>
              <a:ext uri="{FF2B5EF4-FFF2-40B4-BE49-F238E27FC236}">
                <a16:creationId xmlns="" xmlns:a16="http://schemas.microsoft.com/office/drawing/2014/main" id="{60D8F003-96E0-9C93-F12B-79DE3F5C88F1}"/>
              </a:ext>
            </a:extLst>
          </p:cNvPr>
          <p:cNvPicPr>
            <a:picLocks noChangeAspect="1"/>
          </p:cNvPicPr>
          <p:nvPr/>
        </p:nvPicPr>
        <p:blipFill rotWithShape="1">
          <a:blip r:embed="rId2" cstate="print"/>
          <a:srcRect l="4497" t="64410" r="823" b="27257"/>
          <a:stretch/>
        </p:blipFill>
        <p:spPr>
          <a:xfrm>
            <a:off x="0" y="4587974"/>
            <a:ext cx="9144000" cy="555526"/>
          </a:xfrm>
          <a:prstGeom prst="rect">
            <a:avLst/>
          </a:prstGeom>
        </p:spPr>
      </p:pic>
      <p:pic>
        <p:nvPicPr>
          <p:cNvPr id="5" name="Gráfico 13">
            <a:extLst>
              <a:ext uri="{FF2B5EF4-FFF2-40B4-BE49-F238E27FC236}">
                <a16:creationId xmlns="" xmlns:a16="http://schemas.microsoft.com/office/drawing/2014/main" id="{588EE649-6DE0-383B-9A10-44F34BF55384}"/>
              </a:ext>
            </a:extLst>
          </p:cNvPr>
          <p:cNvPicPr>
            <a:picLocks noChangeAspect="1"/>
          </p:cNvPicPr>
          <p:nvPr/>
        </p:nvPicPr>
        <p:blipFill>
          <a:blip r:embed="rId3" cstate="print">
            <a:extLst>
              <a:ext uri="{96DAC541-7B7A-43D3-8B79-37D633B846F1}">
                <asvg:svgBlip xmlns="" xmlns:asvg="http://schemas.microsoft.com/office/drawing/2016/SVG/main" r:embed="rId4"/>
              </a:ext>
            </a:extLst>
          </a:blip>
          <a:stretch>
            <a:fillRect/>
          </a:stretch>
        </p:blipFill>
        <p:spPr>
          <a:xfrm>
            <a:off x="7380312" y="4695484"/>
            <a:ext cx="1224136" cy="324538"/>
          </a:xfrm>
          <a:prstGeom prst="rect">
            <a:avLst/>
          </a:prstGeom>
        </p:spPr>
      </p:pic>
      <p:pic>
        <p:nvPicPr>
          <p:cNvPr id="6" name="Gráfico 21">
            <a:extLst>
              <a:ext uri="{FF2B5EF4-FFF2-40B4-BE49-F238E27FC236}">
                <a16:creationId xmlns="" xmlns:a16="http://schemas.microsoft.com/office/drawing/2014/main" id="{677B124E-B6D3-4340-B803-3321EEFE2096}"/>
              </a:ext>
            </a:extLst>
          </p:cNvPr>
          <p:cNvPicPr>
            <a:picLocks noChangeAspect="1"/>
          </p:cNvPicPr>
          <p:nvPr/>
        </p:nvPicPr>
        <p:blipFill>
          <a:blip r:embed="rId5" cstate="print">
            <a:extLst>
              <a:ext uri="{96DAC541-7B7A-43D3-8B79-37D633B846F1}">
                <asvg:svgBlip xmlns="" xmlns:asvg="http://schemas.microsoft.com/office/drawing/2016/SVG/main" r:embed="rId6"/>
              </a:ext>
            </a:extLst>
          </a:blip>
          <a:stretch>
            <a:fillRect/>
          </a:stretch>
        </p:blipFill>
        <p:spPr>
          <a:xfrm>
            <a:off x="467544" y="4668039"/>
            <a:ext cx="1296144" cy="430098"/>
          </a:xfrm>
          <a:prstGeom prst="rect">
            <a:avLst/>
          </a:prstGeom>
        </p:spPr>
      </p:pic>
      <p:sp>
        <p:nvSpPr>
          <p:cNvPr id="13" name="object 2">
            <a:extLst>
              <a:ext uri="{FF2B5EF4-FFF2-40B4-BE49-F238E27FC236}">
                <a16:creationId xmlns="" xmlns:a16="http://schemas.microsoft.com/office/drawing/2014/main" id="{DE0D191E-FDFC-E4AD-B367-F3DC47B4FB19}"/>
              </a:ext>
            </a:extLst>
          </p:cNvPr>
          <p:cNvSpPr txBox="1">
            <a:spLocks noGrp="1"/>
          </p:cNvSpPr>
          <p:nvPr>
            <p:ph type="title"/>
          </p:nvPr>
        </p:nvSpPr>
        <p:spPr>
          <a:xfrm>
            <a:off x="611560" y="619569"/>
            <a:ext cx="7920880" cy="690574"/>
          </a:xfrm>
          <a:prstGeom prst="rect">
            <a:avLst/>
          </a:prstGeom>
        </p:spPr>
        <p:txBody>
          <a:bodyPr vert="horz" wrap="square" lIns="0" tIns="13335" rIns="0" bIns="0" rtlCol="0">
            <a:spAutoFit/>
          </a:bodyPr>
          <a:lstStyle/>
          <a:p>
            <a:pPr marL="12700">
              <a:lnSpc>
                <a:spcPct val="100000"/>
              </a:lnSpc>
              <a:spcBef>
                <a:spcPts val="105"/>
              </a:spcBef>
            </a:pPr>
            <a:r>
              <a:rPr lang="pt-BR" b="1" dirty="0" smtClean="0"/>
              <a:t>Resolução CFC 1.640/21</a:t>
            </a:r>
          </a:p>
        </p:txBody>
      </p:sp>
      <p:sp>
        <p:nvSpPr>
          <p:cNvPr id="14" name="object 3">
            <a:extLst>
              <a:ext uri="{FF2B5EF4-FFF2-40B4-BE49-F238E27FC236}">
                <a16:creationId xmlns="" xmlns:a16="http://schemas.microsoft.com/office/drawing/2014/main" id="{A71188ED-104E-D5A6-C6A6-C6A7DFA4DF99}"/>
              </a:ext>
            </a:extLst>
          </p:cNvPr>
          <p:cNvSpPr txBox="1"/>
          <p:nvPr/>
        </p:nvSpPr>
        <p:spPr>
          <a:xfrm>
            <a:off x="683568" y="1445559"/>
            <a:ext cx="7848872" cy="2327560"/>
          </a:xfrm>
          <a:prstGeom prst="rect">
            <a:avLst/>
          </a:prstGeom>
        </p:spPr>
        <p:txBody>
          <a:bodyPr vert="horz" wrap="square" lIns="0" tIns="171450" rIns="0" bIns="0" rtlCol="0">
            <a:spAutoFit/>
          </a:bodyPr>
          <a:lstStyle/>
          <a:p>
            <a:pPr algn="just"/>
            <a:r>
              <a:rPr lang="pt-BR" sz="2000" i="1" dirty="0" smtClean="0"/>
              <a:t>Art. 3º </a:t>
            </a:r>
            <a:r>
              <a:rPr lang="pt-BR" sz="2000" i="1" dirty="0" smtClean="0"/>
              <a:t>Continua...</a:t>
            </a:r>
          </a:p>
          <a:p>
            <a:pPr algn="just"/>
            <a:endParaRPr lang="pt-BR" sz="2000" i="1" dirty="0" smtClean="0"/>
          </a:p>
          <a:p>
            <a:pPr algn="just"/>
            <a:r>
              <a:rPr lang="pt-BR" sz="2000" i="1" dirty="0" smtClean="0"/>
              <a:t>VIII – escrituração contábil de todos os atos e fatos, que consiste no procedimento executado exclusivamente pelo profissional da contabilidade, cuja função é a de registrar as operações financeiras, econômicas e patrimoniais de quaisquer entidades, por quaisquer métodos, técnicas ou processos</a:t>
            </a:r>
            <a:r>
              <a:rPr lang="pt-BR" sz="2000" i="1" dirty="0" smtClean="0"/>
              <a:t>;</a:t>
            </a:r>
            <a:endParaRPr lang="pt-BR" sz="2000" i="1" dirty="0" smtClean="0"/>
          </a:p>
        </p:txBody>
      </p:sp>
    </p:spTree>
    <p:extLst>
      <p:ext uri="{BB962C8B-B14F-4D97-AF65-F5344CB8AC3E}">
        <p14:creationId xmlns="" xmlns:p14="http://schemas.microsoft.com/office/powerpoint/2010/main" val="350865307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Uma imagem contendo Forma&#10;&#10;Descrição gerada automaticamente">
            <a:extLst>
              <a:ext uri="{FF2B5EF4-FFF2-40B4-BE49-F238E27FC236}">
                <a16:creationId xmlns="" xmlns:a16="http://schemas.microsoft.com/office/drawing/2014/main" id="{60D8F003-96E0-9C93-F12B-79DE3F5C88F1}"/>
              </a:ext>
            </a:extLst>
          </p:cNvPr>
          <p:cNvPicPr>
            <a:picLocks noChangeAspect="1"/>
          </p:cNvPicPr>
          <p:nvPr/>
        </p:nvPicPr>
        <p:blipFill rotWithShape="1">
          <a:blip r:embed="rId2" cstate="print"/>
          <a:srcRect l="4497" t="64410" r="823" b="27257"/>
          <a:stretch/>
        </p:blipFill>
        <p:spPr>
          <a:xfrm>
            <a:off x="0" y="4587974"/>
            <a:ext cx="9144000" cy="555526"/>
          </a:xfrm>
          <a:prstGeom prst="rect">
            <a:avLst/>
          </a:prstGeom>
        </p:spPr>
      </p:pic>
      <p:pic>
        <p:nvPicPr>
          <p:cNvPr id="5" name="Gráfico 13">
            <a:extLst>
              <a:ext uri="{FF2B5EF4-FFF2-40B4-BE49-F238E27FC236}">
                <a16:creationId xmlns="" xmlns:a16="http://schemas.microsoft.com/office/drawing/2014/main" id="{588EE649-6DE0-383B-9A10-44F34BF55384}"/>
              </a:ext>
            </a:extLst>
          </p:cNvPr>
          <p:cNvPicPr>
            <a:picLocks noChangeAspect="1"/>
          </p:cNvPicPr>
          <p:nvPr/>
        </p:nvPicPr>
        <p:blipFill>
          <a:blip r:embed="rId3" cstate="print">
            <a:extLst>
              <a:ext uri="{96DAC541-7B7A-43D3-8B79-37D633B846F1}">
                <asvg:svgBlip xmlns="" xmlns:asvg="http://schemas.microsoft.com/office/drawing/2016/SVG/main" r:embed="rId4"/>
              </a:ext>
            </a:extLst>
          </a:blip>
          <a:stretch>
            <a:fillRect/>
          </a:stretch>
        </p:blipFill>
        <p:spPr>
          <a:xfrm>
            <a:off x="7380312" y="4695484"/>
            <a:ext cx="1224136" cy="324538"/>
          </a:xfrm>
          <a:prstGeom prst="rect">
            <a:avLst/>
          </a:prstGeom>
        </p:spPr>
      </p:pic>
      <p:pic>
        <p:nvPicPr>
          <p:cNvPr id="6" name="Gráfico 21">
            <a:extLst>
              <a:ext uri="{FF2B5EF4-FFF2-40B4-BE49-F238E27FC236}">
                <a16:creationId xmlns="" xmlns:a16="http://schemas.microsoft.com/office/drawing/2014/main" id="{677B124E-B6D3-4340-B803-3321EEFE2096}"/>
              </a:ext>
            </a:extLst>
          </p:cNvPr>
          <p:cNvPicPr>
            <a:picLocks noChangeAspect="1"/>
          </p:cNvPicPr>
          <p:nvPr/>
        </p:nvPicPr>
        <p:blipFill>
          <a:blip r:embed="rId5" cstate="print">
            <a:extLst>
              <a:ext uri="{96DAC541-7B7A-43D3-8B79-37D633B846F1}">
                <asvg:svgBlip xmlns="" xmlns:asvg="http://schemas.microsoft.com/office/drawing/2016/SVG/main" r:embed="rId6"/>
              </a:ext>
            </a:extLst>
          </a:blip>
          <a:stretch>
            <a:fillRect/>
          </a:stretch>
        </p:blipFill>
        <p:spPr>
          <a:xfrm>
            <a:off x="467544" y="4668039"/>
            <a:ext cx="1296144" cy="430098"/>
          </a:xfrm>
          <a:prstGeom prst="rect">
            <a:avLst/>
          </a:prstGeom>
        </p:spPr>
      </p:pic>
      <p:sp>
        <p:nvSpPr>
          <p:cNvPr id="13" name="object 2">
            <a:extLst>
              <a:ext uri="{FF2B5EF4-FFF2-40B4-BE49-F238E27FC236}">
                <a16:creationId xmlns="" xmlns:a16="http://schemas.microsoft.com/office/drawing/2014/main" id="{DE0D191E-FDFC-E4AD-B367-F3DC47B4FB19}"/>
              </a:ext>
            </a:extLst>
          </p:cNvPr>
          <p:cNvSpPr txBox="1">
            <a:spLocks noGrp="1"/>
          </p:cNvSpPr>
          <p:nvPr>
            <p:ph type="title"/>
          </p:nvPr>
        </p:nvSpPr>
        <p:spPr>
          <a:xfrm>
            <a:off x="611560" y="619569"/>
            <a:ext cx="7920880" cy="690574"/>
          </a:xfrm>
          <a:prstGeom prst="rect">
            <a:avLst/>
          </a:prstGeom>
        </p:spPr>
        <p:txBody>
          <a:bodyPr vert="horz" wrap="square" lIns="0" tIns="13335" rIns="0" bIns="0" rtlCol="0">
            <a:spAutoFit/>
          </a:bodyPr>
          <a:lstStyle/>
          <a:p>
            <a:pPr marL="12700">
              <a:lnSpc>
                <a:spcPct val="100000"/>
              </a:lnSpc>
              <a:spcBef>
                <a:spcPts val="105"/>
              </a:spcBef>
            </a:pPr>
            <a:r>
              <a:rPr lang="pt-BR" b="1" dirty="0" smtClean="0"/>
              <a:t>Resolução CFC 1.640/21</a:t>
            </a:r>
          </a:p>
        </p:txBody>
      </p:sp>
      <p:sp>
        <p:nvSpPr>
          <p:cNvPr id="14" name="object 3">
            <a:extLst>
              <a:ext uri="{FF2B5EF4-FFF2-40B4-BE49-F238E27FC236}">
                <a16:creationId xmlns="" xmlns:a16="http://schemas.microsoft.com/office/drawing/2014/main" id="{A71188ED-104E-D5A6-C6A6-C6A7DFA4DF99}"/>
              </a:ext>
            </a:extLst>
          </p:cNvPr>
          <p:cNvSpPr txBox="1"/>
          <p:nvPr/>
        </p:nvSpPr>
        <p:spPr>
          <a:xfrm>
            <a:off x="683568" y="1445559"/>
            <a:ext cx="7848872" cy="2635337"/>
          </a:xfrm>
          <a:prstGeom prst="rect">
            <a:avLst/>
          </a:prstGeom>
        </p:spPr>
        <p:txBody>
          <a:bodyPr vert="horz" wrap="square" lIns="0" tIns="171450" rIns="0" bIns="0" rtlCol="0">
            <a:spAutoFit/>
          </a:bodyPr>
          <a:lstStyle/>
          <a:p>
            <a:pPr algn="just"/>
            <a:r>
              <a:rPr lang="pt-BR" sz="2000" i="1" dirty="0" smtClean="0"/>
              <a:t>Art. 3º </a:t>
            </a:r>
            <a:r>
              <a:rPr lang="pt-BR" sz="2000" i="1" dirty="0" smtClean="0"/>
              <a:t>Continua...</a:t>
            </a:r>
          </a:p>
          <a:p>
            <a:pPr algn="just"/>
            <a:endParaRPr lang="pt-BR" sz="2000" i="1" dirty="0" smtClean="0"/>
          </a:p>
          <a:p>
            <a:pPr algn="just"/>
            <a:r>
              <a:rPr lang="pt-BR" sz="2000" i="1" dirty="0" smtClean="0"/>
              <a:t>IX – identificação, mensuração e classificação das operações, transações, atos e fatos praticados por quaisquer entidades, que serão objeto de registro contábil por meio de qualquer processo, seja ele físico, manual, manuscrito, mecânico, analógico ou eletrônico, com a respectiva validação dos referidos lançamentos e das demonstrações e relatórios que estes vierem a resultar</a:t>
            </a:r>
            <a:r>
              <a:rPr lang="pt-BR" sz="2000" i="1" dirty="0" smtClean="0"/>
              <a:t>;</a:t>
            </a:r>
            <a:endParaRPr lang="pt-BR" sz="2000" i="1" dirty="0" smtClean="0"/>
          </a:p>
        </p:txBody>
      </p:sp>
    </p:spTree>
    <p:extLst>
      <p:ext uri="{BB962C8B-B14F-4D97-AF65-F5344CB8AC3E}">
        <p14:creationId xmlns="" xmlns:p14="http://schemas.microsoft.com/office/powerpoint/2010/main" val="350865307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Uma imagem contendo Forma&#10;&#10;Descrição gerada automaticamente">
            <a:extLst>
              <a:ext uri="{FF2B5EF4-FFF2-40B4-BE49-F238E27FC236}">
                <a16:creationId xmlns="" xmlns:a16="http://schemas.microsoft.com/office/drawing/2014/main" id="{60D8F003-96E0-9C93-F12B-79DE3F5C88F1}"/>
              </a:ext>
            </a:extLst>
          </p:cNvPr>
          <p:cNvPicPr>
            <a:picLocks noChangeAspect="1"/>
          </p:cNvPicPr>
          <p:nvPr/>
        </p:nvPicPr>
        <p:blipFill rotWithShape="1">
          <a:blip r:embed="rId2" cstate="print"/>
          <a:srcRect l="4497" t="64410" r="823" b="27257"/>
          <a:stretch/>
        </p:blipFill>
        <p:spPr>
          <a:xfrm>
            <a:off x="0" y="4587974"/>
            <a:ext cx="9144000" cy="555526"/>
          </a:xfrm>
          <a:prstGeom prst="rect">
            <a:avLst/>
          </a:prstGeom>
        </p:spPr>
      </p:pic>
      <p:pic>
        <p:nvPicPr>
          <p:cNvPr id="5" name="Gráfico 13">
            <a:extLst>
              <a:ext uri="{FF2B5EF4-FFF2-40B4-BE49-F238E27FC236}">
                <a16:creationId xmlns="" xmlns:a16="http://schemas.microsoft.com/office/drawing/2014/main" id="{588EE649-6DE0-383B-9A10-44F34BF55384}"/>
              </a:ext>
            </a:extLst>
          </p:cNvPr>
          <p:cNvPicPr>
            <a:picLocks noChangeAspect="1"/>
          </p:cNvPicPr>
          <p:nvPr/>
        </p:nvPicPr>
        <p:blipFill>
          <a:blip r:embed="rId3" cstate="print">
            <a:extLst>
              <a:ext uri="{96DAC541-7B7A-43D3-8B79-37D633B846F1}">
                <asvg:svgBlip xmlns="" xmlns:asvg="http://schemas.microsoft.com/office/drawing/2016/SVG/main" r:embed="rId4"/>
              </a:ext>
            </a:extLst>
          </a:blip>
          <a:stretch>
            <a:fillRect/>
          </a:stretch>
        </p:blipFill>
        <p:spPr>
          <a:xfrm>
            <a:off x="7380312" y="4695484"/>
            <a:ext cx="1224136" cy="324538"/>
          </a:xfrm>
          <a:prstGeom prst="rect">
            <a:avLst/>
          </a:prstGeom>
        </p:spPr>
      </p:pic>
      <p:pic>
        <p:nvPicPr>
          <p:cNvPr id="6" name="Gráfico 21">
            <a:extLst>
              <a:ext uri="{FF2B5EF4-FFF2-40B4-BE49-F238E27FC236}">
                <a16:creationId xmlns="" xmlns:a16="http://schemas.microsoft.com/office/drawing/2014/main" id="{677B124E-B6D3-4340-B803-3321EEFE2096}"/>
              </a:ext>
            </a:extLst>
          </p:cNvPr>
          <p:cNvPicPr>
            <a:picLocks noChangeAspect="1"/>
          </p:cNvPicPr>
          <p:nvPr/>
        </p:nvPicPr>
        <p:blipFill>
          <a:blip r:embed="rId5" cstate="print">
            <a:extLst>
              <a:ext uri="{96DAC541-7B7A-43D3-8B79-37D633B846F1}">
                <asvg:svgBlip xmlns="" xmlns:asvg="http://schemas.microsoft.com/office/drawing/2016/SVG/main" r:embed="rId6"/>
              </a:ext>
            </a:extLst>
          </a:blip>
          <a:stretch>
            <a:fillRect/>
          </a:stretch>
        </p:blipFill>
        <p:spPr>
          <a:xfrm>
            <a:off x="467544" y="4668039"/>
            <a:ext cx="1296144" cy="430098"/>
          </a:xfrm>
          <a:prstGeom prst="rect">
            <a:avLst/>
          </a:prstGeom>
        </p:spPr>
      </p:pic>
      <p:sp>
        <p:nvSpPr>
          <p:cNvPr id="13" name="object 2">
            <a:extLst>
              <a:ext uri="{FF2B5EF4-FFF2-40B4-BE49-F238E27FC236}">
                <a16:creationId xmlns="" xmlns:a16="http://schemas.microsoft.com/office/drawing/2014/main" id="{DE0D191E-FDFC-E4AD-B367-F3DC47B4FB19}"/>
              </a:ext>
            </a:extLst>
          </p:cNvPr>
          <p:cNvSpPr txBox="1">
            <a:spLocks noGrp="1"/>
          </p:cNvSpPr>
          <p:nvPr>
            <p:ph type="title"/>
          </p:nvPr>
        </p:nvSpPr>
        <p:spPr>
          <a:xfrm>
            <a:off x="611560" y="619569"/>
            <a:ext cx="7920880" cy="690574"/>
          </a:xfrm>
          <a:prstGeom prst="rect">
            <a:avLst/>
          </a:prstGeom>
        </p:spPr>
        <p:txBody>
          <a:bodyPr vert="horz" wrap="square" lIns="0" tIns="13335" rIns="0" bIns="0" rtlCol="0">
            <a:spAutoFit/>
          </a:bodyPr>
          <a:lstStyle/>
          <a:p>
            <a:pPr marL="12700">
              <a:lnSpc>
                <a:spcPct val="100000"/>
              </a:lnSpc>
              <a:spcBef>
                <a:spcPts val="105"/>
              </a:spcBef>
            </a:pPr>
            <a:r>
              <a:rPr lang="pt-BR" b="1" dirty="0" smtClean="0"/>
              <a:t>Resolução CFC 1.640/21</a:t>
            </a:r>
          </a:p>
        </p:txBody>
      </p:sp>
      <p:sp>
        <p:nvSpPr>
          <p:cNvPr id="14" name="object 3">
            <a:extLst>
              <a:ext uri="{FF2B5EF4-FFF2-40B4-BE49-F238E27FC236}">
                <a16:creationId xmlns="" xmlns:a16="http://schemas.microsoft.com/office/drawing/2014/main" id="{A71188ED-104E-D5A6-C6A6-C6A7DFA4DF99}"/>
              </a:ext>
            </a:extLst>
          </p:cNvPr>
          <p:cNvSpPr txBox="1"/>
          <p:nvPr/>
        </p:nvSpPr>
        <p:spPr>
          <a:xfrm>
            <a:off x="683568" y="1445559"/>
            <a:ext cx="7848872" cy="2943113"/>
          </a:xfrm>
          <a:prstGeom prst="rect">
            <a:avLst/>
          </a:prstGeom>
        </p:spPr>
        <p:txBody>
          <a:bodyPr vert="horz" wrap="square" lIns="0" tIns="171450" rIns="0" bIns="0" rtlCol="0">
            <a:spAutoFit/>
          </a:bodyPr>
          <a:lstStyle/>
          <a:p>
            <a:pPr algn="just"/>
            <a:r>
              <a:rPr lang="pt-BR" sz="2000" i="1" dirty="0" smtClean="0"/>
              <a:t>Art. 3º </a:t>
            </a:r>
            <a:r>
              <a:rPr lang="pt-BR" sz="2000" i="1" dirty="0" smtClean="0"/>
              <a:t>Continua...</a:t>
            </a:r>
          </a:p>
          <a:p>
            <a:pPr algn="just"/>
            <a:endParaRPr lang="pt-BR" sz="2000" i="1" dirty="0" smtClean="0"/>
          </a:p>
          <a:p>
            <a:pPr algn="just"/>
            <a:r>
              <a:rPr lang="pt-BR" sz="2000" i="1" dirty="0" smtClean="0"/>
              <a:t>X – coordenação e/ou assunção de responsabilidade técnica pela escrituração fiscal de quaisquer entidades;</a:t>
            </a:r>
          </a:p>
          <a:p>
            <a:pPr algn="just"/>
            <a:r>
              <a:rPr lang="pt-BR" sz="2000" i="1" dirty="0" smtClean="0"/>
              <a:t>XI – elaboração de livros, de documentos em meio físico ou digital e de registro contábil, tributário e/ou patrimonial de quaisquer entidades;</a:t>
            </a:r>
          </a:p>
          <a:p>
            <a:pPr algn="just"/>
            <a:r>
              <a:rPr lang="pt-BR" sz="2000" i="1" dirty="0" smtClean="0"/>
              <a:t>XII – elaboração de demonstrações contábeis e de todas as demonstrações que expressam a posição patrimonial e de suas variações, mesmo que com outra nomenclatura, por exemplo demonstrações </a:t>
            </a:r>
            <a:r>
              <a:rPr lang="pt-BR" sz="2000" i="1" dirty="0" smtClean="0"/>
              <a:t>financeiras...</a:t>
            </a:r>
            <a:endParaRPr lang="pt-BR" sz="2000" i="1" dirty="0" smtClean="0"/>
          </a:p>
        </p:txBody>
      </p:sp>
    </p:spTree>
    <p:extLst>
      <p:ext uri="{BB962C8B-B14F-4D97-AF65-F5344CB8AC3E}">
        <p14:creationId xmlns="" xmlns:p14="http://schemas.microsoft.com/office/powerpoint/2010/main" val="350865307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Uma imagem contendo Forma&#10;&#10;Descrição gerada automaticamente">
            <a:extLst>
              <a:ext uri="{FF2B5EF4-FFF2-40B4-BE49-F238E27FC236}">
                <a16:creationId xmlns="" xmlns:a16="http://schemas.microsoft.com/office/drawing/2014/main" id="{60D8F003-96E0-9C93-F12B-79DE3F5C88F1}"/>
              </a:ext>
            </a:extLst>
          </p:cNvPr>
          <p:cNvPicPr>
            <a:picLocks noChangeAspect="1"/>
          </p:cNvPicPr>
          <p:nvPr/>
        </p:nvPicPr>
        <p:blipFill rotWithShape="1">
          <a:blip r:embed="rId2" cstate="print"/>
          <a:srcRect l="4497" t="64410" r="823" b="27257"/>
          <a:stretch/>
        </p:blipFill>
        <p:spPr>
          <a:xfrm>
            <a:off x="0" y="4587974"/>
            <a:ext cx="9144000" cy="555526"/>
          </a:xfrm>
          <a:prstGeom prst="rect">
            <a:avLst/>
          </a:prstGeom>
        </p:spPr>
      </p:pic>
      <p:pic>
        <p:nvPicPr>
          <p:cNvPr id="5" name="Gráfico 13">
            <a:extLst>
              <a:ext uri="{FF2B5EF4-FFF2-40B4-BE49-F238E27FC236}">
                <a16:creationId xmlns="" xmlns:a16="http://schemas.microsoft.com/office/drawing/2014/main" id="{588EE649-6DE0-383B-9A10-44F34BF55384}"/>
              </a:ext>
            </a:extLst>
          </p:cNvPr>
          <p:cNvPicPr>
            <a:picLocks noChangeAspect="1"/>
          </p:cNvPicPr>
          <p:nvPr/>
        </p:nvPicPr>
        <p:blipFill>
          <a:blip r:embed="rId3" cstate="print">
            <a:extLst>
              <a:ext uri="{96DAC541-7B7A-43D3-8B79-37D633B846F1}">
                <asvg:svgBlip xmlns="" xmlns:asvg="http://schemas.microsoft.com/office/drawing/2016/SVG/main" r:embed="rId4"/>
              </a:ext>
            </a:extLst>
          </a:blip>
          <a:stretch>
            <a:fillRect/>
          </a:stretch>
        </p:blipFill>
        <p:spPr>
          <a:xfrm>
            <a:off x="7380312" y="4695484"/>
            <a:ext cx="1224136" cy="324538"/>
          </a:xfrm>
          <a:prstGeom prst="rect">
            <a:avLst/>
          </a:prstGeom>
        </p:spPr>
      </p:pic>
      <p:pic>
        <p:nvPicPr>
          <p:cNvPr id="6" name="Gráfico 21">
            <a:extLst>
              <a:ext uri="{FF2B5EF4-FFF2-40B4-BE49-F238E27FC236}">
                <a16:creationId xmlns="" xmlns:a16="http://schemas.microsoft.com/office/drawing/2014/main" id="{677B124E-B6D3-4340-B803-3321EEFE2096}"/>
              </a:ext>
            </a:extLst>
          </p:cNvPr>
          <p:cNvPicPr>
            <a:picLocks noChangeAspect="1"/>
          </p:cNvPicPr>
          <p:nvPr/>
        </p:nvPicPr>
        <p:blipFill>
          <a:blip r:embed="rId5" cstate="print">
            <a:extLst>
              <a:ext uri="{96DAC541-7B7A-43D3-8B79-37D633B846F1}">
                <asvg:svgBlip xmlns="" xmlns:asvg="http://schemas.microsoft.com/office/drawing/2016/SVG/main" r:embed="rId6"/>
              </a:ext>
            </a:extLst>
          </a:blip>
          <a:stretch>
            <a:fillRect/>
          </a:stretch>
        </p:blipFill>
        <p:spPr>
          <a:xfrm>
            <a:off x="467544" y="4668039"/>
            <a:ext cx="1296144" cy="430098"/>
          </a:xfrm>
          <a:prstGeom prst="rect">
            <a:avLst/>
          </a:prstGeom>
        </p:spPr>
      </p:pic>
      <p:sp>
        <p:nvSpPr>
          <p:cNvPr id="13" name="object 2">
            <a:extLst>
              <a:ext uri="{FF2B5EF4-FFF2-40B4-BE49-F238E27FC236}">
                <a16:creationId xmlns="" xmlns:a16="http://schemas.microsoft.com/office/drawing/2014/main" id="{DE0D191E-FDFC-E4AD-B367-F3DC47B4FB19}"/>
              </a:ext>
            </a:extLst>
          </p:cNvPr>
          <p:cNvSpPr txBox="1">
            <a:spLocks noGrp="1"/>
          </p:cNvSpPr>
          <p:nvPr>
            <p:ph type="title"/>
          </p:nvPr>
        </p:nvSpPr>
        <p:spPr>
          <a:xfrm>
            <a:off x="611560" y="619569"/>
            <a:ext cx="7920880" cy="690574"/>
          </a:xfrm>
          <a:prstGeom prst="rect">
            <a:avLst/>
          </a:prstGeom>
        </p:spPr>
        <p:txBody>
          <a:bodyPr vert="horz" wrap="square" lIns="0" tIns="13335" rIns="0" bIns="0" rtlCol="0">
            <a:spAutoFit/>
          </a:bodyPr>
          <a:lstStyle/>
          <a:p>
            <a:pPr marL="12700">
              <a:lnSpc>
                <a:spcPct val="100000"/>
              </a:lnSpc>
              <a:spcBef>
                <a:spcPts val="105"/>
              </a:spcBef>
            </a:pPr>
            <a:r>
              <a:rPr lang="pt-BR" b="1" dirty="0" smtClean="0"/>
              <a:t>Resolução CFC 1.640/21</a:t>
            </a:r>
          </a:p>
        </p:txBody>
      </p:sp>
      <p:sp>
        <p:nvSpPr>
          <p:cNvPr id="14" name="object 3">
            <a:extLst>
              <a:ext uri="{FF2B5EF4-FFF2-40B4-BE49-F238E27FC236}">
                <a16:creationId xmlns="" xmlns:a16="http://schemas.microsoft.com/office/drawing/2014/main" id="{A71188ED-104E-D5A6-C6A6-C6A7DFA4DF99}"/>
              </a:ext>
            </a:extLst>
          </p:cNvPr>
          <p:cNvSpPr txBox="1"/>
          <p:nvPr/>
        </p:nvSpPr>
        <p:spPr>
          <a:xfrm>
            <a:off x="683568" y="1445559"/>
            <a:ext cx="7848872" cy="3250890"/>
          </a:xfrm>
          <a:prstGeom prst="rect">
            <a:avLst/>
          </a:prstGeom>
        </p:spPr>
        <p:txBody>
          <a:bodyPr vert="horz" wrap="square" lIns="0" tIns="171450" rIns="0" bIns="0" rtlCol="0">
            <a:spAutoFit/>
          </a:bodyPr>
          <a:lstStyle/>
          <a:p>
            <a:pPr algn="just"/>
            <a:r>
              <a:rPr lang="pt-BR" sz="2000" i="1" dirty="0" smtClean="0"/>
              <a:t>Art. 3º </a:t>
            </a:r>
            <a:r>
              <a:rPr lang="pt-BR" sz="2000" i="1" dirty="0" smtClean="0"/>
              <a:t>Continua...</a:t>
            </a:r>
          </a:p>
          <a:p>
            <a:pPr algn="just"/>
            <a:endParaRPr lang="pt-BR" sz="2000" i="1" dirty="0" smtClean="0"/>
          </a:p>
          <a:p>
            <a:pPr algn="just"/>
            <a:r>
              <a:rPr lang="pt-BR" sz="2000" i="1" dirty="0" smtClean="0"/>
              <a:t>XIII </a:t>
            </a:r>
            <a:r>
              <a:rPr lang="pt-BR" sz="2000" i="1" dirty="0" smtClean="0"/>
              <a:t>– conversão e mensuração para moeda nacional, das demonstrações contábeis originalmente elaboradas em moeda estrangeira e vice-versa;</a:t>
            </a:r>
          </a:p>
          <a:p>
            <a:pPr algn="just"/>
            <a:r>
              <a:rPr lang="pt-BR" sz="2000" i="1" dirty="0" smtClean="0"/>
              <a:t>XIV – consolidação das demonstrações contábeis elencadas no inciso XII deste artigo, nos casos em que as entidades possuam subsidiárias ou pertençam a um mesmo grupo econômico;</a:t>
            </a:r>
          </a:p>
          <a:p>
            <a:pPr algn="just"/>
            <a:r>
              <a:rPr lang="pt-BR" sz="2000" i="1" dirty="0" smtClean="0"/>
              <a:t>XV – registro de custos das atividades de qualquer natureza, inclusive definição de avaliação de estoque, com o objetivo de apuração de resultado para auxiliar na tomada de decisão;</a:t>
            </a:r>
          </a:p>
        </p:txBody>
      </p:sp>
    </p:spTree>
    <p:extLst>
      <p:ext uri="{BB962C8B-B14F-4D97-AF65-F5344CB8AC3E}">
        <p14:creationId xmlns="" xmlns:p14="http://schemas.microsoft.com/office/powerpoint/2010/main" val="350865307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Uma imagem contendo Forma&#10;&#10;Descrição gerada automaticamente">
            <a:extLst>
              <a:ext uri="{FF2B5EF4-FFF2-40B4-BE49-F238E27FC236}">
                <a16:creationId xmlns="" xmlns:a16="http://schemas.microsoft.com/office/drawing/2014/main" id="{60D8F003-96E0-9C93-F12B-79DE3F5C88F1}"/>
              </a:ext>
            </a:extLst>
          </p:cNvPr>
          <p:cNvPicPr>
            <a:picLocks noChangeAspect="1"/>
          </p:cNvPicPr>
          <p:nvPr/>
        </p:nvPicPr>
        <p:blipFill rotWithShape="1">
          <a:blip r:embed="rId2" cstate="print"/>
          <a:srcRect l="4497" t="64410" r="823" b="27257"/>
          <a:stretch/>
        </p:blipFill>
        <p:spPr>
          <a:xfrm>
            <a:off x="0" y="4587974"/>
            <a:ext cx="9144000" cy="555526"/>
          </a:xfrm>
          <a:prstGeom prst="rect">
            <a:avLst/>
          </a:prstGeom>
        </p:spPr>
      </p:pic>
      <p:pic>
        <p:nvPicPr>
          <p:cNvPr id="5" name="Gráfico 13">
            <a:extLst>
              <a:ext uri="{FF2B5EF4-FFF2-40B4-BE49-F238E27FC236}">
                <a16:creationId xmlns="" xmlns:a16="http://schemas.microsoft.com/office/drawing/2014/main" id="{588EE649-6DE0-383B-9A10-44F34BF55384}"/>
              </a:ext>
            </a:extLst>
          </p:cNvPr>
          <p:cNvPicPr>
            <a:picLocks noChangeAspect="1"/>
          </p:cNvPicPr>
          <p:nvPr/>
        </p:nvPicPr>
        <p:blipFill>
          <a:blip r:embed="rId3" cstate="print">
            <a:extLst>
              <a:ext uri="{96DAC541-7B7A-43D3-8B79-37D633B846F1}">
                <asvg:svgBlip xmlns="" xmlns:asvg="http://schemas.microsoft.com/office/drawing/2016/SVG/main" r:embed="rId4"/>
              </a:ext>
            </a:extLst>
          </a:blip>
          <a:stretch>
            <a:fillRect/>
          </a:stretch>
        </p:blipFill>
        <p:spPr>
          <a:xfrm>
            <a:off x="7380312" y="4695484"/>
            <a:ext cx="1224136" cy="324538"/>
          </a:xfrm>
          <a:prstGeom prst="rect">
            <a:avLst/>
          </a:prstGeom>
        </p:spPr>
      </p:pic>
      <p:pic>
        <p:nvPicPr>
          <p:cNvPr id="6" name="Gráfico 21">
            <a:extLst>
              <a:ext uri="{FF2B5EF4-FFF2-40B4-BE49-F238E27FC236}">
                <a16:creationId xmlns="" xmlns:a16="http://schemas.microsoft.com/office/drawing/2014/main" id="{677B124E-B6D3-4340-B803-3321EEFE2096}"/>
              </a:ext>
            </a:extLst>
          </p:cNvPr>
          <p:cNvPicPr>
            <a:picLocks noChangeAspect="1"/>
          </p:cNvPicPr>
          <p:nvPr/>
        </p:nvPicPr>
        <p:blipFill>
          <a:blip r:embed="rId5" cstate="print">
            <a:extLst>
              <a:ext uri="{96DAC541-7B7A-43D3-8B79-37D633B846F1}">
                <asvg:svgBlip xmlns="" xmlns:asvg="http://schemas.microsoft.com/office/drawing/2016/SVG/main" r:embed="rId6"/>
              </a:ext>
            </a:extLst>
          </a:blip>
          <a:stretch>
            <a:fillRect/>
          </a:stretch>
        </p:blipFill>
        <p:spPr>
          <a:xfrm>
            <a:off x="467544" y="4668039"/>
            <a:ext cx="1296144" cy="430098"/>
          </a:xfrm>
          <a:prstGeom prst="rect">
            <a:avLst/>
          </a:prstGeom>
        </p:spPr>
      </p:pic>
      <p:sp>
        <p:nvSpPr>
          <p:cNvPr id="13" name="object 2">
            <a:extLst>
              <a:ext uri="{FF2B5EF4-FFF2-40B4-BE49-F238E27FC236}">
                <a16:creationId xmlns="" xmlns:a16="http://schemas.microsoft.com/office/drawing/2014/main" id="{DE0D191E-FDFC-E4AD-B367-F3DC47B4FB19}"/>
              </a:ext>
            </a:extLst>
          </p:cNvPr>
          <p:cNvSpPr txBox="1">
            <a:spLocks noGrp="1"/>
          </p:cNvSpPr>
          <p:nvPr>
            <p:ph type="title"/>
          </p:nvPr>
        </p:nvSpPr>
        <p:spPr>
          <a:xfrm>
            <a:off x="611560" y="281015"/>
            <a:ext cx="7920880" cy="1367682"/>
          </a:xfrm>
          <a:prstGeom prst="rect">
            <a:avLst/>
          </a:prstGeom>
        </p:spPr>
        <p:txBody>
          <a:bodyPr vert="horz" wrap="square" lIns="0" tIns="13335" rIns="0" bIns="0" rtlCol="0">
            <a:spAutoFit/>
          </a:bodyPr>
          <a:lstStyle/>
          <a:p>
            <a:pPr marL="12700">
              <a:lnSpc>
                <a:spcPct val="100000"/>
              </a:lnSpc>
              <a:spcBef>
                <a:spcPts val="105"/>
              </a:spcBef>
            </a:pPr>
            <a:r>
              <a:rPr lang="pt-BR" b="1" dirty="0" smtClean="0"/>
              <a:t>Impacto das Prerrogativas no Mercado</a:t>
            </a:r>
            <a:endParaRPr b="1" spc="-10" dirty="0"/>
          </a:p>
        </p:txBody>
      </p:sp>
      <p:sp>
        <p:nvSpPr>
          <p:cNvPr id="14" name="object 3">
            <a:extLst>
              <a:ext uri="{FF2B5EF4-FFF2-40B4-BE49-F238E27FC236}">
                <a16:creationId xmlns="" xmlns:a16="http://schemas.microsoft.com/office/drawing/2014/main" id="{A71188ED-104E-D5A6-C6A6-C6A7DFA4DF99}"/>
              </a:ext>
            </a:extLst>
          </p:cNvPr>
          <p:cNvSpPr txBox="1"/>
          <p:nvPr/>
        </p:nvSpPr>
        <p:spPr>
          <a:xfrm>
            <a:off x="683568" y="1445559"/>
            <a:ext cx="7848872" cy="4112664"/>
          </a:xfrm>
          <a:prstGeom prst="rect">
            <a:avLst/>
          </a:prstGeom>
        </p:spPr>
        <p:txBody>
          <a:bodyPr vert="horz" wrap="square" lIns="0" tIns="171450" rIns="0" bIns="0" rtlCol="0">
            <a:spAutoFit/>
          </a:bodyPr>
          <a:lstStyle/>
          <a:p>
            <a:pPr lvl="0"/>
            <a:r>
              <a:rPr lang="pt-BR" sz="3400" b="1" dirty="0">
                <a:solidFill>
                  <a:srgbClr val="06A4D0"/>
                </a:solidFill>
                <a:latin typeface="Calibri"/>
                <a:cs typeface="Calibri"/>
              </a:rPr>
              <a:t>   </a:t>
            </a:r>
            <a:endParaRPr lang="pt-BR" sz="3600" dirty="0" smtClean="0"/>
          </a:p>
          <a:p>
            <a:pPr lvl="0" algn="just"/>
            <a:r>
              <a:rPr lang="pt-BR" sz="3000" dirty="0" smtClean="0"/>
              <a:t>As </a:t>
            </a:r>
            <a:r>
              <a:rPr lang="pt-BR" sz="3000" dirty="0" smtClean="0"/>
              <a:t>prerrogativas dos profissionais contábeis têm um impacto significativo no </a:t>
            </a:r>
            <a:r>
              <a:rPr lang="pt-BR" sz="3000" dirty="0" smtClean="0"/>
              <a:t>mercado e garantem </a:t>
            </a:r>
            <a:r>
              <a:rPr lang="pt-BR" sz="3000" dirty="0" smtClean="0"/>
              <a:t>confiança, transparência e responsabilidade fiscal, essenciais para o funcionamento saudável da economia</a:t>
            </a:r>
            <a:r>
              <a:rPr lang="pt-BR" sz="3000" dirty="0" smtClean="0"/>
              <a:t>.</a:t>
            </a:r>
          </a:p>
          <a:p>
            <a:pPr lvl="0" algn="just"/>
            <a:r>
              <a:rPr lang="pt-BR" sz="3600" dirty="0" smtClean="0"/>
              <a:t/>
            </a:r>
            <a:br>
              <a:rPr lang="pt-BR" sz="3600" dirty="0" smtClean="0"/>
            </a:br>
            <a:endParaRPr lang="pt-BR" sz="3600" dirty="0" smtClean="0"/>
          </a:p>
        </p:txBody>
      </p:sp>
    </p:spTree>
    <p:extLst>
      <p:ext uri="{BB962C8B-B14F-4D97-AF65-F5344CB8AC3E}">
        <p14:creationId xmlns="" xmlns:p14="http://schemas.microsoft.com/office/powerpoint/2010/main" val="350865307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Uma imagem contendo Forma&#10;&#10;Descrição gerada automaticamente">
            <a:extLst>
              <a:ext uri="{FF2B5EF4-FFF2-40B4-BE49-F238E27FC236}">
                <a16:creationId xmlns="" xmlns:a16="http://schemas.microsoft.com/office/drawing/2014/main" id="{60D8F003-96E0-9C93-F12B-79DE3F5C88F1}"/>
              </a:ext>
            </a:extLst>
          </p:cNvPr>
          <p:cNvPicPr>
            <a:picLocks noChangeAspect="1"/>
          </p:cNvPicPr>
          <p:nvPr/>
        </p:nvPicPr>
        <p:blipFill rotWithShape="1">
          <a:blip r:embed="rId2" cstate="print"/>
          <a:srcRect l="4497" t="64410" r="823" b="27257"/>
          <a:stretch/>
        </p:blipFill>
        <p:spPr>
          <a:xfrm>
            <a:off x="0" y="4587974"/>
            <a:ext cx="9144000" cy="555526"/>
          </a:xfrm>
          <a:prstGeom prst="rect">
            <a:avLst/>
          </a:prstGeom>
        </p:spPr>
      </p:pic>
      <p:pic>
        <p:nvPicPr>
          <p:cNvPr id="5" name="Gráfico 13">
            <a:extLst>
              <a:ext uri="{FF2B5EF4-FFF2-40B4-BE49-F238E27FC236}">
                <a16:creationId xmlns="" xmlns:a16="http://schemas.microsoft.com/office/drawing/2014/main" id="{588EE649-6DE0-383B-9A10-44F34BF55384}"/>
              </a:ext>
            </a:extLst>
          </p:cNvPr>
          <p:cNvPicPr>
            <a:picLocks noChangeAspect="1"/>
          </p:cNvPicPr>
          <p:nvPr/>
        </p:nvPicPr>
        <p:blipFill>
          <a:blip r:embed="rId3" cstate="print">
            <a:extLst>
              <a:ext uri="{96DAC541-7B7A-43D3-8B79-37D633B846F1}">
                <asvg:svgBlip xmlns="" xmlns:asvg="http://schemas.microsoft.com/office/drawing/2016/SVG/main" r:embed="rId4"/>
              </a:ext>
            </a:extLst>
          </a:blip>
          <a:stretch>
            <a:fillRect/>
          </a:stretch>
        </p:blipFill>
        <p:spPr>
          <a:xfrm>
            <a:off x="7380312" y="4695484"/>
            <a:ext cx="1224136" cy="324538"/>
          </a:xfrm>
          <a:prstGeom prst="rect">
            <a:avLst/>
          </a:prstGeom>
        </p:spPr>
      </p:pic>
      <p:pic>
        <p:nvPicPr>
          <p:cNvPr id="6" name="Gráfico 21">
            <a:extLst>
              <a:ext uri="{FF2B5EF4-FFF2-40B4-BE49-F238E27FC236}">
                <a16:creationId xmlns="" xmlns:a16="http://schemas.microsoft.com/office/drawing/2014/main" id="{677B124E-B6D3-4340-B803-3321EEFE2096}"/>
              </a:ext>
            </a:extLst>
          </p:cNvPr>
          <p:cNvPicPr>
            <a:picLocks noChangeAspect="1"/>
          </p:cNvPicPr>
          <p:nvPr/>
        </p:nvPicPr>
        <p:blipFill>
          <a:blip r:embed="rId5" cstate="print">
            <a:extLst>
              <a:ext uri="{96DAC541-7B7A-43D3-8B79-37D633B846F1}">
                <asvg:svgBlip xmlns="" xmlns:asvg="http://schemas.microsoft.com/office/drawing/2016/SVG/main" r:embed="rId6"/>
              </a:ext>
            </a:extLst>
          </a:blip>
          <a:stretch>
            <a:fillRect/>
          </a:stretch>
        </p:blipFill>
        <p:spPr>
          <a:xfrm>
            <a:off x="467544" y="4668039"/>
            <a:ext cx="1296144" cy="430098"/>
          </a:xfrm>
          <a:prstGeom prst="rect">
            <a:avLst/>
          </a:prstGeom>
        </p:spPr>
      </p:pic>
      <p:sp>
        <p:nvSpPr>
          <p:cNvPr id="13" name="object 2">
            <a:extLst>
              <a:ext uri="{FF2B5EF4-FFF2-40B4-BE49-F238E27FC236}">
                <a16:creationId xmlns="" xmlns:a16="http://schemas.microsoft.com/office/drawing/2014/main" id="{DE0D191E-FDFC-E4AD-B367-F3DC47B4FB19}"/>
              </a:ext>
            </a:extLst>
          </p:cNvPr>
          <p:cNvSpPr txBox="1">
            <a:spLocks noGrp="1"/>
          </p:cNvSpPr>
          <p:nvPr>
            <p:ph type="title"/>
          </p:nvPr>
        </p:nvSpPr>
        <p:spPr>
          <a:xfrm>
            <a:off x="611560" y="619569"/>
            <a:ext cx="7920880" cy="690574"/>
          </a:xfrm>
          <a:prstGeom prst="rect">
            <a:avLst/>
          </a:prstGeom>
        </p:spPr>
        <p:txBody>
          <a:bodyPr vert="horz" wrap="square" lIns="0" tIns="13335" rIns="0" bIns="0" rtlCol="0">
            <a:spAutoFit/>
          </a:bodyPr>
          <a:lstStyle/>
          <a:p>
            <a:pPr marL="12700">
              <a:lnSpc>
                <a:spcPct val="100000"/>
              </a:lnSpc>
              <a:spcBef>
                <a:spcPts val="105"/>
              </a:spcBef>
            </a:pPr>
            <a:r>
              <a:rPr lang="pt-BR" b="1" dirty="0" smtClean="0"/>
              <a:t>Projetos de Lei Relacionados</a:t>
            </a:r>
          </a:p>
        </p:txBody>
      </p:sp>
      <p:sp>
        <p:nvSpPr>
          <p:cNvPr id="14" name="object 3">
            <a:extLst>
              <a:ext uri="{FF2B5EF4-FFF2-40B4-BE49-F238E27FC236}">
                <a16:creationId xmlns="" xmlns:a16="http://schemas.microsoft.com/office/drawing/2014/main" id="{A71188ED-104E-D5A6-C6A6-C6A7DFA4DF99}"/>
              </a:ext>
            </a:extLst>
          </p:cNvPr>
          <p:cNvSpPr txBox="1"/>
          <p:nvPr/>
        </p:nvSpPr>
        <p:spPr>
          <a:xfrm>
            <a:off x="683568" y="1445559"/>
            <a:ext cx="7848872" cy="4112664"/>
          </a:xfrm>
          <a:prstGeom prst="rect">
            <a:avLst/>
          </a:prstGeom>
        </p:spPr>
        <p:txBody>
          <a:bodyPr vert="horz" wrap="square" lIns="0" tIns="171450" rIns="0" bIns="0" rtlCol="0">
            <a:spAutoFit/>
          </a:bodyPr>
          <a:lstStyle/>
          <a:p>
            <a:pPr lvl="0"/>
            <a:r>
              <a:rPr lang="pt-BR" sz="3400" b="1" dirty="0">
                <a:solidFill>
                  <a:srgbClr val="06A4D0"/>
                </a:solidFill>
                <a:latin typeface="Calibri"/>
                <a:cs typeface="Calibri"/>
              </a:rPr>
              <a:t>   </a:t>
            </a:r>
            <a:endParaRPr lang="pt-BR" sz="3600" dirty="0" smtClean="0"/>
          </a:p>
          <a:p>
            <a:pPr lvl="0" algn="just"/>
            <a:r>
              <a:rPr lang="pt-BR" sz="3000" dirty="0" smtClean="0"/>
              <a:t>Existem </a:t>
            </a:r>
            <a:r>
              <a:rPr lang="pt-BR" sz="3000" dirty="0" smtClean="0"/>
              <a:t>projetos de lei em tramitação que propõem novas prerrogativas para os profissionais contábeis</a:t>
            </a:r>
            <a:r>
              <a:rPr lang="pt-BR" sz="3000" dirty="0" smtClean="0"/>
              <a:t>.</a:t>
            </a:r>
            <a:endParaRPr lang="pt-BR" sz="3000" dirty="0" smtClean="0"/>
          </a:p>
          <a:p>
            <a:pPr lvl="0" algn="just"/>
            <a:r>
              <a:rPr lang="pt-BR" sz="3000" dirty="0" smtClean="0"/>
              <a:t>Essas </a:t>
            </a:r>
            <a:r>
              <a:rPr lang="pt-BR" sz="3000" dirty="0" smtClean="0"/>
              <a:t>propostas visam melhorar a prática contábil e enfrentar novos desafios do mercado</a:t>
            </a:r>
            <a:r>
              <a:rPr lang="pt-BR" sz="3000" dirty="0" smtClean="0"/>
              <a:t>.</a:t>
            </a:r>
            <a:endParaRPr lang="pt-BR" sz="3000" dirty="0" smtClean="0"/>
          </a:p>
          <a:p>
            <a:pPr lvl="0" algn="just"/>
            <a:r>
              <a:rPr lang="pt-BR" sz="3600" dirty="0" smtClean="0"/>
              <a:t/>
            </a:r>
            <a:br>
              <a:rPr lang="pt-BR" sz="3600" dirty="0" smtClean="0"/>
            </a:br>
            <a:endParaRPr lang="pt-BR" sz="3600" dirty="0" smtClean="0"/>
          </a:p>
        </p:txBody>
      </p:sp>
    </p:spTree>
    <p:extLst>
      <p:ext uri="{BB962C8B-B14F-4D97-AF65-F5344CB8AC3E}">
        <p14:creationId xmlns="" xmlns:p14="http://schemas.microsoft.com/office/powerpoint/2010/main" val="350865307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Uma imagem contendo Forma&#10;&#10;Descrição gerada automaticamente">
            <a:extLst>
              <a:ext uri="{FF2B5EF4-FFF2-40B4-BE49-F238E27FC236}">
                <a16:creationId xmlns="" xmlns:a16="http://schemas.microsoft.com/office/drawing/2014/main" id="{60D8F003-96E0-9C93-F12B-79DE3F5C88F1}"/>
              </a:ext>
            </a:extLst>
          </p:cNvPr>
          <p:cNvPicPr>
            <a:picLocks noChangeAspect="1"/>
          </p:cNvPicPr>
          <p:nvPr/>
        </p:nvPicPr>
        <p:blipFill rotWithShape="1">
          <a:blip r:embed="rId2" cstate="print"/>
          <a:srcRect l="4497" t="64410" r="823" b="27257"/>
          <a:stretch/>
        </p:blipFill>
        <p:spPr>
          <a:xfrm>
            <a:off x="0" y="4587974"/>
            <a:ext cx="9144000" cy="555526"/>
          </a:xfrm>
          <a:prstGeom prst="rect">
            <a:avLst/>
          </a:prstGeom>
        </p:spPr>
      </p:pic>
      <p:pic>
        <p:nvPicPr>
          <p:cNvPr id="5" name="Gráfico 13">
            <a:extLst>
              <a:ext uri="{FF2B5EF4-FFF2-40B4-BE49-F238E27FC236}">
                <a16:creationId xmlns="" xmlns:a16="http://schemas.microsoft.com/office/drawing/2014/main" id="{588EE649-6DE0-383B-9A10-44F34BF55384}"/>
              </a:ext>
            </a:extLst>
          </p:cNvPr>
          <p:cNvPicPr>
            <a:picLocks noChangeAspect="1"/>
          </p:cNvPicPr>
          <p:nvPr/>
        </p:nvPicPr>
        <p:blipFill>
          <a:blip r:embed="rId3" cstate="print">
            <a:extLst>
              <a:ext uri="{96DAC541-7B7A-43D3-8B79-37D633B846F1}">
                <asvg:svgBlip xmlns="" xmlns:asvg="http://schemas.microsoft.com/office/drawing/2016/SVG/main" r:embed="rId4"/>
              </a:ext>
            </a:extLst>
          </a:blip>
          <a:stretch>
            <a:fillRect/>
          </a:stretch>
        </p:blipFill>
        <p:spPr>
          <a:xfrm>
            <a:off x="7380312" y="4695484"/>
            <a:ext cx="1224136" cy="324538"/>
          </a:xfrm>
          <a:prstGeom prst="rect">
            <a:avLst/>
          </a:prstGeom>
        </p:spPr>
      </p:pic>
      <p:pic>
        <p:nvPicPr>
          <p:cNvPr id="6" name="Gráfico 21">
            <a:extLst>
              <a:ext uri="{FF2B5EF4-FFF2-40B4-BE49-F238E27FC236}">
                <a16:creationId xmlns="" xmlns:a16="http://schemas.microsoft.com/office/drawing/2014/main" id="{677B124E-B6D3-4340-B803-3321EEFE2096}"/>
              </a:ext>
            </a:extLst>
          </p:cNvPr>
          <p:cNvPicPr>
            <a:picLocks noChangeAspect="1"/>
          </p:cNvPicPr>
          <p:nvPr/>
        </p:nvPicPr>
        <p:blipFill>
          <a:blip r:embed="rId5" cstate="print">
            <a:extLst>
              <a:ext uri="{96DAC541-7B7A-43D3-8B79-37D633B846F1}">
                <asvg:svgBlip xmlns="" xmlns:asvg="http://schemas.microsoft.com/office/drawing/2016/SVG/main" r:embed="rId6"/>
              </a:ext>
            </a:extLst>
          </a:blip>
          <a:stretch>
            <a:fillRect/>
          </a:stretch>
        </p:blipFill>
        <p:spPr>
          <a:xfrm>
            <a:off x="467544" y="4668039"/>
            <a:ext cx="1296144" cy="430098"/>
          </a:xfrm>
          <a:prstGeom prst="rect">
            <a:avLst/>
          </a:prstGeom>
        </p:spPr>
      </p:pic>
      <p:sp>
        <p:nvSpPr>
          <p:cNvPr id="13" name="object 2">
            <a:extLst>
              <a:ext uri="{FF2B5EF4-FFF2-40B4-BE49-F238E27FC236}">
                <a16:creationId xmlns="" xmlns:a16="http://schemas.microsoft.com/office/drawing/2014/main" id="{DE0D191E-FDFC-E4AD-B367-F3DC47B4FB19}"/>
              </a:ext>
            </a:extLst>
          </p:cNvPr>
          <p:cNvSpPr txBox="1">
            <a:spLocks noGrp="1"/>
          </p:cNvSpPr>
          <p:nvPr>
            <p:ph type="title"/>
          </p:nvPr>
        </p:nvSpPr>
        <p:spPr>
          <a:xfrm>
            <a:off x="611560" y="619569"/>
            <a:ext cx="7920880" cy="690574"/>
          </a:xfrm>
          <a:prstGeom prst="rect">
            <a:avLst/>
          </a:prstGeom>
        </p:spPr>
        <p:txBody>
          <a:bodyPr vert="horz" wrap="square" lIns="0" tIns="13335" rIns="0" bIns="0" rtlCol="0">
            <a:spAutoFit/>
          </a:bodyPr>
          <a:lstStyle/>
          <a:p>
            <a:pPr marL="12700">
              <a:lnSpc>
                <a:spcPct val="100000"/>
              </a:lnSpc>
              <a:spcBef>
                <a:spcPts val="105"/>
              </a:spcBef>
            </a:pPr>
            <a:r>
              <a:rPr lang="pt-BR" b="1" dirty="0" smtClean="0"/>
              <a:t>Prerrogativas em Debate</a:t>
            </a:r>
          </a:p>
        </p:txBody>
      </p:sp>
      <p:sp>
        <p:nvSpPr>
          <p:cNvPr id="14" name="object 3">
            <a:extLst>
              <a:ext uri="{FF2B5EF4-FFF2-40B4-BE49-F238E27FC236}">
                <a16:creationId xmlns="" xmlns:a16="http://schemas.microsoft.com/office/drawing/2014/main" id="{A71188ED-104E-D5A6-C6A6-C6A7DFA4DF99}"/>
              </a:ext>
            </a:extLst>
          </p:cNvPr>
          <p:cNvSpPr txBox="1"/>
          <p:nvPr/>
        </p:nvSpPr>
        <p:spPr>
          <a:xfrm>
            <a:off x="683568" y="1445559"/>
            <a:ext cx="7848872" cy="4266553"/>
          </a:xfrm>
          <a:prstGeom prst="rect">
            <a:avLst/>
          </a:prstGeom>
        </p:spPr>
        <p:txBody>
          <a:bodyPr vert="horz" wrap="square" lIns="0" tIns="171450" rIns="0" bIns="0" rtlCol="0">
            <a:spAutoFit/>
          </a:bodyPr>
          <a:lstStyle/>
          <a:p>
            <a:pPr lvl="0" algn="just"/>
            <a:r>
              <a:rPr lang="pt-BR" sz="3400" b="1" dirty="0">
                <a:solidFill>
                  <a:srgbClr val="06A4D0"/>
                </a:solidFill>
                <a:latin typeface="Calibri"/>
                <a:cs typeface="Calibri"/>
              </a:rPr>
              <a:t> </a:t>
            </a:r>
            <a:r>
              <a:rPr lang="pt-BR" sz="3200" dirty="0" smtClean="0"/>
              <a:t>Algumas </a:t>
            </a:r>
            <a:r>
              <a:rPr lang="pt-BR" sz="3200" dirty="0" smtClean="0"/>
              <a:t>prerrogativas estão em debate, como a prestação de contas condominial e a constituição de empresas</a:t>
            </a:r>
            <a:r>
              <a:rPr lang="pt-BR" sz="3200" dirty="0" smtClean="0"/>
              <a:t>.</a:t>
            </a:r>
          </a:p>
          <a:p>
            <a:pPr lvl="0" algn="just"/>
            <a:endParaRPr lang="pt-BR" sz="3200" dirty="0" smtClean="0"/>
          </a:p>
          <a:p>
            <a:pPr algn="just"/>
            <a:r>
              <a:rPr lang="pt-BR" sz="3200" dirty="0" smtClean="0"/>
              <a:t>Essas </a:t>
            </a:r>
            <a:r>
              <a:rPr lang="pt-BR" sz="3200" dirty="0" smtClean="0"/>
              <a:t>discussões são importantes para atualizar e aprimorar as atribuições dos contadores</a:t>
            </a:r>
            <a:r>
              <a:rPr lang="pt-BR" sz="3200" dirty="0" smtClean="0"/>
              <a:t>.</a:t>
            </a:r>
            <a:endParaRPr lang="pt-BR" sz="3200" dirty="0" smtClean="0"/>
          </a:p>
          <a:p>
            <a:pPr lvl="0" algn="just"/>
            <a:r>
              <a:rPr lang="pt-BR" sz="3600" dirty="0" smtClean="0"/>
              <a:t/>
            </a:r>
            <a:br>
              <a:rPr lang="pt-BR" sz="3600" dirty="0" smtClean="0"/>
            </a:br>
            <a:endParaRPr lang="pt-BR" sz="3600" dirty="0" smtClean="0"/>
          </a:p>
        </p:txBody>
      </p:sp>
    </p:spTree>
    <p:extLst>
      <p:ext uri="{BB962C8B-B14F-4D97-AF65-F5344CB8AC3E}">
        <p14:creationId xmlns="" xmlns:p14="http://schemas.microsoft.com/office/powerpoint/2010/main" val="350865307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Uma imagem contendo Forma&#10;&#10;Descrição gerada automaticamente">
            <a:extLst>
              <a:ext uri="{FF2B5EF4-FFF2-40B4-BE49-F238E27FC236}">
                <a16:creationId xmlns="" xmlns:a16="http://schemas.microsoft.com/office/drawing/2014/main" id="{60D8F003-96E0-9C93-F12B-79DE3F5C88F1}"/>
              </a:ext>
            </a:extLst>
          </p:cNvPr>
          <p:cNvPicPr>
            <a:picLocks noChangeAspect="1"/>
          </p:cNvPicPr>
          <p:nvPr/>
        </p:nvPicPr>
        <p:blipFill rotWithShape="1">
          <a:blip r:embed="rId2" cstate="print"/>
          <a:srcRect l="4497" t="64410" r="823" b="27257"/>
          <a:stretch/>
        </p:blipFill>
        <p:spPr>
          <a:xfrm>
            <a:off x="0" y="4587974"/>
            <a:ext cx="9144000" cy="555526"/>
          </a:xfrm>
          <a:prstGeom prst="rect">
            <a:avLst/>
          </a:prstGeom>
        </p:spPr>
      </p:pic>
      <p:pic>
        <p:nvPicPr>
          <p:cNvPr id="5" name="Gráfico 13">
            <a:extLst>
              <a:ext uri="{FF2B5EF4-FFF2-40B4-BE49-F238E27FC236}">
                <a16:creationId xmlns="" xmlns:a16="http://schemas.microsoft.com/office/drawing/2014/main" id="{588EE649-6DE0-383B-9A10-44F34BF55384}"/>
              </a:ext>
            </a:extLst>
          </p:cNvPr>
          <p:cNvPicPr>
            <a:picLocks noChangeAspect="1"/>
          </p:cNvPicPr>
          <p:nvPr/>
        </p:nvPicPr>
        <p:blipFill>
          <a:blip r:embed="rId3" cstate="print">
            <a:extLst>
              <a:ext uri="{96DAC541-7B7A-43D3-8B79-37D633B846F1}">
                <asvg:svgBlip xmlns="" xmlns:asvg="http://schemas.microsoft.com/office/drawing/2016/SVG/main" r:embed="rId4"/>
              </a:ext>
            </a:extLst>
          </a:blip>
          <a:stretch>
            <a:fillRect/>
          </a:stretch>
        </p:blipFill>
        <p:spPr>
          <a:xfrm>
            <a:off x="7380312" y="4695484"/>
            <a:ext cx="1224136" cy="324538"/>
          </a:xfrm>
          <a:prstGeom prst="rect">
            <a:avLst/>
          </a:prstGeom>
        </p:spPr>
      </p:pic>
      <p:pic>
        <p:nvPicPr>
          <p:cNvPr id="6" name="Gráfico 21">
            <a:extLst>
              <a:ext uri="{FF2B5EF4-FFF2-40B4-BE49-F238E27FC236}">
                <a16:creationId xmlns="" xmlns:a16="http://schemas.microsoft.com/office/drawing/2014/main" id="{677B124E-B6D3-4340-B803-3321EEFE2096}"/>
              </a:ext>
            </a:extLst>
          </p:cNvPr>
          <p:cNvPicPr>
            <a:picLocks noChangeAspect="1"/>
          </p:cNvPicPr>
          <p:nvPr/>
        </p:nvPicPr>
        <p:blipFill>
          <a:blip r:embed="rId5" cstate="print">
            <a:extLst>
              <a:ext uri="{96DAC541-7B7A-43D3-8B79-37D633B846F1}">
                <asvg:svgBlip xmlns="" xmlns:asvg="http://schemas.microsoft.com/office/drawing/2016/SVG/main" r:embed="rId6"/>
              </a:ext>
            </a:extLst>
          </a:blip>
          <a:stretch>
            <a:fillRect/>
          </a:stretch>
        </p:blipFill>
        <p:spPr>
          <a:xfrm>
            <a:off x="467544" y="4668039"/>
            <a:ext cx="1296144" cy="430098"/>
          </a:xfrm>
          <a:prstGeom prst="rect">
            <a:avLst/>
          </a:prstGeom>
        </p:spPr>
      </p:pic>
      <p:sp>
        <p:nvSpPr>
          <p:cNvPr id="13" name="object 2">
            <a:extLst>
              <a:ext uri="{FF2B5EF4-FFF2-40B4-BE49-F238E27FC236}">
                <a16:creationId xmlns="" xmlns:a16="http://schemas.microsoft.com/office/drawing/2014/main" id="{DE0D191E-FDFC-E4AD-B367-F3DC47B4FB19}"/>
              </a:ext>
            </a:extLst>
          </p:cNvPr>
          <p:cNvSpPr txBox="1">
            <a:spLocks noGrp="1"/>
          </p:cNvSpPr>
          <p:nvPr>
            <p:ph type="title"/>
          </p:nvPr>
        </p:nvSpPr>
        <p:spPr>
          <a:xfrm>
            <a:off x="611560" y="619569"/>
            <a:ext cx="7920880" cy="690574"/>
          </a:xfrm>
          <a:prstGeom prst="rect">
            <a:avLst/>
          </a:prstGeom>
        </p:spPr>
        <p:txBody>
          <a:bodyPr vert="horz" wrap="square" lIns="0" tIns="13335" rIns="0" bIns="0" rtlCol="0">
            <a:spAutoFit/>
          </a:bodyPr>
          <a:lstStyle/>
          <a:p>
            <a:pPr marL="12700">
              <a:lnSpc>
                <a:spcPct val="100000"/>
              </a:lnSpc>
              <a:spcBef>
                <a:spcPts val="105"/>
              </a:spcBef>
            </a:pPr>
            <a:r>
              <a:rPr lang="pt-BR" b="1" dirty="0" smtClean="0"/>
              <a:t>Perguntas e Respostas</a:t>
            </a:r>
            <a:endParaRPr lang="pt-BR" b="1" dirty="0" smtClean="0"/>
          </a:p>
        </p:txBody>
      </p:sp>
      <p:sp>
        <p:nvSpPr>
          <p:cNvPr id="14" name="object 3">
            <a:extLst>
              <a:ext uri="{FF2B5EF4-FFF2-40B4-BE49-F238E27FC236}">
                <a16:creationId xmlns="" xmlns:a16="http://schemas.microsoft.com/office/drawing/2014/main" id="{A71188ED-104E-D5A6-C6A6-C6A7DFA4DF99}"/>
              </a:ext>
            </a:extLst>
          </p:cNvPr>
          <p:cNvSpPr txBox="1"/>
          <p:nvPr/>
        </p:nvSpPr>
        <p:spPr>
          <a:xfrm>
            <a:off x="683568" y="1445559"/>
            <a:ext cx="7848872" cy="3866443"/>
          </a:xfrm>
          <a:prstGeom prst="rect">
            <a:avLst/>
          </a:prstGeom>
        </p:spPr>
        <p:txBody>
          <a:bodyPr vert="horz" wrap="square" lIns="0" tIns="171450" rIns="0" bIns="0" rtlCol="0">
            <a:spAutoFit/>
          </a:bodyPr>
          <a:lstStyle/>
          <a:p>
            <a:pPr algn="just"/>
            <a:r>
              <a:rPr lang="pt-BR" sz="2800" dirty="0" smtClean="0"/>
              <a:t>Vimos a </a:t>
            </a:r>
            <a:r>
              <a:rPr lang="pt-BR" sz="2800" dirty="0" smtClean="0"/>
              <a:t>importância das prerrogativas dos profissionais contábeis e como a Resolução CFC 1.640/21 fortalece a </a:t>
            </a:r>
            <a:r>
              <a:rPr lang="pt-BR" sz="2800" dirty="0" smtClean="0"/>
              <a:t>profissão.</a:t>
            </a:r>
          </a:p>
          <a:p>
            <a:pPr algn="just"/>
            <a:endParaRPr lang="pt-BR" sz="2800" dirty="0" smtClean="0"/>
          </a:p>
          <a:p>
            <a:pPr algn="just"/>
            <a:r>
              <a:rPr lang="pt-BR" sz="2800" dirty="0" smtClean="0"/>
              <a:t>Agora, abrimos para perguntas e respostas. Sintam-se à vontade para fazer suas perguntas.</a:t>
            </a:r>
            <a:endParaRPr lang="pt-BR" sz="3200" dirty="0" smtClean="0"/>
          </a:p>
          <a:p>
            <a:pPr lvl="0" algn="just"/>
            <a:r>
              <a:rPr lang="pt-BR" sz="3600" dirty="0" smtClean="0"/>
              <a:t/>
            </a:r>
            <a:br>
              <a:rPr lang="pt-BR" sz="3600" dirty="0" smtClean="0"/>
            </a:br>
            <a:endParaRPr lang="pt-BR" sz="3600" dirty="0" smtClean="0"/>
          </a:p>
        </p:txBody>
      </p:sp>
    </p:spTree>
    <p:extLst>
      <p:ext uri="{BB962C8B-B14F-4D97-AF65-F5344CB8AC3E}">
        <p14:creationId xmlns="" xmlns:p14="http://schemas.microsoft.com/office/powerpoint/2010/main" val="350865307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Uma imagem contendo Forma&#10;&#10;Descrição gerada automaticamente">
            <a:extLst>
              <a:ext uri="{FF2B5EF4-FFF2-40B4-BE49-F238E27FC236}">
                <a16:creationId xmlns="" xmlns:a16="http://schemas.microsoft.com/office/drawing/2014/main" id="{60D8F003-96E0-9C93-F12B-79DE3F5C88F1}"/>
              </a:ext>
            </a:extLst>
          </p:cNvPr>
          <p:cNvPicPr>
            <a:picLocks noChangeAspect="1"/>
          </p:cNvPicPr>
          <p:nvPr/>
        </p:nvPicPr>
        <p:blipFill rotWithShape="1">
          <a:blip r:embed="rId2" cstate="print"/>
          <a:srcRect l="4497" t="64410" r="823" b="27257"/>
          <a:stretch/>
        </p:blipFill>
        <p:spPr>
          <a:xfrm>
            <a:off x="0" y="4587974"/>
            <a:ext cx="9144000" cy="555526"/>
          </a:xfrm>
          <a:prstGeom prst="rect">
            <a:avLst/>
          </a:prstGeom>
        </p:spPr>
      </p:pic>
      <p:pic>
        <p:nvPicPr>
          <p:cNvPr id="5" name="Gráfico 13">
            <a:extLst>
              <a:ext uri="{FF2B5EF4-FFF2-40B4-BE49-F238E27FC236}">
                <a16:creationId xmlns="" xmlns:a16="http://schemas.microsoft.com/office/drawing/2014/main" id="{588EE649-6DE0-383B-9A10-44F34BF55384}"/>
              </a:ext>
            </a:extLst>
          </p:cNvPr>
          <p:cNvPicPr>
            <a:picLocks noChangeAspect="1"/>
          </p:cNvPicPr>
          <p:nvPr/>
        </p:nvPicPr>
        <p:blipFill>
          <a:blip r:embed="rId3" cstate="print">
            <a:extLst>
              <a:ext uri="{96DAC541-7B7A-43D3-8B79-37D633B846F1}">
                <asvg:svgBlip xmlns="" xmlns:asvg="http://schemas.microsoft.com/office/drawing/2016/SVG/main" r:embed="rId4"/>
              </a:ext>
            </a:extLst>
          </a:blip>
          <a:stretch>
            <a:fillRect/>
          </a:stretch>
        </p:blipFill>
        <p:spPr>
          <a:xfrm>
            <a:off x="7380312" y="4695484"/>
            <a:ext cx="1224136" cy="324538"/>
          </a:xfrm>
          <a:prstGeom prst="rect">
            <a:avLst/>
          </a:prstGeom>
        </p:spPr>
      </p:pic>
      <p:pic>
        <p:nvPicPr>
          <p:cNvPr id="6" name="Gráfico 21">
            <a:extLst>
              <a:ext uri="{FF2B5EF4-FFF2-40B4-BE49-F238E27FC236}">
                <a16:creationId xmlns="" xmlns:a16="http://schemas.microsoft.com/office/drawing/2014/main" id="{677B124E-B6D3-4340-B803-3321EEFE2096}"/>
              </a:ext>
            </a:extLst>
          </p:cNvPr>
          <p:cNvPicPr>
            <a:picLocks noChangeAspect="1"/>
          </p:cNvPicPr>
          <p:nvPr/>
        </p:nvPicPr>
        <p:blipFill>
          <a:blip r:embed="rId5" cstate="print">
            <a:extLst>
              <a:ext uri="{96DAC541-7B7A-43D3-8B79-37D633B846F1}">
                <asvg:svgBlip xmlns="" xmlns:asvg="http://schemas.microsoft.com/office/drawing/2016/SVG/main" r:embed="rId6"/>
              </a:ext>
            </a:extLst>
          </a:blip>
          <a:stretch>
            <a:fillRect/>
          </a:stretch>
        </p:blipFill>
        <p:spPr>
          <a:xfrm>
            <a:off x="467544" y="4668039"/>
            <a:ext cx="1296144" cy="430098"/>
          </a:xfrm>
          <a:prstGeom prst="rect">
            <a:avLst/>
          </a:prstGeom>
        </p:spPr>
      </p:pic>
      <p:sp>
        <p:nvSpPr>
          <p:cNvPr id="13" name="object 2">
            <a:extLst>
              <a:ext uri="{FF2B5EF4-FFF2-40B4-BE49-F238E27FC236}">
                <a16:creationId xmlns="" xmlns:a16="http://schemas.microsoft.com/office/drawing/2014/main" id="{DE0D191E-FDFC-E4AD-B367-F3DC47B4FB19}"/>
              </a:ext>
            </a:extLst>
          </p:cNvPr>
          <p:cNvSpPr txBox="1">
            <a:spLocks noGrp="1"/>
          </p:cNvSpPr>
          <p:nvPr>
            <p:ph type="title"/>
          </p:nvPr>
        </p:nvSpPr>
        <p:spPr>
          <a:xfrm>
            <a:off x="611560" y="619569"/>
            <a:ext cx="7920880" cy="690574"/>
          </a:xfrm>
          <a:prstGeom prst="rect">
            <a:avLst/>
          </a:prstGeom>
        </p:spPr>
        <p:txBody>
          <a:bodyPr vert="horz" wrap="square" lIns="0" tIns="13335" rIns="0" bIns="0" rtlCol="0">
            <a:spAutoFit/>
          </a:bodyPr>
          <a:lstStyle/>
          <a:p>
            <a:pPr marL="12700">
              <a:lnSpc>
                <a:spcPct val="100000"/>
              </a:lnSpc>
              <a:spcBef>
                <a:spcPts val="105"/>
              </a:spcBef>
            </a:pPr>
            <a:r>
              <a:rPr lang="pt-BR" b="1" dirty="0" smtClean="0"/>
              <a:t>Agradecimento</a:t>
            </a:r>
            <a:endParaRPr lang="pt-BR" b="1" dirty="0" smtClean="0"/>
          </a:p>
        </p:txBody>
      </p:sp>
      <p:sp>
        <p:nvSpPr>
          <p:cNvPr id="14" name="object 3">
            <a:extLst>
              <a:ext uri="{FF2B5EF4-FFF2-40B4-BE49-F238E27FC236}">
                <a16:creationId xmlns="" xmlns:a16="http://schemas.microsoft.com/office/drawing/2014/main" id="{A71188ED-104E-D5A6-C6A6-C6A7DFA4DF99}"/>
              </a:ext>
            </a:extLst>
          </p:cNvPr>
          <p:cNvSpPr txBox="1"/>
          <p:nvPr/>
        </p:nvSpPr>
        <p:spPr>
          <a:xfrm>
            <a:off x="683568" y="1445559"/>
            <a:ext cx="7848872" cy="4728217"/>
          </a:xfrm>
          <a:prstGeom prst="rect">
            <a:avLst/>
          </a:prstGeom>
        </p:spPr>
        <p:txBody>
          <a:bodyPr vert="horz" wrap="square" lIns="0" tIns="171450" rIns="0" bIns="0" rtlCol="0">
            <a:spAutoFit/>
          </a:bodyPr>
          <a:lstStyle/>
          <a:p>
            <a:pPr algn="just"/>
            <a:r>
              <a:rPr lang="pt-BR" sz="2800" dirty="0" smtClean="0"/>
              <a:t>Agradecemos </a:t>
            </a:r>
            <a:r>
              <a:rPr lang="pt-BR" sz="2800" dirty="0" smtClean="0"/>
              <a:t>a atenção de todos e estou à disposição para esclarecer quaisquer </a:t>
            </a:r>
            <a:r>
              <a:rPr lang="pt-BR" sz="2800" dirty="0" smtClean="0"/>
              <a:t>dúvidas.</a:t>
            </a:r>
          </a:p>
          <a:p>
            <a:pPr algn="just"/>
            <a:endParaRPr lang="pt-BR" sz="2800" dirty="0" smtClean="0"/>
          </a:p>
          <a:p>
            <a:pPr algn="just"/>
            <a:r>
              <a:rPr lang="pt-BR" sz="2800" dirty="0" smtClean="0"/>
              <a:t>Caso desejem participar da Comissão de Defesa das Prerrogativas do Profissional Contábil, fica aqui nosso convite para que possam contribuir com o fortalecimento da classe contábil.</a:t>
            </a:r>
          </a:p>
          <a:p>
            <a:pPr algn="just"/>
            <a:endParaRPr lang="pt-BR" sz="2800" dirty="0" smtClean="0"/>
          </a:p>
          <a:p>
            <a:pPr algn="just"/>
            <a:r>
              <a:rPr lang="pt-BR" sz="3600" dirty="0" smtClean="0"/>
              <a:t/>
            </a:r>
            <a:br>
              <a:rPr lang="pt-BR" sz="3600" dirty="0" smtClean="0"/>
            </a:br>
            <a:endParaRPr lang="pt-BR" sz="3600" dirty="0" smtClean="0"/>
          </a:p>
        </p:txBody>
      </p:sp>
    </p:spTree>
    <p:extLst>
      <p:ext uri="{BB962C8B-B14F-4D97-AF65-F5344CB8AC3E}">
        <p14:creationId xmlns="" xmlns:p14="http://schemas.microsoft.com/office/powerpoint/2010/main" val="35086530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1" name="Slide Background">
            <a:extLst>
              <a:ext uri="{FF2B5EF4-FFF2-40B4-BE49-F238E27FC236}">
                <a16:creationId xmlns="" xmlns:a16="http://schemas.microsoft.com/office/drawing/2014/main" id="{9F7D5CDA-D291-4307-BF55-1381FED2963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Box 3">
            <a:extLst>
              <a:ext uri="{FF2B5EF4-FFF2-40B4-BE49-F238E27FC236}">
                <a16:creationId xmlns="" xmlns:a16="http://schemas.microsoft.com/office/drawing/2014/main" id="{0DA6F9B8-2936-F0BA-0B97-EF1371109BCB}"/>
              </a:ext>
            </a:extLst>
          </p:cNvPr>
          <p:cNvSpPr txBox="1">
            <a:spLocks noChangeArrowheads="1"/>
          </p:cNvSpPr>
          <p:nvPr/>
        </p:nvSpPr>
        <p:spPr bwMode="auto">
          <a:xfrm>
            <a:off x="33536" y="402105"/>
            <a:ext cx="6266656" cy="3783765"/>
          </a:xfrm>
          <a:prstGeom prst="rect">
            <a:avLst/>
          </a:prstGeom>
        </p:spPr>
        <p:txBody>
          <a:bodyPr vert="horz" lIns="91440" tIns="45720" rIns="91440" bIns="45720" rtlCol="0" anchor="ctr">
            <a:normAutofit/>
          </a:bodyPr>
          <a:lstStyle/>
          <a:p>
            <a:pPr algn="ctr">
              <a:lnSpc>
                <a:spcPct val="90000"/>
              </a:lnSpc>
              <a:spcBef>
                <a:spcPts val="600"/>
              </a:spcBef>
              <a:buSzPct val="95238"/>
              <a:tabLst>
                <a:tab pos="107314" algn="l"/>
              </a:tabLst>
            </a:pPr>
            <a:r>
              <a:rPr lang="en-US" sz="2000" b="1" dirty="0" smtClean="0"/>
              <a:t>IURY CHAVES</a:t>
            </a:r>
            <a:endParaRPr lang="en-US" sz="2000" b="1" dirty="0" smtClean="0"/>
          </a:p>
          <a:p>
            <a:pPr algn="ctr">
              <a:lnSpc>
                <a:spcPct val="90000"/>
              </a:lnSpc>
              <a:spcBef>
                <a:spcPts val="600"/>
              </a:spcBef>
              <a:buSzPct val="95238"/>
              <a:tabLst>
                <a:tab pos="107314" algn="l"/>
              </a:tabLst>
            </a:pPr>
            <a:r>
              <a:rPr lang="en-US" sz="2000" b="1" dirty="0" smtClean="0"/>
              <a:t>@</a:t>
            </a:r>
            <a:r>
              <a:rPr lang="en-US" sz="2000" b="1" dirty="0" err="1" smtClean="0"/>
              <a:t>iurygchaves</a:t>
            </a:r>
            <a:endParaRPr lang="en-US" sz="2000" b="1" dirty="0" smtClean="0"/>
          </a:p>
          <a:p>
            <a:pPr>
              <a:lnSpc>
                <a:spcPct val="90000"/>
              </a:lnSpc>
              <a:spcBef>
                <a:spcPts val="600"/>
              </a:spcBef>
              <a:buSzPct val="95238"/>
              <a:tabLst>
                <a:tab pos="107314" algn="l"/>
              </a:tabLst>
            </a:pPr>
            <a:endParaRPr lang="en-US" sz="2000" b="1" dirty="0" smtClean="0"/>
          </a:p>
          <a:p>
            <a:pPr marL="106680" indent="-228600" algn="ctr">
              <a:lnSpc>
                <a:spcPct val="90000"/>
              </a:lnSpc>
              <a:spcBef>
                <a:spcPts val="600"/>
              </a:spcBef>
              <a:buSzPct val="95238"/>
              <a:buFont typeface="Arial" panose="020B0604020202020204" pitchFamily="34" charset="0"/>
              <a:buChar char="•"/>
              <a:tabLst>
                <a:tab pos="107314" algn="l"/>
              </a:tabLst>
            </a:pPr>
            <a:r>
              <a:rPr lang="pt-BR" sz="2000" dirty="0" smtClean="0"/>
              <a:t>Contador </a:t>
            </a:r>
            <a:r>
              <a:rPr lang="pt-BR" sz="2000" dirty="0" smtClean="0"/>
              <a:t>e </a:t>
            </a:r>
            <a:r>
              <a:rPr lang="pt-BR" sz="2000" dirty="0" smtClean="0"/>
              <a:t>Advogado</a:t>
            </a:r>
            <a:endParaRPr lang="pt-BR" sz="2000" dirty="0" smtClean="0"/>
          </a:p>
          <a:p>
            <a:pPr marL="106680" indent="-228600" algn="ctr">
              <a:lnSpc>
                <a:spcPct val="90000"/>
              </a:lnSpc>
              <a:spcBef>
                <a:spcPts val="600"/>
              </a:spcBef>
              <a:buSzPct val="95238"/>
              <a:buFont typeface="Arial" panose="020B0604020202020204" pitchFamily="34" charset="0"/>
              <a:buChar char="•"/>
              <a:tabLst>
                <a:tab pos="107314" algn="l"/>
              </a:tabLst>
            </a:pPr>
            <a:r>
              <a:rPr lang="pt-BR" sz="2000" dirty="0" smtClean="0"/>
              <a:t>Empresário Contábil </a:t>
            </a:r>
            <a:endParaRPr lang="pt-BR" sz="2000" dirty="0" smtClean="0"/>
          </a:p>
          <a:p>
            <a:pPr marL="106680" indent="-228600" algn="ctr">
              <a:lnSpc>
                <a:spcPct val="90000"/>
              </a:lnSpc>
              <a:spcBef>
                <a:spcPts val="600"/>
              </a:spcBef>
              <a:buSzPct val="95238"/>
              <a:buFont typeface="Arial" panose="020B0604020202020204" pitchFamily="34" charset="0"/>
              <a:buChar char="•"/>
              <a:tabLst>
                <a:tab pos="107314" algn="l"/>
              </a:tabLst>
            </a:pPr>
            <a:r>
              <a:rPr lang="pt-BR" sz="2000" dirty="0" smtClean="0"/>
              <a:t>Vice </a:t>
            </a:r>
            <a:r>
              <a:rPr lang="pt-BR" sz="2000" dirty="0" smtClean="0"/>
              <a:t>Presidente da Comissão de Defesa das Prerrogativas Contábeis do </a:t>
            </a:r>
            <a:r>
              <a:rPr lang="pt-BR" sz="2000" dirty="0" smtClean="0"/>
              <a:t>CRCCE</a:t>
            </a:r>
            <a:endParaRPr lang="pt-BR" sz="2000" dirty="0" smtClean="0"/>
          </a:p>
          <a:p>
            <a:pPr marL="106680" indent="-228600" algn="ctr">
              <a:lnSpc>
                <a:spcPct val="90000"/>
              </a:lnSpc>
              <a:spcBef>
                <a:spcPts val="600"/>
              </a:spcBef>
              <a:buSzPct val="95238"/>
              <a:buFont typeface="Arial" panose="020B0604020202020204" pitchFamily="34" charset="0"/>
              <a:buChar char="•"/>
              <a:tabLst>
                <a:tab pos="107314" algn="l"/>
              </a:tabLst>
            </a:pPr>
            <a:r>
              <a:rPr lang="pt-BR" sz="2000" dirty="0" smtClean="0"/>
              <a:t>Presidente </a:t>
            </a:r>
            <a:r>
              <a:rPr lang="pt-BR" sz="2000" dirty="0" smtClean="0"/>
              <a:t>da Comissão de </a:t>
            </a:r>
            <a:r>
              <a:rPr lang="pt-BR" sz="2000" dirty="0" smtClean="0"/>
              <a:t>Jovens Lideranças do CRCCE</a:t>
            </a:r>
          </a:p>
          <a:p>
            <a:pPr marL="106680" indent="-228600" algn="ctr">
              <a:lnSpc>
                <a:spcPct val="90000"/>
              </a:lnSpc>
              <a:spcBef>
                <a:spcPts val="600"/>
              </a:spcBef>
              <a:buSzPct val="95238"/>
              <a:buFont typeface="Arial" panose="020B0604020202020204" pitchFamily="34" charset="0"/>
              <a:buChar char="•"/>
              <a:tabLst>
                <a:tab pos="107314" algn="l"/>
              </a:tabLst>
            </a:pPr>
            <a:r>
              <a:rPr lang="pt-BR" sz="2000" dirty="0" smtClean="0"/>
              <a:t>Membro da Comissão de Direito Contábil da OABCE</a:t>
            </a:r>
            <a:endParaRPr lang="en-US" sz="2000" dirty="0"/>
          </a:p>
        </p:txBody>
      </p:sp>
      <p:pic>
        <p:nvPicPr>
          <p:cNvPr id="4" name="Imagem 3" descr="Uma imagem contendo Forma&#10;&#10;Descrição gerada automaticamente">
            <a:extLst>
              <a:ext uri="{FF2B5EF4-FFF2-40B4-BE49-F238E27FC236}">
                <a16:creationId xmlns="" xmlns:a16="http://schemas.microsoft.com/office/drawing/2014/main" id="{60D8F003-96E0-9C93-F12B-79DE3F5C88F1}"/>
              </a:ext>
            </a:extLst>
          </p:cNvPr>
          <p:cNvPicPr>
            <a:picLocks noChangeAspect="1"/>
          </p:cNvPicPr>
          <p:nvPr/>
        </p:nvPicPr>
        <p:blipFill rotWithShape="1">
          <a:blip r:embed="rId2" cstate="print"/>
          <a:srcRect l="4497" t="64410" r="823" b="27257"/>
          <a:stretch/>
        </p:blipFill>
        <p:spPr>
          <a:xfrm>
            <a:off x="0" y="4587974"/>
            <a:ext cx="9144000" cy="555526"/>
          </a:xfrm>
          <a:prstGeom prst="rect">
            <a:avLst/>
          </a:prstGeom>
        </p:spPr>
      </p:pic>
      <p:pic>
        <p:nvPicPr>
          <p:cNvPr id="5" name="Gráfico 13">
            <a:extLst>
              <a:ext uri="{FF2B5EF4-FFF2-40B4-BE49-F238E27FC236}">
                <a16:creationId xmlns="" xmlns:a16="http://schemas.microsoft.com/office/drawing/2014/main" id="{588EE649-6DE0-383B-9A10-44F34BF55384}"/>
              </a:ext>
            </a:extLst>
          </p:cNvPr>
          <p:cNvPicPr>
            <a:picLocks noChangeAspect="1"/>
          </p:cNvPicPr>
          <p:nvPr/>
        </p:nvPicPr>
        <p:blipFill>
          <a:blip r:embed="rId3" cstate="print">
            <a:extLst>
              <a:ext uri="{96DAC541-7B7A-43D3-8B79-37D633B846F1}">
                <asvg:svgBlip xmlns="" xmlns:asvg="http://schemas.microsoft.com/office/drawing/2016/SVG/main" r:embed="rId4"/>
              </a:ext>
            </a:extLst>
          </a:blip>
          <a:stretch>
            <a:fillRect/>
          </a:stretch>
        </p:blipFill>
        <p:spPr>
          <a:xfrm>
            <a:off x="7380312" y="4695484"/>
            <a:ext cx="1224136" cy="324538"/>
          </a:xfrm>
          <a:prstGeom prst="rect">
            <a:avLst/>
          </a:prstGeom>
        </p:spPr>
      </p:pic>
      <p:pic>
        <p:nvPicPr>
          <p:cNvPr id="6" name="Gráfico 21">
            <a:extLst>
              <a:ext uri="{FF2B5EF4-FFF2-40B4-BE49-F238E27FC236}">
                <a16:creationId xmlns="" xmlns:a16="http://schemas.microsoft.com/office/drawing/2014/main" id="{677B124E-B6D3-4340-B803-3321EEFE2096}"/>
              </a:ext>
            </a:extLst>
          </p:cNvPr>
          <p:cNvPicPr>
            <a:picLocks noChangeAspect="1"/>
          </p:cNvPicPr>
          <p:nvPr/>
        </p:nvPicPr>
        <p:blipFill>
          <a:blip r:embed="rId5" cstate="print">
            <a:extLst>
              <a:ext uri="{96DAC541-7B7A-43D3-8B79-37D633B846F1}">
                <asvg:svgBlip xmlns="" xmlns:asvg="http://schemas.microsoft.com/office/drawing/2016/SVG/main" r:embed="rId6"/>
              </a:ext>
            </a:extLst>
          </a:blip>
          <a:stretch>
            <a:fillRect/>
          </a:stretch>
        </p:blipFill>
        <p:spPr>
          <a:xfrm>
            <a:off x="467544" y="4668039"/>
            <a:ext cx="1296144" cy="430098"/>
          </a:xfrm>
          <a:prstGeom prst="rect">
            <a:avLst/>
          </a:prstGeom>
        </p:spPr>
      </p:pic>
      <p:pic>
        <p:nvPicPr>
          <p:cNvPr id="1026" name="Picture 2" descr="https://media-for1-1.cdn.whatsapp.net/v/t61.24694-24/146630571_559087058834843_8768126077781980572_n.jpg?ccb=11-4&amp;oh=01_Q5AaIO-jOm9VuWLHyF5TsL2yFDb59AySHhicXUOvJxjbrVMa&amp;oe=665A3C06&amp;_nc_sid=e6ed6c&amp;_nc_cat=107"/>
          <p:cNvPicPr>
            <a:picLocks noChangeAspect="1" noChangeArrowheads="1"/>
          </p:cNvPicPr>
          <p:nvPr/>
        </p:nvPicPr>
        <p:blipFill>
          <a:blip r:embed="rId7" cstate="print"/>
          <a:srcRect/>
          <a:stretch>
            <a:fillRect/>
          </a:stretch>
        </p:blipFill>
        <p:spPr bwMode="auto">
          <a:xfrm>
            <a:off x="6356226" y="1"/>
            <a:ext cx="2787773" cy="2787774"/>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Uma imagem contendo Forma&#10;&#10;Descrição gerada automaticamente">
            <a:extLst>
              <a:ext uri="{FF2B5EF4-FFF2-40B4-BE49-F238E27FC236}">
                <a16:creationId xmlns="" xmlns:a16="http://schemas.microsoft.com/office/drawing/2014/main" id="{60D8F003-96E0-9C93-F12B-79DE3F5C88F1}"/>
              </a:ext>
            </a:extLst>
          </p:cNvPr>
          <p:cNvPicPr>
            <a:picLocks noChangeAspect="1"/>
          </p:cNvPicPr>
          <p:nvPr/>
        </p:nvPicPr>
        <p:blipFill rotWithShape="1">
          <a:blip r:embed="rId2" cstate="print"/>
          <a:srcRect l="4497" t="64410" r="823" b="27257"/>
          <a:stretch/>
        </p:blipFill>
        <p:spPr>
          <a:xfrm>
            <a:off x="0" y="4587974"/>
            <a:ext cx="9144000" cy="555526"/>
          </a:xfrm>
          <a:prstGeom prst="rect">
            <a:avLst/>
          </a:prstGeom>
        </p:spPr>
      </p:pic>
      <p:pic>
        <p:nvPicPr>
          <p:cNvPr id="5" name="Gráfico 13">
            <a:extLst>
              <a:ext uri="{FF2B5EF4-FFF2-40B4-BE49-F238E27FC236}">
                <a16:creationId xmlns="" xmlns:a16="http://schemas.microsoft.com/office/drawing/2014/main" id="{588EE649-6DE0-383B-9A10-44F34BF55384}"/>
              </a:ext>
            </a:extLst>
          </p:cNvPr>
          <p:cNvPicPr>
            <a:picLocks noChangeAspect="1"/>
          </p:cNvPicPr>
          <p:nvPr/>
        </p:nvPicPr>
        <p:blipFill>
          <a:blip r:embed="rId3" cstate="print">
            <a:extLst>
              <a:ext uri="{96DAC541-7B7A-43D3-8B79-37D633B846F1}">
                <asvg:svgBlip xmlns="" xmlns:asvg="http://schemas.microsoft.com/office/drawing/2016/SVG/main" r:embed="rId4"/>
              </a:ext>
            </a:extLst>
          </a:blip>
          <a:stretch>
            <a:fillRect/>
          </a:stretch>
        </p:blipFill>
        <p:spPr>
          <a:xfrm>
            <a:off x="7380312" y="4695484"/>
            <a:ext cx="1224136" cy="324538"/>
          </a:xfrm>
          <a:prstGeom prst="rect">
            <a:avLst/>
          </a:prstGeom>
        </p:spPr>
      </p:pic>
      <p:pic>
        <p:nvPicPr>
          <p:cNvPr id="6" name="Gráfico 21">
            <a:extLst>
              <a:ext uri="{FF2B5EF4-FFF2-40B4-BE49-F238E27FC236}">
                <a16:creationId xmlns="" xmlns:a16="http://schemas.microsoft.com/office/drawing/2014/main" id="{677B124E-B6D3-4340-B803-3321EEFE2096}"/>
              </a:ext>
            </a:extLst>
          </p:cNvPr>
          <p:cNvPicPr>
            <a:picLocks noChangeAspect="1"/>
          </p:cNvPicPr>
          <p:nvPr/>
        </p:nvPicPr>
        <p:blipFill>
          <a:blip r:embed="rId5" cstate="print">
            <a:extLst>
              <a:ext uri="{96DAC541-7B7A-43D3-8B79-37D633B846F1}">
                <asvg:svgBlip xmlns="" xmlns:asvg="http://schemas.microsoft.com/office/drawing/2016/SVG/main" r:embed="rId6"/>
              </a:ext>
            </a:extLst>
          </a:blip>
          <a:stretch>
            <a:fillRect/>
          </a:stretch>
        </p:blipFill>
        <p:spPr>
          <a:xfrm>
            <a:off x="467544" y="4668039"/>
            <a:ext cx="1296144" cy="430098"/>
          </a:xfrm>
          <a:prstGeom prst="rect">
            <a:avLst/>
          </a:prstGeom>
        </p:spPr>
      </p:pic>
      <p:sp>
        <p:nvSpPr>
          <p:cNvPr id="13" name="object 2">
            <a:extLst>
              <a:ext uri="{FF2B5EF4-FFF2-40B4-BE49-F238E27FC236}">
                <a16:creationId xmlns="" xmlns:a16="http://schemas.microsoft.com/office/drawing/2014/main" id="{DE0D191E-FDFC-E4AD-B367-F3DC47B4FB19}"/>
              </a:ext>
            </a:extLst>
          </p:cNvPr>
          <p:cNvSpPr txBox="1">
            <a:spLocks noGrp="1"/>
          </p:cNvSpPr>
          <p:nvPr>
            <p:ph type="title"/>
          </p:nvPr>
        </p:nvSpPr>
        <p:spPr>
          <a:xfrm>
            <a:off x="611560" y="281015"/>
            <a:ext cx="7920880" cy="1367682"/>
          </a:xfrm>
          <a:prstGeom prst="rect">
            <a:avLst/>
          </a:prstGeom>
        </p:spPr>
        <p:txBody>
          <a:bodyPr vert="horz" wrap="square" lIns="0" tIns="13335" rIns="0" bIns="0" rtlCol="0">
            <a:spAutoFit/>
          </a:bodyPr>
          <a:lstStyle/>
          <a:p>
            <a:pPr marL="12700">
              <a:lnSpc>
                <a:spcPct val="100000"/>
              </a:lnSpc>
              <a:spcBef>
                <a:spcPts val="105"/>
              </a:spcBef>
            </a:pPr>
            <a:r>
              <a:rPr lang="pt-BR" b="1" spc="-10" dirty="0" smtClean="0"/>
              <a:t>Breve histórico: </a:t>
            </a:r>
            <a:br>
              <a:rPr lang="pt-BR" b="1" spc="-10" dirty="0" smtClean="0"/>
            </a:br>
            <a:r>
              <a:rPr lang="pt-BR" b="1" dirty="0" smtClean="0"/>
              <a:t>Decreto-Lei 9.295/46</a:t>
            </a:r>
            <a:endParaRPr b="1" spc="-10" dirty="0"/>
          </a:p>
        </p:txBody>
      </p:sp>
      <p:sp>
        <p:nvSpPr>
          <p:cNvPr id="14" name="object 3">
            <a:extLst>
              <a:ext uri="{FF2B5EF4-FFF2-40B4-BE49-F238E27FC236}">
                <a16:creationId xmlns="" xmlns:a16="http://schemas.microsoft.com/office/drawing/2014/main" id="{A71188ED-104E-D5A6-C6A6-C6A7DFA4DF99}"/>
              </a:ext>
            </a:extLst>
          </p:cNvPr>
          <p:cNvSpPr txBox="1"/>
          <p:nvPr/>
        </p:nvSpPr>
        <p:spPr>
          <a:xfrm>
            <a:off x="683568" y="1445559"/>
            <a:ext cx="7848872" cy="3004669"/>
          </a:xfrm>
          <a:prstGeom prst="rect">
            <a:avLst/>
          </a:prstGeom>
        </p:spPr>
        <p:txBody>
          <a:bodyPr vert="horz" wrap="square" lIns="0" tIns="171450" rIns="0" bIns="0" rtlCol="0">
            <a:spAutoFit/>
          </a:bodyPr>
          <a:lstStyle/>
          <a:p>
            <a:pPr lvl="0"/>
            <a:r>
              <a:rPr lang="pt-BR" sz="3400" b="1" dirty="0">
                <a:solidFill>
                  <a:srgbClr val="06A4D0"/>
                </a:solidFill>
                <a:latin typeface="Calibri"/>
                <a:cs typeface="Calibri"/>
              </a:rPr>
              <a:t>   </a:t>
            </a:r>
            <a:endParaRPr lang="pt-BR" sz="3600" dirty="0" smtClean="0"/>
          </a:p>
          <a:p>
            <a:pPr lvl="0" algn="just"/>
            <a:r>
              <a:rPr lang="pt-BR" sz="2500" dirty="0" smtClean="0"/>
              <a:t>A </a:t>
            </a:r>
            <a:r>
              <a:rPr lang="pt-BR" sz="2500" dirty="0" smtClean="0"/>
              <a:t>regulamentação da profissão contábil no Brasil começou com o Decreto-Lei n.º 9.295, de 1946</a:t>
            </a:r>
            <a:r>
              <a:rPr lang="pt-BR" sz="2500" dirty="0" smtClean="0"/>
              <a:t>.</a:t>
            </a:r>
          </a:p>
          <a:p>
            <a:pPr lvl="0" algn="just"/>
            <a:endParaRPr lang="pt-BR" sz="2500" dirty="0" smtClean="0"/>
          </a:p>
          <a:p>
            <a:pPr algn="just"/>
            <a:r>
              <a:rPr lang="pt-BR" sz="2500" dirty="0" smtClean="0"/>
              <a:t>E</a:t>
            </a:r>
            <a:r>
              <a:rPr lang="pt-BR" sz="2500" dirty="0" smtClean="0"/>
              <a:t>stabeleceu </a:t>
            </a:r>
            <a:r>
              <a:rPr lang="pt-BR" sz="2500" dirty="0" smtClean="0"/>
              <a:t>as bases para a prática contábil: </a:t>
            </a:r>
            <a:r>
              <a:rPr lang="pt-BR" sz="2500" dirty="0" smtClean="0"/>
              <a:t>definiu </a:t>
            </a:r>
            <a:r>
              <a:rPr lang="pt-BR" sz="2500" dirty="0" smtClean="0"/>
              <a:t>as atribuições do Contador e do </a:t>
            </a:r>
            <a:r>
              <a:rPr lang="pt-BR" sz="2500" dirty="0" smtClean="0"/>
              <a:t>“Guarda-livros” </a:t>
            </a:r>
            <a:r>
              <a:rPr lang="pt-BR" sz="2500" dirty="0" smtClean="0"/>
              <a:t>e criou o Conselho Federal de Contabilidade (CFC</a:t>
            </a:r>
            <a:r>
              <a:rPr lang="pt-BR" sz="2500" dirty="0" smtClean="0"/>
              <a:t>) e os Regionais.</a:t>
            </a:r>
            <a:endParaRPr lang="pt-BR" sz="2500" dirty="0" smtClean="0"/>
          </a:p>
        </p:txBody>
      </p:sp>
    </p:spTree>
    <p:extLst>
      <p:ext uri="{BB962C8B-B14F-4D97-AF65-F5344CB8AC3E}">
        <p14:creationId xmlns="" xmlns:p14="http://schemas.microsoft.com/office/powerpoint/2010/main" val="35086530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Uma imagem contendo Forma&#10;&#10;Descrição gerada automaticamente">
            <a:extLst>
              <a:ext uri="{FF2B5EF4-FFF2-40B4-BE49-F238E27FC236}">
                <a16:creationId xmlns="" xmlns:a16="http://schemas.microsoft.com/office/drawing/2014/main" id="{60D8F003-96E0-9C93-F12B-79DE3F5C88F1}"/>
              </a:ext>
            </a:extLst>
          </p:cNvPr>
          <p:cNvPicPr>
            <a:picLocks noChangeAspect="1"/>
          </p:cNvPicPr>
          <p:nvPr/>
        </p:nvPicPr>
        <p:blipFill rotWithShape="1">
          <a:blip r:embed="rId2" cstate="print"/>
          <a:srcRect l="4497" t="64410" r="823" b="27257"/>
          <a:stretch/>
        </p:blipFill>
        <p:spPr>
          <a:xfrm>
            <a:off x="0" y="4587974"/>
            <a:ext cx="9144000" cy="555526"/>
          </a:xfrm>
          <a:prstGeom prst="rect">
            <a:avLst/>
          </a:prstGeom>
        </p:spPr>
      </p:pic>
      <p:pic>
        <p:nvPicPr>
          <p:cNvPr id="5" name="Gráfico 13">
            <a:extLst>
              <a:ext uri="{FF2B5EF4-FFF2-40B4-BE49-F238E27FC236}">
                <a16:creationId xmlns="" xmlns:a16="http://schemas.microsoft.com/office/drawing/2014/main" id="{588EE649-6DE0-383B-9A10-44F34BF55384}"/>
              </a:ext>
            </a:extLst>
          </p:cNvPr>
          <p:cNvPicPr>
            <a:picLocks noChangeAspect="1"/>
          </p:cNvPicPr>
          <p:nvPr/>
        </p:nvPicPr>
        <p:blipFill>
          <a:blip r:embed="rId3" cstate="print">
            <a:extLst>
              <a:ext uri="{96DAC541-7B7A-43D3-8B79-37D633B846F1}">
                <asvg:svgBlip xmlns="" xmlns:asvg="http://schemas.microsoft.com/office/drawing/2016/SVG/main" r:embed="rId4"/>
              </a:ext>
            </a:extLst>
          </a:blip>
          <a:stretch>
            <a:fillRect/>
          </a:stretch>
        </p:blipFill>
        <p:spPr>
          <a:xfrm>
            <a:off x="7380312" y="4695484"/>
            <a:ext cx="1224136" cy="324538"/>
          </a:xfrm>
          <a:prstGeom prst="rect">
            <a:avLst/>
          </a:prstGeom>
        </p:spPr>
      </p:pic>
      <p:pic>
        <p:nvPicPr>
          <p:cNvPr id="6" name="Gráfico 21">
            <a:extLst>
              <a:ext uri="{FF2B5EF4-FFF2-40B4-BE49-F238E27FC236}">
                <a16:creationId xmlns="" xmlns:a16="http://schemas.microsoft.com/office/drawing/2014/main" id="{677B124E-B6D3-4340-B803-3321EEFE2096}"/>
              </a:ext>
            </a:extLst>
          </p:cNvPr>
          <p:cNvPicPr>
            <a:picLocks noChangeAspect="1"/>
          </p:cNvPicPr>
          <p:nvPr/>
        </p:nvPicPr>
        <p:blipFill>
          <a:blip r:embed="rId5" cstate="print">
            <a:extLst>
              <a:ext uri="{96DAC541-7B7A-43D3-8B79-37D633B846F1}">
                <asvg:svgBlip xmlns="" xmlns:asvg="http://schemas.microsoft.com/office/drawing/2016/SVG/main" r:embed="rId6"/>
              </a:ext>
            </a:extLst>
          </a:blip>
          <a:stretch>
            <a:fillRect/>
          </a:stretch>
        </p:blipFill>
        <p:spPr>
          <a:xfrm>
            <a:off x="467544" y="4668039"/>
            <a:ext cx="1296144" cy="430098"/>
          </a:xfrm>
          <a:prstGeom prst="rect">
            <a:avLst/>
          </a:prstGeom>
        </p:spPr>
      </p:pic>
      <p:sp>
        <p:nvSpPr>
          <p:cNvPr id="13" name="object 2">
            <a:extLst>
              <a:ext uri="{FF2B5EF4-FFF2-40B4-BE49-F238E27FC236}">
                <a16:creationId xmlns="" xmlns:a16="http://schemas.microsoft.com/office/drawing/2014/main" id="{DE0D191E-FDFC-E4AD-B367-F3DC47B4FB19}"/>
              </a:ext>
            </a:extLst>
          </p:cNvPr>
          <p:cNvSpPr txBox="1">
            <a:spLocks noGrp="1"/>
          </p:cNvSpPr>
          <p:nvPr>
            <p:ph type="title"/>
          </p:nvPr>
        </p:nvSpPr>
        <p:spPr>
          <a:xfrm>
            <a:off x="611560" y="619569"/>
            <a:ext cx="7920880" cy="690574"/>
          </a:xfrm>
          <a:prstGeom prst="rect">
            <a:avLst/>
          </a:prstGeom>
        </p:spPr>
        <p:txBody>
          <a:bodyPr vert="horz" wrap="square" lIns="0" tIns="13335" rIns="0" bIns="0" rtlCol="0">
            <a:spAutoFit/>
          </a:bodyPr>
          <a:lstStyle/>
          <a:p>
            <a:pPr marL="12700">
              <a:lnSpc>
                <a:spcPct val="100000"/>
              </a:lnSpc>
              <a:spcBef>
                <a:spcPts val="105"/>
              </a:spcBef>
            </a:pPr>
            <a:r>
              <a:rPr lang="pt-BR" b="1" spc="-10" dirty="0" smtClean="0"/>
              <a:t>Guarda-livros</a:t>
            </a:r>
            <a:endParaRPr b="1" spc="-10" dirty="0"/>
          </a:p>
        </p:txBody>
      </p:sp>
      <p:sp>
        <p:nvSpPr>
          <p:cNvPr id="14" name="object 3">
            <a:extLst>
              <a:ext uri="{FF2B5EF4-FFF2-40B4-BE49-F238E27FC236}">
                <a16:creationId xmlns="" xmlns:a16="http://schemas.microsoft.com/office/drawing/2014/main" id="{A71188ED-104E-D5A6-C6A6-C6A7DFA4DF99}"/>
              </a:ext>
            </a:extLst>
          </p:cNvPr>
          <p:cNvSpPr txBox="1"/>
          <p:nvPr/>
        </p:nvSpPr>
        <p:spPr>
          <a:xfrm>
            <a:off x="683568" y="1445559"/>
            <a:ext cx="7848872" cy="3250890"/>
          </a:xfrm>
          <a:prstGeom prst="rect">
            <a:avLst/>
          </a:prstGeom>
        </p:spPr>
        <p:txBody>
          <a:bodyPr vert="horz" wrap="square" lIns="0" tIns="171450" rIns="0" bIns="0" rtlCol="0">
            <a:spAutoFit/>
          </a:bodyPr>
          <a:lstStyle/>
          <a:p>
            <a:pPr lvl="0"/>
            <a:r>
              <a:rPr lang="pt-BR" sz="2500" b="1" dirty="0" smtClean="0"/>
              <a:t>Dicionário:</a:t>
            </a:r>
          </a:p>
          <a:p>
            <a:pPr lvl="0"/>
            <a:endParaRPr lang="pt-BR" sz="2500" dirty="0" smtClean="0"/>
          </a:p>
          <a:p>
            <a:pPr lvl="0" algn="just"/>
            <a:r>
              <a:rPr lang="pt-BR" sz="2500" dirty="0" smtClean="0"/>
              <a:t>E</a:t>
            </a:r>
            <a:r>
              <a:rPr lang="pt-BR" sz="2500" dirty="0" smtClean="0"/>
              <a:t>mpregado </a:t>
            </a:r>
            <a:r>
              <a:rPr lang="pt-BR" sz="2500" dirty="0" smtClean="0"/>
              <a:t>do comércio, ou profissional autônomo, que tem por função fazer o registro da contabilidade e das transações de uma empresa de negócios, escriturando seus livros mercantis </a:t>
            </a:r>
            <a:r>
              <a:rPr lang="pt-BR" sz="2500" dirty="0" smtClean="0"/>
              <a:t>(Atualmente </a:t>
            </a:r>
            <a:r>
              <a:rPr lang="pt-BR" sz="2500" dirty="0" smtClean="0"/>
              <a:t>substituído pelo técnico em contabilidade, ou, quando se exige nível universitário, pelo </a:t>
            </a:r>
            <a:r>
              <a:rPr lang="pt-BR" sz="2500" dirty="0" smtClean="0"/>
              <a:t>contador).</a:t>
            </a:r>
            <a:endParaRPr lang="pt-BR" sz="2500" dirty="0" smtClean="0"/>
          </a:p>
        </p:txBody>
      </p:sp>
    </p:spTree>
    <p:extLst>
      <p:ext uri="{BB962C8B-B14F-4D97-AF65-F5344CB8AC3E}">
        <p14:creationId xmlns="" xmlns:p14="http://schemas.microsoft.com/office/powerpoint/2010/main" val="35086530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Uma imagem contendo Forma&#10;&#10;Descrição gerada automaticamente">
            <a:extLst>
              <a:ext uri="{FF2B5EF4-FFF2-40B4-BE49-F238E27FC236}">
                <a16:creationId xmlns="" xmlns:a16="http://schemas.microsoft.com/office/drawing/2014/main" id="{60D8F003-96E0-9C93-F12B-79DE3F5C88F1}"/>
              </a:ext>
            </a:extLst>
          </p:cNvPr>
          <p:cNvPicPr>
            <a:picLocks noChangeAspect="1"/>
          </p:cNvPicPr>
          <p:nvPr/>
        </p:nvPicPr>
        <p:blipFill rotWithShape="1">
          <a:blip r:embed="rId2" cstate="print"/>
          <a:srcRect l="4497" t="64410" r="823" b="27257"/>
          <a:stretch/>
        </p:blipFill>
        <p:spPr>
          <a:xfrm>
            <a:off x="0" y="4587974"/>
            <a:ext cx="9144000" cy="555526"/>
          </a:xfrm>
          <a:prstGeom prst="rect">
            <a:avLst/>
          </a:prstGeom>
        </p:spPr>
      </p:pic>
      <p:pic>
        <p:nvPicPr>
          <p:cNvPr id="5" name="Gráfico 13">
            <a:extLst>
              <a:ext uri="{FF2B5EF4-FFF2-40B4-BE49-F238E27FC236}">
                <a16:creationId xmlns="" xmlns:a16="http://schemas.microsoft.com/office/drawing/2014/main" id="{588EE649-6DE0-383B-9A10-44F34BF55384}"/>
              </a:ext>
            </a:extLst>
          </p:cNvPr>
          <p:cNvPicPr>
            <a:picLocks noChangeAspect="1"/>
          </p:cNvPicPr>
          <p:nvPr/>
        </p:nvPicPr>
        <p:blipFill>
          <a:blip r:embed="rId3" cstate="print">
            <a:extLst>
              <a:ext uri="{96DAC541-7B7A-43D3-8B79-37D633B846F1}">
                <asvg:svgBlip xmlns="" xmlns:asvg="http://schemas.microsoft.com/office/drawing/2016/SVG/main" r:embed="rId4"/>
              </a:ext>
            </a:extLst>
          </a:blip>
          <a:stretch>
            <a:fillRect/>
          </a:stretch>
        </p:blipFill>
        <p:spPr>
          <a:xfrm>
            <a:off x="7380312" y="4695484"/>
            <a:ext cx="1224136" cy="324538"/>
          </a:xfrm>
          <a:prstGeom prst="rect">
            <a:avLst/>
          </a:prstGeom>
        </p:spPr>
      </p:pic>
      <p:pic>
        <p:nvPicPr>
          <p:cNvPr id="6" name="Gráfico 21">
            <a:extLst>
              <a:ext uri="{FF2B5EF4-FFF2-40B4-BE49-F238E27FC236}">
                <a16:creationId xmlns="" xmlns:a16="http://schemas.microsoft.com/office/drawing/2014/main" id="{677B124E-B6D3-4340-B803-3321EEFE2096}"/>
              </a:ext>
            </a:extLst>
          </p:cNvPr>
          <p:cNvPicPr>
            <a:picLocks noChangeAspect="1"/>
          </p:cNvPicPr>
          <p:nvPr/>
        </p:nvPicPr>
        <p:blipFill>
          <a:blip r:embed="rId5" cstate="print">
            <a:extLst>
              <a:ext uri="{96DAC541-7B7A-43D3-8B79-37D633B846F1}">
                <asvg:svgBlip xmlns="" xmlns:asvg="http://schemas.microsoft.com/office/drawing/2016/SVG/main" r:embed="rId6"/>
              </a:ext>
            </a:extLst>
          </a:blip>
          <a:stretch>
            <a:fillRect/>
          </a:stretch>
        </p:blipFill>
        <p:spPr>
          <a:xfrm>
            <a:off x="467544" y="4668039"/>
            <a:ext cx="1296144" cy="430098"/>
          </a:xfrm>
          <a:prstGeom prst="rect">
            <a:avLst/>
          </a:prstGeom>
        </p:spPr>
      </p:pic>
      <p:sp>
        <p:nvSpPr>
          <p:cNvPr id="13" name="object 2">
            <a:extLst>
              <a:ext uri="{FF2B5EF4-FFF2-40B4-BE49-F238E27FC236}">
                <a16:creationId xmlns="" xmlns:a16="http://schemas.microsoft.com/office/drawing/2014/main" id="{DE0D191E-FDFC-E4AD-B367-F3DC47B4FB19}"/>
              </a:ext>
            </a:extLst>
          </p:cNvPr>
          <p:cNvSpPr txBox="1">
            <a:spLocks noGrp="1"/>
          </p:cNvSpPr>
          <p:nvPr>
            <p:ph type="title"/>
          </p:nvPr>
        </p:nvSpPr>
        <p:spPr>
          <a:xfrm>
            <a:off x="611560" y="619569"/>
            <a:ext cx="7920880" cy="690574"/>
          </a:xfrm>
          <a:prstGeom prst="rect">
            <a:avLst/>
          </a:prstGeom>
        </p:spPr>
        <p:txBody>
          <a:bodyPr vert="horz" wrap="square" lIns="0" tIns="13335" rIns="0" bIns="0" rtlCol="0">
            <a:spAutoFit/>
          </a:bodyPr>
          <a:lstStyle/>
          <a:p>
            <a:pPr marL="12700">
              <a:lnSpc>
                <a:spcPct val="100000"/>
              </a:lnSpc>
              <a:spcBef>
                <a:spcPts val="105"/>
              </a:spcBef>
            </a:pPr>
            <a:r>
              <a:rPr lang="pt-BR" b="1" spc="-10" dirty="0" smtClean="0"/>
              <a:t>Guarda-livros</a:t>
            </a:r>
            <a:endParaRPr b="1" spc="-10" dirty="0"/>
          </a:p>
        </p:txBody>
      </p:sp>
      <p:sp>
        <p:nvSpPr>
          <p:cNvPr id="56322" name="AutoShape 2" descr="A HISTÓRIA DA CONTABILIDADE NO BRASIL"/>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56324" name="AutoShape 4" descr="A HISTÓRIA DA CONTABILIDADE NO BRASIL"/>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pic>
        <p:nvPicPr>
          <p:cNvPr id="9" name="Imagem 8" descr="GUARDA LIVROS.jpg"/>
          <p:cNvPicPr>
            <a:picLocks noChangeAspect="1"/>
          </p:cNvPicPr>
          <p:nvPr/>
        </p:nvPicPr>
        <p:blipFill>
          <a:blip r:embed="rId7" cstate="print"/>
          <a:stretch>
            <a:fillRect/>
          </a:stretch>
        </p:blipFill>
        <p:spPr>
          <a:xfrm>
            <a:off x="611560" y="1995686"/>
            <a:ext cx="4133850" cy="1104900"/>
          </a:xfrm>
          <a:prstGeom prst="rect">
            <a:avLst/>
          </a:prstGeom>
        </p:spPr>
      </p:pic>
      <p:pic>
        <p:nvPicPr>
          <p:cNvPr id="56326" name="Picture 6" descr="O Guarda-livros | Cariocadorio's Blog"/>
          <p:cNvPicPr>
            <a:picLocks noChangeAspect="1" noChangeArrowheads="1"/>
          </p:cNvPicPr>
          <p:nvPr/>
        </p:nvPicPr>
        <p:blipFill>
          <a:blip r:embed="rId8" cstate="print"/>
          <a:srcRect/>
          <a:stretch>
            <a:fillRect/>
          </a:stretch>
        </p:blipFill>
        <p:spPr bwMode="auto">
          <a:xfrm>
            <a:off x="5004048" y="1491629"/>
            <a:ext cx="3528392" cy="2610061"/>
          </a:xfrm>
          <a:prstGeom prst="rect">
            <a:avLst/>
          </a:prstGeom>
          <a:noFill/>
        </p:spPr>
      </p:pic>
    </p:spTree>
    <p:extLst>
      <p:ext uri="{BB962C8B-B14F-4D97-AF65-F5344CB8AC3E}">
        <p14:creationId xmlns="" xmlns:p14="http://schemas.microsoft.com/office/powerpoint/2010/main" val="35086530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Uma imagem contendo Forma&#10;&#10;Descrição gerada automaticamente">
            <a:extLst>
              <a:ext uri="{FF2B5EF4-FFF2-40B4-BE49-F238E27FC236}">
                <a16:creationId xmlns="" xmlns:a16="http://schemas.microsoft.com/office/drawing/2014/main" id="{60D8F003-96E0-9C93-F12B-79DE3F5C88F1}"/>
              </a:ext>
            </a:extLst>
          </p:cNvPr>
          <p:cNvPicPr>
            <a:picLocks noChangeAspect="1"/>
          </p:cNvPicPr>
          <p:nvPr/>
        </p:nvPicPr>
        <p:blipFill rotWithShape="1">
          <a:blip r:embed="rId2" cstate="print"/>
          <a:srcRect l="4497" t="64410" r="823" b="27257"/>
          <a:stretch/>
        </p:blipFill>
        <p:spPr>
          <a:xfrm>
            <a:off x="0" y="4587974"/>
            <a:ext cx="9144000" cy="555526"/>
          </a:xfrm>
          <a:prstGeom prst="rect">
            <a:avLst/>
          </a:prstGeom>
        </p:spPr>
      </p:pic>
      <p:pic>
        <p:nvPicPr>
          <p:cNvPr id="5" name="Gráfico 13">
            <a:extLst>
              <a:ext uri="{FF2B5EF4-FFF2-40B4-BE49-F238E27FC236}">
                <a16:creationId xmlns="" xmlns:a16="http://schemas.microsoft.com/office/drawing/2014/main" id="{588EE649-6DE0-383B-9A10-44F34BF55384}"/>
              </a:ext>
            </a:extLst>
          </p:cNvPr>
          <p:cNvPicPr>
            <a:picLocks noChangeAspect="1"/>
          </p:cNvPicPr>
          <p:nvPr/>
        </p:nvPicPr>
        <p:blipFill>
          <a:blip r:embed="rId3" cstate="print">
            <a:extLst>
              <a:ext uri="{96DAC541-7B7A-43D3-8B79-37D633B846F1}">
                <asvg:svgBlip xmlns="" xmlns:asvg="http://schemas.microsoft.com/office/drawing/2016/SVG/main" r:embed="rId4"/>
              </a:ext>
            </a:extLst>
          </a:blip>
          <a:stretch>
            <a:fillRect/>
          </a:stretch>
        </p:blipFill>
        <p:spPr>
          <a:xfrm>
            <a:off x="7380312" y="4695484"/>
            <a:ext cx="1224136" cy="324538"/>
          </a:xfrm>
          <a:prstGeom prst="rect">
            <a:avLst/>
          </a:prstGeom>
        </p:spPr>
      </p:pic>
      <p:pic>
        <p:nvPicPr>
          <p:cNvPr id="6" name="Gráfico 21">
            <a:extLst>
              <a:ext uri="{FF2B5EF4-FFF2-40B4-BE49-F238E27FC236}">
                <a16:creationId xmlns="" xmlns:a16="http://schemas.microsoft.com/office/drawing/2014/main" id="{677B124E-B6D3-4340-B803-3321EEFE2096}"/>
              </a:ext>
            </a:extLst>
          </p:cNvPr>
          <p:cNvPicPr>
            <a:picLocks noChangeAspect="1"/>
          </p:cNvPicPr>
          <p:nvPr/>
        </p:nvPicPr>
        <p:blipFill>
          <a:blip r:embed="rId5" cstate="print">
            <a:extLst>
              <a:ext uri="{96DAC541-7B7A-43D3-8B79-37D633B846F1}">
                <asvg:svgBlip xmlns="" xmlns:asvg="http://schemas.microsoft.com/office/drawing/2016/SVG/main" r:embed="rId6"/>
              </a:ext>
            </a:extLst>
          </a:blip>
          <a:stretch>
            <a:fillRect/>
          </a:stretch>
        </p:blipFill>
        <p:spPr>
          <a:xfrm>
            <a:off x="467544" y="4668039"/>
            <a:ext cx="1296144" cy="430098"/>
          </a:xfrm>
          <a:prstGeom prst="rect">
            <a:avLst/>
          </a:prstGeom>
        </p:spPr>
      </p:pic>
      <p:sp>
        <p:nvSpPr>
          <p:cNvPr id="13" name="object 2">
            <a:extLst>
              <a:ext uri="{FF2B5EF4-FFF2-40B4-BE49-F238E27FC236}">
                <a16:creationId xmlns="" xmlns:a16="http://schemas.microsoft.com/office/drawing/2014/main" id="{DE0D191E-FDFC-E4AD-B367-F3DC47B4FB19}"/>
              </a:ext>
            </a:extLst>
          </p:cNvPr>
          <p:cNvSpPr txBox="1">
            <a:spLocks noGrp="1"/>
          </p:cNvSpPr>
          <p:nvPr>
            <p:ph type="title"/>
          </p:nvPr>
        </p:nvSpPr>
        <p:spPr>
          <a:xfrm>
            <a:off x="611560" y="619569"/>
            <a:ext cx="7920880" cy="690574"/>
          </a:xfrm>
          <a:prstGeom prst="rect">
            <a:avLst/>
          </a:prstGeom>
        </p:spPr>
        <p:txBody>
          <a:bodyPr vert="horz" wrap="square" lIns="0" tIns="13335" rIns="0" bIns="0" rtlCol="0">
            <a:spAutoFit/>
          </a:bodyPr>
          <a:lstStyle/>
          <a:p>
            <a:pPr marL="12700">
              <a:lnSpc>
                <a:spcPct val="100000"/>
              </a:lnSpc>
              <a:spcBef>
                <a:spcPts val="105"/>
              </a:spcBef>
            </a:pPr>
            <a:r>
              <a:rPr lang="pt-BR" b="1" dirty="0" smtClean="0"/>
              <a:t>Decreto-Lei 9.295/46</a:t>
            </a:r>
            <a:endParaRPr b="1" spc="-10" dirty="0"/>
          </a:p>
        </p:txBody>
      </p:sp>
      <p:sp>
        <p:nvSpPr>
          <p:cNvPr id="14" name="object 3">
            <a:extLst>
              <a:ext uri="{FF2B5EF4-FFF2-40B4-BE49-F238E27FC236}">
                <a16:creationId xmlns="" xmlns:a16="http://schemas.microsoft.com/office/drawing/2014/main" id="{A71188ED-104E-D5A6-C6A6-C6A7DFA4DF99}"/>
              </a:ext>
            </a:extLst>
          </p:cNvPr>
          <p:cNvSpPr txBox="1"/>
          <p:nvPr/>
        </p:nvSpPr>
        <p:spPr>
          <a:xfrm>
            <a:off x="683568" y="1445559"/>
            <a:ext cx="7848872" cy="3250890"/>
          </a:xfrm>
          <a:prstGeom prst="rect">
            <a:avLst/>
          </a:prstGeom>
        </p:spPr>
        <p:txBody>
          <a:bodyPr vert="horz" wrap="square" lIns="0" tIns="171450" rIns="0" bIns="0" rtlCol="0">
            <a:spAutoFit/>
          </a:bodyPr>
          <a:lstStyle/>
          <a:p>
            <a:pPr algn="just"/>
            <a:r>
              <a:rPr lang="pt-BR" sz="2000" dirty="0" smtClean="0"/>
              <a:t>Art</a:t>
            </a:r>
            <a:r>
              <a:rPr lang="pt-BR" sz="2000" dirty="0" smtClean="0"/>
              <a:t>. 12.  Os profissionais a que se refere este Decreto-Lei somente poderão exercer a profissão após a regular conclusão do curso de Bacharelado em Ciências Contábeis, reconhecido pelo Ministério da Educação, aprovação em Exame de Suficiência e registro no Conselho Regional de Contabilidade a que estiverem sujeitos.                     </a:t>
            </a:r>
          </a:p>
          <a:p>
            <a:pPr algn="just"/>
            <a:r>
              <a:rPr lang="pt-BR" sz="2000" dirty="0" smtClean="0"/>
              <a:t>        § 1o O exercício da profissão, sem o registro a que alude </a:t>
            </a:r>
            <a:r>
              <a:rPr lang="pt-BR" sz="2000" dirty="0" err="1" smtClean="0"/>
              <a:t>êste</a:t>
            </a:r>
            <a:r>
              <a:rPr lang="pt-BR" sz="2000" dirty="0" smtClean="0"/>
              <a:t> artigo, será considerado como infração do presente Decreto-lei.                  </a:t>
            </a:r>
          </a:p>
          <a:p>
            <a:pPr algn="just"/>
            <a:r>
              <a:rPr lang="pt-BR" sz="2000" dirty="0" smtClean="0"/>
              <a:t>        § 2o  Os técnicos em contabilidade já registrados em Conselho Regional de Contabilidade e os que venham a fazê-lo até 1o de junho de 2015 têm assegurado o seu direito ao exercício da profissão.  </a:t>
            </a:r>
            <a:r>
              <a:rPr lang="pt-BR" sz="2000" b="1" dirty="0" smtClean="0"/>
              <a:t> </a:t>
            </a:r>
          </a:p>
        </p:txBody>
      </p:sp>
    </p:spTree>
    <p:extLst>
      <p:ext uri="{BB962C8B-B14F-4D97-AF65-F5344CB8AC3E}">
        <p14:creationId xmlns="" xmlns:p14="http://schemas.microsoft.com/office/powerpoint/2010/main" val="35086530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Uma imagem contendo Forma&#10;&#10;Descrição gerada automaticamente">
            <a:extLst>
              <a:ext uri="{FF2B5EF4-FFF2-40B4-BE49-F238E27FC236}">
                <a16:creationId xmlns="" xmlns:a16="http://schemas.microsoft.com/office/drawing/2014/main" id="{60D8F003-96E0-9C93-F12B-79DE3F5C88F1}"/>
              </a:ext>
            </a:extLst>
          </p:cNvPr>
          <p:cNvPicPr>
            <a:picLocks noChangeAspect="1"/>
          </p:cNvPicPr>
          <p:nvPr/>
        </p:nvPicPr>
        <p:blipFill rotWithShape="1">
          <a:blip r:embed="rId2" cstate="print"/>
          <a:srcRect l="4497" t="64410" r="823" b="27257"/>
          <a:stretch/>
        </p:blipFill>
        <p:spPr>
          <a:xfrm>
            <a:off x="0" y="4587974"/>
            <a:ext cx="9144000" cy="555526"/>
          </a:xfrm>
          <a:prstGeom prst="rect">
            <a:avLst/>
          </a:prstGeom>
        </p:spPr>
      </p:pic>
      <p:pic>
        <p:nvPicPr>
          <p:cNvPr id="5" name="Gráfico 13">
            <a:extLst>
              <a:ext uri="{FF2B5EF4-FFF2-40B4-BE49-F238E27FC236}">
                <a16:creationId xmlns="" xmlns:a16="http://schemas.microsoft.com/office/drawing/2014/main" id="{588EE649-6DE0-383B-9A10-44F34BF55384}"/>
              </a:ext>
            </a:extLst>
          </p:cNvPr>
          <p:cNvPicPr>
            <a:picLocks noChangeAspect="1"/>
          </p:cNvPicPr>
          <p:nvPr/>
        </p:nvPicPr>
        <p:blipFill>
          <a:blip r:embed="rId3" cstate="print">
            <a:extLst>
              <a:ext uri="{96DAC541-7B7A-43D3-8B79-37D633B846F1}">
                <asvg:svgBlip xmlns="" xmlns:asvg="http://schemas.microsoft.com/office/drawing/2016/SVG/main" r:embed="rId4"/>
              </a:ext>
            </a:extLst>
          </a:blip>
          <a:stretch>
            <a:fillRect/>
          </a:stretch>
        </p:blipFill>
        <p:spPr>
          <a:xfrm>
            <a:off x="7380312" y="4695484"/>
            <a:ext cx="1224136" cy="324538"/>
          </a:xfrm>
          <a:prstGeom prst="rect">
            <a:avLst/>
          </a:prstGeom>
        </p:spPr>
      </p:pic>
      <p:pic>
        <p:nvPicPr>
          <p:cNvPr id="6" name="Gráfico 21">
            <a:extLst>
              <a:ext uri="{FF2B5EF4-FFF2-40B4-BE49-F238E27FC236}">
                <a16:creationId xmlns="" xmlns:a16="http://schemas.microsoft.com/office/drawing/2014/main" id="{677B124E-B6D3-4340-B803-3321EEFE2096}"/>
              </a:ext>
            </a:extLst>
          </p:cNvPr>
          <p:cNvPicPr>
            <a:picLocks noChangeAspect="1"/>
          </p:cNvPicPr>
          <p:nvPr/>
        </p:nvPicPr>
        <p:blipFill>
          <a:blip r:embed="rId5" cstate="print">
            <a:extLst>
              <a:ext uri="{96DAC541-7B7A-43D3-8B79-37D633B846F1}">
                <asvg:svgBlip xmlns="" xmlns:asvg="http://schemas.microsoft.com/office/drawing/2016/SVG/main" r:embed="rId6"/>
              </a:ext>
            </a:extLst>
          </a:blip>
          <a:stretch>
            <a:fillRect/>
          </a:stretch>
        </p:blipFill>
        <p:spPr>
          <a:xfrm>
            <a:off x="467544" y="4668039"/>
            <a:ext cx="1296144" cy="430098"/>
          </a:xfrm>
          <a:prstGeom prst="rect">
            <a:avLst/>
          </a:prstGeom>
        </p:spPr>
      </p:pic>
      <p:sp>
        <p:nvSpPr>
          <p:cNvPr id="13" name="object 2">
            <a:extLst>
              <a:ext uri="{FF2B5EF4-FFF2-40B4-BE49-F238E27FC236}">
                <a16:creationId xmlns="" xmlns:a16="http://schemas.microsoft.com/office/drawing/2014/main" id="{DE0D191E-FDFC-E4AD-B367-F3DC47B4FB19}"/>
              </a:ext>
            </a:extLst>
          </p:cNvPr>
          <p:cNvSpPr txBox="1">
            <a:spLocks noGrp="1"/>
          </p:cNvSpPr>
          <p:nvPr>
            <p:ph type="title"/>
          </p:nvPr>
        </p:nvSpPr>
        <p:spPr>
          <a:xfrm>
            <a:off x="611560" y="619569"/>
            <a:ext cx="7920880" cy="690574"/>
          </a:xfrm>
          <a:prstGeom prst="rect">
            <a:avLst/>
          </a:prstGeom>
        </p:spPr>
        <p:txBody>
          <a:bodyPr vert="horz" wrap="square" lIns="0" tIns="13335" rIns="0" bIns="0" rtlCol="0">
            <a:spAutoFit/>
          </a:bodyPr>
          <a:lstStyle/>
          <a:p>
            <a:pPr marL="12700">
              <a:lnSpc>
                <a:spcPct val="100000"/>
              </a:lnSpc>
              <a:spcBef>
                <a:spcPts val="105"/>
              </a:spcBef>
            </a:pPr>
            <a:r>
              <a:rPr lang="pt-BR" b="1" dirty="0" smtClean="0"/>
              <a:t>Decreto-Lei 9.295/46</a:t>
            </a:r>
            <a:endParaRPr b="1" spc="-10" dirty="0"/>
          </a:p>
        </p:txBody>
      </p:sp>
      <p:sp>
        <p:nvSpPr>
          <p:cNvPr id="14" name="object 3">
            <a:extLst>
              <a:ext uri="{FF2B5EF4-FFF2-40B4-BE49-F238E27FC236}">
                <a16:creationId xmlns="" xmlns:a16="http://schemas.microsoft.com/office/drawing/2014/main" id="{A71188ED-104E-D5A6-C6A6-C6A7DFA4DF99}"/>
              </a:ext>
            </a:extLst>
          </p:cNvPr>
          <p:cNvSpPr txBox="1"/>
          <p:nvPr/>
        </p:nvSpPr>
        <p:spPr>
          <a:xfrm>
            <a:off x="683568" y="1445559"/>
            <a:ext cx="7848872" cy="2943113"/>
          </a:xfrm>
          <a:prstGeom prst="rect">
            <a:avLst/>
          </a:prstGeom>
        </p:spPr>
        <p:txBody>
          <a:bodyPr vert="horz" wrap="square" lIns="0" tIns="171450" rIns="0" bIns="0" rtlCol="0">
            <a:spAutoFit/>
          </a:bodyPr>
          <a:lstStyle/>
          <a:p>
            <a:pPr algn="just"/>
            <a:r>
              <a:rPr lang="pt-BR" sz="2000" dirty="0" smtClean="0"/>
              <a:t>        </a:t>
            </a:r>
            <a:r>
              <a:rPr lang="pt-BR" sz="2000" b="1" dirty="0" smtClean="0"/>
              <a:t>Art. 25. São considerados trabalhos técnicos de contabilidade:</a:t>
            </a:r>
          </a:p>
          <a:p>
            <a:pPr algn="just"/>
            <a:r>
              <a:rPr lang="pt-BR" sz="2000" dirty="0" smtClean="0"/>
              <a:t>        a) organização e execução de serviços de contabilidade em geral;</a:t>
            </a:r>
          </a:p>
          <a:p>
            <a:pPr algn="just"/>
            <a:r>
              <a:rPr lang="pt-BR" sz="2000" dirty="0" smtClean="0"/>
              <a:t>        b) escrituração dos livros de contabilidade obrigatórios, bem como de todos os necessários no conjunto da organização contábil e levantamento dos respectivos balanços e demonstrações;</a:t>
            </a:r>
          </a:p>
          <a:p>
            <a:pPr algn="just"/>
            <a:r>
              <a:rPr lang="pt-BR" sz="2000" dirty="0" smtClean="0"/>
              <a:t>        c) perícias judiciais ou </a:t>
            </a:r>
            <a:r>
              <a:rPr lang="pt-BR" sz="2000" dirty="0" err="1" smtClean="0"/>
              <a:t>extra-judiciais</a:t>
            </a:r>
            <a:r>
              <a:rPr lang="pt-BR" sz="2000" dirty="0" smtClean="0"/>
              <a:t>, revisão de balanços e de contas em geral, verificação de haveres revisão permanente ou periódica de escritas, regulações judiciais ou </a:t>
            </a:r>
            <a:r>
              <a:rPr lang="pt-BR" sz="2000" dirty="0" err="1" smtClean="0"/>
              <a:t>extra-judiciais</a:t>
            </a:r>
            <a:r>
              <a:rPr lang="pt-BR" sz="2000" dirty="0" smtClean="0"/>
              <a:t> de avarias grossas ou comuns, assistência aos Conselhos Fiscais das sociedades </a:t>
            </a:r>
            <a:r>
              <a:rPr lang="pt-BR" sz="2000" dirty="0" smtClean="0"/>
              <a:t>anônimas...</a:t>
            </a:r>
            <a:endParaRPr lang="pt-BR" sz="2000" dirty="0" smtClean="0"/>
          </a:p>
        </p:txBody>
      </p:sp>
    </p:spTree>
    <p:extLst>
      <p:ext uri="{BB962C8B-B14F-4D97-AF65-F5344CB8AC3E}">
        <p14:creationId xmlns="" xmlns:p14="http://schemas.microsoft.com/office/powerpoint/2010/main" val="35086530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Uma imagem contendo Forma&#10;&#10;Descrição gerada automaticamente">
            <a:extLst>
              <a:ext uri="{FF2B5EF4-FFF2-40B4-BE49-F238E27FC236}">
                <a16:creationId xmlns="" xmlns:a16="http://schemas.microsoft.com/office/drawing/2014/main" id="{60D8F003-96E0-9C93-F12B-79DE3F5C88F1}"/>
              </a:ext>
            </a:extLst>
          </p:cNvPr>
          <p:cNvPicPr>
            <a:picLocks noChangeAspect="1"/>
          </p:cNvPicPr>
          <p:nvPr/>
        </p:nvPicPr>
        <p:blipFill rotWithShape="1">
          <a:blip r:embed="rId2" cstate="print"/>
          <a:srcRect l="4497" t="64410" r="823" b="27257"/>
          <a:stretch/>
        </p:blipFill>
        <p:spPr>
          <a:xfrm>
            <a:off x="0" y="4587974"/>
            <a:ext cx="9144000" cy="555526"/>
          </a:xfrm>
          <a:prstGeom prst="rect">
            <a:avLst/>
          </a:prstGeom>
        </p:spPr>
      </p:pic>
      <p:pic>
        <p:nvPicPr>
          <p:cNvPr id="5" name="Gráfico 13">
            <a:extLst>
              <a:ext uri="{FF2B5EF4-FFF2-40B4-BE49-F238E27FC236}">
                <a16:creationId xmlns="" xmlns:a16="http://schemas.microsoft.com/office/drawing/2014/main" id="{588EE649-6DE0-383B-9A10-44F34BF55384}"/>
              </a:ext>
            </a:extLst>
          </p:cNvPr>
          <p:cNvPicPr>
            <a:picLocks noChangeAspect="1"/>
          </p:cNvPicPr>
          <p:nvPr/>
        </p:nvPicPr>
        <p:blipFill>
          <a:blip r:embed="rId3" cstate="print">
            <a:extLst>
              <a:ext uri="{96DAC541-7B7A-43D3-8B79-37D633B846F1}">
                <asvg:svgBlip xmlns="" xmlns:asvg="http://schemas.microsoft.com/office/drawing/2016/SVG/main" r:embed="rId4"/>
              </a:ext>
            </a:extLst>
          </a:blip>
          <a:stretch>
            <a:fillRect/>
          </a:stretch>
        </p:blipFill>
        <p:spPr>
          <a:xfrm>
            <a:off x="7380312" y="4695484"/>
            <a:ext cx="1224136" cy="324538"/>
          </a:xfrm>
          <a:prstGeom prst="rect">
            <a:avLst/>
          </a:prstGeom>
        </p:spPr>
      </p:pic>
      <p:pic>
        <p:nvPicPr>
          <p:cNvPr id="6" name="Gráfico 21">
            <a:extLst>
              <a:ext uri="{FF2B5EF4-FFF2-40B4-BE49-F238E27FC236}">
                <a16:creationId xmlns="" xmlns:a16="http://schemas.microsoft.com/office/drawing/2014/main" id="{677B124E-B6D3-4340-B803-3321EEFE2096}"/>
              </a:ext>
            </a:extLst>
          </p:cNvPr>
          <p:cNvPicPr>
            <a:picLocks noChangeAspect="1"/>
          </p:cNvPicPr>
          <p:nvPr/>
        </p:nvPicPr>
        <p:blipFill>
          <a:blip r:embed="rId5" cstate="print">
            <a:extLst>
              <a:ext uri="{96DAC541-7B7A-43D3-8B79-37D633B846F1}">
                <asvg:svgBlip xmlns="" xmlns:asvg="http://schemas.microsoft.com/office/drawing/2016/SVG/main" r:embed="rId6"/>
              </a:ext>
            </a:extLst>
          </a:blip>
          <a:stretch>
            <a:fillRect/>
          </a:stretch>
        </p:blipFill>
        <p:spPr>
          <a:xfrm>
            <a:off x="467544" y="4668039"/>
            <a:ext cx="1296144" cy="430098"/>
          </a:xfrm>
          <a:prstGeom prst="rect">
            <a:avLst/>
          </a:prstGeom>
        </p:spPr>
      </p:pic>
      <p:sp>
        <p:nvSpPr>
          <p:cNvPr id="13" name="object 2">
            <a:extLst>
              <a:ext uri="{FF2B5EF4-FFF2-40B4-BE49-F238E27FC236}">
                <a16:creationId xmlns="" xmlns:a16="http://schemas.microsoft.com/office/drawing/2014/main" id="{DE0D191E-FDFC-E4AD-B367-F3DC47B4FB19}"/>
              </a:ext>
            </a:extLst>
          </p:cNvPr>
          <p:cNvSpPr txBox="1">
            <a:spLocks noGrp="1"/>
          </p:cNvSpPr>
          <p:nvPr>
            <p:ph type="title"/>
          </p:nvPr>
        </p:nvSpPr>
        <p:spPr>
          <a:xfrm>
            <a:off x="611560" y="619569"/>
            <a:ext cx="7920880" cy="690574"/>
          </a:xfrm>
          <a:prstGeom prst="rect">
            <a:avLst/>
          </a:prstGeom>
        </p:spPr>
        <p:txBody>
          <a:bodyPr vert="horz" wrap="square" lIns="0" tIns="13335" rIns="0" bIns="0" rtlCol="0">
            <a:spAutoFit/>
          </a:bodyPr>
          <a:lstStyle/>
          <a:p>
            <a:pPr marL="12700">
              <a:lnSpc>
                <a:spcPct val="100000"/>
              </a:lnSpc>
              <a:spcBef>
                <a:spcPts val="105"/>
              </a:spcBef>
            </a:pPr>
            <a:r>
              <a:rPr lang="pt-BR" b="1" dirty="0" smtClean="0"/>
              <a:t>Resolução CFC 1.640/21</a:t>
            </a:r>
          </a:p>
        </p:txBody>
      </p:sp>
      <p:sp>
        <p:nvSpPr>
          <p:cNvPr id="14" name="object 3">
            <a:extLst>
              <a:ext uri="{FF2B5EF4-FFF2-40B4-BE49-F238E27FC236}">
                <a16:creationId xmlns="" xmlns:a16="http://schemas.microsoft.com/office/drawing/2014/main" id="{A71188ED-104E-D5A6-C6A6-C6A7DFA4DF99}"/>
              </a:ext>
            </a:extLst>
          </p:cNvPr>
          <p:cNvSpPr txBox="1"/>
          <p:nvPr/>
        </p:nvSpPr>
        <p:spPr>
          <a:xfrm>
            <a:off x="683568" y="1445559"/>
            <a:ext cx="7848872" cy="3250890"/>
          </a:xfrm>
          <a:prstGeom prst="rect">
            <a:avLst/>
          </a:prstGeom>
        </p:spPr>
        <p:txBody>
          <a:bodyPr vert="horz" wrap="square" lIns="0" tIns="171450" rIns="0" bIns="0" rtlCol="0">
            <a:spAutoFit/>
          </a:bodyPr>
          <a:lstStyle/>
          <a:p>
            <a:pPr algn="just"/>
            <a:r>
              <a:rPr lang="pt-BR" sz="2000" dirty="0" smtClean="0"/>
              <a:t>Dispõe sobre as prerrogativas profissionais de que trata o Art. 25 do Decreto-Lei n.º 9.295, de 27 de maio de 1946.</a:t>
            </a:r>
          </a:p>
          <a:p>
            <a:pPr algn="just"/>
            <a:endParaRPr lang="pt-BR" sz="2000" dirty="0" smtClean="0"/>
          </a:p>
          <a:p>
            <a:pPr algn="just"/>
            <a:r>
              <a:rPr lang="pt-BR" sz="2000" dirty="0" smtClean="0"/>
              <a:t>Seu </a:t>
            </a:r>
            <a:r>
              <a:rPr lang="pt-BR" sz="2000" dirty="0" smtClean="0"/>
              <a:t>objetivo é atualizar e adequar as prerrogativas profissionais às necessidades do mercado, impactadas pela evolução tecnológica</a:t>
            </a:r>
            <a:r>
              <a:rPr lang="pt-BR" sz="2000" dirty="0" smtClean="0"/>
              <a:t>.</a:t>
            </a:r>
          </a:p>
          <a:p>
            <a:pPr algn="just"/>
            <a:endParaRPr lang="pt-BR" sz="2000" dirty="0" smtClean="0"/>
          </a:p>
          <a:p>
            <a:pPr algn="just"/>
            <a:r>
              <a:rPr lang="pt-BR" sz="2000" dirty="0" smtClean="0"/>
              <a:t>T</a:t>
            </a:r>
            <a:r>
              <a:rPr lang="pt-BR" sz="2000" dirty="0" smtClean="0"/>
              <a:t>rata </a:t>
            </a:r>
            <a:r>
              <a:rPr lang="pt-BR" sz="2000" dirty="0" smtClean="0"/>
              <a:t>das atribuições privativas dos profissionais da </a:t>
            </a:r>
            <a:r>
              <a:rPr lang="pt-BR" sz="2000" dirty="0" smtClean="0"/>
              <a:t>contabilidade. Isso </a:t>
            </a:r>
            <a:r>
              <a:rPr lang="pt-BR" sz="2000" dirty="0" smtClean="0"/>
              <a:t>inclui tanto contadores quanto técnicos em contabilidade, destacando a exclusividade no exercício dessas funções</a:t>
            </a:r>
            <a:r>
              <a:rPr lang="pt-BR" sz="2000" dirty="0" smtClean="0"/>
              <a:t>.</a:t>
            </a:r>
            <a:endParaRPr lang="pt-BR" sz="2000" dirty="0" smtClean="0"/>
          </a:p>
          <a:p>
            <a:pPr algn="just"/>
            <a:endParaRPr lang="pt-BR" sz="2000" b="1" dirty="0" smtClean="0"/>
          </a:p>
        </p:txBody>
      </p:sp>
    </p:spTree>
    <p:extLst>
      <p:ext uri="{BB962C8B-B14F-4D97-AF65-F5344CB8AC3E}">
        <p14:creationId xmlns="" xmlns:p14="http://schemas.microsoft.com/office/powerpoint/2010/main" val="3508653072"/>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2711</TotalTime>
  <Words>1574</Words>
  <Application>Microsoft Office PowerPoint</Application>
  <PresentationFormat>Apresentação na tela (16:9)</PresentationFormat>
  <Paragraphs>129</Paragraphs>
  <Slides>28</Slides>
  <Notes>0</Notes>
  <HiddenSlides>0</HiddenSlides>
  <MMClips>0</MMClips>
  <ScaleCrop>false</ScaleCrop>
  <HeadingPairs>
    <vt:vector size="4" baseType="variant">
      <vt:variant>
        <vt:lpstr>Tema</vt:lpstr>
      </vt:variant>
      <vt:variant>
        <vt:i4>1</vt:i4>
      </vt:variant>
      <vt:variant>
        <vt:lpstr>Títulos de slides</vt:lpstr>
      </vt:variant>
      <vt:variant>
        <vt:i4>28</vt:i4>
      </vt:variant>
    </vt:vector>
  </HeadingPairs>
  <TitlesOfParts>
    <vt:vector size="29" baseType="lpstr">
      <vt:lpstr>Tema do Office</vt:lpstr>
      <vt:lpstr>Slide 1</vt:lpstr>
      <vt:lpstr>Slide 2</vt:lpstr>
      <vt:lpstr>Slide 3</vt:lpstr>
      <vt:lpstr>Breve histórico:  Decreto-Lei 9.295/46</vt:lpstr>
      <vt:lpstr>Guarda-livros</vt:lpstr>
      <vt:lpstr>Guarda-livros</vt:lpstr>
      <vt:lpstr>Decreto-Lei 9.295/46</vt:lpstr>
      <vt:lpstr>Decreto-Lei 9.295/46</vt:lpstr>
      <vt:lpstr>Resolução CFC 1.640/21</vt:lpstr>
      <vt:lpstr>Resolução CFC 1.640/21</vt:lpstr>
      <vt:lpstr>Resolução CFC 1.640/21</vt:lpstr>
      <vt:lpstr>Resolução CFC 1.640/21</vt:lpstr>
      <vt:lpstr>Resolução CFC 1.640/21</vt:lpstr>
      <vt:lpstr>Resolução CFC 1.640/21</vt:lpstr>
      <vt:lpstr>Resolução CFC 1.640/21</vt:lpstr>
      <vt:lpstr>Resolução CFC 1.640/21</vt:lpstr>
      <vt:lpstr>Resolução CFC 1.640/21</vt:lpstr>
      <vt:lpstr>Resolução CFC 1.640/21</vt:lpstr>
      <vt:lpstr>Resolução CFC 1.640/21</vt:lpstr>
      <vt:lpstr>Resolução CFC 1.640/21</vt:lpstr>
      <vt:lpstr>Resolução CFC 1.640/21</vt:lpstr>
      <vt:lpstr>Resolução CFC 1.640/21</vt:lpstr>
      <vt:lpstr>Resolução CFC 1.640/21</vt:lpstr>
      <vt:lpstr>Impacto das Prerrogativas no Mercado</vt:lpstr>
      <vt:lpstr>Projetos de Lei Relacionados</vt:lpstr>
      <vt:lpstr>Prerrogativas em Debate</vt:lpstr>
      <vt:lpstr>Perguntas e Respostas</vt:lpstr>
      <vt:lpstr>Agradecimento</vt:lpstr>
    </vt:vector>
  </TitlesOfParts>
  <Company>HP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AssPres</dc:creator>
  <cp:lastModifiedBy>Aretha</cp:lastModifiedBy>
  <cp:revision>16</cp:revision>
  <dcterms:created xsi:type="dcterms:W3CDTF">2023-10-24T18:12:16Z</dcterms:created>
  <dcterms:modified xsi:type="dcterms:W3CDTF">2024-05-22T14:15:46Z</dcterms:modified>
</cp:coreProperties>
</file>