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78" r:id="rId2"/>
    <p:sldId id="341" r:id="rId3"/>
    <p:sldId id="361" r:id="rId4"/>
    <p:sldId id="360" r:id="rId5"/>
    <p:sldId id="340" r:id="rId6"/>
    <p:sldId id="369" r:id="rId7"/>
    <p:sldId id="370" r:id="rId8"/>
    <p:sldId id="354" r:id="rId9"/>
    <p:sldId id="357" r:id="rId10"/>
    <p:sldId id="358" r:id="rId11"/>
    <p:sldId id="338" r:id="rId12"/>
    <p:sldId id="366" r:id="rId13"/>
    <p:sldId id="372" r:id="rId14"/>
    <p:sldId id="373" r:id="rId15"/>
    <p:sldId id="367" r:id="rId16"/>
    <p:sldId id="368" r:id="rId17"/>
    <p:sldId id="327" r:id="rId18"/>
    <p:sldId id="313" r:id="rId19"/>
    <p:sldId id="318" r:id="rId20"/>
    <p:sldId id="314" r:id="rId21"/>
    <p:sldId id="344" r:id="rId22"/>
    <p:sldId id="371" r:id="rId23"/>
    <p:sldId id="312" r:id="rId24"/>
    <p:sldId id="336" r:id="rId25"/>
    <p:sldId id="365" r:id="rId26"/>
    <p:sldId id="332" r:id="rId27"/>
    <p:sldId id="334" r:id="rId28"/>
    <p:sldId id="376" r:id="rId29"/>
    <p:sldId id="374" r:id="rId30"/>
    <p:sldId id="364" r:id="rId31"/>
    <p:sldId id="335" r:id="rId32"/>
    <p:sldId id="350" r:id="rId33"/>
    <p:sldId id="309" r:id="rId34"/>
    <p:sldId id="310" r:id="rId35"/>
    <p:sldId id="311" r:id="rId36"/>
    <p:sldId id="308" r:id="rId37"/>
  </p:sldIdLst>
  <p:sldSz cx="12192000" cy="6858000"/>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E57"/>
    <a:srgbClr val="FFF2CC"/>
    <a:srgbClr val="F0D065"/>
    <a:srgbClr val="FFFF99"/>
    <a:srgbClr val="00CC99"/>
    <a:srgbClr val="36AFCE"/>
    <a:srgbClr val="1D9A78"/>
    <a:srgbClr val="42944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CEC352-F14D-45BF-B3D1-FF1DF32EA741}" v="3222" dt="2021-06-15T17:27:47.318"/>
    <p1510:client id="{49C436D9-A44F-492B-B0D6-9DC21CBE9B78}" v="201" dt="2021-06-14T19:22:43.294"/>
    <p1510:client id="{BEC63E32-DB84-4089-8834-F0A7158D7866}" v="1402" dt="2021-06-15T12:04:04.839"/>
    <p1510:client id="{F1C32E02-130D-4F24-A531-8E5E9AE39531}" v="15" dt="2021-06-14T19:03:11.743"/>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Ênfas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Estilo Médio 1 - Ênfas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Estilo Claro 3 - Ênfas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98" autoAdjust="0"/>
  </p:normalViewPr>
  <p:slideViewPr>
    <p:cSldViewPr snapToGrid="0">
      <p:cViewPr varScale="1">
        <p:scale>
          <a:sx n="79" d="100"/>
          <a:sy n="79" d="100"/>
        </p:scale>
        <p:origin x="821"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3B373A4-75BF-438C-84DE-56C9AA974271}" type="datetimeFigureOut">
              <a:rPr lang="pt-BR" smtClean="0"/>
              <a:t>21/05/2024</a:t>
            </a:fld>
            <a:endParaRPr lang="pt-BR"/>
          </a:p>
        </p:txBody>
      </p:sp>
      <p:sp>
        <p:nvSpPr>
          <p:cNvPr id="4" name="Espaço Reservado para Imagem de Sli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D40F0F0-3530-4CAE-9167-A2210A4E463E}" type="slidenum">
              <a:rPr lang="pt-BR" smtClean="0"/>
              <a:t>‹nº›</a:t>
            </a:fld>
            <a:endParaRPr lang="pt-BR"/>
          </a:p>
        </p:txBody>
      </p:sp>
    </p:spTree>
    <p:extLst>
      <p:ext uri="{BB962C8B-B14F-4D97-AF65-F5344CB8AC3E}">
        <p14:creationId xmlns:p14="http://schemas.microsoft.com/office/powerpoint/2010/main" val="1227207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a:t>
            </a:fld>
            <a:endParaRPr lang="pt-BR"/>
          </a:p>
        </p:txBody>
      </p:sp>
    </p:spTree>
    <p:extLst>
      <p:ext uri="{BB962C8B-B14F-4D97-AF65-F5344CB8AC3E}">
        <p14:creationId xmlns:p14="http://schemas.microsoft.com/office/powerpoint/2010/main" val="3925439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582E-4D3A-F709-77AC-32314BE32D3D}"/>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936ED3BB-CB22-46C5-A168-FD40EFC1E9A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7413BF0-390E-F5FF-3341-F14A4CEEC38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1E6DB4AA-AE15-E507-7C98-09E0F372193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4419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C8B12-9434-EB89-A422-E18A8B56ABE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CB0A4435-0D9A-89B5-60EC-245A002F4897}"/>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E7430AC4-87EF-6CB2-75D1-564B8D8298B3}"/>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1E143296-B519-03CA-646A-F3409223F6E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9599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582E-4D3A-F709-77AC-32314BE32D3D}"/>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936ED3BB-CB22-46C5-A168-FD40EFC1E9A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7413BF0-390E-F5FF-3341-F14A4CEEC38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1E6DB4AA-AE15-E507-7C98-09E0F372193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3601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582E-4D3A-F709-77AC-32314BE32D3D}"/>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936ED3BB-CB22-46C5-A168-FD40EFC1E9A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7413BF0-390E-F5FF-3341-F14A4CEEC38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1E6DB4AA-AE15-E507-7C98-09E0F372193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7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83A82-FAC8-01F3-2226-CCACE025FA25}"/>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31A8AC63-C55C-519C-C3CF-8AB74ACDEA6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0B6340DE-3849-5D7E-5D6C-B3BB7CEBA4D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4BFEE7DC-5E5F-FBCB-479E-D768170B1B4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7421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17C05-0036-0D88-0DF6-F87D00CC20FD}"/>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38C0CDD3-83E1-15FB-C97C-249069D4528D}"/>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AFC3B94B-3112-54C6-4CE3-AF702DAA95AE}"/>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8C0E29A0-33B9-18DF-CEC2-615791135BE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8520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17</a:t>
            </a:fld>
            <a:endParaRPr lang="pt-BR"/>
          </a:p>
        </p:txBody>
      </p:sp>
    </p:spTree>
    <p:extLst>
      <p:ext uri="{BB962C8B-B14F-4D97-AF65-F5344CB8AC3E}">
        <p14:creationId xmlns:p14="http://schemas.microsoft.com/office/powerpoint/2010/main" val="2035585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18</a:t>
            </a:fld>
            <a:endParaRPr lang="pt-BR"/>
          </a:p>
        </p:txBody>
      </p:sp>
    </p:spTree>
    <p:extLst>
      <p:ext uri="{BB962C8B-B14F-4D97-AF65-F5344CB8AC3E}">
        <p14:creationId xmlns:p14="http://schemas.microsoft.com/office/powerpoint/2010/main" val="1328812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19</a:t>
            </a:fld>
            <a:endParaRPr lang="pt-BR"/>
          </a:p>
        </p:txBody>
      </p:sp>
    </p:spTree>
    <p:extLst>
      <p:ext uri="{BB962C8B-B14F-4D97-AF65-F5344CB8AC3E}">
        <p14:creationId xmlns:p14="http://schemas.microsoft.com/office/powerpoint/2010/main" val="1365116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20</a:t>
            </a:fld>
            <a:endParaRPr lang="pt-BR"/>
          </a:p>
        </p:txBody>
      </p:sp>
    </p:spTree>
    <p:extLst>
      <p:ext uri="{BB962C8B-B14F-4D97-AF65-F5344CB8AC3E}">
        <p14:creationId xmlns:p14="http://schemas.microsoft.com/office/powerpoint/2010/main" val="2174769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B5ADB-F05F-4A1E-4B7A-0E5195F0F46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A0BB826C-7448-BA87-3C0A-0E5686ED269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8DF6F00-455E-1162-8EA9-33FDE64C819B}"/>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D88D2902-949C-5D33-E32B-EE1BA7A0CCE3}"/>
              </a:ext>
            </a:extLst>
          </p:cNvPr>
          <p:cNvSpPr>
            <a:spLocks noGrp="1"/>
          </p:cNvSpPr>
          <p:nvPr>
            <p:ph type="sldNum" sz="quarter" idx="10"/>
          </p:nvPr>
        </p:nvSpPr>
        <p:spPr/>
        <p:txBody>
          <a:bodyPr/>
          <a:lstStyle/>
          <a:p>
            <a:fld id="{7D40F0F0-3530-4CAE-9167-A2210A4E463E}" type="slidenum">
              <a:rPr lang="pt-BR" smtClean="0"/>
              <a:t>3</a:t>
            </a:fld>
            <a:endParaRPr lang="pt-BR"/>
          </a:p>
        </p:txBody>
      </p:sp>
    </p:spTree>
    <p:extLst>
      <p:ext uri="{BB962C8B-B14F-4D97-AF65-F5344CB8AC3E}">
        <p14:creationId xmlns:p14="http://schemas.microsoft.com/office/powerpoint/2010/main" val="10569606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21</a:t>
            </a:fld>
            <a:endParaRPr lang="pt-BR"/>
          </a:p>
        </p:txBody>
      </p:sp>
    </p:spTree>
    <p:extLst>
      <p:ext uri="{BB962C8B-B14F-4D97-AF65-F5344CB8AC3E}">
        <p14:creationId xmlns:p14="http://schemas.microsoft.com/office/powerpoint/2010/main" val="1387715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22</a:t>
            </a:fld>
            <a:endParaRPr lang="pt-BR"/>
          </a:p>
        </p:txBody>
      </p:sp>
    </p:spTree>
    <p:extLst>
      <p:ext uri="{BB962C8B-B14F-4D97-AF65-F5344CB8AC3E}">
        <p14:creationId xmlns:p14="http://schemas.microsoft.com/office/powerpoint/2010/main" val="2280879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23</a:t>
            </a:fld>
            <a:endParaRPr lang="pt-BR"/>
          </a:p>
        </p:txBody>
      </p:sp>
    </p:spTree>
    <p:extLst>
      <p:ext uri="{BB962C8B-B14F-4D97-AF65-F5344CB8AC3E}">
        <p14:creationId xmlns:p14="http://schemas.microsoft.com/office/powerpoint/2010/main" val="3165997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24</a:t>
            </a:fld>
            <a:endParaRPr lang="pt-BR"/>
          </a:p>
        </p:txBody>
      </p:sp>
    </p:spTree>
    <p:extLst>
      <p:ext uri="{BB962C8B-B14F-4D97-AF65-F5344CB8AC3E}">
        <p14:creationId xmlns:p14="http://schemas.microsoft.com/office/powerpoint/2010/main" val="31444999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25</a:t>
            </a:fld>
            <a:endParaRPr lang="pt-BR"/>
          </a:p>
        </p:txBody>
      </p:sp>
    </p:spTree>
    <p:extLst>
      <p:ext uri="{BB962C8B-B14F-4D97-AF65-F5344CB8AC3E}">
        <p14:creationId xmlns:p14="http://schemas.microsoft.com/office/powerpoint/2010/main" val="2682112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26</a:t>
            </a:fld>
            <a:endParaRPr lang="pt-BR"/>
          </a:p>
        </p:txBody>
      </p:sp>
    </p:spTree>
    <p:extLst>
      <p:ext uri="{BB962C8B-B14F-4D97-AF65-F5344CB8AC3E}">
        <p14:creationId xmlns:p14="http://schemas.microsoft.com/office/powerpoint/2010/main" val="2331998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27</a:t>
            </a:fld>
            <a:endParaRPr lang="pt-BR"/>
          </a:p>
        </p:txBody>
      </p:sp>
    </p:spTree>
    <p:extLst>
      <p:ext uri="{BB962C8B-B14F-4D97-AF65-F5344CB8AC3E}">
        <p14:creationId xmlns:p14="http://schemas.microsoft.com/office/powerpoint/2010/main" val="33549731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ACA9C-B15C-B590-BB16-C6993E8977D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950EA88-9805-F6AD-59FA-FBE6D3C6C6F9}"/>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2D2CDAE-75C3-AE34-C53B-2D72ACBB7B54}"/>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AB82A4A0-4058-2ECD-400B-97414813575E}"/>
              </a:ext>
            </a:extLst>
          </p:cNvPr>
          <p:cNvSpPr>
            <a:spLocks noGrp="1"/>
          </p:cNvSpPr>
          <p:nvPr>
            <p:ph type="sldNum" sz="quarter" idx="10"/>
          </p:nvPr>
        </p:nvSpPr>
        <p:spPr/>
        <p:txBody>
          <a:bodyPr/>
          <a:lstStyle/>
          <a:p>
            <a:fld id="{7D40F0F0-3530-4CAE-9167-A2210A4E463E}" type="slidenum">
              <a:rPr lang="pt-BR" smtClean="0"/>
              <a:t>28</a:t>
            </a:fld>
            <a:endParaRPr lang="pt-BR"/>
          </a:p>
        </p:txBody>
      </p:sp>
    </p:spTree>
    <p:extLst>
      <p:ext uri="{BB962C8B-B14F-4D97-AF65-F5344CB8AC3E}">
        <p14:creationId xmlns:p14="http://schemas.microsoft.com/office/powerpoint/2010/main" val="2809948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ACA9C-B15C-B590-BB16-C6993E8977D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950EA88-9805-F6AD-59FA-FBE6D3C6C6F9}"/>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2D2CDAE-75C3-AE34-C53B-2D72ACBB7B54}"/>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AB82A4A0-4058-2ECD-400B-97414813575E}"/>
              </a:ext>
            </a:extLst>
          </p:cNvPr>
          <p:cNvSpPr>
            <a:spLocks noGrp="1"/>
          </p:cNvSpPr>
          <p:nvPr>
            <p:ph type="sldNum" sz="quarter" idx="10"/>
          </p:nvPr>
        </p:nvSpPr>
        <p:spPr/>
        <p:txBody>
          <a:bodyPr/>
          <a:lstStyle/>
          <a:p>
            <a:fld id="{7D40F0F0-3530-4CAE-9167-A2210A4E463E}" type="slidenum">
              <a:rPr lang="pt-BR" smtClean="0"/>
              <a:t>29</a:t>
            </a:fld>
            <a:endParaRPr lang="pt-BR"/>
          </a:p>
        </p:txBody>
      </p:sp>
    </p:spTree>
    <p:extLst>
      <p:ext uri="{BB962C8B-B14F-4D97-AF65-F5344CB8AC3E}">
        <p14:creationId xmlns:p14="http://schemas.microsoft.com/office/powerpoint/2010/main" val="7498491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ACA9C-B15C-B590-BB16-C6993E8977D6}"/>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1950EA88-9805-F6AD-59FA-FBE6D3C6C6F9}"/>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B2D2CDAE-75C3-AE34-C53B-2D72ACBB7B54}"/>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AB82A4A0-4058-2ECD-400B-97414813575E}"/>
              </a:ext>
            </a:extLst>
          </p:cNvPr>
          <p:cNvSpPr>
            <a:spLocks noGrp="1"/>
          </p:cNvSpPr>
          <p:nvPr>
            <p:ph type="sldNum" sz="quarter" idx="10"/>
          </p:nvPr>
        </p:nvSpPr>
        <p:spPr/>
        <p:txBody>
          <a:bodyPr/>
          <a:lstStyle/>
          <a:p>
            <a:fld id="{7D40F0F0-3530-4CAE-9167-A2210A4E463E}" type="slidenum">
              <a:rPr lang="pt-BR" smtClean="0"/>
              <a:t>30</a:t>
            </a:fld>
            <a:endParaRPr lang="pt-BR"/>
          </a:p>
        </p:txBody>
      </p:sp>
    </p:spTree>
    <p:extLst>
      <p:ext uri="{BB962C8B-B14F-4D97-AF65-F5344CB8AC3E}">
        <p14:creationId xmlns:p14="http://schemas.microsoft.com/office/powerpoint/2010/main" val="1602403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E82BF-EF6E-7C3C-912F-80012032CD3C}"/>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48EA93CF-8FA8-2697-6F3C-EFC858CCD155}"/>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7AAD94BD-D276-9FF4-934B-DBF6A867E118}"/>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369AEE39-C8CF-D965-C517-66AC4FA6DC7A}"/>
              </a:ext>
            </a:extLst>
          </p:cNvPr>
          <p:cNvSpPr>
            <a:spLocks noGrp="1"/>
          </p:cNvSpPr>
          <p:nvPr>
            <p:ph type="sldNum" sz="quarter" idx="10"/>
          </p:nvPr>
        </p:nvSpPr>
        <p:spPr/>
        <p:txBody>
          <a:bodyPr/>
          <a:lstStyle/>
          <a:p>
            <a:fld id="{7D40F0F0-3530-4CAE-9167-A2210A4E463E}" type="slidenum">
              <a:rPr lang="pt-BR" smtClean="0"/>
              <a:t>4</a:t>
            </a:fld>
            <a:endParaRPr lang="pt-BR"/>
          </a:p>
        </p:txBody>
      </p:sp>
    </p:spTree>
    <p:extLst>
      <p:ext uri="{BB962C8B-B14F-4D97-AF65-F5344CB8AC3E}">
        <p14:creationId xmlns:p14="http://schemas.microsoft.com/office/powerpoint/2010/main" val="2445876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31</a:t>
            </a:fld>
            <a:endParaRPr lang="pt-BR"/>
          </a:p>
        </p:txBody>
      </p:sp>
    </p:spTree>
    <p:extLst>
      <p:ext uri="{BB962C8B-B14F-4D97-AF65-F5344CB8AC3E}">
        <p14:creationId xmlns:p14="http://schemas.microsoft.com/office/powerpoint/2010/main" val="33778540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D67BD-088E-1AB9-95CD-3F9DCB5B2357}"/>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5007CDF8-79B5-7066-0059-4065C5A70838}"/>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20638F12-3769-3A6C-2D93-F3F2421104A8}"/>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50886433-A934-E16A-5AA3-FC7E7022228F}"/>
              </a:ext>
            </a:extLst>
          </p:cNvPr>
          <p:cNvSpPr>
            <a:spLocks noGrp="1"/>
          </p:cNvSpPr>
          <p:nvPr>
            <p:ph type="sldNum" sz="quarter" idx="10"/>
          </p:nvPr>
        </p:nvSpPr>
        <p:spPr/>
        <p:txBody>
          <a:bodyPr/>
          <a:lstStyle/>
          <a:p>
            <a:fld id="{7D40F0F0-3530-4CAE-9167-A2210A4E463E}" type="slidenum">
              <a:rPr lang="pt-BR" smtClean="0"/>
              <a:t>32</a:t>
            </a:fld>
            <a:endParaRPr lang="pt-BR"/>
          </a:p>
        </p:txBody>
      </p:sp>
    </p:spTree>
    <p:extLst>
      <p:ext uri="{BB962C8B-B14F-4D97-AF65-F5344CB8AC3E}">
        <p14:creationId xmlns:p14="http://schemas.microsoft.com/office/powerpoint/2010/main" val="1164772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33</a:t>
            </a:fld>
            <a:endParaRPr lang="pt-BR"/>
          </a:p>
        </p:txBody>
      </p:sp>
    </p:spTree>
    <p:extLst>
      <p:ext uri="{BB962C8B-B14F-4D97-AF65-F5344CB8AC3E}">
        <p14:creationId xmlns:p14="http://schemas.microsoft.com/office/powerpoint/2010/main" val="1917623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34</a:t>
            </a:fld>
            <a:endParaRPr lang="pt-BR"/>
          </a:p>
        </p:txBody>
      </p:sp>
    </p:spTree>
    <p:extLst>
      <p:ext uri="{BB962C8B-B14F-4D97-AF65-F5344CB8AC3E}">
        <p14:creationId xmlns:p14="http://schemas.microsoft.com/office/powerpoint/2010/main" val="34323953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35</a:t>
            </a:fld>
            <a:endParaRPr lang="pt-BR"/>
          </a:p>
        </p:txBody>
      </p:sp>
    </p:spTree>
    <p:extLst>
      <p:ext uri="{BB962C8B-B14F-4D97-AF65-F5344CB8AC3E}">
        <p14:creationId xmlns:p14="http://schemas.microsoft.com/office/powerpoint/2010/main" val="771383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D40F0F0-3530-4CAE-9167-A2210A4E463E}" type="slidenum">
              <a:rPr lang="pt-BR" smtClean="0"/>
              <a:t>5</a:t>
            </a:fld>
            <a:endParaRPr lang="pt-BR"/>
          </a:p>
        </p:txBody>
      </p:sp>
    </p:spTree>
    <p:extLst>
      <p:ext uri="{BB962C8B-B14F-4D97-AF65-F5344CB8AC3E}">
        <p14:creationId xmlns:p14="http://schemas.microsoft.com/office/powerpoint/2010/main" val="2977491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EA5CF-FFC2-7240-3B5D-0A601D2696D3}"/>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A71CA825-04C9-8E38-7D8F-9E180D4EC998}"/>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1A0F3577-CC6D-590E-874B-8A10EA32790F}"/>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AC0B92C7-912C-27F6-3D89-1E85E14D177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5414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C1F44-29DE-1470-B4FB-582B29BF88F1}"/>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03736C67-835B-E2C9-5700-3E60C7715224}"/>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9EFEC6E1-8EE1-D152-B3AF-0245B396A601}"/>
              </a:ext>
            </a:extLst>
          </p:cNvPr>
          <p:cNvSpPr>
            <a:spLocks noGrp="1"/>
          </p:cNvSpPr>
          <p:nvPr>
            <p:ph type="body" idx="1"/>
          </p:nvPr>
        </p:nvSpPr>
        <p:spPr/>
        <p:txBody>
          <a:bodyPr/>
          <a:lstStyle/>
          <a:p>
            <a:endParaRPr lang="pt-BR"/>
          </a:p>
        </p:txBody>
      </p:sp>
      <p:sp>
        <p:nvSpPr>
          <p:cNvPr id="4" name="Espaço Reservado para Número de Slide 3">
            <a:extLst>
              <a:ext uri="{FF2B5EF4-FFF2-40B4-BE49-F238E27FC236}">
                <a16:creationId xmlns:a16="http://schemas.microsoft.com/office/drawing/2014/main" id="{C6253B02-0A9B-BE46-9432-9BDE35DB2F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40F0F0-3530-4CAE-9167-A2210A4E463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374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FE28E-50C6-8D0A-8052-B2E1492CE6C0}"/>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C2D81FE0-B034-7B07-9662-E57C11D19F50}"/>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3AFAB11-FD3C-662E-5EB9-54700DB36C6C}"/>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67F87E7A-5DBA-F062-BDE2-BDB24A5AF5A6}"/>
              </a:ext>
            </a:extLst>
          </p:cNvPr>
          <p:cNvSpPr>
            <a:spLocks noGrp="1"/>
          </p:cNvSpPr>
          <p:nvPr>
            <p:ph type="sldNum" sz="quarter" idx="10"/>
          </p:nvPr>
        </p:nvSpPr>
        <p:spPr/>
        <p:txBody>
          <a:bodyPr/>
          <a:lstStyle/>
          <a:p>
            <a:fld id="{7D40F0F0-3530-4CAE-9167-A2210A4E463E}" type="slidenum">
              <a:rPr lang="pt-BR" smtClean="0"/>
              <a:t>8</a:t>
            </a:fld>
            <a:endParaRPr lang="pt-BR"/>
          </a:p>
        </p:txBody>
      </p:sp>
    </p:spTree>
    <p:extLst>
      <p:ext uri="{BB962C8B-B14F-4D97-AF65-F5344CB8AC3E}">
        <p14:creationId xmlns:p14="http://schemas.microsoft.com/office/powerpoint/2010/main" val="3372793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CCB55-564D-BD2A-7FFF-CF447CB7E69F}"/>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E14AC4B8-FEE7-7719-168A-EB8C139E247F}"/>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3D2290F1-908D-90EC-AC83-AB463FF12718}"/>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45D47EB3-94E0-6AD5-C20B-674D01731E89}"/>
              </a:ext>
            </a:extLst>
          </p:cNvPr>
          <p:cNvSpPr>
            <a:spLocks noGrp="1"/>
          </p:cNvSpPr>
          <p:nvPr>
            <p:ph type="sldNum" sz="quarter" idx="10"/>
          </p:nvPr>
        </p:nvSpPr>
        <p:spPr/>
        <p:txBody>
          <a:bodyPr/>
          <a:lstStyle/>
          <a:p>
            <a:fld id="{7D40F0F0-3530-4CAE-9167-A2210A4E463E}" type="slidenum">
              <a:rPr lang="pt-BR" smtClean="0"/>
              <a:t>9</a:t>
            </a:fld>
            <a:endParaRPr lang="pt-BR"/>
          </a:p>
        </p:txBody>
      </p:sp>
    </p:spTree>
    <p:extLst>
      <p:ext uri="{BB962C8B-B14F-4D97-AF65-F5344CB8AC3E}">
        <p14:creationId xmlns:p14="http://schemas.microsoft.com/office/powerpoint/2010/main" val="2530335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07200-933D-9E60-C99A-ACFF41E10E49}"/>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D0557B4D-162F-99EF-B730-90ACE126A743}"/>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88603574-4AD2-6892-5B6C-93BD2053F1E0}"/>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53B0E04F-9246-5B35-A212-DF9C9746F725}"/>
              </a:ext>
            </a:extLst>
          </p:cNvPr>
          <p:cNvSpPr>
            <a:spLocks noGrp="1"/>
          </p:cNvSpPr>
          <p:nvPr>
            <p:ph type="sldNum" sz="quarter" idx="10"/>
          </p:nvPr>
        </p:nvSpPr>
        <p:spPr/>
        <p:txBody>
          <a:bodyPr/>
          <a:lstStyle/>
          <a:p>
            <a:fld id="{7D40F0F0-3530-4CAE-9167-A2210A4E463E}" type="slidenum">
              <a:rPr lang="pt-BR" smtClean="0"/>
              <a:t>10</a:t>
            </a:fld>
            <a:endParaRPr lang="pt-BR"/>
          </a:p>
        </p:txBody>
      </p:sp>
    </p:spTree>
    <p:extLst>
      <p:ext uri="{BB962C8B-B14F-4D97-AF65-F5344CB8AC3E}">
        <p14:creationId xmlns:p14="http://schemas.microsoft.com/office/powerpoint/2010/main" val="4025314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408348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25105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207033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403938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2783708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250E00A6-977B-43E3-AA53-52DF0A597D99}" type="datetimeFigureOut">
              <a:rPr lang="pt-BR" smtClean="0"/>
              <a:t>21/05/2024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2841722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250E00A6-977B-43E3-AA53-52DF0A597D99}" type="datetimeFigureOut">
              <a:rPr lang="pt-BR" smtClean="0"/>
              <a:t>21/05/2024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1468158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250E00A6-977B-43E3-AA53-52DF0A597D99}" type="datetimeFigureOut">
              <a:rPr lang="pt-BR" smtClean="0"/>
              <a:t>21/05/2024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1013641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50E00A6-977B-43E3-AA53-52DF0A597D99}" type="datetimeFigureOut">
              <a:rPr lang="pt-BR" smtClean="0"/>
              <a:t>21/05/2024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3789166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250E00A6-977B-43E3-AA53-52DF0A597D99}" type="datetimeFigureOut">
              <a:rPr lang="pt-BR" smtClean="0"/>
              <a:t>21/05/2024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598701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250E00A6-977B-43E3-AA53-52DF0A597D99}" type="datetimeFigureOut">
              <a:rPr lang="pt-BR" smtClean="0"/>
              <a:t>21/05/2024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E3CBFEE-2BD3-45C7-9D5B-D429F6E4BBB5}" type="slidenum">
              <a:rPr lang="pt-BR" smtClean="0"/>
              <a:t>‹nº›</a:t>
            </a:fld>
            <a:endParaRPr lang="pt-BR"/>
          </a:p>
        </p:txBody>
      </p:sp>
    </p:spTree>
    <p:extLst>
      <p:ext uri="{BB962C8B-B14F-4D97-AF65-F5344CB8AC3E}">
        <p14:creationId xmlns:p14="http://schemas.microsoft.com/office/powerpoint/2010/main" val="3317701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0E00A6-977B-43E3-AA53-52DF0A597D99}" type="datetimeFigureOut">
              <a:rPr lang="pt-BR" smtClean="0"/>
              <a:t>21/05/2024</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3CBFEE-2BD3-45C7-9D5B-D429F6E4BBB5}" type="slidenum">
              <a:rPr lang="pt-BR" smtClean="0"/>
              <a:t>‹nº›</a:t>
            </a:fld>
            <a:endParaRPr lang="pt-BR"/>
          </a:p>
        </p:txBody>
      </p:sp>
    </p:spTree>
    <p:extLst>
      <p:ext uri="{BB962C8B-B14F-4D97-AF65-F5344CB8AC3E}">
        <p14:creationId xmlns:p14="http://schemas.microsoft.com/office/powerpoint/2010/main" val="3594032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Servi&#231;os%20sujeitos%20ao%20Fator%20R%20Anexo%20III%20ou%20V.pdf" TargetMode="External"/><Relationship Id="rId3" Type="http://schemas.openxmlformats.org/officeDocument/2006/relationships/image" Target="../media/image3.png"/><Relationship Id="rId7" Type="http://schemas.openxmlformats.org/officeDocument/2006/relationships/hyperlink" Target="Anexo_IV_LC_123-2006.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Servi&#231;os%20n&#227;o%20sujeitos%20ao%20Fator%20R%20Anexo%20IV.pdf" TargetMode="External"/><Relationship Id="rId5" Type="http://schemas.openxmlformats.org/officeDocument/2006/relationships/hyperlink" Target="Anexo_III_LC_123-2006.pdf" TargetMode="External"/><Relationship Id="rId4" Type="http://schemas.openxmlformats.org/officeDocument/2006/relationships/hyperlink" Target="Servi&#231;os%20n&#227;o%20sujeitos%20ao%20Fator%20R%20Anexo%20III.pdf" TargetMode="External"/><Relationship Id="rId9" Type="http://schemas.openxmlformats.org/officeDocument/2006/relationships/hyperlink" Target="Anexo_V_LC_123-2006.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Tipos%20de%20Receitas%20-%20Jan2023.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ângulo 13"/>
          <p:cNvSpPr/>
          <p:nvPr/>
        </p:nvSpPr>
        <p:spPr>
          <a:xfrm>
            <a:off x="0" y="-8471"/>
            <a:ext cx="12192000" cy="4408455"/>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prstClr val="white"/>
              </a:solidFill>
            </a:endParaRPr>
          </a:p>
        </p:txBody>
      </p:sp>
      <p:sp>
        <p:nvSpPr>
          <p:cNvPr id="5" name="CaixaDeTexto 4"/>
          <p:cNvSpPr txBox="1"/>
          <p:nvPr/>
        </p:nvSpPr>
        <p:spPr>
          <a:xfrm>
            <a:off x="406080" y="471598"/>
            <a:ext cx="11379839" cy="3724096"/>
          </a:xfrm>
          <a:prstGeom prst="rect">
            <a:avLst/>
          </a:prstGeom>
          <a:noFill/>
        </p:spPr>
        <p:txBody>
          <a:bodyPr wrap="square" rtlCol="0">
            <a:spAutoFit/>
          </a:bodyPr>
          <a:lstStyle/>
          <a:p>
            <a:pPr algn="ctr"/>
            <a:r>
              <a:rPr lang="pt-BR" sz="4400" b="1" i="1" dirty="0">
                <a:cs typeface="Palanquin" panose="020B0004020203020204" pitchFamily="34" charset="0"/>
              </a:rPr>
              <a:t>Simples Nacional</a:t>
            </a:r>
          </a:p>
          <a:p>
            <a:pPr algn="ctr"/>
            <a:endParaRPr lang="pt-BR" sz="3200" b="1" dirty="0">
              <a:solidFill>
                <a:prstClr val="black"/>
              </a:solidFill>
              <a:cs typeface="Palanquin" panose="020B0004020203020204" pitchFamily="34" charset="0"/>
            </a:endParaRPr>
          </a:p>
          <a:p>
            <a:pPr algn="ctr"/>
            <a:r>
              <a:rPr lang="pt-BR" sz="3200" b="1" dirty="0">
                <a:solidFill>
                  <a:prstClr val="black"/>
                </a:solidFill>
                <a:cs typeface="Palanquin" panose="020B0004020203020204" pitchFamily="34" charset="0"/>
              </a:rPr>
              <a:t>Fiscalização / Monitoramento</a:t>
            </a:r>
          </a:p>
          <a:p>
            <a:pPr algn="ctr"/>
            <a:endParaRPr lang="pt-BR" sz="3200" b="1" dirty="0">
              <a:solidFill>
                <a:prstClr val="black"/>
              </a:solidFill>
              <a:cs typeface="Palanquin" panose="020B0004020203020204" pitchFamily="34" charset="0"/>
            </a:endParaRPr>
          </a:p>
          <a:p>
            <a:pPr algn="ctr"/>
            <a:endParaRPr lang="pt-BR" sz="3200" b="1" i="1" dirty="0">
              <a:solidFill>
                <a:schemeClr val="accent2">
                  <a:lumMod val="75000"/>
                </a:schemeClr>
              </a:solidFill>
              <a:cs typeface="Palanquin" panose="020B0004020203020204" pitchFamily="34" charset="0"/>
            </a:endParaRPr>
          </a:p>
          <a:p>
            <a:pPr algn="ctr"/>
            <a:r>
              <a:rPr lang="pt-BR" sz="3200" b="1" dirty="0">
                <a:solidFill>
                  <a:prstClr val="black"/>
                </a:solidFill>
                <a:cs typeface="Palanquin" panose="020B0004020203020204" pitchFamily="34" charset="0"/>
              </a:rPr>
              <a:t>Apresentação:</a:t>
            </a:r>
            <a:r>
              <a:rPr lang="pt-BR" sz="3200" b="1" i="1" dirty="0">
                <a:solidFill>
                  <a:prstClr val="black"/>
                </a:solidFill>
                <a:cs typeface="Palanquin" panose="020B0004020203020204" pitchFamily="34" charset="0"/>
              </a:rPr>
              <a:t> </a:t>
            </a:r>
            <a:r>
              <a:rPr lang="pt-BR" sz="3200" b="1" i="1" dirty="0">
                <a:solidFill>
                  <a:schemeClr val="accent2">
                    <a:lumMod val="75000"/>
                  </a:schemeClr>
                </a:solidFill>
                <a:cs typeface="Palanquin" panose="020B0004020203020204" pitchFamily="34" charset="0"/>
              </a:rPr>
              <a:t>Clarissa Portela / Marco Medeiros</a:t>
            </a:r>
          </a:p>
          <a:p>
            <a:endParaRPr lang="pt-BR" sz="3200" b="1" dirty="0">
              <a:solidFill>
                <a:prstClr val="black"/>
              </a:solidFill>
              <a:cs typeface="Palanquin" panose="020B0004020203020204" pitchFamily="34" charset="0"/>
            </a:endParaRPr>
          </a:p>
        </p:txBody>
      </p:sp>
      <p:pic>
        <p:nvPicPr>
          <p:cNvPr id="2" name="Imagem 1"/>
          <p:cNvPicPr>
            <a:picLocks noChangeAspect="1"/>
          </p:cNvPicPr>
          <p:nvPr/>
        </p:nvPicPr>
        <p:blipFill>
          <a:blip r:embed="rId2"/>
          <a:stretch>
            <a:fillRect/>
          </a:stretch>
        </p:blipFill>
        <p:spPr>
          <a:xfrm rot="167948">
            <a:off x="9069767" y="5713674"/>
            <a:ext cx="2026809" cy="872243"/>
          </a:xfrm>
          <a:prstGeom prst="rect">
            <a:avLst/>
          </a:prstGeom>
        </p:spPr>
      </p:pic>
      <p:pic>
        <p:nvPicPr>
          <p:cNvPr id="10" name="Imagem 9" descr="Marca EG_IMPARH_PREFEITURA.jpg"/>
          <p:cNvPicPr>
            <a:picLocks noChangeAspect="1"/>
          </p:cNvPicPr>
          <p:nvPr/>
        </p:nvPicPr>
        <p:blipFill>
          <a:blip r:embed="rId3"/>
          <a:srcRect l="24053"/>
          <a:stretch>
            <a:fillRect/>
          </a:stretch>
        </p:blipFill>
        <p:spPr>
          <a:xfrm>
            <a:off x="3281522" y="5676834"/>
            <a:ext cx="5371441" cy="1005205"/>
          </a:xfrm>
          <a:prstGeom prst="rect">
            <a:avLst/>
          </a:prstGeom>
        </p:spPr>
      </p:pic>
      <p:pic>
        <p:nvPicPr>
          <p:cNvPr id="12" name="Imagem 3"/>
          <p:cNvPicPr>
            <a:picLocks noChangeAspect="1"/>
          </p:cNvPicPr>
          <p:nvPr/>
        </p:nvPicPr>
        <p:blipFill>
          <a:blip r:embed="rId4" cstate="print"/>
          <a:srcRect l="31887" t="29550" r="30654" b="34951"/>
          <a:stretch>
            <a:fillRect/>
          </a:stretch>
        </p:blipFill>
        <p:spPr>
          <a:xfrm>
            <a:off x="950613" y="5477244"/>
            <a:ext cx="1934584" cy="1031551"/>
          </a:xfrm>
          <a:prstGeom prst="rect">
            <a:avLst/>
          </a:prstGeom>
          <a:noFill/>
          <a:ln w="9525">
            <a:noFill/>
          </a:ln>
        </p:spPr>
      </p:pic>
    </p:spTree>
    <p:extLst>
      <p:ext uri="{BB962C8B-B14F-4D97-AF65-F5344CB8AC3E}">
        <p14:creationId xmlns:p14="http://schemas.microsoft.com/office/powerpoint/2010/main" val="272402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13B95-9624-CE47-220E-B9404682ABE5}"/>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5E00E9D3-019B-56E0-C7E8-EEDF84D6D4E4}"/>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0F77103A-1C60-05EC-1201-5F2C26DF3A63}"/>
              </a:ext>
            </a:extLst>
          </p:cNvPr>
          <p:cNvSpPr/>
          <p:nvPr/>
        </p:nvSpPr>
        <p:spPr>
          <a:xfrm>
            <a:off x="135084" y="1297577"/>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7C68A10F-960A-7406-AEE4-42B7B2C1A643}"/>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789945FE-B9FF-CF0F-B055-B5D4B395D899}"/>
              </a:ext>
            </a:extLst>
          </p:cNvPr>
          <p:cNvSpPr/>
          <p:nvPr/>
        </p:nvSpPr>
        <p:spPr>
          <a:xfrm>
            <a:off x="1081267" y="2236166"/>
            <a:ext cx="10115268" cy="769441"/>
          </a:xfrm>
          <a:prstGeom prst="rect">
            <a:avLst/>
          </a:prstGeom>
        </p:spPr>
        <p:txBody>
          <a:bodyPr wrap="square">
            <a:spAutoFit/>
          </a:bodyPr>
          <a:lstStyle/>
          <a:p>
            <a:r>
              <a:rPr lang="pt-BR" sz="2200" dirty="0"/>
              <a:t>Poderão ser utilizados alternativamente os procedimentos administrativos fiscais previstos na legislação de cada ente federado.</a:t>
            </a:r>
          </a:p>
        </p:txBody>
      </p:sp>
      <p:sp>
        <p:nvSpPr>
          <p:cNvPr id="3" name="Retângulo 2">
            <a:extLst>
              <a:ext uri="{FF2B5EF4-FFF2-40B4-BE49-F238E27FC236}">
                <a16:creationId xmlns:a16="http://schemas.microsoft.com/office/drawing/2014/main" id="{9C733BCE-C5A7-C245-597B-2705BC6A5210}"/>
              </a:ext>
            </a:extLst>
          </p:cNvPr>
          <p:cNvSpPr/>
          <p:nvPr/>
        </p:nvSpPr>
        <p:spPr>
          <a:xfrm>
            <a:off x="1081266" y="1374616"/>
            <a:ext cx="10115269" cy="707886"/>
          </a:xfrm>
          <a:prstGeom prst="rect">
            <a:avLst/>
          </a:prstGeom>
        </p:spPr>
        <p:txBody>
          <a:bodyPr wrap="square">
            <a:spAutoFit/>
          </a:bodyPr>
          <a:lstStyle/>
          <a:p>
            <a:r>
              <a:rPr lang="pt-BR" sz="4000" b="1" dirty="0"/>
              <a:t>Registro e Lançamento em Sistema Alternativo</a:t>
            </a:r>
          </a:p>
        </p:txBody>
      </p:sp>
      <p:sp>
        <p:nvSpPr>
          <p:cNvPr id="4" name="Retângulo 3">
            <a:extLst>
              <a:ext uri="{FF2B5EF4-FFF2-40B4-BE49-F238E27FC236}">
                <a16:creationId xmlns:a16="http://schemas.microsoft.com/office/drawing/2014/main" id="{C19E1506-A434-3F91-8306-F738B928B402}"/>
              </a:ext>
            </a:extLst>
          </p:cNvPr>
          <p:cNvSpPr/>
          <p:nvPr/>
        </p:nvSpPr>
        <p:spPr>
          <a:xfrm>
            <a:off x="1081266" y="3273102"/>
            <a:ext cx="10115268" cy="769441"/>
          </a:xfrm>
          <a:prstGeom prst="rect">
            <a:avLst/>
          </a:prstGeom>
        </p:spPr>
        <p:txBody>
          <a:bodyPr wrap="square">
            <a:spAutoFit/>
          </a:bodyPr>
          <a:lstStyle/>
          <a:p>
            <a:r>
              <a:rPr lang="pt-BR" sz="2200" dirty="0"/>
              <a:t>As ações fiscais abertas pelos entes federados em seus respectivos sistemas de controle e lançamento deverão ser registrados no </a:t>
            </a:r>
            <a:r>
              <a:rPr lang="pt-BR" sz="2200" dirty="0" err="1"/>
              <a:t>Sefisc</a:t>
            </a:r>
            <a:r>
              <a:rPr lang="pt-BR" sz="2200" dirty="0"/>
              <a:t> para fins de compartilhamento.</a:t>
            </a:r>
          </a:p>
        </p:txBody>
      </p:sp>
      <p:sp>
        <p:nvSpPr>
          <p:cNvPr id="6" name="Retângulo 5">
            <a:extLst>
              <a:ext uri="{FF2B5EF4-FFF2-40B4-BE49-F238E27FC236}">
                <a16:creationId xmlns:a16="http://schemas.microsoft.com/office/drawing/2014/main" id="{DA82E229-AE8C-E4CF-61DE-23A313BA2A6B}"/>
              </a:ext>
            </a:extLst>
          </p:cNvPr>
          <p:cNvSpPr/>
          <p:nvPr/>
        </p:nvSpPr>
        <p:spPr>
          <a:xfrm>
            <a:off x="1081266" y="4310038"/>
            <a:ext cx="10115268" cy="769441"/>
          </a:xfrm>
          <a:prstGeom prst="rect">
            <a:avLst/>
          </a:prstGeom>
        </p:spPr>
        <p:txBody>
          <a:bodyPr wrap="square">
            <a:spAutoFit/>
          </a:bodyPr>
          <a:lstStyle/>
          <a:p>
            <a:r>
              <a:rPr lang="pt-BR" sz="2200" dirty="0"/>
              <a:t>A ação fiscal e o lançamento serão realizados apenas em relação aos tributos de competência de cada ente federado.</a:t>
            </a:r>
          </a:p>
        </p:txBody>
      </p:sp>
      <p:sp>
        <p:nvSpPr>
          <p:cNvPr id="7" name="CaixaDeTexto 6">
            <a:extLst>
              <a:ext uri="{FF2B5EF4-FFF2-40B4-BE49-F238E27FC236}">
                <a16:creationId xmlns:a16="http://schemas.microsoft.com/office/drawing/2014/main" id="{5E94DA19-F9B5-55FF-6645-66199B40A386}"/>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33, </a:t>
            </a:r>
            <a:r>
              <a:rPr lang="de-DE" sz="1600" dirty="0"/>
              <a:t>§ 4º</a:t>
            </a:r>
            <a:r>
              <a:rPr lang="pt-BR" sz="1600" dirty="0"/>
              <a:t>.</a:t>
            </a:r>
          </a:p>
        </p:txBody>
      </p:sp>
      <p:sp>
        <p:nvSpPr>
          <p:cNvPr id="8" name="CaixaDeTexto 7">
            <a:extLst>
              <a:ext uri="{FF2B5EF4-FFF2-40B4-BE49-F238E27FC236}">
                <a16:creationId xmlns:a16="http://schemas.microsoft.com/office/drawing/2014/main" id="{C43448C0-B525-D8CB-3020-FEA3B784317E}"/>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90-A.</a:t>
            </a:r>
          </a:p>
        </p:txBody>
      </p:sp>
    </p:spTree>
    <p:extLst>
      <p:ext uri="{BB962C8B-B14F-4D97-AF65-F5344CB8AC3E}">
        <p14:creationId xmlns:p14="http://schemas.microsoft.com/office/powerpoint/2010/main" val="2770217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C12C-089D-2882-F242-D9F18D8BD897}"/>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F7E6D6A4-A319-551C-B6AD-A95301880859}"/>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A64B635E-5CCC-6DCA-DB5C-2A1EDD93DC8F}"/>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2CBA5703-C8FC-569B-C9A7-9F2D44B44DB3}"/>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5927C691-3634-8097-BC47-30FCBF648D5A}"/>
              </a:ext>
            </a:extLst>
          </p:cNvPr>
          <p:cNvSpPr txBox="1"/>
          <p:nvPr/>
        </p:nvSpPr>
        <p:spPr>
          <a:xfrm>
            <a:off x="1081266" y="1420688"/>
            <a:ext cx="10465466" cy="34778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Acréscimos Legais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defRPr/>
            </a:pPr>
            <a:r>
              <a:rPr lang="pt-BR" sz="2400" dirty="0">
                <a:solidFill>
                  <a:prstClr val="black"/>
                </a:solidFill>
              </a:rPr>
              <a:t>Aplicam-se aos impostos e contribuições devidos pela microempresa e pela empresa de pequeno porte, inscritas no Simples Nacional, as normas relativas aos juros e multa de mora e de ofício previstas para o imposto de renda, inclusive, quando for o caso, em relação ao ICMS e ao ISS.</a:t>
            </a:r>
          </a:p>
          <a:p>
            <a:pPr lvl="0">
              <a:defRPr/>
            </a:pPr>
            <a:endParaRPr kumimoji="0" lang="pt-BR" sz="2400" i="0" u="none" strike="noStrike" kern="1200" cap="none" spc="0" normalizeH="0" baseline="0" noProof="0" dirty="0">
              <a:ln>
                <a:noFill/>
              </a:ln>
              <a:solidFill>
                <a:prstClr val="black"/>
              </a:solidFill>
              <a:effectLst/>
              <a:uLnTx/>
              <a:uFillTx/>
              <a:latin typeface="Calibri" panose="020F0502020204030204"/>
            </a:endParaRPr>
          </a:p>
          <a:p>
            <a:pPr marL="457200" lvl="0" indent="-457200">
              <a:buFont typeface="Arial" panose="020B0604020202020204" pitchFamily="34" charset="0"/>
              <a:buChar char="•"/>
              <a:defRPr/>
            </a:pPr>
            <a:r>
              <a:rPr lang="pt-BR" sz="2400" dirty="0">
                <a:solidFill>
                  <a:prstClr val="black"/>
                </a:solidFill>
                <a:latin typeface="Calibri" panose="020F0502020204030204"/>
              </a:rPr>
              <a:t>Juros: SELIC</a:t>
            </a:r>
          </a:p>
          <a:p>
            <a:pPr marL="457200" lvl="0" indent="-457200">
              <a:buFont typeface="Arial" panose="020B0604020202020204" pitchFamily="34" charset="0"/>
              <a:buChar char="•"/>
              <a:defRPr/>
            </a:pPr>
            <a:r>
              <a:rPr kumimoji="0" lang="pt-BR" sz="2400" i="0" u="none" strike="noStrike" kern="1200" cap="none" spc="0" normalizeH="0" baseline="0" noProof="0" dirty="0">
                <a:ln>
                  <a:noFill/>
                </a:ln>
                <a:solidFill>
                  <a:prstClr val="black"/>
                </a:solidFill>
                <a:effectLst/>
                <a:uLnTx/>
                <a:uFillTx/>
                <a:latin typeface="Calibri" panose="020F0502020204030204"/>
              </a:rPr>
              <a:t>Multa de Mora: 0,33%</a:t>
            </a:r>
            <a:r>
              <a:rPr kumimoji="0" lang="pt-BR" sz="2400" i="0" u="none" strike="noStrike" kern="1200" cap="none" spc="0" normalizeH="0" noProof="0" dirty="0">
                <a:ln>
                  <a:noFill/>
                </a:ln>
                <a:solidFill>
                  <a:prstClr val="black"/>
                </a:solidFill>
                <a:effectLst/>
                <a:uLnTx/>
                <a:uFillTx/>
                <a:latin typeface="Calibri" panose="020F0502020204030204"/>
              </a:rPr>
              <a:t> ao dia, limitado a 20%</a:t>
            </a:r>
            <a:endParaRPr kumimoji="0" lang="pt-BR" sz="2400" i="0" u="none" strike="noStrike" kern="1200" cap="none" spc="0" normalizeH="0" baseline="0" noProof="0" dirty="0">
              <a:ln>
                <a:noFill/>
              </a:ln>
              <a:solidFill>
                <a:prstClr val="black"/>
              </a:solidFill>
              <a:effectLst/>
              <a:uLnTx/>
              <a:uFillTx/>
              <a:latin typeface="Calibri" panose="020F0502020204030204"/>
            </a:endParaRPr>
          </a:p>
        </p:txBody>
      </p:sp>
      <p:sp>
        <p:nvSpPr>
          <p:cNvPr id="3" name="CaixaDeTexto 2">
            <a:extLst>
              <a:ext uri="{FF2B5EF4-FFF2-40B4-BE49-F238E27FC236}">
                <a16:creationId xmlns:a16="http://schemas.microsoft.com/office/drawing/2014/main" id="{B45B6472-2067-272A-BCB5-FCF1F9B6F1AA}"/>
              </a:ext>
            </a:extLst>
          </p:cNvPr>
          <p:cNvSpPr txBox="1"/>
          <p:nvPr/>
        </p:nvSpPr>
        <p:spPr>
          <a:xfrm>
            <a:off x="1081266" y="5648405"/>
            <a:ext cx="522300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a:ln>
                  <a:noFill/>
                </a:ln>
                <a:solidFill>
                  <a:prstClr val="black"/>
                </a:solidFill>
                <a:effectLst/>
                <a:uLnTx/>
                <a:uFillTx/>
                <a:latin typeface="Calibri" panose="020F0502020204030204"/>
                <a:ea typeface="+mn-ea"/>
                <a:cs typeface="+mn-cs"/>
              </a:rPr>
              <a:t>Lei Complementar 123/2006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a:ln>
                  <a:noFill/>
                </a:ln>
                <a:solidFill>
                  <a:prstClr val="black"/>
                </a:solidFill>
                <a:effectLst/>
                <a:uLnTx/>
                <a:uFillTx/>
                <a:latin typeface="Calibri" panose="020F0502020204030204"/>
                <a:ea typeface="+mn-ea"/>
                <a:cs typeface="+mn-cs"/>
              </a:rPr>
              <a:t>art. 35</a:t>
            </a:r>
            <a:endPar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aixaDeTexto 6">
            <a:extLst>
              <a:ext uri="{FF2B5EF4-FFF2-40B4-BE49-F238E27FC236}">
                <a16:creationId xmlns:a16="http://schemas.microsoft.com/office/drawing/2014/main" id="{B45B6472-2067-272A-BCB5-FCF1F9B6F1AA}"/>
              </a:ext>
            </a:extLst>
          </p:cNvPr>
          <p:cNvSpPr txBox="1"/>
          <p:nvPr/>
        </p:nvSpPr>
        <p:spPr>
          <a:xfrm>
            <a:off x="6323727" y="5648405"/>
            <a:ext cx="522300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black"/>
                </a:solidFill>
                <a:effectLst/>
                <a:uLnTx/>
                <a:uFillTx/>
                <a:latin typeface="Calibri" panose="020F0502020204030204"/>
                <a:ea typeface="+mn-ea"/>
                <a:cs typeface="+mn-cs"/>
              </a:rPr>
              <a:t>Lei 9.430/1996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art. </a:t>
            </a:r>
            <a:r>
              <a:rPr lang="pt-BR" sz="1600" dirty="0">
                <a:solidFill>
                  <a:prstClr val="black"/>
                </a:solidFill>
                <a:latin typeface="Calibri" panose="020F0502020204030204"/>
              </a:rPr>
              <a:t>61</a:t>
            </a:r>
            <a:endPar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9334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6EF6D-28E5-3BA9-F1EA-A6B72E44CC81}"/>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6E70D9BB-C9C2-4FC7-76E0-E8103A5FD606}"/>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C907B659-1518-7277-4E56-AABB9720AA72}"/>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B89F7697-CD63-99B1-4A16-502F6A057B67}"/>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0E6090CD-1329-C648-1AD5-92A00B9C9ED0}"/>
              </a:ext>
            </a:extLst>
          </p:cNvPr>
          <p:cNvSpPr txBox="1"/>
          <p:nvPr/>
        </p:nvSpPr>
        <p:spPr>
          <a:xfrm>
            <a:off x="1001949" y="1541200"/>
            <a:ext cx="1018810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Penalidades</a:t>
            </a:r>
            <a:endPar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aixaDeTexto 2">
            <a:extLst>
              <a:ext uri="{FF2B5EF4-FFF2-40B4-BE49-F238E27FC236}">
                <a16:creationId xmlns:a16="http://schemas.microsoft.com/office/drawing/2014/main" id="{BB0D5C76-56BF-8661-245E-9387F1645FDF}"/>
              </a:ext>
            </a:extLst>
          </p:cNvPr>
          <p:cNvSpPr txBox="1"/>
          <p:nvPr/>
        </p:nvSpPr>
        <p:spPr>
          <a:xfrm>
            <a:off x="1001949" y="2384949"/>
            <a:ext cx="10188102" cy="1569660"/>
          </a:xfrm>
          <a:prstGeom prst="rect">
            <a:avLst/>
          </a:prstGeom>
          <a:noFill/>
        </p:spPr>
        <p:txBody>
          <a:bodyPr wrap="square" rtlCol="0">
            <a:spAutoFit/>
          </a:bodyPr>
          <a:lstStyle/>
          <a:p>
            <a:pPr lvl="0">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Diferença de Base de </a:t>
            </a:r>
            <a:r>
              <a:rPr lang="pt-BR" sz="2400" b="1" dirty="0">
                <a:solidFill>
                  <a:prstClr val="black"/>
                </a:solidFill>
              </a:rPr>
              <a:t>Cálculo / Insuficiência de Recolhimento : </a:t>
            </a:r>
            <a:endPar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75% (</a:t>
            </a:r>
            <a:r>
              <a:rPr kumimoji="0" lang="pt-BR" sz="2000" b="1" i="0" u="none" strike="noStrike" kern="1200" cap="none" spc="0" normalizeH="0" baseline="0" noProof="0" dirty="0">
                <a:ln>
                  <a:noFill/>
                </a:ln>
                <a:solidFill>
                  <a:prstClr val="black"/>
                </a:solidFill>
                <a:effectLst/>
                <a:uLnTx/>
                <a:uFillTx/>
                <a:latin typeface="Calibri" panose="020F0502020204030204"/>
                <a:ea typeface="+mn-ea"/>
                <a:cs typeface="+mn-cs"/>
              </a:rPr>
              <a:t>Art. 44, inciso I da Lei nº 9.430/1996)</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Diferença de Alíquota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Segregação Incorreta de Receitas</a:t>
            </a:r>
          </a:p>
        </p:txBody>
      </p:sp>
      <p:sp>
        <p:nvSpPr>
          <p:cNvPr id="6" name="CaixaDeTexto 5">
            <a:extLst>
              <a:ext uri="{FF2B5EF4-FFF2-40B4-BE49-F238E27FC236}">
                <a16:creationId xmlns:a16="http://schemas.microsoft.com/office/drawing/2014/main" id="{CF2EA23B-9A59-FCF9-DA61-722726EEF936}"/>
              </a:ext>
            </a:extLst>
          </p:cNvPr>
          <p:cNvSpPr txBox="1"/>
          <p:nvPr/>
        </p:nvSpPr>
        <p:spPr>
          <a:xfrm>
            <a:off x="1001949" y="4230781"/>
            <a:ext cx="10188102"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Omissão de Receitas: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100% (</a:t>
            </a:r>
            <a:r>
              <a:rPr kumimoji="0" lang="pt-BR" sz="2000" b="1" i="0" u="none" strike="noStrike" kern="1200" cap="none" spc="0" normalizeH="0" baseline="0" noProof="0" dirty="0">
                <a:ln>
                  <a:noFill/>
                </a:ln>
                <a:solidFill>
                  <a:prstClr val="black"/>
                </a:solidFill>
                <a:effectLst/>
                <a:uLnTx/>
                <a:uFillTx/>
                <a:latin typeface="Calibri" panose="020F0502020204030204"/>
                <a:ea typeface="+mn-ea"/>
                <a:cs typeface="+mn-cs"/>
              </a:rPr>
              <a:t>Art. 44, inciso VI da Lei nº 9.430/1996)</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Sonegação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71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Fraude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72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Conluio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73 da Lei nº 4.502/1964)</a:t>
            </a:r>
          </a:p>
        </p:txBody>
      </p:sp>
    </p:spTree>
    <p:extLst>
      <p:ext uri="{BB962C8B-B14F-4D97-AF65-F5344CB8AC3E}">
        <p14:creationId xmlns:p14="http://schemas.microsoft.com/office/powerpoint/2010/main" val="2297779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C12C-089D-2882-F242-D9F18D8BD897}"/>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F7E6D6A4-A319-551C-B6AD-A95301880859}"/>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A64B635E-5CCC-6DCA-DB5C-2A1EDD93DC8F}"/>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2CBA5703-C8FC-569B-C9A7-9F2D44B44DB3}"/>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5927C691-3634-8097-BC47-30FCBF648D5A}"/>
              </a:ext>
            </a:extLst>
          </p:cNvPr>
          <p:cNvSpPr txBox="1"/>
          <p:nvPr/>
        </p:nvSpPr>
        <p:spPr>
          <a:xfrm>
            <a:off x="1081266" y="1420688"/>
            <a:ext cx="10465466" cy="40934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Penalidades - Agravamento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1" i="0" u="none" strike="noStrike" kern="1200" cap="none" spc="0" normalizeH="0" baseline="0" noProof="0" dirty="0">
                <a:ln>
                  <a:noFill/>
                </a:ln>
                <a:solidFill>
                  <a:prstClr val="black"/>
                </a:solidFill>
                <a:effectLst/>
                <a:uLnTx/>
                <a:uFillTx/>
                <a:latin typeface="Calibri" panose="020F0502020204030204"/>
                <a:ea typeface="+mn-ea"/>
                <a:cs typeface="+mn-cs"/>
              </a:rPr>
              <a:t>Embaraço à Ação Fiscal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panose="020F0502020204030204"/>
                <a:ea typeface="+mn-ea"/>
                <a:cs typeface="+mn-cs"/>
              </a:rPr>
              <a:t>Não atendimento pelo sujeito passivo, no prazo fixado, de intimação para prestar esclarecimentos ou para apresentar arquivos ou documentação técnica referentes aos sistemas eletrônicos de processamento de dados utilizados para registrar negócios e atividades econômicas ou financeiras, escriturar livros ou elaborar documentos de natureza contábil ou fiscal</a:t>
            </a:r>
          </a:p>
        </p:txBody>
      </p:sp>
      <p:sp>
        <p:nvSpPr>
          <p:cNvPr id="3" name="CaixaDeTexto 2">
            <a:extLst>
              <a:ext uri="{FF2B5EF4-FFF2-40B4-BE49-F238E27FC236}">
                <a16:creationId xmlns:a16="http://schemas.microsoft.com/office/drawing/2014/main" id="{B45B6472-2067-272A-BCB5-FCF1F9B6F1AA}"/>
              </a:ext>
            </a:extLst>
          </p:cNvPr>
          <p:cNvSpPr txBox="1"/>
          <p:nvPr/>
        </p:nvSpPr>
        <p:spPr>
          <a:xfrm>
            <a:off x="1081266" y="5648405"/>
            <a:ext cx="522300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black"/>
                </a:solidFill>
                <a:effectLst/>
                <a:uLnTx/>
                <a:uFillTx/>
                <a:latin typeface="Calibri" panose="020F0502020204030204"/>
                <a:ea typeface="+mn-ea"/>
                <a:cs typeface="+mn-cs"/>
              </a:rPr>
              <a:t>Lei nº 9.430/1996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art. 44, inciso I e § 2º</a:t>
            </a:r>
          </a:p>
        </p:txBody>
      </p:sp>
    </p:spTree>
    <p:extLst>
      <p:ext uri="{BB962C8B-B14F-4D97-AF65-F5344CB8AC3E}">
        <p14:creationId xmlns:p14="http://schemas.microsoft.com/office/powerpoint/2010/main" val="3369997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C12C-089D-2882-F242-D9F18D8BD897}"/>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F7E6D6A4-A319-551C-B6AD-A95301880859}"/>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A64B635E-5CCC-6DCA-DB5C-2A1EDD93DC8F}"/>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2CBA5703-C8FC-569B-C9A7-9F2D44B44DB3}"/>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5927C691-3634-8097-BC47-30FCBF648D5A}"/>
              </a:ext>
            </a:extLst>
          </p:cNvPr>
          <p:cNvSpPr txBox="1"/>
          <p:nvPr/>
        </p:nvSpPr>
        <p:spPr>
          <a:xfrm>
            <a:off x="1081266" y="1420688"/>
            <a:ext cx="10465466" cy="36625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Penalidades - Agravamento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1" i="0" u="none" strike="noStrike" kern="1200" cap="none" spc="0" normalizeH="0" baseline="0" noProof="0" dirty="0">
                <a:ln>
                  <a:noFill/>
                </a:ln>
                <a:solidFill>
                  <a:prstClr val="black"/>
                </a:solidFill>
                <a:effectLst/>
                <a:uLnTx/>
                <a:uFillTx/>
                <a:latin typeface="Calibri" panose="020F0502020204030204"/>
                <a:ea typeface="+mn-ea"/>
                <a:cs typeface="+mn-cs"/>
              </a:rPr>
              <a:t>Reincidência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defRPr/>
            </a:pPr>
            <a:r>
              <a:rPr lang="pt-BR" sz="2800" dirty="0">
                <a:solidFill>
                  <a:prstClr val="black"/>
                </a:solidFill>
              </a:rPr>
              <a:t>Verifica-se a reincidência quando, no prazo de 2 (dois) anos, contado do ato de lançamento em que tiver sido imputada a ação ou omissão nos casos de sonegação, fraude ou conluio, ficar comprovado que o sujeito passivo incorreu novamente em qualquer uma dessas ações ou omissões.</a:t>
            </a:r>
            <a:endParaRPr kumimoji="0" lang="pt-BR"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aixaDeTexto 2">
            <a:extLst>
              <a:ext uri="{FF2B5EF4-FFF2-40B4-BE49-F238E27FC236}">
                <a16:creationId xmlns:a16="http://schemas.microsoft.com/office/drawing/2014/main" id="{B45B6472-2067-272A-BCB5-FCF1F9B6F1AA}"/>
              </a:ext>
            </a:extLst>
          </p:cNvPr>
          <p:cNvSpPr txBox="1"/>
          <p:nvPr/>
        </p:nvSpPr>
        <p:spPr>
          <a:xfrm>
            <a:off x="1081266" y="5648405"/>
            <a:ext cx="522300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black"/>
                </a:solidFill>
                <a:effectLst/>
                <a:uLnTx/>
                <a:uFillTx/>
                <a:latin typeface="Calibri" panose="020F0502020204030204"/>
                <a:ea typeface="+mn-ea"/>
                <a:cs typeface="+mn-cs"/>
              </a:rPr>
              <a:t>Lei nº 9.430/1996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art. 44, § 1º-A</a:t>
            </a:r>
          </a:p>
        </p:txBody>
      </p:sp>
    </p:spTree>
    <p:extLst>
      <p:ext uri="{BB962C8B-B14F-4D97-AF65-F5344CB8AC3E}">
        <p14:creationId xmlns:p14="http://schemas.microsoft.com/office/powerpoint/2010/main" val="1958527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CF9FE-325B-5401-E5B9-0EA1D11A7728}"/>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B2A75F68-9B24-7CF1-D66A-B275E884CF0E}"/>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CD51BC1A-9E68-FB0A-FBE7-4C05D786A2E4}"/>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DC2252A8-01BF-7002-6016-475D77F05415}"/>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6A92E8B8-3B1F-7E9A-E6BD-02DED3063081}"/>
              </a:ext>
            </a:extLst>
          </p:cNvPr>
          <p:cNvSpPr txBox="1"/>
          <p:nvPr/>
        </p:nvSpPr>
        <p:spPr>
          <a:xfrm>
            <a:off x="1001949" y="1453935"/>
            <a:ext cx="1018810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Penalidades</a:t>
            </a:r>
            <a:endPar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aixaDeTexto 3">
            <a:extLst>
              <a:ext uri="{FF2B5EF4-FFF2-40B4-BE49-F238E27FC236}">
                <a16:creationId xmlns:a16="http://schemas.microsoft.com/office/drawing/2014/main" id="{5EE36103-148B-8F7C-D5D3-41A0AB5384F4}"/>
              </a:ext>
            </a:extLst>
          </p:cNvPr>
          <p:cNvSpPr txBox="1"/>
          <p:nvPr/>
        </p:nvSpPr>
        <p:spPr>
          <a:xfrm>
            <a:off x="1001949" y="4322247"/>
            <a:ext cx="10188102"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Omissão de receitas + Reincidência: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150% (</a:t>
            </a:r>
            <a:r>
              <a:rPr kumimoji="0" lang="pt-BR" sz="2000" b="1" i="0" u="none" strike="noStrike" kern="1200" cap="none" spc="0" normalizeH="0" baseline="0" noProof="0" dirty="0">
                <a:ln>
                  <a:noFill/>
                </a:ln>
                <a:solidFill>
                  <a:prstClr val="black"/>
                </a:solidFill>
                <a:effectLst/>
                <a:uLnTx/>
                <a:uFillTx/>
                <a:latin typeface="Calibri" panose="020F0502020204030204"/>
                <a:ea typeface="+mn-ea"/>
                <a:cs typeface="+mn-cs"/>
              </a:rPr>
              <a:t>Art. 44, inciso I, e § 2º da Lei nº 9.430/1996)</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Sonegação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71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Fraude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72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Conluio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73 da Lei nº 4.502/1964)</a:t>
            </a:r>
          </a:p>
        </p:txBody>
      </p:sp>
      <p:sp>
        <p:nvSpPr>
          <p:cNvPr id="6" name="CaixaDeTexto 5">
            <a:extLst>
              <a:ext uri="{FF2B5EF4-FFF2-40B4-BE49-F238E27FC236}">
                <a16:creationId xmlns:a16="http://schemas.microsoft.com/office/drawing/2014/main" id="{FF9EE4EA-82F8-4462-B946-21E4CB0B6436}"/>
              </a:ext>
            </a:extLst>
          </p:cNvPr>
          <p:cNvSpPr txBox="1"/>
          <p:nvPr/>
        </p:nvSpPr>
        <p:spPr>
          <a:xfrm>
            <a:off x="1001949" y="2457204"/>
            <a:ext cx="10188102"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Diferença de Base de Cálculo + Embaraço à fiscalização: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112,5% (</a:t>
            </a:r>
            <a:r>
              <a:rPr kumimoji="0" lang="pt-BR" sz="2000" b="1" i="0" u="none" strike="noStrike" kern="1200" cap="none" spc="0" normalizeH="0" baseline="0" noProof="0" dirty="0">
                <a:ln>
                  <a:noFill/>
                </a:ln>
                <a:solidFill>
                  <a:prstClr val="black"/>
                </a:solidFill>
                <a:effectLst/>
                <a:uLnTx/>
                <a:uFillTx/>
                <a:latin typeface="Calibri" panose="020F0502020204030204"/>
                <a:ea typeface="+mn-ea"/>
                <a:cs typeface="+mn-cs"/>
              </a:rPr>
              <a:t>Art. 44, inciso I, e § 2º da Lei nº 9.430/1996)</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Diferença de Alíquota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Segregação Incorreta de Receitas</a:t>
            </a:r>
          </a:p>
        </p:txBody>
      </p:sp>
    </p:spTree>
    <p:extLst>
      <p:ext uri="{BB962C8B-B14F-4D97-AF65-F5344CB8AC3E}">
        <p14:creationId xmlns:p14="http://schemas.microsoft.com/office/powerpoint/2010/main" val="110341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574C8-12D8-FDCD-A3D5-3E34E966055C}"/>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A288BC07-D02D-0C15-2344-B37522991C6B}"/>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2693C48E-406D-5B3C-9F5F-50599A74008F}"/>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B0B055BC-FC6F-59BD-B418-B46A1BFC99B7}"/>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8AC33AFC-B302-F5B1-AC6A-5DF6DD934547}"/>
              </a:ext>
            </a:extLst>
          </p:cNvPr>
          <p:cNvSpPr txBox="1"/>
          <p:nvPr/>
        </p:nvSpPr>
        <p:spPr>
          <a:xfrm>
            <a:off x="1001949" y="1453935"/>
            <a:ext cx="1018810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Penalidades</a:t>
            </a:r>
            <a:endPar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aixaDeTexto 3">
            <a:extLst>
              <a:ext uri="{FF2B5EF4-FFF2-40B4-BE49-F238E27FC236}">
                <a16:creationId xmlns:a16="http://schemas.microsoft.com/office/drawing/2014/main" id="{31B1DCF9-D2D8-CB53-7C78-A8CE24BE35B1}"/>
              </a:ext>
            </a:extLst>
          </p:cNvPr>
          <p:cNvSpPr txBox="1"/>
          <p:nvPr/>
        </p:nvSpPr>
        <p:spPr>
          <a:xfrm>
            <a:off x="1001949" y="2287956"/>
            <a:ext cx="10188102"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Omissão de receitas + Reincidência + Embaraço à fiscalização :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225% </a:t>
            </a:r>
            <a:r>
              <a:rPr kumimoji="0" lang="pt-BR" sz="2000" b="1" i="0" u="none" strike="noStrike" kern="1200" cap="none" spc="0" normalizeH="0" baseline="0" noProof="0" dirty="0">
                <a:ln>
                  <a:noFill/>
                </a:ln>
                <a:solidFill>
                  <a:prstClr val="black"/>
                </a:solidFill>
                <a:effectLst/>
                <a:uLnTx/>
                <a:uFillTx/>
                <a:latin typeface="Calibri" panose="020F0502020204030204"/>
                <a:ea typeface="+mn-ea"/>
                <a:cs typeface="+mn-cs"/>
              </a:rPr>
              <a:t>(Art. 44, inciso I, § 1º, inciso VII, § 1º-A e § 2º da Lei nº 9.430/1996)</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Sonegação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71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Fraude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72 da Lei nº 4.502/1964)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Conluio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(Art. 73 da Lei nº 4.502/1964)</a:t>
            </a:r>
          </a:p>
        </p:txBody>
      </p:sp>
    </p:spTree>
    <p:extLst>
      <p:ext uri="{BB962C8B-B14F-4D97-AF65-F5344CB8AC3E}">
        <p14:creationId xmlns:p14="http://schemas.microsoft.com/office/powerpoint/2010/main" val="560849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29801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0CB12EBB-5559-2C8D-D3B7-164D2C527B3B}"/>
              </a:ext>
            </a:extLst>
          </p:cNvPr>
          <p:cNvSpPr/>
          <p:nvPr/>
        </p:nvSpPr>
        <p:spPr>
          <a:xfrm>
            <a:off x="1106129" y="1482135"/>
            <a:ext cx="9979742" cy="707886"/>
          </a:xfrm>
          <a:prstGeom prst="rect">
            <a:avLst/>
          </a:prstGeom>
        </p:spPr>
        <p:txBody>
          <a:bodyPr wrap="square">
            <a:spAutoFit/>
          </a:bodyPr>
          <a:lstStyle/>
          <a:p>
            <a:r>
              <a:rPr lang="pt-BR" sz="4000" b="1" dirty="0"/>
              <a:t>NFS-e Cálculo da alíquota</a:t>
            </a:r>
          </a:p>
        </p:txBody>
      </p:sp>
      <p:sp>
        <p:nvSpPr>
          <p:cNvPr id="6" name="Retângulo 5">
            <a:extLst>
              <a:ext uri="{FF2B5EF4-FFF2-40B4-BE49-F238E27FC236}">
                <a16:creationId xmlns:a16="http://schemas.microsoft.com/office/drawing/2014/main" id="{5C916B2E-5923-2997-5254-F0CE8F365DFF}"/>
              </a:ext>
            </a:extLst>
          </p:cNvPr>
          <p:cNvSpPr/>
          <p:nvPr/>
        </p:nvSpPr>
        <p:spPr>
          <a:xfrm>
            <a:off x="1106129" y="2328877"/>
            <a:ext cx="9979742" cy="1800493"/>
          </a:xfrm>
          <a:prstGeom prst="rect">
            <a:avLst/>
          </a:prstGeom>
        </p:spPr>
        <p:txBody>
          <a:bodyPr wrap="square">
            <a:spAutoFit/>
          </a:bodyPr>
          <a:lstStyle/>
          <a:p>
            <a:pPr marL="342900" indent="-342900">
              <a:spcAft>
                <a:spcPts val="600"/>
              </a:spcAft>
              <a:buFont typeface="Arial" panose="020B0604020202020204" pitchFamily="34" charset="0"/>
              <a:buChar char="•"/>
            </a:pPr>
            <a:r>
              <a:rPr lang="pt-BR" sz="2400" dirty="0"/>
              <a:t>Relacionamento CNAE x Atividade Simples Nacional</a:t>
            </a:r>
          </a:p>
          <a:p>
            <a:pPr marL="342900" indent="-342900">
              <a:spcAft>
                <a:spcPts val="600"/>
              </a:spcAft>
              <a:buFont typeface="Arial" panose="020B0604020202020204" pitchFamily="34" charset="0"/>
              <a:buChar char="•"/>
            </a:pPr>
            <a:r>
              <a:rPr lang="pt-BR" sz="2400" dirty="0"/>
              <a:t>RBT12 – Mercado Interno / Externo</a:t>
            </a:r>
          </a:p>
          <a:p>
            <a:pPr marL="342900" indent="-342900">
              <a:spcAft>
                <a:spcPts val="600"/>
              </a:spcAft>
              <a:buFont typeface="Arial" panose="020B0604020202020204" pitchFamily="34" charset="0"/>
              <a:buChar char="•"/>
            </a:pPr>
            <a:r>
              <a:rPr lang="pt-BR" sz="2400" dirty="0"/>
              <a:t>Verificação Fator R</a:t>
            </a:r>
          </a:p>
          <a:p>
            <a:pPr marL="342900" indent="-342900">
              <a:spcAft>
                <a:spcPts val="600"/>
              </a:spcAft>
              <a:buFont typeface="Arial" panose="020B0604020202020204" pitchFamily="34" charset="0"/>
              <a:buChar char="•"/>
            </a:pPr>
            <a:r>
              <a:rPr lang="pt-BR" sz="2400" dirty="0"/>
              <a:t>Retenção do ISS</a:t>
            </a:r>
            <a:endParaRPr lang="pt-BR" sz="1600" dirty="0"/>
          </a:p>
        </p:txBody>
      </p:sp>
    </p:spTree>
    <p:extLst>
      <p:ext uri="{BB962C8B-B14F-4D97-AF65-F5344CB8AC3E}">
        <p14:creationId xmlns:p14="http://schemas.microsoft.com/office/powerpoint/2010/main" val="2475293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3" y="1415824"/>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CA534799-4A0D-A45D-4583-CA16FCDB2E1D}"/>
              </a:ext>
            </a:extLst>
          </p:cNvPr>
          <p:cNvSpPr txBox="1"/>
          <p:nvPr/>
        </p:nvSpPr>
        <p:spPr>
          <a:xfrm>
            <a:off x="449093" y="1478460"/>
            <a:ext cx="11293813" cy="707886"/>
          </a:xfrm>
          <a:prstGeom prst="rect">
            <a:avLst/>
          </a:prstGeom>
          <a:noFill/>
        </p:spPr>
        <p:txBody>
          <a:bodyPr wrap="square" rtlCol="0">
            <a:spAutoFit/>
          </a:bodyPr>
          <a:lstStyle/>
          <a:p>
            <a:r>
              <a:rPr lang="pt-BR" sz="4000" b="1" dirty="0"/>
              <a:t>Anexos de Serviços do Simples Nacional</a:t>
            </a:r>
            <a:endParaRPr lang="pt-BR" sz="4000" dirty="0"/>
          </a:p>
        </p:txBody>
      </p:sp>
      <p:sp>
        <p:nvSpPr>
          <p:cNvPr id="4" name="CaixaDeTexto 3">
            <a:extLst>
              <a:ext uri="{FF2B5EF4-FFF2-40B4-BE49-F238E27FC236}">
                <a16:creationId xmlns:a16="http://schemas.microsoft.com/office/drawing/2014/main" id="{BDB812DF-9548-6443-C6F6-7A152DEF01A3}"/>
              </a:ext>
            </a:extLst>
          </p:cNvPr>
          <p:cNvSpPr txBox="1"/>
          <p:nvPr/>
        </p:nvSpPr>
        <p:spPr>
          <a:xfrm>
            <a:off x="449092" y="5442176"/>
            <a:ext cx="8082166" cy="1077218"/>
          </a:xfrm>
          <a:prstGeom prst="rect">
            <a:avLst/>
          </a:prstGeom>
          <a:noFill/>
        </p:spPr>
        <p:txBody>
          <a:bodyPr wrap="square" rtlCol="0">
            <a:spAutoFit/>
          </a:bodyPr>
          <a:lstStyle/>
          <a:p>
            <a:r>
              <a:rPr lang="pt-BR" sz="1600" b="1" dirty="0"/>
              <a:t>Lei Complementar nº 123/2006</a:t>
            </a:r>
          </a:p>
          <a:p>
            <a:r>
              <a:rPr lang="pt-BR" sz="1600" dirty="0"/>
              <a:t>art. 18, §§ 5º-B, § 5º-C ,5º-F e 5º-I, inciso XII), art. 18, § 4º, inciso III, art. 17, inciso XV e 17, § 2º</a:t>
            </a:r>
          </a:p>
          <a:p>
            <a:r>
              <a:rPr lang="pt-BR" sz="1600" dirty="0"/>
              <a:t>art. 18, § 5º-C</a:t>
            </a:r>
          </a:p>
          <a:p>
            <a:r>
              <a:rPr lang="da-DK" sz="1600" dirty="0"/>
              <a:t>art. 18, § 4º, V e VI, §§ 5º-D, § 5º-B, § 5º-I,5º-J, 5º-K e 5º-M</a:t>
            </a:r>
            <a:endParaRPr lang="pt-BR" sz="1600" dirty="0"/>
          </a:p>
        </p:txBody>
      </p:sp>
      <p:sp>
        <p:nvSpPr>
          <p:cNvPr id="8" name="CaixaDeTexto 7">
            <a:extLst>
              <a:ext uri="{FF2B5EF4-FFF2-40B4-BE49-F238E27FC236}">
                <a16:creationId xmlns:a16="http://schemas.microsoft.com/office/drawing/2014/main" id="{1B1C4CF2-EBAE-4CE4-C583-A1165CF80B44}"/>
              </a:ext>
            </a:extLst>
          </p:cNvPr>
          <p:cNvSpPr txBox="1"/>
          <p:nvPr/>
        </p:nvSpPr>
        <p:spPr>
          <a:xfrm>
            <a:off x="8682086" y="5442176"/>
            <a:ext cx="3034269" cy="1094467"/>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r>
              <a:rPr lang="pt-BR" sz="1600" dirty="0"/>
              <a:t>art. 25, § 1º, III</a:t>
            </a:r>
          </a:p>
          <a:p>
            <a:r>
              <a:rPr lang="pt-BR" sz="1600" dirty="0"/>
              <a:t>art. 25, § 1º, IV</a:t>
            </a:r>
          </a:p>
          <a:p>
            <a:r>
              <a:rPr lang="pt-BR" sz="1600" dirty="0"/>
              <a:t>art. 25, § 1º, V</a:t>
            </a:r>
          </a:p>
        </p:txBody>
      </p:sp>
      <p:sp>
        <p:nvSpPr>
          <p:cNvPr id="6" name="CaixaDeTexto 5"/>
          <p:cNvSpPr txBox="1"/>
          <p:nvPr/>
        </p:nvSpPr>
        <p:spPr>
          <a:xfrm>
            <a:off x="449093" y="2195355"/>
            <a:ext cx="10910206" cy="738664"/>
          </a:xfrm>
          <a:prstGeom prst="rect">
            <a:avLst/>
          </a:prstGeom>
          <a:noFill/>
        </p:spPr>
        <p:txBody>
          <a:bodyPr wrap="square" rtlCol="0">
            <a:spAutoFit/>
          </a:bodyPr>
          <a:lstStyle/>
          <a:p>
            <a:r>
              <a:rPr lang="pt-BR" sz="2400" dirty="0">
                <a:hlinkClick r:id="rId4" action="ppaction://hlinkfile"/>
              </a:rPr>
              <a:t>Serviços não sujeitos ao Fator R Anexo III</a:t>
            </a:r>
            <a:r>
              <a:rPr lang="pt-BR" sz="2400" dirty="0"/>
              <a:t> - </a:t>
            </a:r>
            <a:r>
              <a:rPr lang="pt-BR" sz="2400" dirty="0">
                <a:hlinkClick r:id="rId5" action="ppaction://hlinkfile"/>
              </a:rPr>
              <a:t>Anexo_III_LC_123-2006</a:t>
            </a:r>
            <a:endParaRPr lang="pt-BR" sz="2400" dirty="0"/>
          </a:p>
          <a:p>
            <a:endParaRPr lang="pt-BR" dirty="0"/>
          </a:p>
        </p:txBody>
      </p:sp>
      <p:sp>
        <p:nvSpPr>
          <p:cNvPr id="7" name="CaixaDeTexto 6">
            <a:extLst>
              <a:ext uri="{FF2B5EF4-FFF2-40B4-BE49-F238E27FC236}">
                <a16:creationId xmlns:a16="http://schemas.microsoft.com/office/drawing/2014/main" id="{C32FF700-0251-7999-EA74-C2EDD914D54A}"/>
              </a:ext>
            </a:extLst>
          </p:cNvPr>
          <p:cNvSpPr txBox="1"/>
          <p:nvPr/>
        </p:nvSpPr>
        <p:spPr>
          <a:xfrm>
            <a:off x="449093" y="2828117"/>
            <a:ext cx="10694319" cy="738664"/>
          </a:xfrm>
          <a:prstGeom prst="rect">
            <a:avLst/>
          </a:prstGeom>
          <a:noFill/>
        </p:spPr>
        <p:txBody>
          <a:bodyPr wrap="square" rtlCol="0">
            <a:spAutoFit/>
          </a:bodyPr>
          <a:lstStyle/>
          <a:p>
            <a:r>
              <a:rPr lang="pt-BR" sz="2400" dirty="0">
                <a:hlinkClick r:id="rId6" action="ppaction://hlinkfile"/>
              </a:rPr>
              <a:t>Serviços não sujeitos ao Fator R Anexo IV</a:t>
            </a:r>
            <a:r>
              <a:rPr lang="pt-BR" sz="2400" dirty="0"/>
              <a:t> - </a:t>
            </a:r>
            <a:r>
              <a:rPr lang="pt-BR" sz="2400" dirty="0">
                <a:hlinkClick r:id="rId7" action="ppaction://hlinkfile"/>
              </a:rPr>
              <a:t>Anexo_IV_LC_123-2006</a:t>
            </a:r>
            <a:endParaRPr lang="pt-BR" sz="2400" dirty="0"/>
          </a:p>
          <a:p>
            <a:endParaRPr lang="pt-BR" dirty="0"/>
          </a:p>
        </p:txBody>
      </p:sp>
      <p:sp>
        <p:nvSpPr>
          <p:cNvPr id="9" name="CaixaDeTexto 8">
            <a:extLst>
              <a:ext uri="{FF2B5EF4-FFF2-40B4-BE49-F238E27FC236}">
                <a16:creationId xmlns:a16="http://schemas.microsoft.com/office/drawing/2014/main" id="{619632FA-A365-BE78-685B-2205CCA27831}"/>
              </a:ext>
            </a:extLst>
          </p:cNvPr>
          <p:cNvSpPr txBox="1"/>
          <p:nvPr/>
        </p:nvSpPr>
        <p:spPr>
          <a:xfrm>
            <a:off x="449093" y="3445637"/>
            <a:ext cx="10910206" cy="461665"/>
          </a:xfrm>
          <a:prstGeom prst="rect">
            <a:avLst/>
          </a:prstGeom>
          <a:noFill/>
        </p:spPr>
        <p:txBody>
          <a:bodyPr wrap="square" rtlCol="0">
            <a:spAutoFit/>
          </a:bodyPr>
          <a:lstStyle/>
          <a:p>
            <a:r>
              <a:rPr lang="pt-BR" sz="2400" dirty="0">
                <a:hlinkClick r:id="rId8" action="ppaction://hlinkfile"/>
              </a:rPr>
              <a:t>Serviços sujeitos ao Fator R Anexo III ou V</a:t>
            </a:r>
            <a:r>
              <a:rPr lang="pt-BR" sz="2400" dirty="0"/>
              <a:t> - </a:t>
            </a:r>
            <a:r>
              <a:rPr lang="pt-BR" sz="2400" dirty="0">
                <a:hlinkClick r:id="rId9" action="ppaction://hlinkfile"/>
              </a:rPr>
              <a:t>Anexo_V_LC_123-2006</a:t>
            </a:r>
            <a:endParaRPr lang="pt-BR" sz="2400" dirty="0"/>
          </a:p>
        </p:txBody>
      </p:sp>
      <p:sp>
        <p:nvSpPr>
          <p:cNvPr id="11" name="CaixaDeTexto 10">
            <a:extLst>
              <a:ext uri="{FF2B5EF4-FFF2-40B4-BE49-F238E27FC236}">
                <a16:creationId xmlns:a16="http://schemas.microsoft.com/office/drawing/2014/main" id="{0E10AE47-22CE-B5C8-010E-D131B5FD08DA}"/>
              </a:ext>
            </a:extLst>
          </p:cNvPr>
          <p:cNvSpPr txBox="1"/>
          <p:nvPr/>
        </p:nvSpPr>
        <p:spPr>
          <a:xfrm>
            <a:off x="1625232" y="3852046"/>
            <a:ext cx="9734067" cy="1215717"/>
          </a:xfrm>
          <a:prstGeom prst="rect">
            <a:avLst/>
          </a:prstGeom>
          <a:noFill/>
        </p:spPr>
        <p:txBody>
          <a:bodyPr wrap="square" rtlCol="0">
            <a:spAutoFit/>
          </a:bodyPr>
          <a:lstStyle/>
          <a:p>
            <a:pPr marL="342900" indent="-342900">
              <a:buFont typeface="Arial" panose="020B0604020202020204" pitchFamily="34" charset="0"/>
              <a:buChar char="•"/>
            </a:pPr>
            <a:r>
              <a:rPr lang="pt-BR" sz="2000" dirty="0"/>
              <a:t>Se Fator R ≥ 28%: Anexo III </a:t>
            </a:r>
          </a:p>
          <a:p>
            <a:pPr marL="342900" indent="-342900">
              <a:spcAft>
                <a:spcPts val="600"/>
              </a:spcAft>
              <a:buFont typeface="Arial" panose="020B0604020202020204" pitchFamily="34" charset="0"/>
              <a:buChar char="•"/>
            </a:pPr>
            <a:r>
              <a:rPr lang="pt-BR" sz="2000" dirty="0"/>
              <a:t>Se Fator R &lt; 28%: Anexo V</a:t>
            </a:r>
          </a:p>
          <a:p>
            <a:r>
              <a:rPr lang="pt-BR" sz="1400" dirty="0"/>
              <a:t>* Razão entre a folha de salários, incluídos encargos, nos 12 (doze) meses anteriores ao período de apuração (FS12); e a receita bruta total acumulada auferida nos mercados interno e externo, nos 12 (doze) meses anteriores ao período de apuração (RBT12).</a:t>
            </a:r>
          </a:p>
        </p:txBody>
      </p:sp>
    </p:spTree>
    <p:extLst>
      <p:ext uri="{BB962C8B-B14F-4D97-AF65-F5344CB8AC3E}">
        <p14:creationId xmlns:p14="http://schemas.microsoft.com/office/powerpoint/2010/main" val="2136591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3" y="1415824"/>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CA534799-4A0D-A45D-4583-CA16FCDB2E1D}"/>
              </a:ext>
            </a:extLst>
          </p:cNvPr>
          <p:cNvSpPr txBox="1"/>
          <p:nvPr/>
        </p:nvSpPr>
        <p:spPr>
          <a:xfrm>
            <a:off x="449093" y="1650363"/>
            <a:ext cx="11293813" cy="707886"/>
          </a:xfrm>
          <a:prstGeom prst="rect">
            <a:avLst/>
          </a:prstGeom>
          <a:noFill/>
        </p:spPr>
        <p:txBody>
          <a:bodyPr wrap="square" rtlCol="0">
            <a:spAutoFit/>
          </a:bodyPr>
          <a:lstStyle/>
          <a:p>
            <a:r>
              <a:rPr lang="pt-BR" sz="4000" b="1" dirty="0"/>
              <a:t>Anexos de Serviços do Simples Nacional</a:t>
            </a:r>
            <a:endParaRPr lang="pt-BR" sz="4000" dirty="0"/>
          </a:p>
        </p:txBody>
      </p:sp>
      <p:sp>
        <p:nvSpPr>
          <p:cNvPr id="4" name="CaixaDeTexto 3">
            <a:extLst>
              <a:ext uri="{FF2B5EF4-FFF2-40B4-BE49-F238E27FC236}">
                <a16:creationId xmlns:a16="http://schemas.microsoft.com/office/drawing/2014/main" id="{BDB812DF-9548-6443-C6F6-7A152DEF01A3}"/>
              </a:ext>
            </a:extLst>
          </p:cNvPr>
          <p:cNvSpPr txBox="1"/>
          <p:nvPr/>
        </p:nvSpPr>
        <p:spPr>
          <a:xfrm>
            <a:off x="449089" y="5458358"/>
            <a:ext cx="5646911" cy="830997"/>
          </a:xfrm>
          <a:prstGeom prst="rect">
            <a:avLst/>
          </a:prstGeom>
          <a:noFill/>
        </p:spPr>
        <p:txBody>
          <a:bodyPr wrap="square" rtlCol="0">
            <a:spAutoFit/>
          </a:bodyPr>
          <a:lstStyle/>
          <a:p>
            <a:r>
              <a:rPr lang="pt-BR" sz="1600" b="1" dirty="0"/>
              <a:t>Lei Complementar nº 123/2006</a:t>
            </a:r>
          </a:p>
          <a:p>
            <a:r>
              <a:rPr lang="pt-BR" sz="1600" dirty="0"/>
              <a:t>art. 18, § 5º-B, inciso XIV, § 22-A</a:t>
            </a:r>
          </a:p>
          <a:p>
            <a:r>
              <a:rPr lang="pt-BR" sz="1600" dirty="0"/>
              <a:t>art. 18, § 4º, inciso V</a:t>
            </a:r>
          </a:p>
        </p:txBody>
      </p:sp>
      <p:sp>
        <p:nvSpPr>
          <p:cNvPr id="6" name="CaixaDeTexto 5">
            <a:extLst>
              <a:ext uri="{FF2B5EF4-FFF2-40B4-BE49-F238E27FC236}">
                <a16:creationId xmlns:a16="http://schemas.microsoft.com/office/drawing/2014/main" id="{70D51293-3E60-7963-E4B7-CE5D93250D67}"/>
              </a:ext>
            </a:extLst>
          </p:cNvPr>
          <p:cNvSpPr txBox="1"/>
          <p:nvPr/>
        </p:nvSpPr>
        <p:spPr>
          <a:xfrm>
            <a:off x="6095996" y="5442176"/>
            <a:ext cx="5646911" cy="853760"/>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r>
              <a:rPr lang="pt-BR" sz="1600" dirty="0"/>
              <a:t>art. 25, § 1º, VIII</a:t>
            </a:r>
          </a:p>
          <a:p>
            <a:pPr>
              <a:lnSpc>
                <a:spcPct val="107000"/>
              </a:lnSpc>
              <a:spcAft>
                <a:spcPts val="800"/>
              </a:spcAft>
            </a:pPr>
            <a:r>
              <a:rPr lang="pt-BR" sz="1600" dirty="0"/>
              <a:t>art. 25, § 1º, VI</a:t>
            </a:r>
          </a:p>
        </p:txBody>
      </p:sp>
      <p:sp>
        <p:nvSpPr>
          <p:cNvPr id="7" name="CaixaDeTexto 6">
            <a:extLst>
              <a:ext uri="{FF2B5EF4-FFF2-40B4-BE49-F238E27FC236}">
                <a16:creationId xmlns:a16="http://schemas.microsoft.com/office/drawing/2014/main" id="{74ED6FED-81A5-ABC0-8B64-B730FC6A793E}"/>
              </a:ext>
            </a:extLst>
          </p:cNvPr>
          <p:cNvSpPr txBox="1"/>
          <p:nvPr/>
        </p:nvSpPr>
        <p:spPr>
          <a:xfrm>
            <a:off x="449089" y="2472081"/>
            <a:ext cx="11293813" cy="1261884"/>
          </a:xfrm>
          <a:prstGeom prst="rect">
            <a:avLst/>
          </a:prstGeom>
          <a:noFill/>
        </p:spPr>
        <p:txBody>
          <a:bodyPr wrap="square" rtlCol="0">
            <a:spAutoFit/>
          </a:bodyPr>
          <a:lstStyle/>
          <a:p>
            <a:pPr>
              <a:lnSpc>
                <a:spcPct val="107000"/>
              </a:lnSpc>
            </a:pPr>
            <a:r>
              <a:rPr lang="pt-BR" sz="2800" b="1"/>
              <a:t>E</a:t>
            </a:r>
            <a:r>
              <a:rPr lang="pt-BR" sz="2800" b="1" i="0">
                <a:solidFill>
                  <a:srgbClr val="000000"/>
                </a:solidFill>
                <a:effectLst/>
              </a:rPr>
              <a:t>scritórios de serviços contábeis (Sociedades de Profissionais</a:t>
            </a:r>
            <a:r>
              <a:rPr lang="pt-BR" sz="2800" b="1" i="0" dirty="0">
                <a:solidFill>
                  <a:srgbClr val="000000"/>
                </a:solidFill>
                <a:effectLst/>
              </a:rPr>
              <a:t>):</a:t>
            </a:r>
          </a:p>
          <a:p>
            <a:pPr>
              <a:lnSpc>
                <a:spcPct val="107000"/>
              </a:lnSpc>
            </a:pPr>
            <a:r>
              <a:rPr lang="pt-BR" sz="2200">
                <a:solidFill>
                  <a:srgbClr val="000000"/>
                </a:solidFill>
              </a:rPr>
              <a:t>ISS em v</a:t>
            </a:r>
            <a:r>
              <a:rPr lang="pt-BR" sz="2200" b="0" i="0">
                <a:solidFill>
                  <a:srgbClr val="000000"/>
                </a:solidFill>
                <a:effectLst/>
              </a:rPr>
              <a:t>alor fixo, quando previsto e autorizado pela legislação municipal</a:t>
            </a:r>
            <a:r>
              <a:rPr lang="pt-BR" sz="2200" b="0" i="0" dirty="0">
                <a:solidFill>
                  <a:srgbClr val="000000"/>
                </a:solidFill>
                <a:effectLst/>
              </a:rPr>
              <a:t>.</a:t>
            </a:r>
            <a:endParaRPr lang="pt-BR" sz="2200" dirty="0"/>
          </a:p>
          <a:p>
            <a:pPr>
              <a:lnSpc>
                <a:spcPct val="107000"/>
              </a:lnSpc>
            </a:pPr>
            <a:r>
              <a:rPr lang="pt-BR" sz="2200" b="0" i="0">
                <a:solidFill>
                  <a:srgbClr val="000000"/>
                </a:solidFill>
                <a:effectLst/>
              </a:rPr>
              <a:t>Tributados na forma prevista no Anexo III, deduzida a parcela correspondente ao ISS</a:t>
            </a:r>
            <a:r>
              <a:rPr lang="pt-BR" sz="2200" b="0" i="0" dirty="0">
                <a:solidFill>
                  <a:srgbClr val="000000"/>
                </a:solidFill>
                <a:effectLst/>
              </a:rPr>
              <a:t>;</a:t>
            </a:r>
            <a:endParaRPr lang="pt-BR" sz="2200" dirty="0"/>
          </a:p>
        </p:txBody>
      </p:sp>
      <p:sp>
        <p:nvSpPr>
          <p:cNvPr id="3" name="CaixaDeTexto 2">
            <a:extLst>
              <a:ext uri="{FF2B5EF4-FFF2-40B4-BE49-F238E27FC236}">
                <a16:creationId xmlns:a16="http://schemas.microsoft.com/office/drawing/2014/main" id="{14471C30-45BB-EFA6-59FD-5692FC8D4293}"/>
              </a:ext>
            </a:extLst>
          </p:cNvPr>
          <p:cNvSpPr txBox="1"/>
          <p:nvPr/>
        </p:nvSpPr>
        <p:spPr>
          <a:xfrm>
            <a:off x="449089" y="3847797"/>
            <a:ext cx="11293813" cy="923394"/>
          </a:xfrm>
          <a:prstGeom prst="rect">
            <a:avLst/>
          </a:prstGeom>
          <a:noFill/>
        </p:spPr>
        <p:txBody>
          <a:bodyPr wrap="square" rtlCol="0">
            <a:spAutoFit/>
          </a:bodyPr>
          <a:lstStyle/>
          <a:p>
            <a:pPr>
              <a:lnSpc>
                <a:spcPct val="107000"/>
              </a:lnSpc>
            </a:pPr>
            <a:r>
              <a:rPr lang="pt-BR" sz="2800" b="1" i="0" dirty="0">
                <a:solidFill>
                  <a:srgbClr val="000000"/>
                </a:solidFill>
                <a:effectLst/>
              </a:rPr>
              <a:t>Locação de bens m</a:t>
            </a:r>
            <a:r>
              <a:rPr lang="pt-BR" sz="2800" b="1" dirty="0">
                <a:solidFill>
                  <a:srgbClr val="000000"/>
                </a:solidFill>
              </a:rPr>
              <a:t>óveis</a:t>
            </a:r>
            <a:r>
              <a:rPr lang="pt-BR" sz="2800" b="1" i="0" dirty="0">
                <a:solidFill>
                  <a:srgbClr val="000000"/>
                </a:solidFill>
                <a:effectLst/>
              </a:rPr>
              <a:t>:</a:t>
            </a:r>
          </a:p>
          <a:p>
            <a:pPr>
              <a:lnSpc>
                <a:spcPct val="107000"/>
              </a:lnSpc>
            </a:pPr>
            <a:r>
              <a:rPr lang="pt-BR" sz="2200" b="0" i="0" dirty="0">
                <a:solidFill>
                  <a:srgbClr val="000000"/>
                </a:solidFill>
                <a:effectLst/>
              </a:rPr>
              <a:t>Tributadas na forma prevista no Anexo III, deduzida a parcela correspondente ao ISS.</a:t>
            </a:r>
            <a:endParaRPr lang="pt-BR" sz="2200" dirty="0"/>
          </a:p>
        </p:txBody>
      </p:sp>
    </p:spTree>
    <p:extLst>
      <p:ext uri="{BB962C8B-B14F-4D97-AF65-F5344CB8AC3E}">
        <p14:creationId xmlns:p14="http://schemas.microsoft.com/office/powerpoint/2010/main" val="186657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1347CD62-069C-83E3-35FA-56333C67A9E6}"/>
              </a:ext>
            </a:extLst>
          </p:cNvPr>
          <p:cNvSpPr/>
          <p:nvPr/>
        </p:nvSpPr>
        <p:spPr>
          <a:xfrm>
            <a:off x="1081267" y="2390054"/>
            <a:ext cx="10446010" cy="1200329"/>
          </a:xfrm>
          <a:prstGeom prst="rect">
            <a:avLst/>
          </a:prstGeom>
        </p:spPr>
        <p:txBody>
          <a:bodyPr wrap="square">
            <a:spAutoFit/>
          </a:bodyPr>
          <a:lstStyle/>
          <a:p>
            <a:r>
              <a:rPr lang="pt-BR" sz="2400" b="0" i="0" dirty="0">
                <a:solidFill>
                  <a:srgbClr val="000000"/>
                </a:solidFill>
                <a:effectLst/>
              </a:rPr>
              <a:t>A seleção, o preparo e a programação da ação fiscal serão realizadas de acordo com os critérios e diretrizes das administrações tributárias de cada ente federado, no âmbito de suas respectivas competências.</a:t>
            </a:r>
            <a:endParaRPr lang="pt-BR" sz="2400" dirty="0"/>
          </a:p>
        </p:txBody>
      </p:sp>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Fiscalização</a:t>
            </a:r>
          </a:p>
        </p:txBody>
      </p:sp>
      <p:sp>
        <p:nvSpPr>
          <p:cNvPr id="4" name="Retângulo 3">
            <a:extLst>
              <a:ext uri="{FF2B5EF4-FFF2-40B4-BE49-F238E27FC236}">
                <a16:creationId xmlns:a16="http://schemas.microsoft.com/office/drawing/2014/main" id="{0068FCA2-8BA2-93AA-6B2D-FDCA9B224FAE}"/>
              </a:ext>
            </a:extLst>
          </p:cNvPr>
          <p:cNvSpPr/>
          <p:nvPr/>
        </p:nvSpPr>
        <p:spPr>
          <a:xfrm>
            <a:off x="1081267" y="3671122"/>
            <a:ext cx="10446010" cy="1569660"/>
          </a:xfrm>
          <a:prstGeom prst="rect">
            <a:avLst/>
          </a:prstGeom>
        </p:spPr>
        <p:txBody>
          <a:bodyPr wrap="square">
            <a:spAutoFit/>
          </a:bodyPr>
          <a:lstStyle/>
          <a:p>
            <a:r>
              <a:rPr lang="pt-BR" sz="2400" b="0" i="0" dirty="0">
                <a:solidFill>
                  <a:srgbClr val="000000"/>
                </a:solidFill>
                <a:effectLst/>
              </a:rPr>
              <a:t>É permitida a prestação de assistência mútua e a permuta de informações entre a RFB e as Fazendas Públicas dos Estados, do Distrito Federal e dos Municípios, relativas </a:t>
            </a:r>
            <a:r>
              <a:rPr lang="pt-BR" sz="2400" b="0" i="0">
                <a:solidFill>
                  <a:srgbClr val="000000"/>
                </a:solidFill>
                <a:effectLst/>
              </a:rPr>
              <a:t>às ME e </a:t>
            </a:r>
            <a:r>
              <a:rPr lang="pt-BR" sz="2400" b="0" i="0" dirty="0">
                <a:solidFill>
                  <a:srgbClr val="000000"/>
                </a:solidFill>
                <a:effectLst/>
              </a:rPr>
              <a:t>às EPP, para fins de planejamento ou de execução de procedimentos fiscais ou preparatórios.</a:t>
            </a:r>
            <a:endParaRPr lang="pt-BR" sz="2400" b="1" dirty="0"/>
          </a:p>
        </p:txBody>
      </p:sp>
      <p:sp>
        <p:nvSpPr>
          <p:cNvPr id="6" name="CaixaDeTexto 5">
            <a:extLst>
              <a:ext uri="{FF2B5EF4-FFF2-40B4-BE49-F238E27FC236}">
                <a16:creationId xmlns:a16="http://schemas.microsoft.com/office/drawing/2014/main" id="{C3BE5572-99EA-9041-5EE6-BC57BBABF179}"/>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art. 34, §§ 1º e 4º.</a:t>
            </a:r>
          </a:p>
        </p:txBody>
      </p:sp>
      <p:sp>
        <p:nvSpPr>
          <p:cNvPr id="7" name="CaixaDeTexto 6">
            <a:extLst>
              <a:ext uri="{FF2B5EF4-FFF2-40B4-BE49-F238E27FC236}">
                <a16:creationId xmlns:a16="http://schemas.microsoft.com/office/drawing/2014/main" id="{7A54E7C1-BF03-FE7E-348B-8E2CB77E74DB}"/>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85, §§ 9º e 10.</a:t>
            </a:r>
          </a:p>
        </p:txBody>
      </p:sp>
    </p:spTree>
    <p:extLst>
      <p:ext uri="{BB962C8B-B14F-4D97-AF65-F5344CB8AC3E}">
        <p14:creationId xmlns:p14="http://schemas.microsoft.com/office/powerpoint/2010/main" val="1630516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71363"/>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0CB12EBB-5559-2C8D-D3B7-164D2C527B3B}"/>
              </a:ext>
            </a:extLst>
          </p:cNvPr>
          <p:cNvSpPr/>
          <p:nvPr/>
        </p:nvSpPr>
        <p:spPr>
          <a:xfrm>
            <a:off x="1106129" y="1482135"/>
            <a:ext cx="9979742" cy="707886"/>
          </a:xfrm>
          <a:prstGeom prst="rect">
            <a:avLst/>
          </a:prstGeom>
        </p:spPr>
        <p:txBody>
          <a:bodyPr wrap="square">
            <a:spAutoFit/>
          </a:bodyPr>
          <a:lstStyle/>
          <a:p>
            <a:r>
              <a:rPr lang="pt-BR" sz="4000" b="1" dirty="0"/>
              <a:t>Segregação de Receitas</a:t>
            </a:r>
          </a:p>
        </p:txBody>
      </p:sp>
      <p:sp>
        <p:nvSpPr>
          <p:cNvPr id="6" name="Retângulo 5">
            <a:extLst>
              <a:ext uri="{FF2B5EF4-FFF2-40B4-BE49-F238E27FC236}">
                <a16:creationId xmlns:a16="http://schemas.microsoft.com/office/drawing/2014/main" id="{5C916B2E-5923-2997-5254-F0CE8F365DFF}"/>
              </a:ext>
            </a:extLst>
          </p:cNvPr>
          <p:cNvSpPr/>
          <p:nvPr/>
        </p:nvSpPr>
        <p:spPr>
          <a:xfrm>
            <a:off x="945226" y="2316156"/>
            <a:ext cx="10301547" cy="3123932"/>
          </a:xfrm>
          <a:prstGeom prst="rect">
            <a:avLst/>
          </a:prstGeom>
        </p:spPr>
        <p:txBody>
          <a:bodyPr wrap="square">
            <a:spAutoFit/>
          </a:bodyPr>
          <a:lstStyle/>
          <a:p>
            <a:pPr>
              <a:spcAft>
                <a:spcPts val="600"/>
              </a:spcAft>
            </a:pPr>
            <a:r>
              <a:rPr lang="pt-BR" sz="2400"/>
              <a:t>O contribuinte deve segregar a receitas em função de</a:t>
            </a:r>
            <a:r>
              <a:rPr lang="pt-BR" sz="2400" dirty="0"/>
              <a:t>:</a:t>
            </a:r>
          </a:p>
          <a:p>
            <a:pPr marL="342900" indent="-342900">
              <a:buFont typeface="Arial" panose="020B0604020202020204" pitchFamily="34" charset="0"/>
              <a:buChar char="•"/>
            </a:pPr>
            <a:r>
              <a:rPr lang="pt-BR" sz="2400"/>
              <a:t>Anexos do Simples Nacional (III ou IV</a:t>
            </a:r>
            <a:r>
              <a:rPr lang="pt-BR" sz="2400" dirty="0"/>
              <a:t>);</a:t>
            </a:r>
          </a:p>
          <a:p>
            <a:pPr marL="342900" indent="-342900">
              <a:buFont typeface="Arial" panose="020B0604020202020204" pitchFamily="34" charset="0"/>
              <a:buChar char="•"/>
            </a:pPr>
            <a:r>
              <a:rPr lang="pt-BR" sz="2400"/>
              <a:t>Sujeição ao Fator R, para determinação do Anexo (III ou V</a:t>
            </a:r>
            <a:r>
              <a:rPr lang="pt-BR" sz="2400" dirty="0"/>
              <a:t>);</a:t>
            </a:r>
          </a:p>
          <a:p>
            <a:pPr marL="342900" indent="-342900">
              <a:buFont typeface="Arial" panose="020B0604020202020204" pitchFamily="34" charset="0"/>
              <a:buChar char="•"/>
            </a:pPr>
            <a:r>
              <a:rPr lang="pt-BR" sz="2400"/>
              <a:t>Serviços de Engenharia:  Item 7.02 ou 7.05 da Lista de Serviços</a:t>
            </a:r>
            <a:r>
              <a:rPr lang="pt-BR" sz="2400" dirty="0"/>
              <a:t>;</a:t>
            </a:r>
          </a:p>
          <a:p>
            <a:pPr marL="342900" indent="-342900">
              <a:buFont typeface="Arial" panose="020B0604020202020204" pitchFamily="34" charset="0"/>
              <a:buChar char="•"/>
            </a:pPr>
            <a:r>
              <a:rPr lang="pt-BR" sz="2400"/>
              <a:t>Município de incidência do ISS</a:t>
            </a:r>
            <a:r>
              <a:rPr lang="pt-BR" sz="2400" dirty="0"/>
              <a:t>;</a:t>
            </a:r>
          </a:p>
          <a:p>
            <a:pPr marL="342900" indent="-342900">
              <a:buFont typeface="Arial" panose="020B0604020202020204" pitchFamily="34" charset="0"/>
              <a:buChar char="•"/>
            </a:pPr>
            <a:r>
              <a:rPr lang="pt-BR" sz="2400"/>
              <a:t>Retenção do ISS</a:t>
            </a:r>
            <a:r>
              <a:rPr lang="pt-BR" sz="2400" dirty="0"/>
              <a:t>;</a:t>
            </a:r>
          </a:p>
          <a:p>
            <a:pPr marL="342900" indent="-342900">
              <a:buFont typeface="Arial" panose="020B0604020202020204" pitchFamily="34" charset="0"/>
              <a:buChar char="•"/>
            </a:pPr>
            <a:r>
              <a:rPr lang="pt-BR" sz="2400"/>
              <a:t>Receita bruta no mercado interno e externo</a:t>
            </a:r>
            <a:r>
              <a:rPr lang="pt-BR" sz="2400" dirty="0"/>
              <a:t>;</a:t>
            </a:r>
          </a:p>
          <a:p>
            <a:pPr marL="342900" indent="-342900">
              <a:buFont typeface="Arial" panose="020B0604020202020204" pitchFamily="34" charset="0"/>
              <a:buChar char="•"/>
            </a:pPr>
            <a:r>
              <a:rPr lang="pt-BR" sz="2400"/>
              <a:t>Isenção, Imunidade, Redução de Base de Cálculo e Suspensão de Exigibilidade</a:t>
            </a:r>
            <a:r>
              <a:rPr lang="pt-BR" sz="2400" dirty="0"/>
              <a:t>.</a:t>
            </a:r>
          </a:p>
        </p:txBody>
      </p:sp>
      <p:sp>
        <p:nvSpPr>
          <p:cNvPr id="4" name="CaixaDeTexto 3"/>
          <p:cNvSpPr txBox="1"/>
          <p:nvPr/>
        </p:nvSpPr>
        <p:spPr>
          <a:xfrm>
            <a:off x="945226" y="5709547"/>
            <a:ext cx="4510900" cy="369332"/>
          </a:xfrm>
          <a:prstGeom prst="rect">
            <a:avLst/>
          </a:prstGeom>
          <a:noFill/>
        </p:spPr>
        <p:txBody>
          <a:bodyPr wrap="square" rtlCol="0">
            <a:spAutoFit/>
          </a:bodyPr>
          <a:lstStyle/>
          <a:p>
            <a:r>
              <a:rPr lang="pt-BR" dirty="0">
                <a:hlinkClick r:id="rId4" action="ppaction://hlinkfile"/>
              </a:rPr>
              <a:t>Tipos de Receitas</a:t>
            </a:r>
            <a:endParaRPr lang="pt-BR" dirty="0"/>
          </a:p>
        </p:txBody>
      </p:sp>
    </p:spTree>
    <p:extLst>
      <p:ext uri="{BB962C8B-B14F-4D97-AF65-F5344CB8AC3E}">
        <p14:creationId xmlns:p14="http://schemas.microsoft.com/office/powerpoint/2010/main" val="2215300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1347CD62-069C-83E3-35FA-56333C67A9E6}"/>
              </a:ext>
            </a:extLst>
          </p:cNvPr>
          <p:cNvSpPr/>
          <p:nvPr/>
        </p:nvSpPr>
        <p:spPr>
          <a:xfrm>
            <a:off x="1081266" y="2525415"/>
            <a:ext cx="9979741" cy="1200329"/>
          </a:xfrm>
          <a:prstGeom prst="rect">
            <a:avLst/>
          </a:prstGeom>
        </p:spPr>
        <p:txBody>
          <a:bodyPr wrap="square">
            <a:spAutoFit/>
          </a:bodyPr>
          <a:lstStyle/>
          <a:p>
            <a:r>
              <a:rPr lang="pt-BR" sz="2400" dirty="0"/>
              <a:t>A alíquota aplicável na retenção na fonte deverá ser informada no documento fiscal e corresponderá à alíquota efetiva de ISS a que a microempresa ou a empresa de pequeno porte estiver sujeita no mês anterior ao da prestação.</a:t>
            </a:r>
          </a:p>
        </p:txBody>
      </p:sp>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Retenção do ISS – Alíquota</a:t>
            </a:r>
          </a:p>
        </p:txBody>
      </p:sp>
      <p:sp>
        <p:nvSpPr>
          <p:cNvPr id="8" name="CaixaDeTexto 7">
            <a:extLst>
              <a:ext uri="{FF2B5EF4-FFF2-40B4-BE49-F238E27FC236}">
                <a16:creationId xmlns:a16="http://schemas.microsoft.com/office/drawing/2014/main" id="{BDB812DF-9548-6443-C6F6-7A152DEF01A3}"/>
              </a:ext>
            </a:extLst>
          </p:cNvPr>
          <p:cNvSpPr txBox="1"/>
          <p:nvPr/>
        </p:nvSpPr>
        <p:spPr>
          <a:xfrm>
            <a:off x="1081267" y="5535143"/>
            <a:ext cx="5543150" cy="584775"/>
          </a:xfrm>
          <a:prstGeom prst="rect">
            <a:avLst/>
          </a:prstGeom>
          <a:noFill/>
        </p:spPr>
        <p:txBody>
          <a:bodyPr wrap="square" rtlCol="0">
            <a:spAutoFit/>
          </a:bodyPr>
          <a:lstStyle/>
          <a:p>
            <a:r>
              <a:rPr lang="pt-BR" sz="1600" b="1"/>
              <a:t>Lei Complementar nº 123/2006</a:t>
            </a:r>
            <a:endParaRPr lang="pt-BR" sz="1600" b="1" dirty="0"/>
          </a:p>
          <a:p>
            <a:r>
              <a:rPr lang="pt-BR" sz="1600"/>
              <a:t>art. 21, § 4º , I</a:t>
            </a:r>
            <a:r>
              <a:rPr lang="pt-BR" sz="1600" dirty="0"/>
              <a:t>.</a:t>
            </a:r>
          </a:p>
        </p:txBody>
      </p:sp>
    </p:spTree>
    <p:extLst>
      <p:ext uri="{BB962C8B-B14F-4D97-AF65-F5344CB8AC3E}">
        <p14:creationId xmlns:p14="http://schemas.microsoft.com/office/powerpoint/2010/main" val="1150411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0CB12EBB-5559-2C8D-D3B7-164D2C527B3B}"/>
              </a:ext>
            </a:extLst>
          </p:cNvPr>
          <p:cNvSpPr/>
          <p:nvPr/>
        </p:nvSpPr>
        <p:spPr>
          <a:xfrm>
            <a:off x="1106129" y="1482135"/>
            <a:ext cx="9979742" cy="707886"/>
          </a:xfrm>
          <a:prstGeom prst="rect">
            <a:avLst/>
          </a:prstGeom>
        </p:spPr>
        <p:txBody>
          <a:bodyPr wrap="square">
            <a:spAutoFit/>
          </a:bodyPr>
          <a:lstStyle/>
          <a:p>
            <a:r>
              <a:rPr lang="pt-BR" sz="4000" b="1" dirty="0"/>
              <a:t>Cálculo da alíquota</a:t>
            </a:r>
          </a:p>
        </p:txBody>
      </p:sp>
      <p:sp>
        <p:nvSpPr>
          <p:cNvPr id="6" name="Retângulo 5">
            <a:extLst>
              <a:ext uri="{FF2B5EF4-FFF2-40B4-BE49-F238E27FC236}">
                <a16:creationId xmlns:a16="http://schemas.microsoft.com/office/drawing/2014/main" id="{5C916B2E-5923-2997-5254-F0CE8F365DFF}"/>
              </a:ext>
            </a:extLst>
          </p:cNvPr>
          <p:cNvSpPr/>
          <p:nvPr/>
        </p:nvSpPr>
        <p:spPr>
          <a:xfrm>
            <a:off x="1106129" y="2328877"/>
            <a:ext cx="9979742" cy="3293209"/>
          </a:xfrm>
          <a:prstGeom prst="rect">
            <a:avLst/>
          </a:prstGeom>
        </p:spPr>
        <p:txBody>
          <a:bodyPr wrap="square">
            <a:spAutoFit/>
          </a:bodyPr>
          <a:lstStyle/>
          <a:p>
            <a:pPr>
              <a:spcAft>
                <a:spcPts val="600"/>
              </a:spcAft>
            </a:pPr>
            <a:r>
              <a:rPr lang="pt-BR" sz="2400"/>
              <a:t>Alíquota Efetiva (relativa a todos os tributos do Simples Nacional): </a:t>
            </a:r>
            <a:endParaRPr lang="pt-BR" sz="2400" dirty="0"/>
          </a:p>
          <a:p>
            <a:pPr>
              <a:spcAft>
                <a:spcPts val="600"/>
              </a:spcAft>
            </a:pPr>
            <a:r>
              <a:rPr lang="pt-BR" sz="2400"/>
              <a:t>Calculada a partir das alíquotas nominais dos Anexos III a V </a:t>
            </a:r>
            <a:endParaRPr lang="pt-BR" sz="2400" dirty="0"/>
          </a:p>
          <a:p>
            <a:endParaRPr lang="pt-BR" sz="2400" dirty="0"/>
          </a:p>
          <a:p>
            <a:r>
              <a:rPr lang="pt-BR" sz="2400"/>
              <a:t>A alíquota efetiva é o resultado de:      </a:t>
            </a:r>
            <a:r>
              <a:rPr lang="pt-BR" sz="2400" u="sng"/>
              <a:t>(RBT12 x Aliq) - PD </a:t>
            </a:r>
            <a:endParaRPr lang="pt-BR" sz="2400" u="sng" dirty="0"/>
          </a:p>
          <a:p>
            <a:r>
              <a:rPr lang="pt-BR" sz="2400"/>
              <a:t>                                                                                RBT12 </a:t>
            </a:r>
            <a:endParaRPr lang="pt-BR" sz="2400" dirty="0"/>
          </a:p>
          <a:p>
            <a:endParaRPr lang="pt-BR" sz="2400" dirty="0"/>
          </a:p>
          <a:p>
            <a:r>
              <a:rPr lang="pt-BR" sz="1600"/>
              <a:t>RBT12: Receita bruta acumulada nos doze meses anteriores ao período de apuração</a:t>
            </a:r>
            <a:r>
              <a:rPr lang="pt-BR" sz="1600" dirty="0"/>
              <a:t>;</a:t>
            </a:r>
          </a:p>
          <a:p>
            <a:r>
              <a:rPr lang="pt-BR" sz="1600"/>
              <a:t>Aliq: Alíquota nominal constante dos Anexos III a V da LC 123/2006</a:t>
            </a:r>
            <a:r>
              <a:rPr lang="pt-BR" sz="1600" dirty="0"/>
              <a:t>;</a:t>
            </a:r>
          </a:p>
          <a:p>
            <a:r>
              <a:rPr lang="pt-BR" sz="1600"/>
              <a:t>PD: Parcela a deduzir constante dos Anexos III a V da LC 123/2006</a:t>
            </a:r>
            <a:r>
              <a:rPr lang="pt-BR" sz="1600" dirty="0"/>
              <a:t>.</a:t>
            </a:r>
          </a:p>
        </p:txBody>
      </p:sp>
    </p:spTree>
    <p:extLst>
      <p:ext uri="{BB962C8B-B14F-4D97-AF65-F5344CB8AC3E}">
        <p14:creationId xmlns:p14="http://schemas.microsoft.com/office/powerpoint/2010/main" val="1221374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84AEE2CA-C716-0C7B-6178-688906F5458C}"/>
              </a:ext>
            </a:extLst>
          </p:cNvPr>
          <p:cNvSpPr/>
          <p:nvPr/>
        </p:nvSpPr>
        <p:spPr>
          <a:xfrm>
            <a:off x="1106129" y="1482135"/>
            <a:ext cx="9979742" cy="707886"/>
          </a:xfrm>
          <a:prstGeom prst="rect">
            <a:avLst/>
          </a:prstGeom>
        </p:spPr>
        <p:txBody>
          <a:bodyPr wrap="square">
            <a:spAutoFit/>
          </a:bodyPr>
          <a:lstStyle/>
          <a:p>
            <a:r>
              <a:rPr lang="pt-BR" sz="4000" b="1"/>
              <a:t>Simples Nacional – Funcionalidades</a:t>
            </a:r>
            <a:endParaRPr lang="pt-BR" sz="4000" b="1" dirty="0"/>
          </a:p>
        </p:txBody>
      </p:sp>
      <p:sp>
        <p:nvSpPr>
          <p:cNvPr id="3" name="Retângulo 2">
            <a:extLst>
              <a:ext uri="{FF2B5EF4-FFF2-40B4-BE49-F238E27FC236}">
                <a16:creationId xmlns:a16="http://schemas.microsoft.com/office/drawing/2014/main" id="{D41D7B68-1E88-D4B8-56AA-FD7B638E88F3}"/>
              </a:ext>
            </a:extLst>
          </p:cNvPr>
          <p:cNvSpPr/>
          <p:nvPr/>
        </p:nvSpPr>
        <p:spPr>
          <a:xfrm>
            <a:off x="1106129" y="2635317"/>
            <a:ext cx="9979742" cy="830997"/>
          </a:xfrm>
          <a:prstGeom prst="rect">
            <a:avLst/>
          </a:prstGeom>
        </p:spPr>
        <p:txBody>
          <a:bodyPr wrap="square">
            <a:spAutoFit/>
          </a:bodyPr>
          <a:lstStyle/>
          <a:p>
            <a:r>
              <a:rPr lang="pt-BR" sz="2400" b="1" dirty="0"/>
              <a:t>Controle de Alíquota Mínima do ISS na Emissão da NFS-e</a:t>
            </a:r>
          </a:p>
          <a:p>
            <a:pPr marL="342900" indent="-342900">
              <a:buFont typeface="Arial" panose="020B0604020202020204" pitchFamily="34" charset="0"/>
              <a:buChar char="•"/>
            </a:pPr>
            <a:r>
              <a:rPr lang="pt-BR" sz="2400" dirty="0"/>
              <a:t>Atualização diária, com base no PGDAS-D e NFS-e emitidas</a:t>
            </a:r>
          </a:p>
        </p:txBody>
      </p:sp>
      <p:sp>
        <p:nvSpPr>
          <p:cNvPr id="4" name="Retângulo 3">
            <a:extLst>
              <a:ext uri="{FF2B5EF4-FFF2-40B4-BE49-F238E27FC236}">
                <a16:creationId xmlns:a16="http://schemas.microsoft.com/office/drawing/2014/main" id="{15720CF6-D0B9-1C5A-D659-2A3D8D58E691}"/>
              </a:ext>
            </a:extLst>
          </p:cNvPr>
          <p:cNvSpPr/>
          <p:nvPr/>
        </p:nvSpPr>
        <p:spPr>
          <a:xfrm>
            <a:off x="1106129" y="3911610"/>
            <a:ext cx="9979742" cy="830997"/>
          </a:xfrm>
          <a:prstGeom prst="rect">
            <a:avLst/>
          </a:prstGeom>
        </p:spPr>
        <p:txBody>
          <a:bodyPr wrap="square">
            <a:spAutoFit/>
          </a:bodyPr>
          <a:lstStyle/>
          <a:p>
            <a:r>
              <a:rPr lang="pt-BR" sz="2400" b="1" dirty="0"/>
              <a:t>Controle do Excedente de Sublimite</a:t>
            </a:r>
          </a:p>
          <a:p>
            <a:pPr marL="342900" indent="-342900">
              <a:buFont typeface="Arial" panose="020B0604020202020204" pitchFamily="34" charset="0"/>
              <a:buChar char="•"/>
            </a:pPr>
            <a:r>
              <a:rPr lang="pt-BR" sz="2400" dirty="0"/>
              <a:t>Atualização diária, com base no PGDAS-D</a:t>
            </a:r>
          </a:p>
        </p:txBody>
      </p:sp>
    </p:spTree>
    <p:extLst>
      <p:ext uri="{BB962C8B-B14F-4D97-AF65-F5344CB8AC3E}">
        <p14:creationId xmlns:p14="http://schemas.microsoft.com/office/powerpoint/2010/main" val="2365988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Consulta CNAE x Anexo Simples Nacional</a:t>
            </a:r>
          </a:p>
        </p:txBody>
      </p:sp>
      <p:pic>
        <p:nvPicPr>
          <p:cNvPr id="8" name="Imagem 7">
            <a:extLst>
              <a:ext uri="{FF2B5EF4-FFF2-40B4-BE49-F238E27FC236}">
                <a16:creationId xmlns:a16="http://schemas.microsoft.com/office/drawing/2014/main" id="{5DFA1A31-6001-E023-3CAF-49F22DA6DC6E}"/>
              </a:ext>
            </a:extLst>
          </p:cNvPr>
          <p:cNvPicPr>
            <a:picLocks noChangeAspect="1"/>
          </p:cNvPicPr>
          <p:nvPr/>
        </p:nvPicPr>
        <p:blipFill>
          <a:blip r:embed="rId4"/>
          <a:stretch>
            <a:fillRect/>
          </a:stretch>
        </p:blipFill>
        <p:spPr>
          <a:xfrm>
            <a:off x="963104" y="2082502"/>
            <a:ext cx="10265790" cy="4504237"/>
          </a:xfrm>
          <a:prstGeom prst="rect">
            <a:avLst/>
          </a:prstGeom>
        </p:spPr>
      </p:pic>
    </p:spTree>
    <p:extLst>
      <p:ext uri="{BB962C8B-B14F-4D97-AF65-F5344CB8AC3E}">
        <p14:creationId xmlns:p14="http://schemas.microsoft.com/office/powerpoint/2010/main" val="2441535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16636"/>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Consulta CNAE x Anexo Simples Nacional</a:t>
            </a:r>
          </a:p>
        </p:txBody>
      </p:sp>
      <p:pic>
        <p:nvPicPr>
          <p:cNvPr id="4" name="Imagem 3">
            <a:extLst>
              <a:ext uri="{FF2B5EF4-FFF2-40B4-BE49-F238E27FC236}">
                <a16:creationId xmlns:a16="http://schemas.microsoft.com/office/drawing/2014/main" id="{F5ED3EF1-8456-2C05-DBEE-AA72D2549E39}"/>
              </a:ext>
            </a:extLst>
          </p:cNvPr>
          <p:cNvPicPr>
            <a:picLocks noChangeAspect="1"/>
          </p:cNvPicPr>
          <p:nvPr/>
        </p:nvPicPr>
        <p:blipFill>
          <a:blip r:embed="rId4"/>
          <a:stretch>
            <a:fillRect/>
          </a:stretch>
        </p:blipFill>
        <p:spPr>
          <a:xfrm>
            <a:off x="1977502" y="2082502"/>
            <a:ext cx="8187272" cy="4494645"/>
          </a:xfrm>
          <a:prstGeom prst="rect">
            <a:avLst/>
          </a:prstGeom>
        </p:spPr>
      </p:pic>
    </p:spTree>
    <p:extLst>
      <p:ext uri="{BB962C8B-B14F-4D97-AF65-F5344CB8AC3E}">
        <p14:creationId xmlns:p14="http://schemas.microsoft.com/office/powerpoint/2010/main" val="3713869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6" name="Retângulo 5">
            <a:extLst>
              <a:ext uri="{FF2B5EF4-FFF2-40B4-BE49-F238E27FC236}">
                <a16:creationId xmlns:a16="http://schemas.microsoft.com/office/drawing/2014/main" id="{5333C2BD-C8B1-B4B0-9B7C-CE8D7008210A}"/>
              </a:ext>
            </a:extLst>
          </p:cNvPr>
          <p:cNvSpPr/>
          <p:nvPr/>
        </p:nvSpPr>
        <p:spPr>
          <a:xfrm>
            <a:off x="926038" y="2858759"/>
            <a:ext cx="10319658" cy="1415772"/>
          </a:xfrm>
          <a:prstGeom prst="rect">
            <a:avLst/>
          </a:prstGeom>
        </p:spPr>
        <p:txBody>
          <a:bodyPr wrap="square">
            <a:spAutoFit/>
          </a:bodyPr>
          <a:lstStyle/>
          <a:p>
            <a:r>
              <a:rPr lang="pt-BR" sz="2200" dirty="0"/>
              <a:t>Na emissão da NFS-e, o ISS Fortaleza calcula a menor alíquota possível vigente no PA.</a:t>
            </a:r>
          </a:p>
          <a:p>
            <a:endParaRPr lang="pt-BR" sz="1200" dirty="0"/>
          </a:p>
          <a:p>
            <a:r>
              <a:rPr lang="pt-BR" sz="2200" dirty="0"/>
              <a:t>Caso o prestador de serviços indique uma alíquota menor que a calculada, o Sistema retorna uma mensagem de erro e impede a emissão da NFS-e.</a:t>
            </a:r>
          </a:p>
          <a:p>
            <a:endParaRPr lang="pt-BR" sz="800" dirty="0"/>
          </a:p>
        </p:txBody>
      </p:sp>
      <p:sp>
        <p:nvSpPr>
          <p:cNvPr id="7" name="CaixaDeTexto 6">
            <a:extLst>
              <a:ext uri="{FF2B5EF4-FFF2-40B4-BE49-F238E27FC236}">
                <a16:creationId xmlns:a16="http://schemas.microsoft.com/office/drawing/2014/main" id="{0EBFBB97-EE70-2A3B-D7CA-1E91BC13C5A5}"/>
              </a:ext>
            </a:extLst>
          </p:cNvPr>
          <p:cNvSpPr txBox="1"/>
          <p:nvPr/>
        </p:nvSpPr>
        <p:spPr>
          <a:xfrm>
            <a:off x="926038" y="1535320"/>
            <a:ext cx="10319658" cy="1323439"/>
          </a:xfrm>
          <a:prstGeom prst="rect">
            <a:avLst/>
          </a:prstGeom>
          <a:noFill/>
        </p:spPr>
        <p:txBody>
          <a:bodyPr wrap="square" rtlCol="0">
            <a:spAutoFit/>
          </a:bodyPr>
          <a:lstStyle/>
          <a:p>
            <a:pPr algn="ctr"/>
            <a:r>
              <a:rPr lang="pt-BR" sz="4000" b="1" dirty="0">
                <a:ea typeface="+mj-ea"/>
                <a:cs typeface="+mj-cs"/>
              </a:rPr>
              <a:t>Controle e Gerenciamento da </a:t>
            </a:r>
          </a:p>
          <a:p>
            <a:pPr algn="ctr"/>
            <a:r>
              <a:rPr lang="pt-BR" sz="4000" b="1" dirty="0">
                <a:ea typeface="+mj-ea"/>
                <a:cs typeface="+mj-cs"/>
              </a:rPr>
              <a:t>Alíquota Mínima do ISS na emissão da NFS-e</a:t>
            </a:r>
            <a:endParaRPr lang="pt-BR" sz="4000" dirty="0"/>
          </a:p>
        </p:txBody>
      </p:sp>
      <p:pic>
        <p:nvPicPr>
          <p:cNvPr id="10" name="Imagem 9">
            <a:extLst>
              <a:ext uri="{FF2B5EF4-FFF2-40B4-BE49-F238E27FC236}">
                <a16:creationId xmlns:a16="http://schemas.microsoft.com/office/drawing/2014/main" id="{3085B8D5-7AB1-FA20-293C-27EF76261FDD}"/>
              </a:ext>
            </a:extLst>
          </p:cNvPr>
          <p:cNvPicPr>
            <a:picLocks noChangeAspect="1"/>
          </p:cNvPicPr>
          <p:nvPr/>
        </p:nvPicPr>
        <p:blipFill>
          <a:blip r:embed="rId4"/>
          <a:stretch>
            <a:fillRect/>
          </a:stretch>
        </p:blipFill>
        <p:spPr>
          <a:xfrm>
            <a:off x="926038" y="4342488"/>
            <a:ext cx="10077450" cy="2200275"/>
          </a:xfrm>
          <a:prstGeom prst="rect">
            <a:avLst/>
          </a:prstGeom>
        </p:spPr>
      </p:pic>
    </p:spTree>
    <p:extLst>
      <p:ext uri="{BB962C8B-B14F-4D97-AF65-F5344CB8AC3E}">
        <p14:creationId xmlns:p14="http://schemas.microsoft.com/office/powerpoint/2010/main" val="3846338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Cruzamento NFS-e x PGDAS-D</a:t>
            </a:r>
          </a:p>
        </p:txBody>
      </p:sp>
      <p:pic>
        <p:nvPicPr>
          <p:cNvPr id="8" name="Imagem 7">
            <a:extLst>
              <a:ext uri="{FF2B5EF4-FFF2-40B4-BE49-F238E27FC236}">
                <a16:creationId xmlns:a16="http://schemas.microsoft.com/office/drawing/2014/main" id="{4C847084-8D8C-4DD9-C703-AC467164AD60}"/>
              </a:ext>
            </a:extLst>
          </p:cNvPr>
          <p:cNvPicPr>
            <a:picLocks noChangeAspect="1"/>
          </p:cNvPicPr>
          <p:nvPr/>
        </p:nvPicPr>
        <p:blipFill>
          <a:blip r:embed="rId4"/>
          <a:stretch>
            <a:fillRect/>
          </a:stretch>
        </p:blipFill>
        <p:spPr>
          <a:xfrm>
            <a:off x="2312341" y="2082502"/>
            <a:ext cx="7567316" cy="4541914"/>
          </a:xfrm>
          <a:prstGeom prst="rect">
            <a:avLst/>
          </a:prstGeom>
        </p:spPr>
      </p:pic>
    </p:spTree>
    <p:extLst>
      <p:ext uri="{BB962C8B-B14F-4D97-AF65-F5344CB8AC3E}">
        <p14:creationId xmlns:p14="http://schemas.microsoft.com/office/powerpoint/2010/main" val="4299780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B932E-357C-684B-D6BE-1D2EB34CF7B8}"/>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72D6B04B-CCFE-87F2-6A6E-E65C071C5D41}"/>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3E3641C1-34E9-0164-9283-54128E0ABC1D}"/>
              </a:ext>
            </a:extLst>
          </p:cNvPr>
          <p:cNvSpPr/>
          <p:nvPr/>
        </p:nvSpPr>
        <p:spPr>
          <a:xfrm>
            <a:off x="135084" y="1297974"/>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pic>
        <p:nvPicPr>
          <p:cNvPr id="5" name="Imagem 3">
            <a:extLst>
              <a:ext uri="{FF2B5EF4-FFF2-40B4-BE49-F238E27FC236}">
                <a16:creationId xmlns:a16="http://schemas.microsoft.com/office/drawing/2014/main" id="{EAB760E5-DADD-B26A-309C-C5AB24E72BC2}"/>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3F38F062-6494-70AE-C06A-65100736724B}"/>
              </a:ext>
            </a:extLst>
          </p:cNvPr>
          <p:cNvSpPr/>
          <p:nvPr/>
        </p:nvSpPr>
        <p:spPr>
          <a:xfrm>
            <a:off x="1106128" y="1172846"/>
            <a:ext cx="9979742" cy="707886"/>
          </a:xfrm>
          <a:prstGeom prst="rect">
            <a:avLst/>
          </a:prstGeom>
        </p:spPr>
        <p:txBody>
          <a:bodyPr wrap="square">
            <a:spAutoFit/>
          </a:bodyPr>
          <a:lstStyle/>
          <a:p>
            <a:r>
              <a:rPr lang="pt-BR" sz="4000" b="1" dirty="0"/>
              <a:t>Cruzamento NFS-e x PGDAS-D</a:t>
            </a:r>
          </a:p>
        </p:txBody>
      </p:sp>
      <p:pic>
        <p:nvPicPr>
          <p:cNvPr id="4" name="Imagem 3">
            <a:extLst>
              <a:ext uri="{FF2B5EF4-FFF2-40B4-BE49-F238E27FC236}">
                <a16:creationId xmlns:a16="http://schemas.microsoft.com/office/drawing/2014/main" id="{E8A509D9-BA3E-7744-2C24-8C155B32C9E5}"/>
              </a:ext>
            </a:extLst>
          </p:cNvPr>
          <p:cNvPicPr>
            <a:picLocks noChangeAspect="1"/>
          </p:cNvPicPr>
          <p:nvPr/>
        </p:nvPicPr>
        <p:blipFill>
          <a:blip r:embed="rId4"/>
          <a:stretch>
            <a:fillRect/>
          </a:stretch>
        </p:blipFill>
        <p:spPr>
          <a:xfrm>
            <a:off x="3503577" y="1874394"/>
            <a:ext cx="5184844" cy="4788550"/>
          </a:xfrm>
          <a:prstGeom prst="rect">
            <a:avLst/>
          </a:prstGeom>
        </p:spPr>
      </p:pic>
    </p:spTree>
    <p:extLst>
      <p:ext uri="{BB962C8B-B14F-4D97-AF65-F5344CB8AC3E}">
        <p14:creationId xmlns:p14="http://schemas.microsoft.com/office/powerpoint/2010/main" val="1895805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B932E-357C-684B-D6BE-1D2EB34CF7B8}"/>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72D6B04B-CCFE-87F2-6A6E-E65C071C5D41}"/>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3E3641C1-34E9-0164-9283-54128E0ABC1D}"/>
              </a:ext>
            </a:extLst>
          </p:cNvPr>
          <p:cNvSpPr/>
          <p:nvPr/>
        </p:nvSpPr>
        <p:spPr>
          <a:xfrm>
            <a:off x="135084" y="1297974"/>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pic>
        <p:nvPicPr>
          <p:cNvPr id="5" name="Imagem 3">
            <a:extLst>
              <a:ext uri="{FF2B5EF4-FFF2-40B4-BE49-F238E27FC236}">
                <a16:creationId xmlns:a16="http://schemas.microsoft.com/office/drawing/2014/main" id="{EAB760E5-DADD-B26A-309C-C5AB24E72BC2}"/>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3F38F062-6494-70AE-C06A-65100736724B}"/>
              </a:ext>
            </a:extLst>
          </p:cNvPr>
          <p:cNvSpPr/>
          <p:nvPr/>
        </p:nvSpPr>
        <p:spPr>
          <a:xfrm>
            <a:off x="1106128" y="1154655"/>
            <a:ext cx="9979742" cy="707886"/>
          </a:xfrm>
          <a:prstGeom prst="rect">
            <a:avLst/>
          </a:prstGeom>
        </p:spPr>
        <p:txBody>
          <a:bodyPr wrap="square">
            <a:spAutoFit/>
          </a:bodyPr>
          <a:lstStyle/>
          <a:p>
            <a:r>
              <a:rPr lang="pt-BR" sz="4000" b="1" dirty="0"/>
              <a:t>Cruzamento NFS-e x PGDAS-D</a:t>
            </a:r>
          </a:p>
        </p:txBody>
      </p:sp>
      <p:pic>
        <p:nvPicPr>
          <p:cNvPr id="4" name="Imagem 3">
            <a:extLst>
              <a:ext uri="{FF2B5EF4-FFF2-40B4-BE49-F238E27FC236}">
                <a16:creationId xmlns:a16="http://schemas.microsoft.com/office/drawing/2014/main" id="{D8D11271-34EF-DF41-4C08-4A02A2253916}"/>
              </a:ext>
            </a:extLst>
          </p:cNvPr>
          <p:cNvPicPr>
            <a:picLocks noChangeAspect="1"/>
          </p:cNvPicPr>
          <p:nvPr/>
        </p:nvPicPr>
        <p:blipFill>
          <a:blip r:embed="rId4"/>
          <a:stretch>
            <a:fillRect/>
          </a:stretch>
        </p:blipFill>
        <p:spPr>
          <a:xfrm>
            <a:off x="1829990" y="1761845"/>
            <a:ext cx="8532018" cy="4901099"/>
          </a:xfrm>
          <a:prstGeom prst="rect">
            <a:avLst/>
          </a:prstGeom>
        </p:spPr>
      </p:pic>
    </p:spTree>
    <p:extLst>
      <p:ext uri="{BB962C8B-B14F-4D97-AF65-F5344CB8AC3E}">
        <p14:creationId xmlns:p14="http://schemas.microsoft.com/office/powerpoint/2010/main" val="1451324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6A79B-A94D-96A7-C5ED-C554D036715F}"/>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65989275-BFE2-F896-2C52-F171E0BB1B57}"/>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652AA68E-5D3B-8FB6-CD17-D9F14F54A34C}"/>
              </a:ext>
            </a:extLst>
          </p:cNvPr>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E84953B4-555A-D925-C50D-6180A7B0472B}"/>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EA5FC7FE-2770-A2A7-3DA8-FC3E37BEFBEC}"/>
              </a:ext>
            </a:extLst>
          </p:cNvPr>
          <p:cNvSpPr/>
          <p:nvPr/>
        </p:nvSpPr>
        <p:spPr>
          <a:xfrm>
            <a:off x="1081267" y="1374616"/>
            <a:ext cx="9979742" cy="707886"/>
          </a:xfrm>
          <a:prstGeom prst="rect">
            <a:avLst/>
          </a:prstGeom>
        </p:spPr>
        <p:txBody>
          <a:bodyPr wrap="square">
            <a:spAutoFit/>
          </a:bodyPr>
          <a:lstStyle/>
          <a:p>
            <a:r>
              <a:rPr lang="pt-BR" sz="4000" b="1" dirty="0"/>
              <a:t>Fiscalização</a:t>
            </a:r>
          </a:p>
        </p:txBody>
      </p:sp>
      <p:sp>
        <p:nvSpPr>
          <p:cNvPr id="6" name="CaixaDeTexto 5">
            <a:extLst>
              <a:ext uri="{FF2B5EF4-FFF2-40B4-BE49-F238E27FC236}">
                <a16:creationId xmlns:a16="http://schemas.microsoft.com/office/drawing/2014/main" id="{AC856F8F-29D2-EA29-DB96-00CBD35E8E95}"/>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33.</a:t>
            </a:r>
          </a:p>
        </p:txBody>
      </p:sp>
      <p:sp>
        <p:nvSpPr>
          <p:cNvPr id="7" name="CaixaDeTexto 6">
            <a:extLst>
              <a:ext uri="{FF2B5EF4-FFF2-40B4-BE49-F238E27FC236}">
                <a16:creationId xmlns:a16="http://schemas.microsoft.com/office/drawing/2014/main" id="{97353CA6-088F-66BA-5677-AF571389FE72}"/>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85, I, § 1º, II.</a:t>
            </a:r>
          </a:p>
        </p:txBody>
      </p:sp>
      <p:sp>
        <p:nvSpPr>
          <p:cNvPr id="8" name="Retângulo 7">
            <a:extLst>
              <a:ext uri="{FF2B5EF4-FFF2-40B4-BE49-F238E27FC236}">
                <a16:creationId xmlns:a16="http://schemas.microsoft.com/office/drawing/2014/main" id="{FC37400E-ABC3-234E-EDAB-30B6148139D7}"/>
              </a:ext>
            </a:extLst>
          </p:cNvPr>
          <p:cNvSpPr/>
          <p:nvPr/>
        </p:nvSpPr>
        <p:spPr>
          <a:xfrm>
            <a:off x="1081266" y="3989790"/>
            <a:ext cx="10446010" cy="1200329"/>
          </a:xfrm>
          <a:prstGeom prst="rect">
            <a:avLst/>
          </a:prstGeom>
        </p:spPr>
        <p:txBody>
          <a:bodyPr wrap="square">
            <a:spAutoFit/>
          </a:bodyPr>
          <a:lstStyle/>
          <a:p>
            <a:r>
              <a:rPr lang="pt-BR" sz="2400" b="0" i="0" dirty="0">
                <a:solidFill>
                  <a:srgbClr val="000000"/>
                </a:solidFill>
                <a:effectLst/>
              </a:rPr>
              <a:t>As autoridades fiscais não ficarão limitadas à fiscalização dos tributos instituídos pelo próprio ente federado fiscalizador, estendendo-se sua competência a todos os tributos abrangidos pelo Simples Nacional.</a:t>
            </a:r>
            <a:endParaRPr lang="pt-BR" sz="2400" dirty="0"/>
          </a:p>
        </p:txBody>
      </p:sp>
      <p:sp>
        <p:nvSpPr>
          <p:cNvPr id="9" name="Retângulo 8">
            <a:extLst>
              <a:ext uri="{FF2B5EF4-FFF2-40B4-BE49-F238E27FC236}">
                <a16:creationId xmlns:a16="http://schemas.microsoft.com/office/drawing/2014/main" id="{E9E53585-3CE7-ADF2-B081-311A26A6E090}"/>
              </a:ext>
            </a:extLst>
          </p:cNvPr>
          <p:cNvSpPr/>
          <p:nvPr/>
        </p:nvSpPr>
        <p:spPr>
          <a:xfrm>
            <a:off x="1081266" y="2245607"/>
            <a:ext cx="10446010" cy="1200329"/>
          </a:xfrm>
          <a:prstGeom prst="rect">
            <a:avLst/>
          </a:prstGeom>
        </p:spPr>
        <p:txBody>
          <a:bodyPr wrap="square">
            <a:spAutoFit/>
          </a:bodyPr>
          <a:lstStyle/>
          <a:p>
            <a:r>
              <a:rPr lang="pt-BR" sz="2400" b="0" i="0" dirty="0">
                <a:solidFill>
                  <a:srgbClr val="000000"/>
                </a:solidFill>
                <a:effectLst/>
              </a:rPr>
              <a:t>A Administração Tributária do Município tem competência para fiscalizar o cumprimento das obrigações principais e acessórias relativas ao Simples Nacional, desde que o contribuinte do ISS tenha estabelecimento em seu território.</a:t>
            </a:r>
            <a:endParaRPr lang="pt-BR" sz="2400" dirty="0"/>
          </a:p>
        </p:txBody>
      </p:sp>
    </p:spTree>
    <p:extLst>
      <p:ext uri="{BB962C8B-B14F-4D97-AF65-F5344CB8AC3E}">
        <p14:creationId xmlns:p14="http://schemas.microsoft.com/office/powerpoint/2010/main" val="37214331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B932E-357C-684B-D6BE-1D2EB34CF7B8}"/>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72D6B04B-CCFE-87F2-6A6E-E65C071C5D41}"/>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3E3641C1-34E9-0164-9283-54128E0ABC1D}"/>
              </a:ext>
            </a:extLst>
          </p:cNvPr>
          <p:cNvSpPr/>
          <p:nvPr/>
        </p:nvSpPr>
        <p:spPr>
          <a:xfrm>
            <a:off x="143582" y="1226007"/>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pic>
        <p:nvPicPr>
          <p:cNvPr id="5" name="Imagem 3">
            <a:extLst>
              <a:ext uri="{FF2B5EF4-FFF2-40B4-BE49-F238E27FC236}">
                <a16:creationId xmlns:a16="http://schemas.microsoft.com/office/drawing/2014/main" id="{EAB760E5-DADD-B26A-309C-C5AB24E72BC2}"/>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3F38F062-6494-70AE-C06A-65100736724B}"/>
              </a:ext>
            </a:extLst>
          </p:cNvPr>
          <p:cNvSpPr/>
          <p:nvPr/>
        </p:nvSpPr>
        <p:spPr>
          <a:xfrm>
            <a:off x="1114626" y="1154905"/>
            <a:ext cx="9979742" cy="707886"/>
          </a:xfrm>
          <a:prstGeom prst="rect">
            <a:avLst/>
          </a:prstGeom>
        </p:spPr>
        <p:txBody>
          <a:bodyPr wrap="square">
            <a:spAutoFit/>
          </a:bodyPr>
          <a:lstStyle/>
          <a:p>
            <a:r>
              <a:rPr lang="pt-BR" sz="4000" b="1" dirty="0"/>
              <a:t>Cruzamento NFS-e x PGDAS-D</a:t>
            </a:r>
          </a:p>
        </p:txBody>
      </p:sp>
      <p:pic>
        <p:nvPicPr>
          <p:cNvPr id="8" name="Imagem 7">
            <a:extLst>
              <a:ext uri="{FF2B5EF4-FFF2-40B4-BE49-F238E27FC236}">
                <a16:creationId xmlns:a16="http://schemas.microsoft.com/office/drawing/2014/main" id="{84BB2EE5-AD9E-D36F-6A41-E2F0DDFEABC6}"/>
              </a:ext>
            </a:extLst>
          </p:cNvPr>
          <p:cNvPicPr>
            <a:picLocks noChangeAspect="1"/>
          </p:cNvPicPr>
          <p:nvPr/>
        </p:nvPicPr>
        <p:blipFill>
          <a:blip r:embed="rId4"/>
          <a:stretch>
            <a:fillRect/>
          </a:stretch>
        </p:blipFill>
        <p:spPr>
          <a:xfrm>
            <a:off x="2403122" y="1777203"/>
            <a:ext cx="7385755" cy="4813774"/>
          </a:xfrm>
          <a:prstGeom prst="rect">
            <a:avLst/>
          </a:prstGeom>
        </p:spPr>
      </p:pic>
    </p:spTree>
    <p:extLst>
      <p:ext uri="{BB962C8B-B14F-4D97-AF65-F5344CB8AC3E}">
        <p14:creationId xmlns:p14="http://schemas.microsoft.com/office/powerpoint/2010/main" val="1903188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Relatório Declaração x Pagamento</a:t>
            </a:r>
          </a:p>
        </p:txBody>
      </p:sp>
      <p:pic>
        <p:nvPicPr>
          <p:cNvPr id="7" name="Imagem 6">
            <a:extLst>
              <a:ext uri="{FF2B5EF4-FFF2-40B4-BE49-F238E27FC236}">
                <a16:creationId xmlns:a16="http://schemas.microsoft.com/office/drawing/2014/main" id="{27FE7315-EE5A-7C29-0ACE-9CD5514295AD}"/>
              </a:ext>
            </a:extLst>
          </p:cNvPr>
          <p:cNvPicPr>
            <a:picLocks noChangeAspect="1"/>
          </p:cNvPicPr>
          <p:nvPr/>
        </p:nvPicPr>
        <p:blipFill>
          <a:blip r:embed="rId4"/>
          <a:stretch>
            <a:fillRect/>
          </a:stretch>
        </p:blipFill>
        <p:spPr>
          <a:xfrm>
            <a:off x="1759352" y="2082502"/>
            <a:ext cx="8809483" cy="4557155"/>
          </a:xfrm>
          <a:prstGeom prst="rect">
            <a:avLst/>
          </a:prstGeom>
        </p:spPr>
      </p:pic>
    </p:spTree>
    <p:extLst>
      <p:ext uri="{BB962C8B-B14F-4D97-AF65-F5344CB8AC3E}">
        <p14:creationId xmlns:p14="http://schemas.microsoft.com/office/powerpoint/2010/main" val="40087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D25E2-6AB5-EAFA-CF18-FA88348D8F7F}"/>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2623A020-C841-C4E6-D724-0A87B2C8B963}"/>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B03DCE22-BDF0-C637-78B4-2967B03F5339}"/>
              </a:ext>
            </a:extLst>
          </p:cNvPr>
          <p:cNvSpPr/>
          <p:nvPr/>
        </p:nvSpPr>
        <p:spPr>
          <a:xfrm>
            <a:off x="135084" y="1317033"/>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77961570-0EB9-054B-09D6-D775925B06FE}"/>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6" name="Retângulo 5">
            <a:extLst>
              <a:ext uri="{FF2B5EF4-FFF2-40B4-BE49-F238E27FC236}">
                <a16:creationId xmlns:a16="http://schemas.microsoft.com/office/drawing/2014/main" id="{E872BAB2-B63E-189E-22DA-F3C583573769}"/>
              </a:ext>
            </a:extLst>
          </p:cNvPr>
          <p:cNvSpPr/>
          <p:nvPr/>
        </p:nvSpPr>
        <p:spPr>
          <a:xfrm>
            <a:off x="853441" y="2070443"/>
            <a:ext cx="10485119" cy="3847207"/>
          </a:xfrm>
          <a:prstGeom prst="rect">
            <a:avLst/>
          </a:prstGeom>
        </p:spPr>
        <p:txBody>
          <a:bodyPr wrap="square">
            <a:spAutoFit/>
          </a:bodyPr>
          <a:lstStyle/>
          <a:p>
            <a:r>
              <a:rPr lang="pt-BR" sz="2400" b="1" dirty="0"/>
              <a:t>Comparativo dos Valores Declarados: PGDAS-D x NFS-e</a:t>
            </a:r>
          </a:p>
          <a:p>
            <a:pPr marL="342900" indent="-342900">
              <a:buFont typeface="Arial" panose="020B0604020202020204" pitchFamily="34" charset="0"/>
              <a:buChar char="•"/>
            </a:pPr>
            <a:r>
              <a:rPr lang="pt-BR" sz="2000" dirty="0"/>
              <a:t>Mercado Interno</a:t>
            </a:r>
          </a:p>
          <a:p>
            <a:pPr marL="342900" indent="-342900">
              <a:buFont typeface="Arial" panose="020B0604020202020204" pitchFamily="34" charset="0"/>
              <a:buChar char="•"/>
            </a:pPr>
            <a:r>
              <a:rPr lang="pt-BR" sz="2000" dirty="0"/>
              <a:t>Mercado Externo</a:t>
            </a:r>
          </a:p>
          <a:p>
            <a:pPr marL="342900" indent="-342900">
              <a:buFont typeface="Arial" panose="020B0604020202020204" pitchFamily="34" charset="0"/>
              <a:buChar char="•"/>
            </a:pPr>
            <a:r>
              <a:rPr lang="pt-BR" sz="2000" dirty="0"/>
              <a:t>ISS fora do Município</a:t>
            </a:r>
          </a:p>
          <a:p>
            <a:pPr marL="342900" indent="-342900">
              <a:buFont typeface="Arial" panose="020B0604020202020204" pitchFamily="34" charset="0"/>
              <a:buChar char="•"/>
            </a:pPr>
            <a:r>
              <a:rPr lang="pt-BR" sz="2000" dirty="0"/>
              <a:t>ISS Retido</a:t>
            </a:r>
          </a:p>
          <a:p>
            <a:pPr marL="342900" indent="-342900">
              <a:buFont typeface="Arial" panose="020B0604020202020204" pitchFamily="34" charset="0"/>
              <a:buChar char="•"/>
            </a:pPr>
            <a:r>
              <a:rPr lang="pt-BR" sz="2000" dirty="0"/>
              <a:t>Escritórios de Serviços Contábeis</a:t>
            </a:r>
          </a:p>
          <a:p>
            <a:pPr marL="342900" indent="-342900">
              <a:buFont typeface="Arial" panose="020B0604020202020204" pitchFamily="34" charset="0"/>
              <a:buChar char="•"/>
            </a:pPr>
            <a:r>
              <a:rPr lang="pt-BR" sz="2000" dirty="0"/>
              <a:t>Locação de Bens Móveis</a:t>
            </a:r>
          </a:p>
          <a:p>
            <a:pPr marL="342900" indent="-342900">
              <a:buFont typeface="Arial" panose="020B0604020202020204" pitchFamily="34" charset="0"/>
              <a:buChar char="•"/>
            </a:pPr>
            <a:r>
              <a:rPr lang="pt-BR" sz="2000" dirty="0"/>
              <a:t>Isenção</a:t>
            </a:r>
          </a:p>
          <a:p>
            <a:pPr marL="342900" indent="-342900">
              <a:buFont typeface="Arial" panose="020B0604020202020204" pitchFamily="34" charset="0"/>
              <a:buChar char="•"/>
            </a:pPr>
            <a:r>
              <a:rPr lang="pt-BR" sz="2000" dirty="0"/>
              <a:t>Imunidade</a:t>
            </a:r>
          </a:p>
          <a:p>
            <a:pPr marL="342900" indent="-342900">
              <a:buFont typeface="Arial" panose="020B0604020202020204" pitchFamily="34" charset="0"/>
              <a:buChar char="•"/>
            </a:pPr>
            <a:r>
              <a:rPr lang="pt-BR" sz="2000" dirty="0"/>
              <a:t>Redução Base de Cálculo</a:t>
            </a:r>
          </a:p>
          <a:p>
            <a:pPr marL="342900" indent="-342900">
              <a:buFont typeface="Arial" panose="020B0604020202020204" pitchFamily="34" charset="0"/>
              <a:buChar char="•"/>
            </a:pPr>
            <a:r>
              <a:rPr lang="pt-BR" sz="2000" dirty="0"/>
              <a:t>Lançamento de Ofício</a:t>
            </a:r>
          </a:p>
          <a:p>
            <a:pPr marL="342900" indent="-342900">
              <a:buFont typeface="Arial" panose="020B0604020202020204" pitchFamily="34" charset="0"/>
              <a:buChar char="•"/>
            </a:pPr>
            <a:r>
              <a:rPr lang="pt-BR" sz="2000" dirty="0"/>
              <a:t>Exigibilidade Suspensa</a:t>
            </a:r>
          </a:p>
        </p:txBody>
      </p:sp>
      <p:sp>
        <p:nvSpPr>
          <p:cNvPr id="7" name="CaixaDeTexto 6">
            <a:extLst>
              <a:ext uri="{FF2B5EF4-FFF2-40B4-BE49-F238E27FC236}">
                <a16:creationId xmlns:a16="http://schemas.microsoft.com/office/drawing/2014/main" id="{C99F6575-0D56-4116-EAC8-F7BB16515309}"/>
              </a:ext>
            </a:extLst>
          </p:cNvPr>
          <p:cNvSpPr txBox="1"/>
          <p:nvPr/>
        </p:nvSpPr>
        <p:spPr>
          <a:xfrm>
            <a:off x="853440" y="1336868"/>
            <a:ext cx="10485120" cy="646331"/>
          </a:xfrm>
          <a:prstGeom prst="rect">
            <a:avLst/>
          </a:prstGeom>
          <a:noFill/>
        </p:spPr>
        <p:txBody>
          <a:bodyPr wrap="square" rtlCol="0">
            <a:spAutoFit/>
          </a:bodyPr>
          <a:lstStyle/>
          <a:p>
            <a:pPr algn="ctr"/>
            <a:r>
              <a:rPr lang="pt-BR" sz="3600" b="1" dirty="0"/>
              <a:t>Relatórios Gerenciais – Divergências (B.I.)</a:t>
            </a:r>
          </a:p>
        </p:txBody>
      </p:sp>
    </p:spTree>
    <p:extLst>
      <p:ext uri="{BB962C8B-B14F-4D97-AF65-F5344CB8AC3E}">
        <p14:creationId xmlns:p14="http://schemas.microsoft.com/office/powerpoint/2010/main" val="33325203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1347CD62-069C-83E3-35FA-56333C67A9E6}"/>
              </a:ext>
            </a:extLst>
          </p:cNvPr>
          <p:cNvSpPr/>
          <p:nvPr/>
        </p:nvSpPr>
        <p:spPr>
          <a:xfrm>
            <a:off x="1081267" y="2236166"/>
            <a:ext cx="9979742" cy="1692771"/>
          </a:xfrm>
          <a:prstGeom prst="rect">
            <a:avLst/>
          </a:prstGeom>
        </p:spPr>
        <p:txBody>
          <a:bodyPr wrap="square">
            <a:spAutoFit/>
          </a:bodyPr>
          <a:lstStyle/>
          <a:p>
            <a:r>
              <a:rPr lang="pt-BR" sz="2400" b="1" dirty="0"/>
              <a:t>Opção de Empresas em Início de Atividade</a:t>
            </a:r>
          </a:p>
          <a:p>
            <a:pPr marL="342900" indent="-342900">
              <a:buFont typeface="Arial" panose="020B0604020202020204" pitchFamily="34" charset="0"/>
              <a:buChar char="•"/>
            </a:pPr>
            <a:r>
              <a:rPr lang="pt-BR" sz="2400" dirty="0"/>
              <a:t>Decendial: Dias 05, 15 e 25 de cada mês</a:t>
            </a:r>
          </a:p>
          <a:p>
            <a:pPr marL="285750" indent="-285750">
              <a:buFontTx/>
              <a:buChar char="-"/>
            </a:pPr>
            <a:endParaRPr lang="pt-BR" sz="800" dirty="0"/>
          </a:p>
          <a:p>
            <a:r>
              <a:rPr lang="pt-BR" sz="2400" b="1" dirty="0"/>
              <a:t>Opção de Empresas Constituídas (30 dias)</a:t>
            </a:r>
          </a:p>
          <a:p>
            <a:pPr marL="342900" indent="-342900">
              <a:buFont typeface="Arial" panose="020B0604020202020204" pitchFamily="34" charset="0"/>
              <a:buChar char="•"/>
            </a:pPr>
            <a:r>
              <a:rPr lang="pt-BR" sz="2400" dirty="0"/>
              <a:t>Anual: Janeiro a Fevereiro de cada ano</a:t>
            </a:r>
          </a:p>
        </p:txBody>
      </p:sp>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a:t>Simples Nacional – Base de Dados</a:t>
            </a:r>
            <a:endParaRPr lang="pt-BR" sz="4000" b="1" dirty="0"/>
          </a:p>
        </p:txBody>
      </p:sp>
      <p:sp>
        <p:nvSpPr>
          <p:cNvPr id="4" name="Retângulo 3">
            <a:extLst>
              <a:ext uri="{FF2B5EF4-FFF2-40B4-BE49-F238E27FC236}">
                <a16:creationId xmlns:a16="http://schemas.microsoft.com/office/drawing/2014/main" id="{0068FCA2-8BA2-93AA-6B2D-FDCA9B224FAE}"/>
              </a:ext>
            </a:extLst>
          </p:cNvPr>
          <p:cNvSpPr/>
          <p:nvPr/>
        </p:nvSpPr>
        <p:spPr>
          <a:xfrm>
            <a:off x="1081267" y="4082601"/>
            <a:ext cx="9979742" cy="1938992"/>
          </a:xfrm>
          <a:prstGeom prst="rect">
            <a:avLst/>
          </a:prstGeom>
        </p:spPr>
        <p:txBody>
          <a:bodyPr wrap="square">
            <a:spAutoFit/>
          </a:bodyPr>
          <a:lstStyle/>
          <a:p>
            <a:r>
              <a:rPr lang="pt-BR" sz="2400" b="1" dirty="0"/>
              <a:t>Procedimentos para Deferimento / Indeferimento da Opção</a:t>
            </a:r>
          </a:p>
          <a:p>
            <a:pPr marL="342900" indent="-342900">
              <a:buFont typeface="Arial" panose="020B0604020202020204" pitchFamily="34" charset="0"/>
              <a:buChar char="•"/>
            </a:pPr>
            <a:r>
              <a:rPr lang="pt-BR" sz="2400" dirty="0"/>
              <a:t>Download CNPJ Estabelecidos no Município</a:t>
            </a:r>
          </a:p>
          <a:p>
            <a:pPr marL="342900" indent="-342900">
              <a:buFont typeface="Arial" panose="020B0604020202020204" pitchFamily="34" charset="0"/>
              <a:buChar char="•"/>
            </a:pPr>
            <a:r>
              <a:rPr lang="pt-BR" sz="2400" dirty="0"/>
              <a:t>Verificação Periódica de Pendências</a:t>
            </a:r>
          </a:p>
          <a:p>
            <a:pPr marL="342900" indent="-342900">
              <a:buFont typeface="Arial" panose="020B0604020202020204" pitchFamily="34" charset="0"/>
              <a:buChar char="•"/>
            </a:pPr>
            <a:r>
              <a:rPr lang="pt-BR" sz="2400" dirty="0"/>
              <a:t>Upload do Arquivo de Resultado</a:t>
            </a:r>
          </a:p>
          <a:p>
            <a:pPr marL="342900" indent="-342900">
              <a:buFont typeface="Arial" panose="020B0604020202020204" pitchFamily="34" charset="0"/>
              <a:buChar char="•"/>
            </a:pPr>
            <a:r>
              <a:rPr lang="pt-BR" sz="2400" dirty="0"/>
              <a:t>Download de Solicitações Pendentes</a:t>
            </a:r>
          </a:p>
        </p:txBody>
      </p:sp>
    </p:spTree>
    <p:extLst>
      <p:ext uri="{BB962C8B-B14F-4D97-AF65-F5344CB8AC3E}">
        <p14:creationId xmlns:p14="http://schemas.microsoft.com/office/powerpoint/2010/main" val="749115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651B22D9-2759-D91E-C72C-126A789B4078}"/>
              </a:ext>
            </a:extLst>
          </p:cNvPr>
          <p:cNvSpPr/>
          <p:nvPr/>
        </p:nvSpPr>
        <p:spPr>
          <a:xfrm>
            <a:off x="1081267" y="3065690"/>
            <a:ext cx="9979742" cy="1938992"/>
          </a:xfrm>
          <a:prstGeom prst="rect">
            <a:avLst/>
          </a:prstGeom>
        </p:spPr>
        <p:txBody>
          <a:bodyPr wrap="square">
            <a:spAutoFit/>
          </a:bodyPr>
          <a:lstStyle/>
          <a:p>
            <a:r>
              <a:rPr lang="pt-BR" sz="2400" b="1" dirty="0"/>
              <a:t>Atualização do Cadastro de Optantes ME/MEI</a:t>
            </a:r>
          </a:p>
          <a:p>
            <a:pPr marL="342900" indent="-342900">
              <a:buFont typeface="Arial" panose="020B0604020202020204" pitchFamily="34" charset="0"/>
              <a:buChar char="•"/>
            </a:pPr>
            <a:r>
              <a:rPr lang="pt-BR" sz="2400" dirty="0"/>
              <a:t>Semanal:</a:t>
            </a:r>
          </a:p>
          <a:p>
            <a:pPr marL="773113" indent="-342900">
              <a:buFont typeface="Arial" panose="020B0604020202020204" pitchFamily="34" charset="0"/>
              <a:buChar char="•"/>
            </a:pPr>
            <a:r>
              <a:rPr lang="pt-BR" sz="2400" dirty="0"/>
              <a:t>PER</a:t>
            </a:r>
          </a:p>
          <a:p>
            <a:pPr marL="773113" indent="-342900">
              <a:buFont typeface="Arial" panose="020B0604020202020204" pitchFamily="34" charset="0"/>
              <a:buChar char="•"/>
            </a:pPr>
            <a:r>
              <a:rPr lang="pt-BR" sz="2400" dirty="0"/>
              <a:t>PERMEI</a:t>
            </a:r>
          </a:p>
          <a:p>
            <a:pPr marL="342900" indent="-342900">
              <a:buFont typeface="Arial" panose="020B0604020202020204" pitchFamily="34" charset="0"/>
              <a:buChar char="•"/>
            </a:pPr>
            <a:r>
              <a:rPr lang="pt-BR" sz="2400" dirty="0"/>
              <a:t>Por demanda, manualmente por solicitação do contribuinte.</a:t>
            </a:r>
          </a:p>
        </p:txBody>
      </p:sp>
      <p:sp>
        <p:nvSpPr>
          <p:cNvPr id="3" name="Retângulo 2">
            <a:extLst>
              <a:ext uri="{FF2B5EF4-FFF2-40B4-BE49-F238E27FC236}">
                <a16:creationId xmlns:a16="http://schemas.microsoft.com/office/drawing/2014/main" id="{DFDB846E-5255-10DC-BFEA-77A558CDE316}"/>
              </a:ext>
            </a:extLst>
          </p:cNvPr>
          <p:cNvSpPr/>
          <p:nvPr/>
        </p:nvSpPr>
        <p:spPr>
          <a:xfrm>
            <a:off x="984399" y="1310444"/>
            <a:ext cx="9979742" cy="707886"/>
          </a:xfrm>
          <a:prstGeom prst="rect">
            <a:avLst/>
          </a:prstGeom>
        </p:spPr>
        <p:txBody>
          <a:bodyPr wrap="square">
            <a:spAutoFit/>
          </a:bodyPr>
          <a:lstStyle/>
          <a:p>
            <a:r>
              <a:rPr lang="pt-BR" sz="4000" b="1"/>
              <a:t>Simples Nacional – Base de Dados</a:t>
            </a:r>
            <a:endParaRPr lang="pt-BR" sz="4000" b="1" dirty="0"/>
          </a:p>
        </p:txBody>
      </p:sp>
    </p:spTree>
    <p:extLst>
      <p:ext uri="{BB962C8B-B14F-4D97-AF65-F5344CB8AC3E}">
        <p14:creationId xmlns:p14="http://schemas.microsoft.com/office/powerpoint/2010/main" val="1391030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7" name="Retângulo 6">
            <a:extLst>
              <a:ext uri="{FF2B5EF4-FFF2-40B4-BE49-F238E27FC236}">
                <a16:creationId xmlns:a16="http://schemas.microsoft.com/office/drawing/2014/main" id="{FF9C39CD-2BEC-EFC8-47ED-74526A5A8426}"/>
              </a:ext>
            </a:extLst>
          </p:cNvPr>
          <p:cNvSpPr/>
          <p:nvPr/>
        </p:nvSpPr>
        <p:spPr>
          <a:xfrm>
            <a:off x="1106129" y="1397134"/>
            <a:ext cx="9979742" cy="707886"/>
          </a:xfrm>
          <a:prstGeom prst="rect">
            <a:avLst/>
          </a:prstGeom>
        </p:spPr>
        <p:txBody>
          <a:bodyPr wrap="square">
            <a:spAutoFit/>
          </a:bodyPr>
          <a:lstStyle/>
          <a:p>
            <a:r>
              <a:rPr lang="pt-BR" sz="4000" b="1" dirty="0"/>
              <a:t>Simples Nacional – Base de Dados</a:t>
            </a:r>
          </a:p>
        </p:txBody>
      </p:sp>
      <p:sp>
        <p:nvSpPr>
          <p:cNvPr id="8" name="CaixaDeTexto 7">
            <a:extLst>
              <a:ext uri="{FF2B5EF4-FFF2-40B4-BE49-F238E27FC236}">
                <a16:creationId xmlns:a16="http://schemas.microsoft.com/office/drawing/2014/main" id="{111CA876-CC81-D9D1-9B79-CD4355D57320}"/>
              </a:ext>
            </a:extLst>
          </p:cNvPr>
          <p:cNvSpPr txBox="1"/>
          <p:nvPr/>
        </p:nvSpPr>
        <p:spPr>
          <a:xfrm>
            <a:off x="1176233" y="2104660"/>
            <a:ext cx="9134168" cy="4308872"/>
          </a:xfrm>
          <a:prstGeom prst="rect">
            <a:avLst/>
          </a:prstGeom>
          <a:noFill/>
        </p:spPr>
        <p:txBody>
          <a:bodyPr wrap="square" rtlCol="0">
            <a:spAutoFit/>
          </a:bodyPr>
          <a:lstStyle/>
          <a:p>
            <a:r>
              <a:rPr lang="pt-BR" sz="2200" b="1" dirty="0"/>
              <a:t>Declaração e Pagamento (DIÁRIO):</a:t>
            </a:r>
            <a:endParaRPr lang="pt-BR" sz="2200" dirty="0"/>
          </a:p>
          <a:p>
            <a:pPr marL="800100" lvl="1" indent="-342900">
              <a:buFont typeface="Arial" panose="020B0604020202020204" pitchFamily="34" charset="0"/>
              <a:buChar char="•"/>
            </a:pPr>
            <a:r>
              <a:rPr lang="pt-BR" sz="2200" dirty="0"/>
              <a:t>Declaração:	PGDAS-D </a:t>
            </a:r>
          </a:p>
          <a:p>
            <a:pPr marL="800100" lvl="1" indent="-342900">
              <a:buFont typeface="Arial" panose="020B0604020202020204" pitchFamily="34" charset="0"/>
              <a:buChar char="•"/>
            </a:pPr>
            <a:r>
              <a:rPr lang="pt-BR" sz="2200" dirty="0"/>
              <a:t>Emissão DAS:	DASSENDA</a:t>
            </a:r>
          </a:p>
          <a:p>
            <a:pPr marL="800100" lvl="1" indent="-342900">
              <a:buFont typeface="Arial" panose="020B0604020202020204" pitchFamily="34" charset="0"/>
              <a:buChar char="•"/>
            </a:pPr>
            <a:r>
              <a:rPr lang="pt-BR" sz="2200" dirty="0"/>
              <a:t>Pagamento DAS:	PAG, DAF607</a:t>
            </a:r>
          </a:p>
          <a:p>
            <a:pPr marL="800100" lvl="1" indent="-342900">
              <a:buFont typeface="Arial" panose="020B0604020202020204" pitchFamily="34" charset="0"/>
              <a:buChar char="•"/>
            </a:pPr>
            <a:endParaRPr lang="pt-BR" sz="1600" dirty="0"/>
          </a:p>
          <a:p>
            <a:r>
              <a:rPr lang="pt-BR" sz="2200" b="1" dirty="0"/>
              <a:t>Parcelamento na RFB (Semanal):</a:t>
            </a:r>
          </a:p>
          <a:p>
            <a:pPr marL="800100" lvl="1" indent="-342900">
              <a:buFont typeface="Arial" panose="020B0604020202020204" pitchFamily="34" charset="0"/>
              <a:buChar char="•"/>
            </a:pPr>
            <a:r>
              <a:rPr lang="pt-BR" sz="2200" dirty="0"/>
              <a:t>PARCSN, PARCNESP, PERTSN* e RELPSN*</a:t>
            </a:r>
          </a:p>
          <a:p>
            <a:endParaRPr lang="pt-BR" sz="1600" dirty="0"/>
          </a:p>
          <a:p>
            <a:r>
              <a:rPr lang="pt-BR" sz="2200" b="1" dirty="0"/>
              <a:t>Compensação na RFB (Semanal):</a:t>
            </a:r>
          </a:p>
          <a:p>
            <a:pPr marL="800100" lvl="1" indent="-342900">
              <a:buFont typeface="Arial" panose="020B0604020202020204" pitchFamily="34" charset="0"/>
              <a:buChar char="•"/>
            </a:pPr>
            <a:r>
              <a:rPr lang="pt-BR" sz="2200" dirty="0"/>
              <a:t>COMPSN</a:t>
            </a:r>
          </a:p>
          <a:p>
            <a:pPr marL="342900" indent="-342900">
              <a:buFont typeface="Arial" panose="020B0604020202020204" pitchFamily="34" charset="0"/>
              <a:buChar char="•"/>
            </a:pPr>
            <a:endParaRPr lang="pt-BR" sz="1600" dirty="0"/>
          </a:p>
          <a:p>
            <a:r>
              <a:rPr lang="pt-BR" sz="2200" b="1" dirty="0"/>
              <a:t>Dívida Ativa (Semanal):</a:t>
            </a:r>
          </a:p>
          <a:p>
            <a:pPr marL="800100" lvl="1" indent="-342900">
              <a:buFont typeface="Arial" panose="020B0604020202020204" pitchFamily="34" charset="0"/>
              <a:buChar char="•"/>
            </a:pPr>
            <a:r>
              <a:rPr lang="pt-BR" sz="2200" dirty="0"/>
              <a:t>INSCOBRA e INSCOBRAPROC</a:t>
            </a:r>
          </a:p>
        </p:txBody>
      </p:sp>
    </p:spTree>
    <p:extLst>
      <p:ext uri="{BB962C8B-B14F-4D97-AF65-F5344CB8AC3E}">
        <p14:creationId xmlns:p14="http://schemas.microsoft.com/office/powerpoint/2010/main" val="4259572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ângulo 13"/>
          <p:cNvSpPr/>
          <p:nvPr/>
        </p:nvSpPr>
        <p:spPr>
          <a:xfrm>
            <a:off x="0" y="-8471"/>
            <a:ext cx="12192000" cy="4408455"/>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prstClr val="white"/>
              </a:solidFill>
            </a:endParaRPr>
          </a:p>
        </p:txBody>
      </p:sp>
      <p:sp>
        <p:nvSpPr>
          <p:cNvPr id="5" name="CaixaDeTexto 4"/>
          <p:cNvSpPr txBox="1"/>
          <p:nvPr/>
        </p:nvSpPr>
        <p:spPr>
          <a:xfrm>
            <a:off x="117694" y="3580203"/>
            <a:ext cx="11379839" cy="584775"/>
          </a:xfrm>
          <a:prstGeom prst="rect">
            <a:avLst/>
          </a:prstGeom>
          <a:noFill/>
        </p:spPr>
        <p:txBody>
          <a:bodyPr wrap="square" rtlCol="0">
            <a:spAutoFit/>
          </a:bodyPr>
          <a:lstStyle/>
          <a:p>
            <a:r>
              <a:rPr lang="pt-BR" sz="3200" b="1" dirty="0">
                <a:solidFill>
                  <a:prstClr val="black"/>
                </a:solidFill>
                <a:cs typeface="Palanquin" panose="020B0004020203020204" pitchFamily="34" charset="0"/>
              </a:rPr>
              <a:t>OBRIGADO!!!</a:t>
            </a:r>
            <a:endParaRPr lang="pt-BR" sz="3200" b="1" i="1" dirty="0">
              <a:solidFill>
                <a:schemeClr val="accent2">
                  <a:lumMod val="75000"/>
                </a:schemeClr>
              </a:solidFill>
              <a:cs typeface="Palanquin" panose="020B0004020203020204" pitchFamily="34" charset="0"/>
            </a:endParaRPr>
          </a:p>
        </p:txBody>
      </p:sp>
      <p:pic>
        <p:nvPicPr>
          <p:cNvPr id="2" name="Imagem 1"/>
          <p:cNvPicPr>
            <a:picLocks noChangeAspect="1"/>
          </p:cNvPicPr>
          <p:nvPr/>
        </p:nvPicPr>
        <p:blipFill>
          <a:blip r:embed="rId2"/>
          <a:stretch>
            <a:fillRect/>
          </a:stretch>
        </p:blipFill>
        <p:spPr>
          <a:xfrm rot="171431">
            <a:off x="9069767" y="5713674"/>
            <a:ext cx="2026809" cy="872243"/>
          </a:xfrm>
          <a:prstGeom prst="rect">
            <a:avLst/>
          </a:prstGeom>
        </p:spPr>
      </p:pic>
      <p:pic>
        <p:nvPicPr>
          <p:cNvPr id="10" name="Imagem 9" descr="Marca EG_IMPARH_PREFEITURA.jpg"/>
          <p:cNvPicPr>
            <a:picLocks noChangeAspect="1"/>
          </p:cNvPicPr>
          <p:nvPr/>
        </p:nvPicPr>
        <p:blipFill>
          <a:blip r:embed="rId3"/>
          <a:srcRect l="24053"/>
          <a:stretch>
            <a:fillRect/>
          </a:stretch>
        </p:blipFill>
        <p:spPr>
          <a:xfrm>
            <a:off x="3281522" y="5676834"/>
            <a:ext cx="5371441" cy="1005205"/>
          </a:xfrm>
          <a:prstGeom prst="rect">
            <a:avLst/>
          </a:prstGeom>
        </p:spPr>
      </p:pic>
      <p:pic>
        <p:nvPicPr>
          <p:cNvPr id="12" name="Imagem 3"/>
          <p:cNvPicPr>
            <a:picLocks noChangeAspect="1"/>
          </p:cNvPicPr>
          <p:nvPr/>
        </p:nvPicPr>
        <p:blipFill>
          <a:blip r:embed="rId4" cstate="print"/>
          <a:srcRect l="31887" t="29550" r="30654" b="34951"/>
          <a:stretch>
            <a:fillRect/>
          </a:stretch>
        </p:blipFill>
        <p:spPr>
          <a:xfrm>
            <a:off x="950613" y="5477244"/>
            <a:ext cx="1934584" cy="1031551"/>
          </a:xfrm>
          <a:prstGeom prst="rect">
            <a:avLst/>
          </a:prstGeom>
          <a:noFill/>
          <a:ln w="9525">
            <a:noFill/>
          </a:ln>
        </p:spPr>
      </p:pic>
    </p:spTree>
    <p:extLst>
      <p:ext uri="{BB962C8B-B14F-4D97-AF65-F5344CB8AC3E}">
        <p14:creationId xmlns:p14="http://schemas.microsoft.com/office/powerpoint/2010/main" val="3451566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DF9AE-86D8-DBBD-931B-3B39616C8CDE}"/>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BA42B29C-1D4B-37AE-C824-A1D7AE871A02}"/>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C27D984F-8FBF-EC2B-0603-BA33AFF3ECFA}"/>
              </a:ext>
            </a:extLst>
          </p:cNvPr>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D382421B-8B9D-E396-BDFF-A155E8A145C6}"/>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3" name="Retângulo 2">
            <a:extLst>
              <a:ext uri="{FF2B5EF4-FFF2-40B4-BE49-F238E27FC236}">
                <a16:creationId xmlns:a16="http://schemas.microsoft.com/office/drawing/2014/main" id="{E306DBE3-934D-083E-B8FB-2FFFC59C3373}"/>
              </a:ext>
            </a:extLst>
          </p:cNvPr>
          <p:cNvSpPr/>
          <p:nvPr/>
        </p:nvSpPr>
        <p:spPr>
          <a:xfrm>
            <a:off x="1081267" y="1374616"/>
            <a:ext cx="9979742" cy="707886"/>
          </a:xfrm>
          <a:prstGeom prst="rect">
            <a:avLst/>
          </a:prstGeom>
        </p:spPr>
        <p:txBody>
          <a:bodyPr wrap="square">
            <a:spAutoFit/>
          </a:bodyPr>
          <a:lstStyle/>
          <a:p>
            <a:r>
              <a:rPr lang="pt-BR" sz="4000" b="1" dirty="0"/>
              <a:t>Fiscalização</a:t>
            </a:r>
          </a:p>
        </p:txBody>
      </p:sp>
      <p:sp>
        <p:nvSpPr>
          <p:cNvPr id="6" name="CaixaDeTexto 5">
            <a:extLst>
              <a:ext uri="{FF2B5EF4-FFF2-40B4-BE49-F238E27FC236}">
                <a16:creationId xmlns:a16="http://schemas.microsoft.com/office/drawing/2014/main" id="{BCA7B17E-2B8C-1184-0745-1A4F9CC92CA7}"/>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33, caput e § 4º.</a:t>
            </a:r>
          </a:p>
        </p:txBody>
      </p:sp>
      <p:sp>
        <p:nvSpPr>
          <p:cNvPr id="7" name="CaixaDeTexto 6">
            <a:extLst>
              <a:ext uri="{FF2B5EF4-FFF2-40B4-BE49-F238E27FC236}">
                <a16:creationId xmlns:a16="http://schemas.microsoft.com/office/drawing/2014/main" id="{0EAF040B-A2BB-7C09-38E3-1E525FD6FFB5}"/>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85, § 1º, I e § 2º.</a:t>
            </a:r>
          </a:p>
        </p:txBody>
      </p:sp>
      <p:sp>
        <p:nvSpPr>
          <p:cNvPr id="8" name="Retângulo 7">
            <a:extLst>
              <a:ext uri="{FF2B5EF4-FFF2-40B4-BE49-F238E27FC236}">
                <a16:creationId xmlns:a16="http://schemas.microsoft.com/office/drawing/2014/main" id="{5BF0DF71-3050-7373-F2EA-138CF591E134}"/>
              </a:ext>
            </a:extLst>
          </p:cNvPr>
          <p:cNvSpPr/>
          <p:nvPr/>
        </p:nvSpPr>
        <p:spPr>
          <a:xfrm>
            <a:off x="1081266" y="2319201"/>
            <a:ext cx="10446010" cy="830997"/>
          </a:xfrm>
          <a:prstGeom prst="rect">
            <a:avLst/>
          </a:prstGeom>
        </p:spPr>
        <p:txBody>
          <a:bodyPr wrap="square">
            <a:spAutoFit/>
          </a:bodyPr>
          <a:lstStyle/>
          <a:p>
            <a:r>
              <a:rPr lang="pt-BR" sz="2400" b="0" i="0" dirty="0">
                <a:solidFill>
                  <a:srgbClr val="000000"/>
                </a:solidFill>
                <a:effectLst/>
              </a:rPr>
              <a:t>A ação fiscal poderá abranger todos os estabelecimentos da ME e da EPP, independentemente das atividades por eles exercidas.</a:t>
            </a:r>
            <a:endParaRPr lang="pt-BR" sz="2400" dirty="0"/>
          </a:p>
        </p:txBody>
      </p:sp>
      <p:sp>
        <p:nvSpPr>
          <p:cNvPr id="9" name="Retângulo 8">
            <a:extLst>
              <a:ext uri="{FF2B5EF4-FFF2-40B4-BE49-F238E27FC236}">
                <a16:creationId xmlns:a16="http://schemas.microsoft.com/office/drawing/2014/main" id="{793F5367-953F-4A63-B8D9-9F0A2D65C36D}"/>
              </a:ext>
            </a:extLst>
          </p:cNvPr>
          <p:cNvSpPr/>
          <p:nvPr/>
        </p:nvSpPr>
        <p:spPr>
          <a:xfrm>
            <a:off x="1081266" y="3230937"/>
            <a:ext cx="10446010" cy="1569660"/>
          </a:xfrm>
          <a:prstGeom prst="rect">
            <a:avLst/>
          </a:prstGeom>
        </p:spPr>
        <p:txBody>
          <a:bodyPr wrap="square">
            <a:spAutoFit/>
          </a:bodyPr>
          <a:lstStyle/>
          <a:p>
            <a:r>
              <a:rPr lang="pt-BR" sz="2400" b="0" i="0" dirty="0">
                <a:solidFill>
                  <a:srgbClr val="000000"/>
                </a:solidFill>
                <a:effectLst/>
              </a:rPr>
              <a:t>No caso de ação fiscal em contribuinte com estabelecimento fora do âmbito de competência do respectivo ente federado, o órgão deverá comunicar o fato à administração tributária do outro ente federado para que, se houver interesse, se integre à ação fiscal.</a:t>
            </a:r>
            <a:endParaRPr lang="pt-BR" sz="2400" dirty="0"/>
          </a:p>
        </p:txBody>
      </p:sp>
    </p:spTree>
    <p:extLst>
      <p:ext uri="{BB962C8B-B14F-4D97-AF65-F5344CB8AC3E}">
        <p14:creationId xmlns:p14="http://schemas.microsoft.com/office/powerpoint/2010/main" val="3120993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tângulo 94"/>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1347CD62-069C-83E3-35FA-56333C67A9E6}"/>
              </a:ext>
            </a:extLst>
          </p:cNvPr>
          <p:cNvSpPr/>
          <p:nvPr/>
        </p:nvSpPr>
        <p:spPr>
          <a:xfrm>
            <a:off x="1081267" y="2236166"/>
            <a:ext cx="9979742" cy="1569660"/>
          </a:xfrm>
          <a:prstGeom prst="rect">
            <a:avLst/>
          </a:prstGeom>
        </p:spPr>
        <p:txBody>
          <a:bodyPr wrap="square">
            <a:spAutoFit/>
          </a:bodyPr>
          <a:lstStyle/>
          <a:p>
            <a:r>
              <a:rPr lang="pt-BR" sz="2400" dirty="0"/>
              <a:t>Competência para fiscalizar: PLENA – inclusive para períodos já fiscalizados;</a:t>
            </a:r>
          </a:p>
          <a:p>
            <a:pPr marL="342900" indent="-342900">
              <a:buFont typeface="Arial" panose="020B0604020202020204" pitchFamily="34" charset="0"/>
              <a:buChar char="•"/>
            </a:pPr>
            <a:r>
              <a:rPr lang="pt-BR" sz="2400" dirty="0"/>
              <a:t>Individual;</a:t>
            </a:r>
          </a:p>
          <a:p>
            <a:pPr marL="342900" indent="-342900">
              <a:buFont typeface="Arial" panose="020B0604020202020204" pitchFamily="34" charset="0"/>
              <a:buChar char="•"/>
            </a:pPr>
            <a:r>
              <a:rPr lang="pt-BR" sz="2400" dirty="0"/>
              <a:t>Simultânea;</a:t>
            </a:r>
          </a:p>
          <a:p>
            <a:pPr marL="342900" indent="-342900">
              <a:buFont typeface="Arial" panose="020B0604020202020204" pitchFamily="34" charset="0"/>
              <a:buChar char="•"/>
            </a:pPr>
            <a:r>
              <a:rPr lang="pt-BR" sz="2400" dirty="0"/>
              <a:t>Integrada.</a:t>
            </a:r>
          </a:p>
        </p:txBody>
      </p:sp>
      <p:sp>
        <p:nvSpPr>
          <p:cNvPr id="3" name="Retângulo 2">
            <a:extLst>
              <a:ext uri="{FF2B5EF4-FFF2-40B4-BE49-F238E27FC236}">
                <a16:creationId xmlns:a16="http://schemas.microsoft.com/office/drawing/2014/main" id="{BC1BAB26-3C0B-EF8C-6289-640C873A172F}"/>
              </a:ext>
            </a:extLst>
          </p:cNvPr>
          <p:cNvSpPr/>
          <p:nvPr/>
        </p:nvSpPr>
        <p:spPr>
          <a:xfrm>
            <a:off x="1081267" y="1374616"/>
            <a:ext cx="9979742" cy="707886"/>
          </a:xfrm>
          <a:prstGeom prst="rect">
            <a:avLst/>
          </a:prstGeom>
        </p:spPr>
        <p:txBody>
          <a:bodyPr wrap="square">
            <a:spAutoFit/>
          </a:bodyPr>
          <a:lstStyle/>
          <a:p>
            <a:r>
              <a:rPr lang="pt-BR" sz="4000" b="1" dirty="0"/>
              <a:t>Fiscalização</a:t>
            </a:r>
          </a:p>
        </p:txBody>
      </p:sp>
      <p:sp>
        <p:nvSpPr>
          <p:cNvPr id="4" name="Retângulo 3">
            <a:extLst>
              <a:ext uri="{FF2B5EF4-FFF2-40B4-BE49-F238E27FC236}">
                <a16:creationId xmlns:a16="http://schemas.microsoft.com/office/drawing/2014/main" id="{0068FCA2-8BA2-93AA-6B2D-FDCA9B224FAE}"/>
              </a:ext>
            </a:extLst>
          </p:cNvPr>
          <p:cNvSpPr/>
          <p:nvPr/>
        </p:nvSpPr>
        <p:spPr>
          <a:xfrm>
            <a:off x="1081267" y="4269554"/>
            <a:ext cx="9979742" cy="1569660"/>
          </a:xfrm>
          <a:prstGeom prst="rect">
            <a:avLst/>
          </a:prstGeom>
        </p:spPr>
        <p:txBody>
          <a:bodyPr wrap="square">
            <a:spAutoFit/>
          </a:bodyPr>
          <a:lstStyle/>
          <a:p>
            <a:r>
              <a:rPr lang="pt-BR" sz="2400" dirty="0"/>
              <a:t>Evitar duplicidade de lançamentos (mesmo PA e FG);</a:t>
            </a:r>
          </a:p>
          <a:p>
            <a:pPr marL="342900" indent="-342900">
              <a:buFont typeface="Arial" panose="020B0604020202020204" pitchFamily="34" charset="0"/>
              <a:buChar char="•"/>
            </a:pPr>
            <a:r>
              <a:rPr lang="pt-BR" sz="2400" dirty="0"/>
              <a:t>Tomar conhecimento das ações fiscais em andamento: </a:t>
            </a:r>
          </a:p>
          <a:p>
            <a:pPr marL="342900" indent="-342900">
              <a:buFont typeface="Arial" panose="020B0604020202020204" pitchFamily="34" charset="0"/>
              <a:buChar char="•"/>
            </a:pPr>
            <a:r>
              <a:rPr lang="pt-BR" sz="2400" dirty="0"/>
              <a:t>Tomar conhecimento das ações já realizadas, dos valores lançados e das informações contidas no sistema eletrônico único de fiscalização</a:t>
            </a:r>
          </a:p>
        </p:txBody>
      </p:sp>
    </p:spTree>
    <p:extLst>
      <p:ext uri="{BB962C8B-B14F-4D97-AF65-F5344CB8AC3E}">
        <p14:creationId xmlns:p14="http://schemas.microsoft.com/office/powerpoint/2010/main" val="6641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30793-6D94-B1A3-8EFC-326E074F6284}"/>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0C307A41-5F1A-DD55-012C-F99A3F802C10}"/>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1E7240DD-73C5-1F26-3885-835A57E06ED4}"/>
              </a:ext>
            </a:extLst>
          </p:cNvPr>
          <p:cNvSpPr/>
          <p:nvPr/>
        </p:nvSpPr>
        <p:spPr>
          <a:xfrm>
            <a:off x="110223"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3667807B-9574-F606-2E0F-24D5956A3E0F}"/>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E8B2FE37-8836-B261-B217-0776B001BC09}"/>
              </a:ext>
            </a:extLst>
          </p:cNvPr>
          <p:cNvSpPr txBox="1"/>
          <p:nvPr/>
        </p:nvSpPr>
        <p:spPr>
          <a:xfrm>
            <a:off x="1001949" y="1541200"/>
            <a:ext cx="10188102" cy="47705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Infrações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Diferença de Base de Cálculo: </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Receitas escrituradas e não declaradas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Insuficiência de Recolhimento:</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 Receitas declaradas com tributação inferior ao devido, decorrente de declaração de informações ou de segregação de receita que resultem na aplicação de % de alíquota menor que o devido.</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Diferença de Alíquota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Segregação Incorreta de Receitas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Anexo/Atividade Econômica</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Destinação do Tributo</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Qualificação Tributária</a:t>
            </a:r>
          </a:p>
        </p:txBody>
      </p:sp>
    </p:spTree>
    <p:extLst>
      <p:ext uri="{BB962C8B-B14F-4D97-AF65-F5344CB8AC3E}">
        <p14:creationId xmlns:p14="http://schemas.microsoft.com/office/powerpoint/2010/main" val="2963932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20DE5-17F6-7B5F-513F-B0200F62300C}"/>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8A1F1FB1-9B2D-F5EC-8656-907D8785B4E5}"/>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72"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alibri" panose="020F0502020204030204"/>
                <a:ea typeface="+mn-ea"/>
                <a:cs typeface="+mn-cs"/>
              </a:rPr>
              <a:t>SEFISC – Simples Nacional</a:t>
            </a:r>
          </a:p>
        </p:txBody>
      </p:sp>
      <p:sp>
        <p:nvSpPr>
          <p:cNvPr id="48" name="Retângulo 47">
            <a:extLst>
              <a:ext uri="{FF2B5EF4-FFF2-40B4-BE49-F238E27FC236}">
                <a16:creationId xmlns:a16="http://schemas.microsoft.com/office/drawing/2014/main" id="{B87089E6-040F-0953-0CC6-1B2EE9987C89}"/>
              </a:ext>
            </a:extLst>
          </p:cNvPr>
          <p:cNvSpPr/>
          <p:nvPr/>
        </p:nvSpPr>
        <p:spPr>
          <a:xfrm>
            <a:off x="143582" y="1352701"/>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m 3">
            <a:extLst>
              <a:ext uri="{FF2B5EF4-FFF2-40B4-BE49-F238E27FC236}">
                <a16:creationId xmlns:a16="http://schemas.microsoft.com/office/drawing/2014/main" id="{63BA2DDA-BBCD-CABC-A2B0-BBA25136F38F}"/>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CaixaDeTexto 1">
            <a:extLst>
              <a:ext uri="{FF2B5EF4-FFF2-40B4-BE49-F238E27FC236}">
                <a16:creationId xmlns:a16="http://schemas.microsoft.com/office/drawing/2014/main" id="{FA8C1F92-846B-2974-39B0-61C3FEE51F70}"/>
              </a:ext>
            </a:extLst>
          </p:cNvPr>
          <p:cNvSpPr txBox="1"/>
          <p:nvPr/>
        </p:nvSpPr>
        <p:spPr>
          <a:xfrm>
            <a:off x="818744" y="1352701"/>
            <a:ext cx="10554511" cy="50475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black"/>
                </a:solidFill>
                <a:effectLst/>
                <a:uLnTx/>
                <a:uFillTx/>
                <a:latin typeface="Calibri" panose="020F0502020204030204"/>
                <a:ea typeface="+mn-ea"/>
                <a:cs typeface="+mn-cs"/>
              </a:rPr>
              <a:t>Infrações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Omissão de Receitas:</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 Receitas não escrituradas por qualquer meio e não declaradas, comprovadas documentalmente, por levantamento fiscal ou por presunção.</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Cancelamento Fictício de Documento Fiscal</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Depósitos ou Investimentos em Instituição Financeira com Origem Não Comprovada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Devolução Não Comprovada de Mercadoria Vendida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Diferença de Estoque</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Falta de Emissão de Documento Fiscal</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Falta de Escrituração de Pagamentos Efetuados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Passivo Fictício</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Receitas Não Escrituradas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Receitas Omitidas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Saldo Credor de Caixa</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b="0" i="0" u="none" strike="noStrike" kern="1200" cap="none" spc="0" normalizeH="0" baseline="0" noProof="0" dirty="0">
                <a:ln>
                  <a:noFill/>
                </a:ln>
                <a:solidFill>
                  <a:prstClr val="black"/>
                </a:solidFill>
                <a:effectLst/>
                <a:uLnTx/>
                <a:uFillTx/>
                <a:latin typeface="Calibri" panose="020F0502020204030204"/>
                <a:ea typeface="+mn-ea"/>
                <a:cs typeface="+mn-cs"/>
              </a:rPr>
              <a:t>Suprimento de Caixa</a:t>
            </a:r>
          </a:p>
        </p:txBody>
      </p:sp>
    </p:spTree>
    <p:extLst>
      <p:ext uri="{BB962C8B-B14F-4D97-AF65-F5344CB8AC3E}">
        <p14:creationId xmlns:p14="http://schemas.microsoft.com/office/powerpoint/2010/main" val="2885187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A7488-EC33-AAF3-A82A-27447C945A52}"/>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79C1C10E-2AF8-0CA1-322B-9013EC0C1CDD}"/>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361C7779-A6CF-6930-EC9D-44E1D11488D1}"/>
              </a:ext>
            </a:extLst>
          </p:cNvPr>
          <p:cNvSpPr/>
          <p:nvPr/>
        </p:nvSpPr>
        <p:spPr>
          <a:xfrm>
            <a:off x="135084" y="1307305"/>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C02F91C7-09AD-798B-DA9C-135561732F45}"/>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85CD57D4-1B3D-19EA-38B2-DD88A6FC9D23}"/>
              </a:ext>
            </a:extLst>
          </p:cNvPr>
          <p:cNvSpPr/>
          <p:nvPr/>
        </p:nvSpPr>
        <p:spPr>
          <a:xfrm>
            <a:off x="1081266" y="2236166"/>
            <a:ext cx="10300095" cy="1200329"/>
          </a:xfrm>
          <a:prstGeom prst="rect">
            <a:avLst/>
          </a:prstGeom>
        </p:spPr>
        <p:txBody>
          <a:bodyPr wrap="square">
            <a:spAutoFit/>
          </a:bodyPr>
          <a:lstStyle/>
          <a:p>
            <a:r>
              <a:rPr lang="pt-BR" sz="2400" dirty="0"/>
              <a:t>As ações fiscais serão registradas no Sistema Único de Fiscalização, Lançamento e Contencioso (</a:t>
            </a:r>
            <a:r>
              <a:rPr lang="pt-BR" sz="2400" dirty="0" err="1"/>
              <a:t>Sefisc</a:t>
            </a:r>
            <a:r>
              <a:rPr lang="pt-BR" sz="2400" dirty="0"/>
              <a:t>), disponibilizado no Portal do Simples Nacional, com acesso pelos entes federados.</a:t>
            </a:r>
          </a:p>
        </p:txBody>
      </p:sp>
      <p:sp>
        <p:nvSpPr>
          <p:cNvPr id="3" name="Retângulo 2">
            <a:extLst>
              <a:ext uri="{FF2B5EF4-FFF2-40B4-BE49-F238E27FC236}">
                <a16:creationId xmlns:a16="http://schemas.microsoft.com/office/drawing/2014/main" id="{F0A9D89F-8324-2219-C1BA-66C3C7AED1EF}"/>
              </a:ext>
            </a:extLst>
          </p:cNvPr>
          <p:cNvSpPr/>
          <p:nvPr/>
        </p:nvSpPr>
        <p:spPr>
          <a:xfrm>
            <a:off x="1081267" y="1374616"/>
            <a:ext cx="9979742" cy="707886"/>
          </a:xfrm>
          <a:prstGeom prst="rect">
            <a:avLst/>
          </a:prstGeom>
        </p:spPr>
        <p:txBody>
          <a:bodyPr wrap="square">
            <a:spAutoFit/>
          </a:bodyPr>
          <a:lstStyle/>
          <a:p>
            <a:r>
              <a:rPr lang="pt-BR" sz="4000" b="1" dirty="0"/>
              <a:t>Ações Fiscais</a:t>
            </a:r>
          </a:p>
        </p:txBody>
      </p:sp>
      <p:sp>
        <p:nvSpPr>
          <p:cNvPr id="4" name="Retângulo 3">
            <a:extLst>
              <a:ext uri="{FF2B5EF4-FFF2-40B4-BE49-F238E27FC236}">
                <a16:creationId xmlns:a16="http://schemas.microsoft.com/office/drawing/2014/main" id="{54456D1B-7E75-E5E5-4533-AB6CC77F6989}"/>
              </a:ext>
            </a:extLst>
          </p:cNvPr>
          <p:cNvSpPr/>
          <p:nvPr/>
        </p:nvSpPr>
        <p:spPr>
          <a:xfrm>
            <a:off x="1081266" y="3732405"/>
            <a:ext cx="9979742" cy="830997"/>
          </a:xfrm>
          <a:prstGeom prst="rect">
            <a:avLst/>
          </a:prstGeom>
        </p:spPr>
        <p:txBody>
          <a:bodyPr wrap="square">
            <a:spAutoFit/>
          </a:bodyPr>
          <a:lstStyle/>
          <a:p>
            <a:r>
              <a:rPr lang="pt-BR" sz="2400" dirty="0"/>
              <a:t>O mesmo ente federado que abrir a ação fiscal deverá encerrá-la, observado o prazo previsto em sua respectiva legislação.</a:t>
            </a:r>
          </a:p>
        </p:txBody>
      </p:sp>
      <p:sp>
        <p:nvSpPr>
          <p:cNvPr id="6" name="CaixaDeTexto 5">
            <a:extLst>
              <a:ext uri="{FF2B5EF4-FFF2-40B4-BE49-F238E27FC236}">
                <a16:creationId xmlns:a16="http://schemas.microsoft.com/office/drawing/2014/main" id="{8479D74E-71BD-3D8E-14BE-D35C512C5B54}"/>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art. 33, § 4º.</a:t>
            </a:r>
          </a:p>
        </p:txBody>
      </p:sp>
      <p:sp>
        <p:nvSpPr>
          <p:cNvPr id="7" name="CaixaDeTexto 6">
            <a:extLst>
              <a:ext uri="{FF2B5EF4-FFF2-40B4-BE49-F238E27FC236}">
                <a16:creationId xmlns:a16="http://schemas.microsoft.com/office/drawing/2014/main" id="{B181E474-33F8-07B7-C998-652CB7B2E466}"/>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86.</a:t>
            </a:r>
          </a:p>
        </p:txBody>
      </p:sp>
    </p:spTree>
    <p:extLst>
      <p:ext uri="{BB962C8B-B14F-4D97-AF65-F5344CB8AC3E}">
        <p14:creationId xmlns:p14="http://schemas.microsoft.com/office/powerpoint/2010/main" val="823549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215EB-A6B4-7C7E-C118-53A3368EDCE7}"/>
            </a:ext>
          </a:extLst>
        </p:cNvPr>
        <p:cNvGrpSpPr/>
        <p:nvPr/>
      </p:nvGrpSpPr>
      <p:grpSpPr>
        <a:xfrm>
          <a:off x="0" y="0"/>
          <a:ext cx="0" cy="0"/>
          <a:chOff x="0" y="0"/>
          <a:chExt cx="0" cy="0"/>
        </a:xfrm>
      </p:grpSpPr>
      <p:sp>
        <p:nvSpPr>
          <p:cNvPr id="95" name="Retângulo 94">
            <a:extLst>
              <a:ext uri="{FF2B5EF4-FFF2-40B4-BE49-F238E27FC236}">
                <a16:creationId xmlns:a16="http://schemas.microsoft.com/office/drawing/2014/main" id="{F30F66D6-DC4F-38F2-572C-9B0F6F5FAA0B}"/>
              </a:ext>
            </a:extLst>
          </p:cNvPr>
          <p:cNvSpPr/>
          <p:nvPr/>
        </p:nvSpPr>
        <p:spPr>
          <a:xfrm>
            <a:off x="1589" y="893"/>
            <a:ext cx="10129240" cy="1225673"/>
          </a:xfrm>
          <a:prstGeom prst="rect">
            <a:avLst/>
          </a:prstGeom>
          <a:solidFill>
            <a:srgbClr val="FECA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5400" b="1"/>
              <a:t>Simples Nacional</a:t>
            </a:r>
            <a:endParaRPr lang="pt-BR" sz="5400" b="1" dirty="0"/>
          </a:p>
          <a:p>
            <a:pPr algn="ctr" defTabSz="914172"/>
            <a:endParaRPr lang="pt-BR" dirty="0">
              <a:solidFill>
                <a:prstClr val="white"/>
              </a:solidFill>
            </a:endParaRPr>
          </a:p>
        </p:txBody>
      </p:sp>
      <p:sp>
        <p:nvSpPr>
          <p:cNvPr id="48" name="Retângulo 47">
            <a:extLst>
              <a:ext uri="{FF2B5EF4-FFF2-40B4-BE49-F238E27FC236}">
                <a16:creationId xmlns:a16="http://schemas.microsoft.com/office/drawing/2014/main" id="{840A74DB-F03C-B73A-A917-6A4AD79EFA08}"/>
              </a:ext>
            </a:extLst>
          </p:cNvPr>
          <p:cNvSpPr/>
          <p:nvPr/>
        </p:nvSpPr>
        <p:spPr>
          <a:xfrm>
            <a:off x="135084" y="1297577"/>
            <a:ext cx="11921831" cy="5364970"/>
          </a:xfrm>
          <a:prstGeom prst="rect">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3">
            <a:extLst>
              <a:ext uri="{FF2B5EF4-FFF2-40B4-BE49-F238E27FC236}">
                <a16:creationId xmlns:a16="http://schemas.microsoft.com/office/drawing/2014/main" id="{D3AAF8AC-C5B0-FAFD-169C-29F65AAE9CCE}"/>
              </a:ext>
            </a:extLst>
          </p:cNvPr>
          <p:cNvPicPr>
            <a:picLocks noChangeAspect="1"/>
          </p:cNvPicPr>
          <p:nvPr/>
        </p:nvPicPr>
        <p:blipFill>
          <a:blip r:embed="rId3" cstate="print"/>
          <a:srcRect l="31887" t="29550" r="30654" b="34951"/>
          <a:stretch>
            <a:fillRect/>
          </a:stretch>
        </p:blipFill>
        <p:spPr>
          <a:xfrm>
            <a:off x="10130829" y="195015"/>
            <a:ext cx="1934584" cy="1031551"/>
          </a:xfrm>
          <a:prstGeom prst="rect">
            <a:avLst/>
          </a:prstGeom>
          <a:noFill/>
          <a:ln w="9525">
            <a:noFill/>
          </a:ln>
        </p:spPr>
      </p:pic>
      <p:sp>
        <p:nvSpPr>
          <p:cNvPr id="2" name="Retângulo 1">
            <a:extLst>
              <a:ext uri="{FF2B5EF4-FFF2-40B4-BE49-F238E27FC236}">
                <a16:creationId xmlns:a16="http://schemas.microsoft.com/office/drawing/2014/main" id="{463E0687-6190-BA14-E5CC-80D29F29E726}"/>
              </a:ext>
            </a:extLst>
          </p:cNvPr>
          <p:cNvSpPr/>
          <p:nvPr/>
        </p:nvSpPr>
        <p:spPr>
          <a:xfrm>
            <a:off x="1081267" y="2236166"/>
            <a:ext cx="9979742" cy="1107996"/>
          </a:xfrm>
          <a:prstGeom prst="rect">
            <a:avLst/>
          </a:prstGeom>
        </p:spPr>
        <p:txBody>
          <a:bodyPr wrap="square">
            <a:spAutoFit/>
          </a:bodyPr>
          <a:lstStyle/>
          <a:p>
            <a:r>
              <a:rPr lang="pt-BR" sz="2200" dirty="0"/>
              <a:t>Verificada infração à legislação tributária por ME ou EPP optante pelo Simples Nacional, deverá ser lavrado Auto de Infração e Notificação Fiscal (AINF), emitido por meio do </a:t>
            </a:r>
            <a:r>
              <a:rPr lang="pt-BR" sz="2200" dirty="0" err="1"/>
              <a:t>Sefisc</a:t>
            </a:r>
            <a:r>
              <a:rPr lang="pt-BR" sz="2200" dirty="0"/>
              <a:t>.</a:t>
            </a:r>
          </a:p>
        </p:txBody>
      </p:sp>
      <p:sp>
        <p:nvSpPr>
          <p:cNvPr id="3" name="Retângulo 2">
            <a:extLst>
              <a:ext uri="{FF2B5EF4-FFF2-40B4-BE49-F238E27FC236}">
                <a16:creationId xmlns:a16="http://schemas.microsoft.com/office/drawing/2014/main" id="{FBD9CBA6-6A21-A47C-D882-57C70E67FA5A}"/>
              </a:ext>
            </a:extLst>
          </p:cNvPr>
          <p:cNvSpPr/>
          <p:nvPr/>
        </p:nvSpPr>
        <p:spPr>
          <a:xfrm>
            <a:off x="1081267" y="1374616"/>
            <a:ext cx="9979742" cy="707886"/>
          </a:xfrm>
          <a:prstGeom prst="rect">
            <a:avLst/>
          </a:prstGeom>
        </p:spPr>
        <p:txBody>
          <a:bodyPr wrap="square">
            <a:spAutoFit/>
          </a:bodyPr>
          <a:lstStyle/>
          <a:p>
            <a:r>
              <a:rPr lang="pt-BR" sz="4000" b="1" dirty="0"/>
              <a:t>Auto de Infração e Notificação Fiscal</a:t>
            </a:r>
          </a:p>
        </p:txBody>
      </p:sp>
      <p:sp>
        <p:nvSpPr>
          <p:cNvPr id="4" name="Retângulo 3">
            <a:extLst>
              <a:ext uri="{FF2B5EF4-FFF2-40B4-BE49-F238E27FC236}">
                <a16:creationId xmlns:a16="http://schemas.microsoft.com/office/drawing/2014/main" id="{9D5D9A23-BA2C-AB13-E7A8-AF678E4F182C}"/>
              </a:ext>
            </a:extLst>
          </p:cNvPr>
          <p:cNvSpPr/>
          <p:nvPr/>
        </p:nvSpPr>
        <p:spPr>
          <a:xfrm>
            <a:off x="1081266" y="3390920"/>
            <a:ext cx="9979742" cy="1107996"/>
          </a:xfrm>
          <a:prstGeom prst="rect">
            <a:avLst/>
          </a:prstGeom>
        </p:spPr>
        <p:txBody>
          <a:bodyPr wrap="square">
            <a:spAutoFit/>
          </a:bodyPr>
          <a:lstStyle/>
          <a:p>
            <a:r>
              <a:rPr lang="pt-BR" sz="2200" dirty="0"/>
              <a:t>O AINF é o documento único de autuação, a ser utilizado por todos os entes federados, nos casos de inadimplemento da obrigação principal previstas na legislação do Simples Nacional.</a:t>
            </a:r>
          </a:p>
        </p:txBody>
      </p:sp>
      <p:sp>
        <p:nvSpPr>
          <p:cNvPr id="6" name="Retângulo 5">
            <a:extLst>
              <a:ext uri="{FF2B5EF4-FFF2-40B4-BE49-F238E27FC236}">
                <a16:creationId xmlns:a16="http://schemas.microsoft.com/office/drawing/2014/main" id="{DFE0AA57-22DD-B86C-69AB-89C1DC44C286}"/>
              </a:ext>
            </a:extLst>
          </p:cNvPr>
          <p:cNvSpPr/>
          <p:nvPr/>
        </p:nvSpPr>
        <p:spPr>
          <a:xfrm>
            <a:off x="1081266" y="4545675"/>
            <a:ext cx="9979742" cy="769441"/>
          </a:xfrm>
          <a:prstGeom prst="rect">
            <a:avLst/>
          </a:prstGeom>
        </p:spPr>
        <p:txBody>
          <a:bodyPr wrap="square">
            <a:spAutoFit/>
          </a:bodyPr>
          <a:lstStyle/>
          <a:p>
            <a:r>
              <a:rPr lang="pt-BR" sz="2200" dirty="0"/>
              <a:t>A competência para autuação por descumprimento de obrigação acessória é privativa da administração tributária perante a qual a obrigação deveria ter sido cumprida.</a:t>
            </a:r>
          </a:p>
        </p:txBody>
      </p:sp>
      <p:sp>
        <p:nvSpPr>
          <p:cNvPr id="7" name="CaixaDeTexto 6">
            <a:extLst>
              <a:ext uri="{FF2B5EF4-FFF2-40B4-BE49-F238E27FC236}">
                <a16:creationId xmlns:a16="http://schemas.microsoft.com/office/drawing/2014/main" id="{C3F36665-C510-32E9-E87C-95C65B20781E}"/>
              </a:ext>
            </a:extLst>
          </p:cNvPr>
          <p:cNvSpPr txBox="1"/>
          <p:nvPr/>
        </p:nvSpPr>
        <p:spPr>
          <a:xfrm>
            <a:off x="1081266" y="5550695"/>
            <a:ext cx="5223005" cy="584775"/>
          </a:xfrm>
          <a:prstGeom prst="rect">
            <a:avLst/>
          </a:prstGeom>
          <a:noFill/>
        </p:spPr>
        <p:txBody>
          <a:bodyPr wrap="square" rtlCol="0">
            <a:spAutoFit/>
          </a:bodyPr>
          <a:lstStyle/>
          <a:p>
            <a:r>
              <a:rPr lang="pt-BR" sz="1600" b="1" dirty="0"/>
              <a:t>Lei Complementar nº 123/2006</a:t>
            </a:r>
          </a:p>
          <a:p>
            <a:r>
              <a:rPr lang="pt-BR" sz="1600" dirty="0"/>
              <a:t>art. </a:t>
            </a:r>
            <a:r>
              <a:rPr lang="de-DE" sz="1600" dirty="0"/>
              <a:t>33, §§ 1º-D, 3º e 4º</a:t>
            </a:r>
            <a:r>
              <a:rPr lang="pt-BR" sz="1600" dirty="0"/>
              <a:t>.</a:t>
            </a:r>
          </a:p>
        </p:txBody>
      </p:sp>
      <p:sp>
        <p:nvSpPr>
          <p:cNvPr id="8" name="CaixaDeTexto 7">
            <a:extLst>
              <a:ext uri="{FF2B5EF4-FFF2-40B4-BE49-F238E27FC236}">
                <a16:creationId xmlns:a16="http://schemas.microsoft.com/office/drawing/2014/main" id="{A68F334B-4130-4DFA-9262-C6AD81A0E37E}"/>
              </a:ext>
            </a:extLst>
          </p:cNvPr>
          <p:cNvSpPr txBox="1"/>
          <p:nvPr/>
        </p:nvSpPr>
        <p:spPr>
          <a:xfrm>
            <a:off x="6304272" y="5550695"/>
            <a:ext cx="5223005" cy="607539"/>
          </a:xfrm>
          <a:prstGeom prst="rect">
            <a:avLst/>
          </a:prstGeom>
          <a:noFill/>
        </p:spPr>
        <p:txBody>
          <a:bodyPr wrap="square" rtlCol="0">
            <a:spAutoFit/>
          </a:bodyPr>
          <a:lstStyle/>
          <a:p>
            <a:pPr>
              <a:lnSpc>
                <a:spcPct val="107000"/>
              </a:lnSpc>
            </a:pPr>
            <a:r>
              <a:rPr lang="pt-BR" sz="1600" b="1" kern="100" dirty="0">
                <a:effectLst/>
                <a:ea typeface="Aptos" panose="020B0004020202020204" pitchFamily="34" charset="0"/>
                <a:cs typeface="Times New Roman" panose="02020603050405020304" pitchFamily="18" charset="0"/>
              </a:rPr>
              <a:t>Resolução CGSN nº 140/ 2018</a:t>
            </a:r>
          </a:p>
          <a:p>
            <a:pPr>
              <a:lnSpc>
                <a:spcPct val="107000"/>
              </a:lnSpc>
              <a:spcAft>
                <a:spcPts val="800"/>
              </a:spcAft>
            </a:pPr>
            <a:r>
              <a:rPr lang="pt-BR" sz="1600" dirty="0"/>
              <a:t>art. 87.</a:t>
            </a:r>
          </a:p>
        </p:txBody>
      </p:sp>
    </p:spTree>
    <p:extLst>
      <p:ext uri="{BB962C8B-B14F-4D97-AF65-F5344CB8AC3E}">
        <p14:creationId xmlns:p14="http://schemas.microsoft.com/office/powerpoint/2010/main" val="3935455880"/>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2CC"/>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4462</TotalTime>
  <Words>2271</Words>
  <Application>Microsoft Office PowerPoint</Application>
  <PresentationFormat>Widescreen</PresentationFormat>
  <Paragraphs>318</Paragraphs>
  <Slides>36</Slides>
  <Notes>34</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36</vt:i4>
      </vt:variant>
    </vt:vector>
  </HeadingPairs>
  <TitlesOfParts>
    <vt:vector size="42" baseType="lpstr">
      <vt:lpstr>Aptos</vt:lpstr>
      <vt:lpstr>Arial</vt:lpstr>
      <vt:lpstr>Calibri</vt:lpstr>
      <vt:lpstr>Calibri Light</vt:lpstr>
      <vt:lpstr>Palanquin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MUNICIPIO DE FORTALEZA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Vitor Reis Dahne</dc:creator>
  <cp:lastModifiedBy>Marco Medeiros</cp:lastModifiedBy>
  <cp:revision>861</cp:revision>
  <cp:lastPrinted>2023-10-10T16:18:13Z</cp:lastPrinted>
  <dcterms:created xsi:type="dcterms:W3CDTF">2021-04-12T19:08:34Z</dcterms:created>
  <dcterms:modified xsi:type="dcterms:W3CDTF">2024-05-22T00:20:26Z</dcterms:modified>
</cp:coreProperties>
</file>