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4807" r:id="rId2"/>
    <p:sldId id="3020" r:id="rId3"/>
    <p:sldId id="4809" r:id="rId4"/>
    <p:sldId id="4615" r:id="rId5"/>
    <p:sldId id="4812" r:id="rId6"/>
    <p:sldId id="2905" r:id="rId7"/>
    <p:sldId id="4563" r:id="rId8"/>
    <p:sldId id="4606" r:id="rId9"/>
    <p:sldId id="4551" r:id="rId10"/>
    <p:sldId id="4543" r:id="rId11"/>
    <p:sldId id="2949" r:id="rId12"/>
    <p:sldId id="1557" r:id="rId13"/>
    <p:sldId id="4614" r:id="rId14"/>
    <p:sldId id="4811" r:id="rId15"/>
    <p:sldId id="4612" r:id="rId16"/>
    <p:sldId id="4589" r:id="rId17"/>
    <p:sldId id="4587" r:id="rId18"/>
    <p:sldId id="4584" r:id="rId19"/>
    <p:sldId id="269" r:id="rId20"/>
    <p:sldId id="4607" r:id="rId21"/>
    <p:sldId id="4609" r:id="rId22"/>
    <p:sldId id="4618" r:id="rId23"/>
    <p:sldId id="2752" r:id="rId24"/>
    <p:sldId id="4608" r:id="rId25"/>
    <p:sldId id="724" r:id="rId26"/>
    <p:sldId id="4803" r:id="rId27"/>
    <p:sldId id="2350" r:id="rId28"/>
    <p:sldId id="4628" r:id="rId29"/>
    <p:sldId id="356" r:id="rId30"/>
    <p:sldId id="4602" r:id="rId31"/>
    <p:sldId id="4603" r:id="rId32"/>
    <p:sldId id="2726" r:id="rId33"/>
    <p:sldId id="2747" r:id="rId34"/>
    <p:sldId id="2748" r:id="rId35"/>
    <p:sldId id="2749" r:id="rId36"/>
    <p:sldId id="4810" r:id="rId37"/>
    <p:sldId id="4586" r:id="rId38"/>
    <p:sldId id="4585" r:id="rId39"/>
    <p:sldId id="4613" r:id="rId40"/>
    <p:sldId id="4588" r:id="rId41"/>
    <p:sldId id="4619" r:id="rId42"/>
    <p:sldId id="2767" r:id="rId43"/>
    <p:sldId id="2368" r:id="rId44"/>
    <p:sldId id="4542" r:id="rId45"/>
    <p:sldId id="4616" r:id="rId46"/>
    <p:sldId id="389" r:id="rId47"/>
    <p:sldId id="377" r:id="rId48"/>
    <p:sldId id="2353" r:id="rId49"/>
    <p:sldId id="4545" r:id="rId50"/>
    <p:sldId id="2728" r:id="rId51"/>
    <p:sldId id="2755" r:id="rId52"/>
    <p:sldId id="302" r:id="rId53"/>
    <p:sldId id="4804" r:id="rId54"/>
    <p:sldId id="310" r:id="rId55"/>
    <p:sldId id="4537" r:id="rId56"/>
    <p:sldId id="277" r:id="rId57"/>
    <p:sldId id="4808" r:id="rId58"/>
    <p:sldId id="270" r:id="rId59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C2F"/>
    <a:srgbClr val="8B5414"/>
    <a:srgbClr val="FFE71C"/>
    <a:srgbClr val="244E88"/>
    <a:srgbClr val="004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735513-33EF-4EA8-A05E-1020ED6CEFCE}" v="84" dt="2025-06-13T11:19:46.7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57" autoAdjust="0"/>
  </p:normalViewPr>
  <p:slideViewPr>
    <p:cSldViewPr>
      <p:cViewPr>
        <p:scale>
          <a:sx n="102" d="100"/>
          <a:sy n="102" d="100"/>
        </p:scale>
        <p:origin x="1234" y="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8FE819-A530-4839-8250-6DFEA3C748D7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4451FFB3-F42C-4D89-B742-5357E65A9966}">
      <dgm:prSet phldrT="[Texto]" custT="1"/>
      <dgm:spPr>
        <a:solidFill>
          <a:srgbClr val="A17F36"/>
        </a:solidFill>
      </dgm:spPr>
      <dgm:t>
        <a:bodyPr/>
        <a:lstStyle/>
        <a:p>
          <a:r>
            <a:rPr lang="pt-BR" sz="1200" b="1" dirty="0">
              <a:solidFill>
                <a:schemeClr val="tx1"/>
              </a:solidFill>
              <a:latin typeface="Arial Black" panose="020B0A04020102020204" pitchFamily="34" charset="0"/>
            </a:rPr>
            <a:t>CONTABILIDADE</a:t>
          </a:r>
        </a:p>
      </dgm:t>
    </dgm:pt>
    <dgm:pt modelId="{CF584A0B-E79F-4E17-8C41-D11D6AAE483D}" type="parTrans" cxnId="{FD165CEC-EA82-4D5A-BC20-3AF0CC813143}">
      <dgm:prSet/>
      <dgm:spPr/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B047EE05-3C4B-452C-8EB6-B9F844AB138D}" type="sibTrans" cxnId="{FD165CEC-EA82-4D5A-BC20-3AF0CC813143}">
      <dgm:prSet/>
      <dgm:spPr>
        <a:solidFill>
          <a:srgbClr val="002060"/>
        </a:solidFill>
        <a:ln>
          <a:solidFill>
            <a:schemeClr val="bg1"/>
          </a:solidFill>
        </a:ln>
      </dgm:spPr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9E4AC764-10B2-410B-8364-865E22223FA6}">
      <dgm:prSet phldrT="[Texto]" custT="1"/>
      <dgm:spPr>
        <a:solidFill>
          <a:srgbClr val="A17F36"/>
        </a:solidFill>
      </dgm:spPr>
      <dgm:t>
        <a:bodyPr/>
        <a:lstStyle/>
        <a:p>
          <a:r>
            <a:rPr lang="pt-BR" sz="1200" b="1" dirty="0">
              <a:solidFill>
                <a:schemeClr val="tx1"/>
              </a:solidFill>
              <a:latin typeface="Arial Black" panose="020B0A04020102020204" pitchFamily="34" charset="0"/>
            </a:rPr>
            <a:t>Escrituração </a:t>
          </a:r>
        </a:p>
        <a:p>
          <a:r>
            <a:rPr lang="pt-BR" sz="1200" b="1" dirty="0">
              <a:solidFill>
                <a:schemeClr val="tx1"/>
              </a:solidFill>
              <a:latin typeface="Arial Black" panose="020B0A04020102020204" pitchFamily="34" charset="0"/>
            </a:rPr>
            <a:t>Digital</a:t>
          </a:r>
        </a:p>
      </dgm:t>
    </dgm:pt>
    <dgm:pt modelId="{BB27704E-2465-482B-802D-3083868EB3BA}" type="parTrans" cxnId="{C4A7E9CA-9F88-46C3-9870-0ADAA1AFC4F8}">
      <dgm:prSet/>
      <dgm:spPr/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690ED8E5-8B58-4F85-B794-DBE030FE3BE3}" type="sibTrans" cxnId="{C4A7E9CA-9F88-46C3-9870-0ADAA1AFC4F8}">
      <dgm:prSet/>
      <dgm:spPr>
        <a:solidFill>
          <a:srgbClr val="002060"/>
        </a:solidFill>
        <a:ln>
          <a:solidFill>
            <a:schemeClr val="bg1"/>
          </a:solidFill>
        </a:ln>
      </dgm:spPr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0B02043B-CB68-4E7A-836F-85F3B651F86E}">
      <dgm:prSet phldrT="[Texto]" custT="1"/>
      <dgm:spPr>
        <a:solidFill>
          <a:srgbClr val="A17F36"/>
        </a:solidFill>
      </dgm:spPr>
      <dgm:t>
        <a:bodyPr/>
        <a:lstStyle/>
        <a:p>
          <a:r>
            <a:rPr lang="pt-BR" sz="1200" b="1" dirty="0">
              <a:solidFill>
                <a:schemeClr val="tx1"/>
              </a:solidFill>
              <a:latin typeface="Arial Black" panose="020B0A04020102020204" pitchFamily="34" charset="0"/>
            </a:rPr>
            <a:t>Documentos</a:t>
          </a:r>
        </a:p>
        <a:p>
          <a:r>
            <a:rPr lang="pt-BR" sz="1200" b="1" dirty="0">
              <a:solidFill>
                <a:schemeClr val="tx1"/>
              </a:solidFill>
              <a:latin typeface="Arial Black" panose="020B0A04020102020204" pitchFamily="34" charset="0"/>
            </a:rPr>
            <a:t>Eletrônicos</a:t>
          </a:r>
        </a:p>
      </dgm:t>
    </dgm:pt>
    <dgm:pt modelId="{DDFC842C-0065-48A1-AF60-DD5DDE7F664F}" type="parTrans" cxnId="{38D30514-2E43-4317-A6C6-ADAF9E06D162}">
      <dgm:prSet/>
      <dgm:spPr/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1A8C1A98-15C0-4409-B524-90EEF6BFB841}" type="sibTrans" cxnId="{38D30514-2E43-4317-A6C6-ADAF9E06D162}">
      <dgm:prSet/>
      <dgm:spPr>
        <a:solidFill>
          <a:srgbClr val="002060"/>
        </a:solidFill>
        <a:ln>
          <a:solidFill>
            <a:schemeClr val="bg1"/>
          </a:solidFill>
        </a:ln>
      </dgm:spPr>
      <dgm:t>
        <a:bodyPr/>
        <a:lstStyle/>
        <a:p>
          <a:endParaRPr lang="pt-BR" b="1">
            <a:solidFill>
              <a:schemeClr val="tx1"/>
            </a:solidFill>
            <a:latin typeface="Arial Black" panose="020B0A04020102020204" pitchFamily="34" charset="0"/>
          </a:endParaRPr>
        </a:p>
      </dgm:t>
    </dgm:pt>
    <dgm:pt modelId="{47E64842-0FEC-4F87-B25A-38EE2A1A50B9}" type="pres">
      <dgm:prSet presAssocID="{718FE819-A530-4839-8250-6DFEA3C748D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3CFE7F5-2FCF-4963-9079-78F01EBD1FBE}" type="pres">
      <dgm:prSet presAssocID="{4451FFB3-F42C-4D89-B742-5357E65A9966}" presName="gear1" presStyleLbl="node1" presStyleIdx="0" presStyleCnt="3" custAng="20906888" custLinFactNeighborX="10987">
        <dgm:presLayoutVars>
          <dgm:chMax val="1"/>
          <dgm:bulletEnabled val="1"/>
        </dgm:presLayoutVars>
      </dgm:prSet>
      <dgm:spPr/>
    </dgm:pt>
    <dgm:pt modelId="{E8910FFD-A5C7-483A-9234-15DA44713262}" type="pres">
      <dgm:prSet presAssocID="{4451FFB3-F42C-4D89-B742-5357E65A9966}" presName="gear1srcNode" presStyleLbl="node1" presStyleIdx="0" presStyleCnt="3"/>
      <dgm:spPr/>
    </dgm:pt>
    <dgm:pt modelId="{3CAD15E0-5D85-48EA-8E38-0E6FF2A693AD}" type="pres">
      <dgm:prSet presAssocID="{4451FFB3-F42C-4D89-B742-5357E65A9966}" presName="gear1dstNode" presStyleLbl="node1" presStyleIdx="0" presStyleCnt="3"/>
      <dgm:spPr/>
    </dgm:pt>
    <dgm:pt modelId="{BD0823FF-CFE4-4185-B443-1D3E68AAF126}" type="pres">
      <dgm:prSet presAssocID="{9E4AC764-10B2-410B-8364-865E22223FA6}" presName="gear2" presStyleLbl="node1" presStyleIdx="1" presStyleCnt="3" custAng="21179248" custScaleX="138491" custScaleY="132916" custLinFactNeighborY="10740">
        <dgm:presLayoutVars>
          <dgm:chMax val="1"/>
          <dgm:bulletEnabled val="1"/>
        </dgm:presLayoutVars>
      </dgm:prSet>
      <dgm:spPr/>
    </dgm:pt>
    <dgm:pt modelId="{5F006A81-FE3C-4267-AD90-429709BE46BD}" type="pres">
      <dgm:prSet presAssocID="{9E4AC764-10B2-410B-8364-865E22223FA6}" presName="gear2srcNode" presStyleLbl="node1" presStyleIdx="1" presStyleCnt="3"/>
      <dgm:spPr/>
    </dgm:pt>
    <dgm:pt modelId="{415DA8F7-46F9-4AAD-B0CC-0F82783398FA}" type="pres">
      <dgm:prSet presAssocID="{9E4AC764-10B2-410B-8364-865E22223FA6}" presName="gear2dstNode" presStyleLbl="node1" presStyleIdx="1" presStyleCnt="3"/>
      <dgm:spPr/>
    </dgm:pt>
    <dgm:pt modelId="{84B62DBC-B926-4BA4-99A5-5C7C7842D5EB}" type="pres">
      <dgm:prSet presAssocID="{0B02043B-CB68-4E7A-836F-85F3B651F86E}" presName="gear3" presStyleLbl="node1" presStyleIdx="2" presStyleCnt="3" custScaleX="123764" custScaleY="120101"/>
      <dgm:spPr/>
    </dgm:pt>
    <dgm:pt modelId="{8AF41FED-A537-4B16-A129-30DED5D756F1}" type="pres">
      <dgm:prSet presAssocID="{0B02043B-CB68-4E7A-836F-85F3B651F86E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E526BB2-A0D2-4B8C-A0EA-87FB02F269B9}" type="pres">
      <dgm:prSet presAssocID="{0B02043B-CB68-4E7A-836F-85F3B651F86E}" presName="gear3srcNode" presStyleLbl="node1" presStyleIdx="2" presStyleCnt="3"/>
      <dgm:spPr/>
    </dgm:pt>
    <dgm:pt modelId="{81040A8E-8D7C-41E8-9F92-825FA7EADB77}" type="pres">
      <dgm:prSet presAssocID="{0B02043B-CB68-4E7A-836F-85F3B651F86E}" presName="gear3dstNode" presStyleLbl="node1" presStyleIdx="2" presStyleCnt="3"/>
      <dgm:spPr/>
    </dgm:pt>
    <dgm:pt modelId="{6B1D5B63-F244-4604-8C05-2421AE088ACF}" type="pres">
      <dgm:prSet presAssocID="{B047EE05-3C4B-452C-8EB6-B9F844AB138D}" presName="connector1" presStyleLbl="sibTrans2D1" presStyleIdx="0" presStyleCnt="3"/>
      <dgm:spPr/>
    </dgm:pt>
    <dgm:pt modelId="{A6E787A6-150E-4797-93C9-7EC3164CC7D1}" type="pres">
      <dgm:prSet presAssocID="{690ED8E5-8B58-4F85-B794-DBE030FE3BE3}" presName="connector2" presStyleLbl="sibTrans2D1" presStyleIdx="1" presStyleCnt="3"/>
      <dgm:spPr/>
    </dgm:pt>
    <dgm:pt modelId="{1E9E1EC9-5223-49AF-827E-66040E6C2D73}" type="pres">
      <dgm:prSet presAssocID="{1A8C1A98-15C0-4409-B524-90EEF6BFB841}" presName="connector3" presStyleLbl="sibTrans2D1" presStyleIdx="2" presStyleCnt="3"/>
      <dgm:spPr/>
    </dgm:pt>
  </dgm:ptLst>
  <dgm:cxnLst>
    <dgm:cxn modelId="{38D30514-2E43-4317-A6C6-ADAF9E06D162}" srcId="{718FE819-A530-4839-8250-6DFEA3C748D7}" destId="{0B02043B-CB68-4E7A-836F-85F3B651F86E}" srcOrd="2" destOrd="0" parTransId="{DDFC842C-0065-48A1-AF60-DD5DDE7F664F}" sibTransId="{1A8C1A98-15C0-4409-B524-90EEF6BFB841}"/>
    <dgm:cxn modelId="{C4C4A22B-59E6-4D9C-ACC6-F3DDA7B4BC51}" type="presOf" srcId="{9E4AC764-10B2-410B-8364-865E22223FA6}" destId="{415DA8F7-46F9-4AAD-B0CC-0F82783398FA}" srcOrd="2" destOrd="0" presId="urn:microsoft.com/office/officeart/2005/8/layout/gear1"/>
    <dgm:cxn modelId="{3D4F4C36-1418-439D-9001-C9E0718BC354}" type="presOf" srcId="{0B02043B-CB68-4E7A-836F-85F3B651F86E}" destId="{81040A8E-8D7C-41E8-9F92-825FA7EADB77}" srcOrd="3" destOrd="0" presId="urn:microsoft.com/office/officeart/2005/8/layout/gear1"/>
    <dgm:cxn modelId="{E7BA6E3F-A049-42C5-95E6-C28CFC020D84}" type="presOf" srcId="{9E4AC764-10B2-410B-8364-865E22223FA6}" destId="{5F006A81-FE3C-4267-AD90-429709BE46BD}" srcOrd="1" destOrd="0" presId="urn:microsoft.com/office/officeart/2005/8/layout/gear1"/>
    <dgm:cxn modelId="{701AF24C-A0C5-46BE-8535-4E58D7C362F1}" type="presOf" srcId="{0B02043B-CB68-4E7A-836F-85F3B651F86E}" destId="{EE526BB2-A0D2-4B8C-A0EA-87FB02F269B9}" srcOrd="2" destOrd="0" presId="urn:microsoft.com/office/officeart/2005/8/layout/gear1"/>
    <dgm:cxn modelId="{6C3E1551-14BA-44C2-8DE3-137885E94E9D}" type="presOf" srcId="{1A8C1A98-15C0-4409-B524-90EEF6BFB841}" destId="{1E9E1EC9-5223-49AF-827E-66040E6C2D73}" srcOrd="0" destOrd="0" presId="urn:microsoft.com/office/officeart/2005/8/layout/gear1"/>
    <dgm:cxn modelId="{19914383-FB6B-4291-9320-C59F90403159}" type="presOf" srcId="{690ED8E5-8B58-4F85-B794-DBE030FE3BE3}" destId="{A6E787A6-150E-4797-93C9-7EC3164CC7D1}" srcOrd="0" destOrd="0" presId="urn:microsoft.com/office/officeart/2005/8/layout/gear1"/>
    <dgm:cxn modelId="{8FEFD189-0F0E-41B3-83F8-E9756D66EA15}" type="presOf" srcId="{0B02043B-CB68-4E7A-836F-85F3B651F86E}" destId="{84B62DBC-B926-4BA4-99A5-5C7C7842D5EB}" srcOrd="0" destOrd="0" presId="urn:microsoft.com/office/officeart/2005/8/layout/gear1"/>
    <dgm:cxn modelId="{536D3CB3-43A7-4D03-8A1C-BB9AB38D7D52}" type="presOf" srcId="{B047EE05-3C4B-452C-8EB6-B9F844AB138D}" destId="{6B1D5B63-F244-4604-8C05-2421AE088ACF}" srcOrd="0" destOrd="0" presId="urn:microsoft.com/office/officeart/2005/8/layout/gear1"/>
    <dgm:cxn modelId="{3C91E4B7-E2EB-4D83-8907-AA804EDEFFA2}" type="presOf" srcId="{0B02043B-CB68-4E7A-836F-85F3B651F86E}" destId="{8AF41FED-A537-4B16-A129-30DED5D756F1}" srcOrd="1" destOrd="0" presId="urn:microsoft.com/office/officeart/2005/8/layout/gear1"/>
    <dgm:cxn modelId="{B5CBF0BD-DD31-4575-A4F6-C004A4731FF1}" type="presOf" srcId="{4451FFB3-F42C-4D89-B742-5357E65A9966}" destId="{3CAD15E0-5D85-48EA-8E38-0E6FF2A693AD}" srcOrd="2" destOrd="0" presId="urn:microsoft.com/office/officeart/2005/8/layout/gear1"/>
    <dgm:cxn modelId="{C4A7E9CA-9F88-46C3-9870-0ADAA1AFC4F8}" srcId="{718FE819-A530-4839-8250-6DFEA3C748D7}" destId="{9E4AC764-10B2-410B-8364-865E22223FA6}" srcOrd="1" destOrd="0" parTransId="{BB27704E-2465-482B-802D-3083868EB3BA}" sibTransId="{690ED8E5-8B58-4F85-B794-DBE030FE3BE3}"/>
    <dgm:cxn modelId="{A91591CE-C183-43D3-BF79-6ACA6745EA52}" type="presOf" srcId="{4451FFB3-F42C-4D89-B742-5357E65A9966}" destId="{B3CFE7F5-2FCF-4963-9079-78F01EBD1FBE}" srcOrd="0" destOrd="0" presId="urn:microsoft.com/office/officeart/2005/8/layout/gear1"/>
    <dgm:cxn modelId="{FA3D7DD8-0E49-46DA-9B9E-7506BD4EFBF5}" type="presOf" srcId="{718FE819-A530-4839-8250-6DFEA3C748D7}" destId="{47E64842-0FEC-4F87-B25A-38EE2A1A50B9}" srcOrd="0" destOrd="0" presId="urn:microsoft.com/office/officeart/2005/8/layout/gear1"/>
    <dgm:cxn modelId="{FD165CEC-EA82-4D5A-BC20-3AF0CC813143}" srcId="{718FE819-A530-4839-8250-6DFEA3C748D7}" destId="{4451FFB3-F42C-4D89-B742-5357E65A9966}" srcOrd="0" destOrd="0" parTransId="{CF584A0B-E79F-4E17-8C41-D11D6AAE483D}" sibTransId="{B047EE05-3C4B-452C-8EB6-B9F844AB138D}"/>
    <dgm:cxn modelId="{60603EF3-1063-4787-B0A5-1AE60C0DB7A5}" type="presOf" srcId="{9E4AC764-10B2-410B-8364-865E22223FA6}" destId="{BD0823FF-CFE4-4185-B443-1D3E68AAF126}" srcOrd="0" destOrd="0" presId="urn:microsoft.com/office/officeart/2005/8/layout/gear1"/>
    <dgm:cxn modelId="{AAE25BFD-920F-4C7E-BABE-CFD947AFA467}" type="presOf" srcId="{4451FFB3-F42C-4D89-B742-5357E65A9966}" destId="{E8910FFD-A5C7-483A-9234-15DA44713262}" srcOrd="1" destOrd="0" presId="urn:microsoft.com/office/officeart/2005/8/layout/gear1"/>
    <dgm:cxn modelId="{E5768798-6600-4804-9CC1-1C1E3908C9A5}" type="presParOf" srcId="{47E64842-0FEC-4F87-B25A-38EE2A1A50B9}" destId="{B3CFE7F5-2FCF-4963-9079-78F01EBD1FBE}" srcOrd="0" destOrd="0" presId="urn:microsoft.com/office/officeart/2005/8/layout/gear1"/>
    <dgm:cxn modelId="{3370984A-FC7C-4965-BA0B-632A4B69F67C}" type="presParOf" srcId="{47E64842-0FEC-4F87-B25A-38EE2A1A50B9}" destId="{E8910FFD-A5C7-483A-9234-15DA44713262}" srcOrd="1" destOrd="0" presId="urn:microsoft.com/office/officeart/2005/8/layout/gear1"/>
    <dgm:cxn modelId="{464926EC-2D24-4994-BE75-FA30F5CED973}" type="presParOf" srcId="{47E64842-0FEC-4F87-B25A-38EE2A1A50B9}" destId="{3CAD15E0-5D85-48EA-8E38-0E6FF2A693AD}" srcOrd="2" destOrd="0" presId="urn:microsoft.com/office/officeart/2005/8/layout/gear1"/>
    <dgm:cxn modelId="{C726FF57-241B-49F9-9656-DEB1C5EF21A5}" type="presParOf" srcId="{47E64842-0FEC-4F87-B25A-38EE2A1A50B9}" destId="{BD0823FF-CFE4-4185-B443-1D3E68AAF126}" srcOrd="3" destOrd="0" presId="urn:microsoft.com/office/officeart/2005/8/layout/gear1"/>
    <dgm:cxn modelId="{BD73DC99-3E33-422E-8B6E-2AA669DAEB84}" type="presParOf" srcId="{47E64842-0FEC-4F87-B25A-38EE2A1A50B9}" destId="{5F006A81-FE3C-4267-AD90-429709BE46BD}" srcOrd="4" destOrd="0" presId="urn:microsoft.com/office/officeart/2005/8/layout/gear1"/>
    <dgm:cxn modelId="{6F60E379-AA0B-451A-B3B1-EFE361852180}" type="presParOf" srcId="{47E64842-0FEC-4F87-B25A-38EE2A1A50B9}" destId="{415DA8F7-46F9-4AAD-B0CC-0F82783398FA}" srcOrd="5" destOrd="0" presId="urn:microsoft.com/office/officeart/2005/8/layout/gear1"/>
    <dgm:cxn modelId="{533816A4-7718-47FB-B5CE-B5B93BB109D1}" type="presParOf" srcId="{47E64842-0FEC-4F87-B25A-38EE2A1A50B9}" destId="{84B62DBC-B926-4BA4-99A5-5C7C7842D5EB}" srcOrd="6" destOrd="0" presId="urn:microsoft.com/office/officeart/2005/8/layout/gear1"/>
    <dgm:cxn modelId="{227D0108-A75A-4A49-A662-5EEE3D11A690}" type="presParOf" srcId="{47E64842-0FEC-4F87-B25A-38EE2A1A50B9}" destId="{8AF41FED-A537-4B16-A129-30DED5D756F1}" srcOrd="7" destOrd="0" presId="urn:microsoft.com/office/officeart/2005/8/layout/gear1"/>
    <dgm:cxn modelId="{0E8F47EF-B06C-4482-9852-43501778CFEB}" type="presParOf" srcId="{47E64842-0FEC-4F87-B25A-38EE2A1A50B9}" destId="{EE526BB2-A0D2-4B8C-A0EA-87FB02F269B9}" srcOrd="8" destOrd="0" presId="urn:microsoft.com/office/officeart/2005/8/layout/gear1"/>
    <dgm:cxn modelId="{F894DE2A-E191-4B6B-A61B-B78FC09B441C}" type="presParOf" srcId="{47E64842-0FEC-4F87-B25A-38EE2A1A50B9}" destId="{81040A8E-8D7C-41E8-9F92-825FA7EADB77}" srcOrd="9" destOrd="0" presId="urn:microsoft.com/office/officeart/2005/8/layout/gear1"/>
    <dgm:cxn modelId="{59E39CFA-FD63-471E-9D33-7C0FB21EBEE3}" type="presParOf" srcId="{47E64842-0FEC-4F87-B25A-38EE2A1A50B9}" destId="{6B1D5B63-F244-4604-8C05-2421AE088ACF}" srcOrd="10" destOrd="0" presId="urn:microsoft.com/office/officeart/2005/8/layout/gear1"/>
    <dgm:cxn modelId="{53A81B75-EAB9-466A-9370-80D7649903B9}" type="presParOf" srcId="{47E64842-0FEC-4F87-B25A-38EE2A1A50B9}" destId="{A6E787A6-150E-4797-93C9-7EC3164CC7D1}" srcOrd="11" destOrd="0" presId="urn:microsoft.com/office/officeart/2005/8/layout/gear1"/>
    <dgm:cxn modelId="{AAD590F7-BE4F-4719-B59C-D5D099BC7331}" type="presParOf" srcId="{47E64842-0FEC-4F87-B25A-38EE2A1A50B9}" destId="{1E9E1EC9-5223-49AF-827E-66040E6C2D73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AD62E6-F73C-4594-BDDD-8ECF6A8E8C0B}" type="doc">
      <dgm:prSet loTypeId="urn:microsoft.com/office/officeart/2005/8/layout/radial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4DE6D94-1197-4743-BB9B-7FBDF758D0F3}">
      <dgm:prSet phldrT="[Texto]"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CONTÁGIL</a:t>
          </a:r>
        </a:p>
      </dgm:t>
    </dgm:pt>
    <dgm:pt modelId="{5DCE35D0-FFD7-46EE-A29C-426A9E6EDE57}" type="parTrans" cxnId="{2FAC1B0D-885F-4CE7-B320-59C709F1146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C713841F-A79B-4BB8-9AA5-89A008B7378E}" type="sibTrans" cxnId="{2FAC1B0D-885F-4CE7-B320-59C709F1146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72328EC1-9254-43E2-A557-030CF24AA05A}">
      <dgm:prSet phldrT="[Texto]"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Seleção de Contribuintes</a:t>
          </a:r>
        </a:p>
      </dgm:t>
    </dgm:pt>
    <dgm:pt modelId="{F209B981-80C6-4FED-9246-FF5554E0BF69}" type="parTrans" cxnId="{2E43F9CB-0A10-4895-80B9-6B95A03B10C3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C319B8F3-9FEC-48F5-84D2-9939F477EFC9}" type="sibTrans" cxnId="{2E43F9CB-0A10-4895-80B9-6B95A03B10C3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A7A5C7D5-01E2-4F43-8E7B-569B05DB881A}">
      <dgm:prSet phldrT="[Texto]"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Auditoria Drawback</a:t>
          </a:r>
        </a:p>
      </dgm:t>
    </dgm:pt>
    <dgm:pt modelId="{D3AA20F3-8D4F-41D9-B247-F8149F2C9FB7}" type="parTrans" cxnId="{FE7EB7C6-0633-4407-848B-BE5DB587B375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C2438061-C2F0-4129-BBA4-6954074D1E20}" type="sibTrans" cxnId="{FE7EB7C6-0633-4407-848B-BE5DB587B375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85A18C85-B3A1-4A94-818D-D400329E5DD2}">
      <dgm:prSet phldrT="[Texto]"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Automatização do Dossiê de Preparo</a:t>
          </a:r>
        </a:p>
      </dgm:t>
    </dgm:pt>
    <dgm:pt modelId="{6D19928B-6582-42A9-B775-E51DDC37EE44}" type="parTrans" cxnId="{707C1D24-9820-4CE9-8120-999638D197E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71820207-D461-4866-B603-1997E7B4E3F7}" type="sibTrans" cxnId="{707C1D24-9820-4CE9-8120-999638D197E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198BF00D-1F5B-4B27-8CEC-D24D177402D6}">
      <dgm:prSet phldrT="[Texto]"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Auditoria Digital</a:t>
          </a:r>
        </a:p>
      </dgm:t>
    </dgm:pt>
    <dgm:pt modelId="{DB55253B-3BAA-4B2E-A7B6-55DAA18FA9E3}" type="parTrans" cxnId="{96609186-4B27-4152-9E6A-CB798980E99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B1E848BB-C11C-4A74-B796-2844B8758EF7}" type="sibTrans" cxnId="{96609186-4B27-4152-9E6A-CB798980E99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391E95E9-57E9-4628-B776-562257A6D3DC}">
      <dgm:prSet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Pesquisa e Investigação</a:t>
          </a:r>
        </a:p>
      </dgm:t>
    </dgm:pt>
    <dgm:pt modelId="{7CAA04C4-53E4-47AA-84C8-B0E155C4ECD9}" type="parTrans" cxnId="{D033C732-2A78-423F-9747-830A5BE1BDD6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22AD1E61-50E4-4EDD-B576-2B2BEBB449D1}" type="sibTrans" cxnId="{D033C732-2A78-423F-9747-830A5BE1BDD6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6BE60FE0-CF4A-4F5E-8817-4AF109A4D51E}">
      <dgm:prSet custT="1"/>
      <dgm:spPr>
        <a:solidFill>
          <a:srgbClr val="A17F36"/>
        </a:solidFill>
        <a:ln w="57150">
          <a:solidFill>
            <a:schemeClr val="tx2"/>
          </a:solidFill>
        </a:ln>
      </dgm:spPr>
      <dgm:t>
        <a:bodyPr/>
        <a:lstStyle/>
        <a:p>
          <a:r>
            <a:rPr lang="pt-BR" sz="800" b="1" dirty="0">
              <a:solidFill>
                <a:schemeClr val="tx1"/>
              </a:solidFill>
            </a:rPr>
            <a:t>Garantia de Credito Tributário</a:t>
          </a:r>
        </a:p>
      </dgm:t>
    </dgm:pt>
    <dgm:pt modelId="{D84F2439-3CC4-423B-9531-442AA0E85DCF}" type="parTrans" cxnId="{37D6A1AB-0488-4961-AF3E-041D4AA8388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4A9BDFE2-865F-426F-82F9-E26B3C9B9441}" type="sibTrans" cxnId="{37D6A1AB-0488-4961-AF3E-041D4AA8388F}">
      <dgm:prSet/>
      <dgm:spPr/>
      <dgm:t>
        <a:bodyPr/>
        <a:lstStyle/>
        <a:p>
          <a:endParaRPr lang="pt-BR" sz="800">
            <a:solidFill>
              <a:schemeClr val="tx1"/>
            </a:solidFill>
          </a:endParaRPr>
        </a:p>
      </dgm:t>
    </dgm:pt>
    <dgm:pt modelId="{5D94122A-C1F8-46D2-9811-1EB80F733CA3}" type="pres">
      <dgm:prSet presAssocID="{F4AD62E6-F73C-4594-BDDD-8ECF6A8E8C0B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A783FC1-26F5-44D3-BA0D-E999FA94B258}" type="pres">
      <dgm:prSet presAssocID="{74DE6D94-1197-4743-BB9B-7FBDF758D0F3}" presName="centerShape" presStyleLbl="node0" presStyleIdx="0" presStyleCnt="1" custScaleX="139675"/>
      <dgm:spPr/>
    </dgm:pt>
    <dgm:pt modelId="{AA5FECC2-AADD-4F12-8384-E2B783C0A39D}" type="pres">
      <dgm:prSet presAssocID="{72328EC1-9254-43E2-A557-030CF24AA05A}" presName="node" presStyleLbl="node1" presStyleIdx="0" presStyleCnt="6" custScaleX="159094" custScaleY="127652">
        <dgm:presLayoutVars>
          <dgm:bulletEnabled val="1"/>
        </dgm:presLayoutVars>
      </dgm:prSet>
      <dgm:spPr/>
    </dgm:pt>
    <dgm:pt modelId="{2E575BCC-D168-4794-BC18-4597512C033E}" type="pres">
      <dgm:prSet presAssocID="{72328EC1-9254-43E2-A557-030CF24AA05A}" presName="dummy" presStyleCnt="0"/>
      <dgm:spPr/>
    </dgm:pt>
    <dgm:pt modelId="{071809D5-D790-48BB-95DF-FE4C118EF6B1}" type="pres">
      <dgm:prSet presAssocID="{C319B8F3-9FEC-48F5-84D2-9939F477EFC9}" presName="sibTrans" presStyleLbl="sibTrans2D1" presStyleIdx="0" presStyleCnt="6"/>
      <dgm:spPr/>
    </dgm:pt>
    <dgm:pt modelId="{5DCBFD61-B192-4A50-ACBA-44FDB71CF8E5}" type="pres">
      <dgm:prSet presAssocID="{391E95E9-57E9-4628-B776-562257A6D3DC}" presName="node" presStyleLbl="node1" presStyleIdx="1" presStyleCnt="6" custScaleX="137566" custScaleY="127652" custRadScaleRad="126121" custRadScaleInc="36513">
        <dgm:presLayoutVars>
          <dgm:bulletEnabled val="1"/>
        </dgm:presLayoutVars>
      </dgm:prSet>
      <dgm:spPr/>
    </dgm:pt>
    <dgm:pt modelId="{5E908C13-5914-4C8A-8850-80C4B7E88460}" type="pres">
      <dgm:prSet presAssocID="{391E95E9-57E9-4628-B776-562257A6D3DC}" presName="dummy" presStyleCnt="0"/>
      <dgm:spPr/>
    </dgm:pt>
    <dgm:pt modelId="{75FB0BD0-7DAB-42EA-A7CF-3F181A029095}" type="pres">
      <dgm:prSet presAssocID="{22AD1E61-50E4-4EDD-B576-2B2BEBB449D1}" presName="sibTrans" presStyleLbl="sibTrans2D1" presStyleIdx="1" presStyleCnt="6"/>
      <dgm:spPr/>
    </dgm:pt>
    <dgm:pt modelId="{0F1AAA94-CFBE-4F3C-810D-1E36B7C1344D}" type="pres">
      <dgm:prSet presAssocID="{A7A5C7D5-01E2-4F43-8E7B-569B05DB881A}" presName="node" presStyleLbl="node1" presStyleIdx="2" presStyleCnt="6" custScaleX="137566" custScaleY="127652" custRadScaleRad="127174" custRadScaleInc="-30966">
        <dgm:presLayoutVars>
          <dgm:bulletEnabled val="1"/>
        </dgm:presLayoutVars>
      </dgm:prSet>
      <dgm:spPr/>
    </dgm:pt>
    <dgm:pt modelId="{30ADF0B5-D561-4342-9F56-7A3661D342FF}" type="pres">
      <dgm:prSet presAssocID="{A7A5C7D5-01E2-4F43-8E7B-569B05DB881A}" presName="dummy" presStyleCnt="0"/>
      <dgm:spPr/>
    </dgm:pt>
    <dgm:pt modelId="{F7542808-34D4-49FB-9EB6-9F49DBF6BF6E}" type="pres">
      <dgm:prSet presAssocID="{C2438061-C2F0-4129-BBA4-6954074D1E20}" presName="sibTrans" presStyleLbl="sibTrans2D1" presStyleIdx="2" presStyleCnt="6"/>
      <dgm:spPr/>
    </dgm:pt>
    <dgm:pt modelId="{AE1120F4-8F28-4A76-88D4-00D0C158C963}" type="pres">
      <dgm:prSet presAssocID="{85A18C85-B3A1-4A94-818D-D400329E5DD2}" presName="node" presStyleLbl="node1" presStyleIdx="3" presStyleCnt="6" custScaleX="173048" custScaleY="127652">
        <dgm:presLayoutVars>
          <dgm:bulletEnabled val="1"/>
        </dgm:presLayoutVars>
      </dgm:prSet>
      <dgm:spPr/>
    </dgm:pt>
    <dgm:pt modelId="{A5D6B9D2-218A-4FD6-860B-2D642F7B205F}" type="pres">
      <dgm:prSet presAssocID="{85A18C85-B3A1-4A94-818D-D400329E5DD2}" presName="dummy" presStyleCnt="0"/>
      <dgm:spPr/>
    </dgm:pt>
    <dgm:pt modelId="{6BF77714-125A-4F7B-8DC9-383F03D5E61E}" type="pres">
      <dgm:prSet presAssocID="{71820207-D461-4866-B603-1997E7B4E3F7}" presName="sibTrans" presStyleLbl="sibTrans2D1" presStyleIdx="3" presStyleCnt="6"/>
      <dgm:spPr/>
    </dgm:pt>
    <dgm:pt modelId="{D0D503E0-F21A-4EE6-B8FA-337758768035}" type="pres">
      <dgm:prSet presAssocID="{198BF00D-1F5B-4B27-8CEC-D24D177402D6}" presName="node" presStyleLbl="node1" presStyleIdx="4" presStyleCnt="6" custScaleX="137566" custScaleY="127652" custRadScaleRad="125775" custRadScaleInc="28766">
        <dgm:presLayoutVars>
          <dgm:bulletEnabled val="1"/>
        </dgm:presLayoutVars>
      </dgm:prSet>
      <dgm:spPr/>
    </dgm:pt>
    <dgm:pt modelId="{E8BB6EFC-DBC5-4276-8C56-EA5A11F3ADF8}" type="pres">
      <dgm:prSet presAssocID="{198BF00D-1F5B-4B27-8CEC-D24D177402D6}" presName="dummy" presStyleCnt="0"/>
      <dgm:spPr/>
    </dgm:pt>
    <dgm:pt modelId="{33776534-1367-4785-A6E7-A125FCBE04C9}" type="pres">
      <dgm:prSet presAssocID="{B1E848BB-C11C-4A74-B796-2844B8758EF7}" presName="sibTrans" presStyleLbl="sibTrans2D1" presStyleIdx="4" presStyleCnt="6"/>
      <dgm:spPr/>
    </dgm:pt>
    <dgm:pt modelId="{2B12E872-3B4C-45EB-9160-30CFE23A5F87}" type="pres">
      <dgm:prSet presAssocID="{6BE60FE0-CF4A-4F5E-8817-4AF109A4D51E}" presName="node" presStyleLbl="node1" presStyleIdx="5" presStyleCnt="6" custScaleX="137566" custScaleY="127652" custRadScaleRad="124455" custRadScaleInc="-35700">
        <dgm:presLayoutVars>
          <dgm:bulletEnabled val="1"/>
        </dgm:presLayoutVars>
      </dgm:prSet>
      <dgm:spPr/>
    </dgm:pt>
    <dgm:pt modelId="{DFC84F32-16D4-4A24-B211-BFC799DBF53B}" type="pres">
      <dgm:prSet presAssocID="{6BE60FE0-CF4A-4F5E-8817-4AF109A4D51E}" presName="dummy" presStyleCnt="0"/>
      <dgm:spPr/>
    </dgm:pt>
    <dgm:pt modelId="{7229B829-FDE0-4A92-8034-A0E26C5685A4}" type="pres">
      <dgm:prSet presAssocID="{4A9BDFE2-865F-426F-82F9-E26B3C9B9441}" presName="sibTrans" presStyleLbl="sibTrans2D1" presStyleIdx="5" presStyleCnt="6"/>
      <dgm:spPr/>
    </dgm:pt>
  </dgm:ptLst>
  <dgm:cxnLst>
    <dgm:cxn modelId="{2FAC1B0D-885F-4CE7-B320-59C709F1146F}" srcId="{F4AD62E6-F73C-4594-BDDD-8ECF6A8E8C0B}" destId="{74DE6D94-1197-4743-BB9B-7FBDF758D0F3}" srcOrd="0" destOrd="0" parTransId="{5DCE35D0-FFD7-46EE-A29C-426A9E6EDE57}" sibTransId="{C713841F-A79B-4BB8-9AA5-89A008B7378E}"/>
    <dgm:cxn modelId="{D5E03C18-2A94-4D2C-82C5-B35E39C0A914}" type="presOf" srcId="{C2438061-C2F0-4129-BBA4-6954074D1E20}" destId="{F7542808-34D4-49FB-9EB6-9F49DBF6BF6E}" srcOrd="0" destOrd="0" presId="urn:microsoft.com/office/officeart/2005/8/layout/radial6"/>
    <dgm:cxn modelId="{43DD3D21-7111-4725-81A1-AB28637D04D6}" type="presOf" srcId="{71820207-D461-4866-B603-1997E7B4E3F7}" destId="{6BF77714-125A-4F7B-8DC9-383F03D5E61E}" srcOrd="0" destOrd="0" presId="urn:microsoft.com/office/officeart/2005/8/layout/radial6"/>
    <dgm:cxn modelId="{707C1D24-9820-4CE9-8120-999638D197EF}" srcId="{74DE6D94-1197-4743-BB9B-7FBDF758D0F3}" destId="{85A18C85-B3A1-4A94-818D-D400329E5DD2}" srcOrd="3" destOrd="0" parTransId="{6D19928B-6582-42A9-B775-E51DDC37EE44}" sibTransId="{71820207-D461-4866-B603-1997E7B4E3F7}"/>
    <dgm:cxn modelId="{4CE5A824-1957-4D82-8D9F-9A6EA88EF73A}" type="presOf" srcId="{C319B8F3-9FEC-48F5-84D2-9939F477EFC9}" destId="{071809D5-D790-48BB-95DF-FE4C118EF6B1}" srcOrd="0" destOrd="0" presId="urn:microsoft.com/office/officeart/2005/8/layout/radial6"/>
    <dgm:cxn modelId="{E134F52F-1DC8-453B-979F-C1B128AF6A25}" type="presOf" srcId="{85A18C85-B3A1-4A94-818D-D400329E5DD2}" destId="{AE1120F4-8F28-4A76-88D4-00D0C158C963}" srcOrd="0" destOrd="0" presId="urn:microsoft.com/office/officeart/2005/8/layout/radial6"/>
    <dgm:cxn modelId="{D033C732-2A78-423F-9747-830A5BE1BDD6}" srcId="{74DE6D94-1197-4743-BB9B-7FBDF758D0F3}" destId="{391E95E9-57E9-4628-B776-562257A6D3DC}" srcOrd="1" destOrd="0" parTransId="{7CAA04C4-53E4-47AA-84C8-B0E155C4ECD9}" sibTransId="{22AD1E61-50E4-4EDD-B576-2B2BEBB449D1}"/>
    <dgm:cxn modelId="{F301D932-50C9-44C0-B61F-5C1FB7902BF6}" type="presOf" srcId="{B1E848BB-C11C-4A74-B796-2844B8758EF7}" destId="{33776534-1367-4785-A6E7-A125FCBE04C9}" srcOrd="0" destOrd="0" presId="urn:microsoft.com/office/officeart/2005/8/layout/radial6"/>
    <dgm:cxn modelId="{3EA6BE39-FE25-4682-936D-7E3D53F29131}" type="presOf" srcId="{F4AD62E6-F73C-4594-BDDD-8ECF6A8E8C0B}" destId="{5D94122A-C1F8-46D2-9811-1EB80F733CA3}" srcOrd="0" destOrd="0" presId="urn:microsoft.com/office/officeart/2005/8/layout/radial6"/>
    <dgm:cxn modelId="{7211814B-13CB-49C2-8E94-5E92FE54CE61}" type="presOf" srcId="{A7A5C7D5-01E2-4F43-8E7B-569B05DB881A}" destId="{0F1AAA94-CFBE-4F3C-810D-1E36B7C1344D}" srcOrd="0" destOrd="0" presId="urn:microsoft.com/office/officeart/2005/8/layout/radial6"/>
    <dgm:cxn modelId="{EA06D37D-4831-4256-9163-75A2E777FED9}" type="presOf" srcId="{22AD1E61-50E4-4EDD-B576-2B2BEBB449D1}" destId="{75FB0BD0-7DAB-42EA-A7CF-3F181A029095}" srcOrd="0" destOrd="0" presId="urn:microsoft.com/office/officeart/2005/8/layout/radial6"/>
    <dgm:cxn modelId="{96609186-4B27-4152-9E6A-CB798980E99F}" srcId="{74DE6D94-1197-4743-BB9B-7FBDF758D0F3}" destId="{198BF00D-1F5B-4B27-8CEC-D24D177402D6}" srcOrd="4" destOrd="0" parTransId="{DB55253B-3BAA-4B2E-A7B6-55DAA18FA9E3}" sibTransId="{B1E848BB-C11C-4A74-B796-2844B8758EF7}"/>
    <dgm:cxn modelId="{AB692093-44F0-43FD-9511-9738B80628DF}" type="presOf" srcId="{72328EC1-9254-43E2-A557-030CF24AA05A}" destId="{AA5FECC2-AADD-4F12-8384-E2B783C0A39D}" srcOrd="0" destOrd="0" presId="urn:microsoft.com/office/officeart/2005/8/layout/radial6"/>
    <dgm:cxn modelId="{1871E8A1-23CA-4A11-8D37-F4C86ABFF0D3}" type="presOf" srcId="{6BE60FE0-CF4A-4F5E-8817-4AF109A4D51E}" destId="{2B12E872-3B4C-45EB-9160-30CFE23A5F87}" srcOrd="0" destOrd="0" presId="urn:microsoft.com/office/officeart/2005/8/layout/radial6"/>
    <dgm:cxn modelId="{AD01FDA4-8F88-422F-BD43-85F1368C9481}" type="presOf" srcId="{391E95E9-57E9-4628-B776-562257A6D3DC}" destId="{5DCBFD61-B192-4A50-ACBA-44FDB71CF8E5}" srcOrd="0" destOrd="0" presId="urn:microsoft.com/office/officeart/2005/8/layout/radial6"/>
    <dgm:cxn modelId="{37D6A1AB-0488-4961-AF3E-041D4AA8388F}" srcId="{74DE6D94-1197-4743-BB9B-7FBDF758D0F3}" destId="{6BE60FE0-CF4A-4F5E-8817-4AF109A4D51E}" srcOrd="5" destOrd="0" parTransId="{D84F2439-3CC4-423B-9531-442AA0E85DCF}" sibTransId="{4A9BDFE2-865F-426F-82F9-E26B3C9B9441}"/>
    <dgm:cxn modelId="{FE7EB7C6-0633-4407-848B-BE5DB587B375}" srcId="{74DE6D94-1197-4743-BB9B-7FBDF758D0F3}" destId="{A7A5C7D5-01E2-4F43-8E7B-569B05DB881A}" srcOrd="2" destOrd="0" parTransId="{D3AA20F3-8D4F-41D9-B247-F8149F2C9FB7}" sibTransId="{C2438061-C2F0-4129-BBA4-6954074D1E20}"/>
    <dgm:cxn modelId="{E70172CB-1BC6-4F35-B966-5D70E8E320A9}" type="presOf" srcId="{4A9BDFE2-865F-426F-82F9-E26B3C9B9441}" destId="{7229B829-FDE0-4A92-8034-A0E26C5685A4}" srcOrd="0" destOrd="0" presId="urn:microsoft.com/office/officeart/2005/8/layout/radial6"/>
    <dgm:cxn modelId="{2E43F9CB-0A10-4895-80B9-6B95A03B10C3}" srcId="{74DE6D94-1197-4743-BB9B-7FBDF758D0F3}" destId="{72328EC1-9254-43E2-A557-030CF24AA05A}" srcOrd="0" destOrd="0" parTransId="{F209B981-80C6-4FED-9246-FF5554E0BF69}" sibTransId="{C319B8F3-9FEC-48F5-84D2-9939F477EFC9}"/>
    <dgm:cxn modelId="{AF2ACFD3-013B-4BD8-9D6C-14A78BB12E87}" type="presOf" srcId="{198BF00D-1F5B-4B27-8CEC-D24D177402D6}" destId="{D0D503E0-F21A-4EE6-B8FA-337758768035}" srcOrd="0" destOrd="0" presId="urn:microsoft.com/office/officeart/2005/8/layout/radial6"/>
    <dgm:cxn modelId="{DED1AEF9-43AD-4996-855F-B7CB8F79E256}" type="presOf" srcId="{74DE6D94-1197-4743-BB9B-7FBDF758D0F3}" destId="{5A783FC1-26F5-44D3-BA0D-E999FA94B258}" srcOrd="0" destOrd="0" presId="urn:microsoft.com/office/officeart/2005/8/layout/radial6"/>
    <dgm:cxn modelId="{1A6DCBCE-0F73-44C8-A79D-AFA14F3130F1}" type="presParOf" srcId="{5D94122A-C1F8-46D2-9811-1EB80F733CA3}" destId="{5A783FC1-26F5-44D3-BA0D-E999FA94B258}" srcOrd="0" destOrd="0" presId="urn:microsoft.com/office/officeart/2005/8/layout/radial6"/>
    <dgm:cxn modelId="{17A0BCF8-7176-403F-9C79-A9A7572BEE6D}" type="presParOf" srcId="{5D94122A-C1F8-46D2-9811-1EB80F733CA3}" destId="{AA5FECC2-AADD-4F12-8384-E2B783C0A39D}" srcOrd="1" destOrd="0" presId="urn:microsoft.com/office/officeart/2005/8/layout/radial6"/>
    <dgm:cxn modelId="{A9B296C1-BE52-4FB2-B0E3-1A36000169D7}" type="presParOf" srcId="{5D94122A-C1F8-46D2-9811-1EB80F733CA3}" destId="{2E575BCC-D168-4794-BC18-4597512C033E}" srcOrd="2" destOrd="0" presId="urn:microsoft.com/office/officeart/2005/8/layout/radial6"/>
    <dgm:cxn modelId="{C5A26154-2EEB-495C-8EB9-59A977309B53}" type="presParOf" srcId="{5D94122A-C1F8-46D2-9811-1EB80F733CA3}" destId="{071809D5-D790-48BB-95DF-FE4C118EF6B1}" srcOrd="3" destOrd="0" presId="urn:microsoft.com/office/officeart/2005/8/layout/radial6"/>
    <dgm:cxn modelId="{9EBEB220-DE6E-4B86-A8B3-C60D28F44F8E}" type="presParOf" srcId="{5D94122A-C1F8-46D2-9811-1EB80F733CA3}" destId="{5DCBFD61-B192-4A50-ACBA-44FDB71CF8E5}" srcOrd="4" destOrd="0" presId="urn:microsoft.com/office/officeart/2005/8/layout/radial6"/>
    <dgm:cxn modelId="{4EFEA4D6-7D81-44C5-858F-86E60C25CC65}" type="presParOf" srcId="{5D94122A-C1F8-46D2-9811-1EB80F733CA3}" destId="{5E908C13-5914-4C8A-8850-80C4B7E88460}" srcOrd="5" destOrd="0" presId="urn:microsoft.com/office/officeart/2005/8/layout/radial6"/>
    <dgm:cxn modelId="{5F65D343-01FA-4F8C-A221-D3FD59AA0457}" type="presParOf" srcId="{5D94122A-C1F8-46D2-9811-1EB80F733CA3}" destId="{75FB0BD0-7DAB-42EA-A7CF-3F181A029095}" srcOrd="6" destOrd="0" presId="urn:microsoft.com/office/officeart/2005/8/layout/radial6"/>
    <dgm:cxn modelId="{438763B7-4B59-4F7E-9491-DCB4547B8C18}" type="presParOf" srcId="{5D94122A-C1F8-46D2-9811-1EB80F733CA3}" destId="{0F1AAA94-CFBE-4F3C-810D-1E36B7C1344D}" srcOrd="7" destOrd="0" presId="urn:microsoft.com/office/officeart/2005/8/layout/radial6"/>
    <dgm:cxn modelId="{6A78C9D7-2D10-43EE-8C8D-2920A25F3295}" type="presParOf" srcId="{5D94122A-C1F8-46D2-9811-1EB80F733CA3}" destId="{30ADF0B5-D561-4342-9F56-7A3661D342FF}" srcOrd="8" destOrd="0" presId="urn:microsoft.com/office/officeart/2005/8/layout/radial6"/>
    <dgm:cxn modelId="{123C9933-7080-4866-8BC9-EBB88F0D391B}" type="presParOf" srcId="{5D94122A-C1F8-46D2-9811-1EB80F733CA3}" destId="{F7542808-34D4-49FB-9EB6-9F49DBF6BF6E}" srcOrd="9" destOrd="0" presId="urn:microsoft.com/office/officeart/2005/8/layout/radial6"/>
    <dgm:cxn modelId="{D56D10BB-9E8D-402B-83B4-EBED9426DD32}" type="presParOf" srcId="{5D94122A-C1F8-46D2-9811-1EB80F733CA3}" destId="{AE1120F4-8F28-4A76-88D4-00D0C158C963}" srcOrd="10" destOrd="0" presId="urn:microsoft.com/office/officeart/2005/8/layout/radial6"/>
    <dgm:cxn modelId="{7CCACBAA-5420-413A-AF6C-C83B1C5553D5}" type="presParOf" srcId="{5D94122A-C1F8-46D2-9811-1EB80F733CA3}" destId="{A5D6B9D2-218A-4FD6-860B-2D642F7B205F}" srcOrd="11" destOrd="0" presId="urn:microsoft.com/office/officeart/2005/8/layout/radial6"/>
    <dgm:cxn modelId="{C3C44418-5D45-4A93-A645-FA6C4FD7D357}" type="presParOf" srcId="{5D94122A-C1F8-46D2-9811-1EB80F733CA3}" destId="{6BF77714-125A-4F7B-8DC9-383F03D5E61E}" srcOrd="12" destOrd="0" presId="urn:microsoft.com/office/officeart/2005/8/layout/radial6"/>
    <dgm:cxn modelId="{FA525582-2DB8-452B-BC86-BAE4BAECF328}" type="presParOf" srcId="{5D94122A-C1F8-46D2-9811-1EB80F733CA3}" destId="{D0D503E0-F21A-4EE6-B8FA-337758768035}" srcOrd="13" destOrd="0" presId="urn:microsoft.com/office/officeart/2005/8/layout/radial6"/>
    <dgm:cxn modelId="{C94B8863-0758-4C81-987E-31F6482F2782}" type="presParOf" srcId="{5D94122A-C1F8-46D2-9811-1EB80F733CA3}" destId="{E8BB6EFC-DBC5-4276-8C56-EA5A11F3ADF8}" srcOrd="14" destOrd="0" presId="urn:microsoft.com/office/officeart/2005/8/layout/radial6"/>
    <dgm:cxn modelId="{26AEE234-55B5-4F27-83B7-7F89CC915E42}" type="presParOf" srcId="{5D94122A-C1F8-46D2-9811-1EB80F733CA3}" destId="{33776534-1367-4785-A6E7-A125FCBE04C9}" srcOrd="15" destOrd="0" presId="urn:microsoft.com/office/officeart/2005/8/layout/radial6"/>
    <dgm:cxn modelId="{97139A4E-FBAC-4976-853D-65CE2F7DB4EA}" type="presParOf" srcId="{5D94122A-C1F8-46D2-9811-1EB80F733CA3}" destId="{2B12E872-3B4C-45EB-9160-30CFE23A5F87}" srcOrd="16" destOrd="0" presId="urn:microsoft.com/office/officeart/2005/8/layout/radial6"/>
    <dgm:cxn modelId="{2B941C84-43A2-4E18-8E75-8309A1BB915C}" type="presParOf" srcId="{5D94122A-C1F8-46D2-9811-1EB80F733CA3}" destId="{DFC84F32-16D4-4A24-B211-BFC799DBF53B}" srcOrd="17" destOrd="0" presId="urn:microsoft.com/office/officeart/2005/8/layout/radial6"/>
    <dgm:cxn modelId="{EF0B4B44-7E89-4E70-9F3B-95771C642307}" type="presParOf" srcId="{5D94122A-C1F8-46D2-9811-1EB80F733CA3}" destId="{7229B829-FDE0-4A92-8034-A0E26C5685A4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CFE7F5-2FCF-4963-9079-78F01EBD1FBE}">
      <dsp:nvSpPr>
        <dsp:cNvPr id="0" name=""/>
        <dsp:cNvSpPr/>
      </dsp:nvSpPr>
      <dsp:spPr>
        <a:xfrm rot="20906888">
          <a:off x="3405684" y="2121492"/>
          <a:ext cx="2461017" cy="2461017"/>
        </a:xfrm>
        <a:prstGeom prst="gear9">
          <a:avLst/>
        </a:prstGeom>
        <a:solidFill>
          <a:srgbClr val="A17F3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chemeClr val="tx1"/>
              </a:solidFill>
              <a:latin typeface="Arial Black" panose="020B0A04020102020204" pitchFamily="34" charset="0"/>
            </a:rPr>
            <a:t>CONTABILIDADE</a:t>
          </a:r>
        </a:p>
      </dsp:txBody>
      <dsp:txXfrm>
        <a:off x="3896148" y="2698409"/>
        <a:ext cx="1471469" cy="1265014"/>
      </dsp:txXfrm>
    </dsp:sp>
    <dsp:sp modelId="{BD0823FF-CFE4-4185-B443-1D3E68AAF126}">
      <dsp:nvSpPr>
        <dsp:cNvPr id="0" name=""/>
        <dsp:cNvSpPr/>
      </dsp:nvSpPr>
      <dsp:spPr>
        <a:xfrm rot="21179248">
          <a:off x="1358965" y="1437454"/>
          <a:ext cx="2478755" cy="2378972"/>
        </a:xfrm>
        <a:prstGeom prst="gear6">
          <a:avLst/>
        </a:prstGeom>
        <a:solidFill>
          <a:srgbClr val="A17F3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chemeClr val="tx1"/>
              </a:solidFill>
              <a:latin typeface="Arial Black" panose="020B0A04020102020204" pitchFamily="34" charset="0"/>
            </a:rPr>
            <a:t>Escrituração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chemeClr val="tx1"/>
              </a:solidFill>
              <a:latin typeface="Arial Black" panose="020B0A04020102020204" pitchFamily="34" charset="0"/>
            </a:rPr>
            <a:t>Digital</a:t>
          </a:r>
        </a:p>
      </dsp:txBody>
      <dsp:txXfrm>
        <a:off x="1972383" y="2039987"/>
        <a:ext cx="1251919" cy="1173906"/>
      </dsp:txXfrm>
    </dsp:sp>
    <dsp:sp modelId="{84B62DBC-B926-4BA4-99A5-5C7C7842D5EB}">
      <dsp:nvSpPr>
        <dsp:cNvPr id="0" name=""/>
        <dsp:cNvSpPr/>
      </dsp:nvSpPr>
      <dsp:spPr>
        <a:xfrm rot="20700000">
          <a:off x="2485788" y="140499"/>
          <a:ext cx="2193923" cy="2082661"/>
        </a:xfrm>
        <a:prstGeom prst="gear6">
          <a:avLst/>
        </a:prstGeom>
        <a:solidFill>
          <a:srgbClr val="A17F3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chemeClr val="tx1"/>
              </a:solidFill>
              <a:latin typeface="Arial Black" panose="020B0A04020102020204" pitchFamily="34" charset="0"/>
            </a:rPr>
            <a:t>Documentos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200" b="1" kern="1200" dirty="0">
              <a:solidFill>
                <a:schemeClr val="tx1"/>
              </a:solidFill>
              <a:latin typeface="Arial Black" panose="020B0A04020102020204" pitchFamily="34" charset="0"/>
            </a:rPr>
            <a:t>Eletrônicos</a:t>
          </a:r>
        </a:p>
      </dsp:txBody>
      <dsp:txXfrm rot="-20700000">
        <a:off x="2973579" y="590689"/>
        <a:ext cx="1218341" cy="1182282"/>
      </dsp:txXfrm>
    </dsp:sp>
    <dsp:sp modelId="{6B1D5B63-F244-4604-8C05-2421AE088ACF}">
      <dsp:nvSpPr>
        <dsp:cNvPr id="0" name=""/>
        <dsp:cNvSpPr/>
      </dsp:nvSpPr>
      <dsp:spPr>
        <a:xfrm>
          <a:off x="2949141" y="1748372"/>
          <a:ext cx="3150102" cy="3150102"/>
        </a:xfrm>
        <a:prstGeom prst="circularArrow">
          <a:avLst>
            <a:gd name="adj1" fmla="val 4687"/>
            <a:gd name="adj2" fmla="val 299029"/>
            <a:gd name="adj3" fmla="val 2522500"/>
            <a:gd name="adj4" fmla="val 15847699"/>
            <a:gd name="adj5" fmla="val 5469"/>
          </a:avLst>
        </a:prstGeom>
        <a:solidFill>
          <a:srgbClr val="002060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787A6-150E-4797-93C9-7EC3164CC7D1}">
      <dsp:nvSpPr>
        <dsp:cNvPr id="0" name=""/>
        <dsp:cNvSpPr/>
      </dsp:nvSpPr>
      <dsp:spPr>
        <a:xfrm>
          <a:off x="1386451" y="1142572"/>
          <a:ext cx="2288746" cy="228874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002060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E1EC9-5223-49AF-827E-66040E6C2D73}">
      <dsp:nvSpPr>
        <dsp:cNvPr id="0" name=""/>
        <dsp:cNvSpPr/>
      </dsp:nvSpPr>
      <dsp:spPr>
        <a:xfrm>
          <a:off x="2300273" y="-80326"/>
          <a:ext cx="2467729" cy="246772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002060"/>
        </a:solidFill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29B829-FDE0-4A92-8034-A0E26C5685A4}">
      <dsp:nvSpPr>
        <dsp:cNvPr id="0" name=""/>
        <dsp:cNvSpPr/>
      </dsp:nvSpPr>
      <dsp:spPr>
        <a:xfrm>
          <a:off x="461655" y="170718"/>
          <a:ext cx="1330372" cy="1330372"/>
        </a:xfrm>
        <a:prstGeom prst="blockArc">
          <a:avLst>
            <a:gd name="adj1" fmla="val 12407165"/>
            <a:gd name="adj2" fmla="val 17083229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3776534-1367-4785-A6E7-A125FCBE04C9}">
      <dsp:nvSpPr>
        <dsp:cNvPr id="0" name=""/>
        <dsp:cNvSpPr/>
      </dsp:nvSpPr>
      <dsp:spPr>
        <a:xfrm>
          <a:off x="444312" y="202803"/>
          <a:ext cx="1330372" cy="1330372"/>
        </a:xfrm>
        <a:prstGeom prst="blockArc">
          <a:avLst>
            <a:gd name="adj1" fmla="val 8999992"/>
            <a:gd name="adj2" fmla="val 12599997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F77714-125A-4F7B-8DC9-383F03D5E61E}">
      <dsp:nvSpPr>
        <dsp:cNvPr id="0" name=""/>
        <dsp:cNvSpPr/>
      </dsp:nvSpPr>
      <dsp:spPr>
        <a:xfrm>
          <a:off x="451775" y="216087"/>
          <a:ext cx="1330372" cy="1330372"/>
        </a:xfrm>
        <a:prstGeom prst="blockArc">
          <a:avLst>
            <a:gd name="adj1" fmla="val 4462655"/>
            <a:gd name="adj2" fmla="val 9080542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42808-34D4-49FB-9EB6-9F49DBF6BF6E}">
      <dsp:nvSpPr>
        <dsp:cNvPr id="0" name=""/>
        <dsp:cNvSpPr/>
      </dsp:nvSpPr>
      <dsp:spPr>
        <a:xfrm>
          <a:off x="810476" y="218512"/>
          <a:ext cx="1330372" cy="1330372"/>
        </a:xfrm>
        <a:prstGeom prst="blockArc">
          <a:avLst>
            <a:gd name="adj1" fmla="val 1692471"/>
            <a:gd name="adj2" fmla="val 6383820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FB0BD0-7DAB-42EA-A7CF-3F181A029095}">
      <dsp:nvSpPr>
        <dsp:cNvPr id="0" name=""/>
        <dsp:cNvSpPr/>
      </dsp:nvSpPr>
      <dsp:spPr>
        <a:xfrm>
          <a:off x="820371" y="200737"/>
          <a:ext cx="1330372" cy="1330372"/>
        </a:xfrm>
        <a:prstGeom prst="blockArc">
          <a:avLst>
            <a:gd name="adj1" fmla="val 19800025"/>
            <a:gd name="adj2" fmla="val 1800019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1809D5-D790-48BB-95DF-FE4C118EF6B1}">
      <dsp:nvSpPr>
        <dsp:cNvPr id="0" name=""/>
        <dsp:cNvSpPr/>
      </dsp:nvSpPr>
      <dsp:spPr>
        <a:xfrm>
          <a:off x="802633" y="167868"/>
          <a:ext cx="1330372" cy="1330372"/>
        </a:xfrm>
        <a:prstGeom prst="blockArc">
          <a:avLst>
            <a:gd name="adj1" fmla="val 15259318"/>
            <a:gd name="adj2" fmla="val 19997491"/>
            <a:gd name="adj3" fmla="val 447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783FC1-26F5-44D3-BA0D-E999FA94B258}">
      <dsp:nvSpPr>
        <dsp:cNvPr id="0" name=""/>
        <dsp:cNvSpPr/>
      </dsp:nvSpPr>
      <dsp:spPr>
        <a:xfrm>
          <a:off x="879679" y="561987"/>
          <a:ext cx="824814" cy="590524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CONTÁGIL</a:t>
          </a:r>
        </a:p>
      </dsp:txBody>
      <dsp:txXfrm>
        <a:off x="1000470" y="648467"/>
        <a:ext cx="583232" cy="417564"/>
      </dsp:txXfrm>
    </dsp:sp>
    <dsp:sp modelId="{AA5FECC2-AADD-4F12-8384-E2B783C0A39D}">
      <dsp:nvSpPr>
        <dsp:cNvPr id="0" name=""/>
        <dsp:cNvSpPr/>
      </dsp:nvSpPr>
      <dsp:spPr>
        <a:xfrm>
          <a:off x="963266" y="-56891"/>
          <a:ext cx="657641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Seleção de Contribuintes</a:t>
          </a:r>
        </a:p>
      </dsp:txBody>
      <dsp:txXfrm>
        <a:off x="1059575" y="20385"/>
        <a:ext cx="465023" cy="373119"/>
      </dsp:txXfrm>
    </dsp:sp>
    <dsp:sp modelId="{5DCBFD61-B192-4A50-ACBA-44FDB71CF8E5}">
      <dsp:nvSpPr>
        <dsp:cNvPr id="0" name=""/>
        <dsp:cNvSpPr/>
      </dsp:nvSpPr>
      <dsp:spPr>
        <a:xfrm>
          <a:off x="1764414" y="276939"/>
          <a:ext cx="568652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Pesquisa e Investigação</a:t>
          </a:r>
        </a:p>
      </dsp:txBody>
      <dsp:txXfrm>
        <a:off x="1847691" y="354215"/>
        <a:ext cx="402098" cy="373119"/>
      </dsp:txXfrm>
    </dsp:sp>
    <dsp:sp modelId="{0F1AAA94-CFBE-4F3C-810D-1E36B7C1344D}">
      <dsp:nvSpPr>
        <dsp:cNvPr id="0" name=""/>
        <dsp:cNvSpPr/>
      </dsp:nvSpPr>
      <dsp:spPr>
        <a:xfrm>
          <a:off x="1764410" y="927243"/>
          <a:ext cx="568652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Auditoria Drawback</a:t>
          </a:r>
        </a:p>
      </dsp:txBody>
      <dsp:txXfrm>
        <a:off x="1847687" y="1004519"/>
        <a:ext cx="402098" cy="373119"/>
      </dsp:txXfrm>
    </dsp:sp>
    <dsp:sp modelId="{AE1120F4-8F28-4A76-88D4-00D0C158C963}">
      <dsp:nvSpPr>
        <dsp:cNvPr id="0" name=""/>
        <dsp:cNvSpPr/>
      </dsp:nvSpPr>
      <dsp:spPr>
        <a:xfrm>
          <a:off x="934425" y="1243718"/>
          <a:ext cx="715323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Automatização do Dossiê de Preparo</a:t>
          </a:r>
        </a:p>
      </dsp:txBody>
      <dsp:txXfrm>
        <a:off x="1039182" y="1320994"/>
        <a:ext cx="505809" cy="373119"/>
      </dsp:txXfrm>
    </dsp:sp>
    <dsp:sp modelId="{D0D503E0-F21A-4EE6-B8FA-337758768035}">
      <dsp:nvSpPr>
        <dsp:cNvPr id="0" name=""/>
        <dsp:cNvSpPr/>
      </dsp:nvSpPr>
      <dsp:spPr>
        <a:xfrm>
          <a:off x="261992" y="929307"/>
          <a:ext cx="568652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Auditoria Digital</a:t>
          </a:r>
        </a:p>
      </dsp:txBody>
      <dsp:txXfrm>
        <a:off x="345269" y="1006583"/>
        <a:ext cx="402098" cy="373119"/>
      </dsp:txXfrm>
    </dsp:sp>
    <dsp:sp modelId="{2B12E872-3B4C-45EB-9160-30CFE23A5F87}">
      <dsp:nvSpPr>
        <dsp:cNvPr id="0" name=""/>
        <dsp:cNvSpPr/>
      </dsp:nvSpPr>
      <dsp:spPr>
        <a:xfrm>
          <a:off x="261991" y="279002"/>
          <a:ext cx="568652" cy="527671"/>
        </a:xfrm>
        <a:prstGeom prst="ellipse">
          <a:avLst/>
        </a:prstGeom>
        <a:solidFill>
          <a:srgbClr val="A17F36"/>
        </a:solidFill>
        <a:ln w="57150">
          <a:solidFill>
            <a:schemeClr val="tx2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800" b="1" kern="1200" dirty="0">
              <a:solidFill>
                <a:schemeClr val="tx1"/>
              </a:solidFill>
            </a:rPr>
            <a:t>Garantia de Credito Tributário</a:t>
          </a:r>
        </a:p>
      </dsp:txBody>
      <dsp:txXfrm>
        <a:off x="345268" y="356278"/>
        <a:ext cx="402098" cy="373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3E357-06A4-4BBF-A1DD-12D4F212C248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8B3A3-AAAA-4CF0-A40A-F0ABA64BB8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7975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79425" y="1279525"/>
            <a:ext cx="6140450" cy="34544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pt-BR" altLang="pt-BR"/>
          </a:p>
        </p:txBody>
      </p:sp>
      <p:sp>
        <p:nvSpPr>
          <p:cNvPr id="2" name="Espaço Reservado para Data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62279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8B3A3-AAAA-4CF0-A40A-F0ABA64BB8D5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0268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479425" y="1279525"/>
            <a:ext cx="6140450" cy="34544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7758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243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13/06/2025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 descr="Uma imagem contendo Forma&#10;&#10;Descrição gerada automaticamente">
            <a:extLst>
              <a:ext uri="{FF2B5EF4-FFF2-40B4-BE49-F238E27FC236}">
                <a16:creationId xmlns:a16="http://schemas.microsoft.com/office/drawing/2014/main" id="{51FF7781-94E5-F1E3-CB6B-CCDBCED72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/>
          <a:srcRect l="4497" t="64410" r="823" b="27257"/>
          <a:stretch/>
        </p:blipFill>
        <p:spPr>
          <a:xfrm>
            <a:off x="0" y="4574690"/>
            <a:ext cx="9144000" cy="568810"/>
          </a:xfrm>
          <a:prstGeom prst="rect">
            <a:avLst/>
          </a:prstGeom>
        </p:spPr>
      </p:pic>
      <p:pic>
        <p:nvPicPr>
          <p:cNvPr id="8" name="Gráfico 21">
            <a:extLst>
              <a:ext uri="{FF2B5EF4-FFF2-40B4-BE49-F238E27FC236}">
                <a16:creationId xmlns:a16="http://schemas.microsoft.com/office/drawing/2014/main" id="{71246C80-31D4-6DD1-BB26-028ED4CB4F12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9" name="Gráfico 13">
            <a:extLst>
              <a:ext uri="{FF2B5EF4-FFF2-40B4-BE49-F238E27FC236}">
                <a16:creationId xmlns:a16="http://schemas.microsoft.com/office/drawing/2014/main" id="{47DEDB52-AB84-2703-45AC-5E1EAF2A33AF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524328" y="4695484"/>
            <a:ext cx="1224136" cy="3245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12.svg"/><Relationship Id="rId4" Type="http://schemas.openxmlformats.org/officeDocument/2006/relationships/image" Target="../media/image8.sv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ngall.com/thinking-woman-png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" Type="http://schemas.openxmlformats.org/officeDocument/2006/relationships/image" Target="../media/image34.png"/><Relationship Id="rId21" Type="http://schemas.openxmlformats.org/officeDocument/2006/relationships/image" Target="../media/image52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33" Type="http://schemas.openxmlformats.org/officeDocument/2006/relationships/image" Target="../media/image64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32" Type="http://schemas.openxmlformats.org/officeDocument/2006/relationships/image" Target="../media/image63.png"/><Relationship Id="rId5" Type="http://schemas.openxmlformats.org/officeDocument/2006/relationships/image" Target="../media/image36.png"/><Relationship Id="rId15" Type="http://schemas.openxmlformats.org/officeDocument/2006/relationships/image" Target="../media/image46.jpe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31" Type="http://schemas.openxmlformats.org/officeDocument/2006/relationships/image" Target="../media/image62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61.png"/><Relationship Id="rId8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t/aten%C3%A7%C3%A3o-aviso-s%C3%ADmbolo-155554/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pixabay.com/en/compass-instrument-navigation-467256/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png"/><Relationship Id="rId11" Type="http://schemas.openxmlformats.org/officeDocument/2006/relationships/image" Target="../media/image93.png"/><Relationship Id="rId5" Type="http://schemas.openxmlformats.org/officeDocument/2006/relationships/image" Target="../media/image96.png"/><Relationship Id="rId10" Type="http://schemas.openxmlformats.org/officeDocument/2006/relationships/image" Target="../media/image90.png"/><Relationship Id="rId4" Type="http://schemas.openxmlformats.org/officeDocument/2006/relationships/image" Target="../media/image95.png"/><Relationship Id="rId9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1.gi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03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05.png"/><Relationship Id="rId5" Type="http://schemas.openxmlformats.org/officeDocument/2006/relationships/diagramData" Target="../diagrams/data2.xml"/><Relationship Id="rId10" Type="http://schemas.microsoft.com/office/2017/06/relationships/model3d" Target="../media/model3d1.glb"/><Relationship Id="rId4" Type="http://schemas.openxmlformats.org/officeDocument/2006/relationships/image" Target="../media/image104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8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Imagem de vídeo game&#10;&#10;Descrição gerada automaticamente com confiança baixa">
            <a:extLst>
              <a:ext uri="{FF2B5EF4-FFF2-40B4-BE49-F238E27FC236}">
                <a16:creationId xmlns:a16="http://schemas.microsoft.com/office/drawing/2014/main" id="{2F1EFD59-0C4E-4886-A5B7-B07B68BA10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8000"/>
          </a:blip>
          <a:srcRect l="2615" t="27656" r="1069" b="18166"/>
          <a:stretch/>
        </p:blipFill>
        <p:spPr>
          <a:xfrm>
            <a:off x="-358" y="11806"/>
            <a:ext cx="9144002" cy="5143501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6" name="Gráfico 22">
              <a:extLst>
                <a:ext uri="{FF2B5EF4-FFF2-40B4-BE49-F238E27FC236}">
                  <a16:creationId xmlns:a16="http://schemas.microsoft.com/office/drawing/2014/main" id="{40E0A314-E689-4B84-9342-853D61E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</p:spPr>
        </p:pic>
        <p:pic>
          <p:nvPicPr>
            <p:cNvPr id="7" name="Gráfico 21">
              <a:extLst>
                <a:ext uri="{FF2B5EF4-FFF2-40B4-BE49-F238E27FC236}">
                  <a16:creationId xmlns:a16="http://schemas.microsoft.com/office/drawing/2014/main" id="{677B124E-B6D3-4340-B803-3321EEFE2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</p:spPr>
        </p:pic>
      </p:grpSp>
      <p:pic>
        <p:nvPicPr>
          <p:cNvPr id="9" name="Gráfico 30">
            <a:extLst>
              <a:ext uri="{FF2B5EF4-FFF2-40B4-BE49-F238E27FC236}">
                <a16:creationId xmlns:a16="http://schemas.microsoft.com/office/drawing/2014/main" id="{4C0D6238-287B-D5DD-519E-2AED289E59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5829"/>
          <a:stretch>
            <a:fillRect/>
          </a:stretch>
        </p:blipFill>
        <p:spPr>
          <a:xfrm>
            <a:off x="1" y="3363839"/>
            <a:ext cx="1097121" cy="1579287"/>
          </a:xfrm>
          <a:prstGeom prst="rect">
            <a:avLst/>
          </a:prstGeom>
        </p:spPr>
      </p:pic>
      <p:pic>
        <p:nvPicPr>
          <p:cNvPr id="8" name="Gráfico 20">
            <a:extLst>
              <a:ext uri="{FF2B5EF4-FFF2-40B4-BE49-F238E27FC236}">
                <a16:creationId xmlns:a16="http://schemas.microsoft.com/office/drawing/2014/main" id="{D5968A8B-20D3-F5BA-23A4-28D37030480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50000" r="42701"/>
          <a:stretch>
            <a:fillRect/>
          </a:stretch>
        </p:blipFill>
        <p:spPr>
          <a:xfrm>
            <a:off x="7596336" y="0"/>
            <a:ext cx="1547664" cy="1350522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BDFFF8B-4A04-7916-3544-29160397C0EE}"/>
              </a:ext>
            </a:extLst>
          </p:cNvPr>
          <p:cNvSpPr txBox="1"/>
          <p:nvPr/>
        </p:nvSpPr>
        <p:spPr>
          <a:xfrm>
            <a:off x="0" y="1350523"/>
            <a:ext cx="9486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rgbClr val="B68F33"/>
                </a:solidFill>
                <a:latin typeface="Berlin Sans FB Demi" panose="020E0802020502020306" pitchFamily="34" charset="0"/>
              </a:rPr>
              <a:t>ECD &amp; ECF</a:t>
            </a:r>
            <a:endParaRPr lang="pt-BR" sz="6000" b="1" dirty="0">
              <a:solidFill>
                <a:srgbClr val="B68F33"/>
              </a:solidFill>
              <a:latin typeface="Montserrat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57124A1-6238-AD75-1E89-89C04C430BAB}"/>
              </a:ext>
            </a:extLst>
          </p:cNvPr>
          <p:cNvSpPr txBox="1"/>
          <p:nvPr/>
        </p:nvSpPr>
        <p:spPr>
          <a:xfrm>
            <a:off x="35496" y="2368500"/>
            <a:ext cx="9000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700" dirty="0">
                <a:solidFill>
                  <a:schemeClr val="bg1"/>
                </a:solidFill>
              </a:rPr>
              <a:t>ESCRITURAÇÃO CONTÁBIL DIGITAL</a:t>
            </a:r>
          </a:p>
          <a:p>
            <a:pPr algn="ctr"/>
            <a:r>
              <a:rPr lang="pt-BR" sz="2700" dirty="0">
                <a:solidFill>
                  <a:schemeClr val="bg1"/>
                </a:solidFill>
              </a:rPr>
              <a:t>ESCRITURAÇÃO CONTÁBIL FISCAL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A2B5FE9-E437-4D1B-AB27-EDAB10206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52C58C6-6DD8-4644-AF10-BDF4E26B10A2}"/>
              </a:ext>
            </a:extLst>
          </p:cNvPr>
          <p:cNvSpPr txBox="1">
            <a:spLocks/>
          </p:cNvSpPr>
          <p:nvPr/>
        </p:nvSpPr>
        <p:spPr>
          <a:xfrm>
            <a:off x="3264895" y="357505"/>
            <a:ext cx="5879105" cy="110197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700" b="1" dirty="0">
                <a:solidFill>
                  <a:srgbClr val="00206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AS EMPRESAS ESTÃO PREPARADAS?</a:t>
            </a:r>
          </a:p>
        </p:txBody>
      </p:sp>
      <p:pic>
        <p:nvPicPr>
          <p:cNvPr id="3" name="Picture 4" descr="E:\Users\fmguerra\SkyDrive\SPED\ITIRUÇU.jpg">
            <a:extLst>
              <a:ext uri="{FF2B5EF4-FFF2-40B4-BE49-F238E27FC236}">
                <a16:creationId xmlns:a16="http://schemas.microsoft.com/office/drawing/2014/main" id="{9ACBE879-71F4-48D3-ADC5-57A1E1713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167594"/>
            <a:ext cx="5015517" cy="2853423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cxnSp>
        <p:nvCxnSpPr>
          <p:cNvPr id="9" name="Conector: Curvo 8">
            <a:extLst>
              <a:ext uri="{FF2B5EF4-FFF2-40B4-BE49-F238E27FC236}">
                <a16:creationId xmlns:a16="http://schemas.microsoft.com/office/drawing/2014/main" id="{D0CE18D6-65EF-4EA7-BEC8-FFA478172DFD}"/>
              </a:ext>
            </a:extLst>
          </p:cNvPr>
          <p:cNvCxnSpPr>
            <a:cxnSpLocks/>
          </p:cNvCxnSpPr>
          <p:nvPr/>
        </p:nvCxnSpPr>
        <p:spPr>
          <a:xfrm rot="16200000" flipH="1">
            <a:off x="5349577" y="1623930"/>
            <a:ext cx="1131328" cy="218660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Imagem 4">
            <a:extLst>
              <a:ext uri="{FF2B5EF4-FFF2-40B4-BE49-F238E27FC236}">
                <a16:creationId xmlns:a16="http://schemas.microsoft.com/office/drawing/2014/main" id="{3C82A880-F32C-404D-85DD-7685E8539D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507" y="2382629"/>
            <a:ext cx="440278" cy="399546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276105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1EF532-30E8-4C31-9362-112C061E2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23478"/>
            <a:ext cx="8273262" cy="812138"/>
          </a:xfrm>
        </p:spPr>
        <p:txBody>
          <a:bodyPr>
            <a:noAutofit/>
          </a:bodyPr>
          <a:lstStyle/>
          <a:p>
            <a:pPr algn="ctr"/>
            <a:r>
              <a:rPr lang="pt-BR" sz="3750" dirty="0">
                <a:ln>
                  <a:solidFill>
                    <a:schemeClr val="tx1"/>
                  </a:solidFill>
                </a:ln>
                <a:solidFill>
                  <a:srgbClr val="A17F36"/>
                </a:solidFill>
                <a:latin typeface="Arial Black" panose="020B0A04020102020204" pitchFamily="34" charset="0"/>
              </a:rPr>
              <a:t>CONTROLES INTERNOS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4559FB9-C584-4D2B-BBF4-756E37BAECB8}"/>
              </a:ext>
            </a:extLst>
          </p:cNvPr>
          <p:cNvSpPr txBox="1"/>
          <p:nvPr/>
        </p:nvSpPr>
        <p:spPr>
          <a:xfrm>
            <a:off x="251520" y="1059582"/>
            <a:ext cx="849694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Administrativos</a:t>
            </a:r>
            <a:r>
              <a:rPr lang="pt-BR" sz="2100" dirty="0"/>
              <a:t> (compras, estoques, veículos, segurança)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Contábeis</a:t>
            </a:r>
            <a:r>
              <a:rPr lang="pt-BR" sz="2100" dirty="0"/>
              <a:t> (informações para acionistas, fisco e bancos)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Operacionais</a:t>
            </a:r>
            <a:r>
              <a:rPr lang="pt-BR" sz="2100" dirty="0"/>
              <a:t> (processos produtivos)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Comerciais</a:t>
            </a:r>
            <a:r>
              <a:rPr lang="pt-BR" sz="2100" dirty="0"/>
              <a:t> (relacionamentos com clientes e fornecedores)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Qualidade</a:t>
            </a:r>
            <a:r>
              <a:rPr lang="pt-BR" sz="2100" dirty="0"/>
              <a:t> (padrões e processos de produção)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Tecnologia da Informação</a:t>
            </a:r>
            <a:r>
              <a:rPr lang="pt-BR" sz="2100" dirty="0"/>
              <a:t> (acesso e manuseio de informações)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Recursos humanos </a:t>
            </a:r>
            <a:r>
              <a:rPr lang="pt-BR" sz="2100" dirty="0"/>
              <a:t>(contratações, movimentações, pagamentos)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Financeiros</a:t>
            </a:r>
            <a:r>
              <a:rPr lang="pt-BR" sz="2100" dirty="0"/>
              <a:t> (dinheiro, bancos, caixa)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Informações</a:t>
            </a:r>
            <a:r>
              <a:rPr lang="pt-BR" sz="2100" dirty="0"/>
              <a:t> (operacionais, gerenciais e estratégicas)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100" b="1" dirty="0"/>
              <a:t>Acessos físicos </a:t>
            </a:r>
            <a:r>
              <a:rPr lang="pt-BR" sz="2100" dirty="0"/>
              <a:t>(empregados e terceiros)</a:t>
            </a:r>
          </a:p>
        </p:txBody>
      </p:sp>
    </p:spTree>
    <p:extLst>
      <p:ext uri="{BB962C8B-B14F-4D97-AF65-F5344CB8AC3E}">
        <p14:creationId xmlns:p14="http://schemas.microsoft.com/office/powerpoint/2010/main" val="1532060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C361B86-9D04-4543-A45B-EB13AACA7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8113" cy="458797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493659" y="-290567"/>
            <a:ext cx="6226969" cy="702077"/>
          </a:xfrm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br>
              <a:rPr lang="pt-BR" sz="4500" b="1" dirty="0">
                <a:solidFill>
                  <a:srgbClr val="FFFF00"/>
                </a:solidFill>
                <a:latin typeface="Algerian" panose="04020705040A02060702" pitchFamily="82" charset="0"/>
                <a:cs typeface="Courier New" pitchFamily="49" charset="0"/>
              </a:rPr>
            </a:br>
            <a:endParaRPr lang="pt-BR" dirty="0">
              <a:solidFill>
                <a:srgbClr val="FFFF0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26713" y="1003853"/>
            <a:ext cx="3399853" cy="30469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latin typeface="Aharoni" panose="02010803020104030203" pitchFamily="2" charset="-79"/>
                <a:cs typeface="Aharoni" panose="02010803020104030203" pitchFamily="2" charset="-79"/>
              </a:rPr>
              <a:t>O IMPACTO TECNOLÓGICO</a:t>
            </a:r>
          </a:p>
          <a:p>
            <a:pPr algn="ctr"/>
            <a:r>
              <a:rPr lang="pt-BR" sz="36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pt-BR" sz="2100" dirty="0">
                <a:ln>
                  <a:solidFill>
                    <a:sysClr val="windowText" lastClr="000000"/>
                  </a:solidFill>
                </a:ln>
                <a:solidFill>
                  <a:srgbClr val="A17F3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EM MEIO A CONTABILIDADE DIGITAL  E</a:t>
            </a:r>
          </a:p>
          <a:p>
            <a:pPr algn="ctr"/>
            <a:r>
              <a:rPr lang="pt-BR" sz="2100" dirty="0">
                <a:ln>
                  <a:solidFill>
                    <a:sysClr val="windowText" lastClr="000000"/>
                  </a:solidFill>
                </a:ln>
                <a:solidFill>
                  <a:srgbClr val="A17F3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pt-BR" sz="5400" dirty="0">
                <a:latin typeface="Aharoni" panose="02010803020104030203" pitchFamily="2" charset="-79"/>
                <a:cs typeface="Aharoni" panose="02010803020104030203" pitchFamily="2" charset="-79"/>
              </a:rPr>
              <a:t>SPED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F72337B-0883-4504-BDB0-06845F7474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889" y="1003853"/>
            <a:ext cx="1363290" cy="1405880"/>
          </a:xfrm>
          <a:prstGeom prst="rect">
            <a:avLst/>
          </a:prstGeom>
          <a:effectLst>
            <a:glow rad="101600">
              <a:srgbClr val="A27F3D"/>
            </a:glow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B592EF7-A789-970F-3E1E-E60E4BA3D1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3" y="277180"/>
            <a:ext cx="1440755" cy="4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9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F9D0207-4607-14F3-A64B-6EE357CDD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216532" y="-111498"/>
            <a:ext cx="4212468" cy="4699472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908D3EB4-92B2-4731-9C9E-9CC0C500E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778" y="1421296"/>
            <a:ext cx="5886654" cy="1480931"/>
          </a:xfrm>
        </p:spPr>
        <p:txBody>
          <a:bodyPr>
            <a:noAutofit/>
          </a:bodyPr>
          <a:lstStyle/>
          <a:p>
            <a:pPr algn="r"/>
            <a:r>
              <a:rPr lang="pt-BR" sz="2100" b="1" dirty="0">
                <a:solidFill>
                  <a:srgbClr val="002060"/>
                </a:solidFill>
              </a:rPr>
              <a:t>A primeira regra de qualquer tecnologia utilizada nos negócios é que a automação aplicada a uma operação eficiente </a:t>
            </a:r>
            <a:r>
              <a:rPr lang="pt-BR" sz="2100" b="1" dirty="0">
                <a:solidFill>
                  <a:schemeClr val="accent3">
                    <a:lumMod val="50000"/>
                  </a:schemeClr>
                </a:solidFill>
              </a:rPr>
              <a:t>aumentará a eficiência.</a:t>
            </a:r>
            <a:br>
              <a:rPr lang="pt-BR" sz="21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pt-BR" sz="2100" b="1" dirty="0">
                <a:solidFill>
                  <a:srgbClr val="002060"/>
                </a:solidFill>
              </a:rPr>
              <a:t> </a:t>
            </a:r>
            <a:br>
              <a:rPr lang="pt-BR" sz="2100" b="1" dirty="0">
                <a:solidFill>
                  <a:srgbClr val="002060"/>
                </a:solidFill>
              </a:rPr>
            </a:br>
            <a:r>
              <a:rPr lang="pt-BR" sz="2100" b="1" dirty="0">
                <a:solidFill>
                  <a:srgbClr val="002060"/>
                </a:solidFill>
              </a:rPr>
              <a:t>A segunda é que a automação aplicada a uma operação ineficiente </a:t>
            </a:r>
            <a:r>
              <a:rPr lang="pt-BR" sz="2100" b="1" dirty="0">
                <a:solidFill>
                  <a:srgbClr val="C00000"/>
                </a:solidFill>
              </a:rPr>
              <a:t>aumentará a ineficiência.</a:t>
            </a:r>
            <a:br>
              <a:rPr lang="pt-BR" sz="2100" b="1" dirty="0">
                <a:solidFill>
                  <a:srgbClr val="C00000"/>
                </a:solidFill>
              </a:rPr>
            </a:br>
            <a:br>
              <a:rPr lang="pt-BR" sz="2100" b="1" dirty="0">
                <a:solidFill>
                  <a:srgbClr val="C00000"/>
                </a:solidFill>
              </a:rPr>
            </a:br>
            <a:r>
              <a:rPr lang="pt-BR" dirty="0">
                <a:solidFill>
                  <a:srgbClr val="002060"/>
                </a:solidFill>
                <a:latin typeface="Chiller" panose="04020404031007020602" pitchFamily="82" charset="0"/>
              </a:rPr>
              <a:t>Bill Gates</a:t>
            </a:r>
          </a:p>
        </p:txBody>
      </p:sp>
    </p:spTree>
    <p:extLst>
      <p:ext uri="{BB962C8B-B14F-4D97-AF65-F5344CB8AC3E}">
        <p14:creationId xmlns:p14="http://schemas.microsoft.com/office/powerpoint/2010/main" val="969368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objeto, homem&#10;&#10;O conteúdo gerado por IA pode estar incorreto.">
            <a:extLst>
              <a:ext uri="{FF2B5EF4-FFF2-40B4-BE49-F238E27FC236}">
                <a16:creationId xmlns:a16="http://schemas.microsoft.com/office/drawing/2014/main" id="{DFCBC89A-3F5B-5D7E-A875-4BFB7C170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7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83C6EB-76AF-0D1C-D61C-0250662BC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FDA8E7DE-A7F1-61AF-D1CD-F48149D68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6216" y="1923678"/>
            <a:ext cx="2484276" cy="857250"/>
          </a:xfrm>
        </p:spPr>
        <p:txBody>
          <a:bodyPr>
            <a:noAutofit/>
          </a:bodyPr>
          <a:lstStyle/>
          <a:p>
            <a:pPr algn="r"/>
            <a:r>
              <a:rPr lang="pt-BR" sz="6000" dirty="0">
                <a:solidFill>
                  <a:srgbClr val="B18201"/>
                </a:solidFill>
                <a:latin typeface="Algerian" panose="04020705040A02060702" pitchFamily="82" charset="0"/>
              </a:rPr>
              <a:t>ECD</a:t>
            </a:r>
          </a:p>
        </p:txBody>
      </p:sp>
    </p:spTree>
    <p:extLst>
      <p:ext uri="{BB962C8B-B14F-4D97-AF65-F5344CB8AC3E}">
        <p14:creationId xmlns:p14="http://schemas.microsoft.com/office/powerpoint/2010/main" val="2242636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781825-FE3F-4EC8-A0C8-550CC9A67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4587974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31129D3-67D9-632D-D47E-64710A6D1855}"/>
              </a:ext>
            </a:extLst>
          </p:cNvPr>
          <p:cNvSpPr/>
          <p:nvPr/>
        </p:nvSpPr>
        <p:spPr>
          <a:xfrm>
            <a:off x="467544" y="2139702"/>
            <a:ext cx="360040" cy="360040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65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542D50D6-B901-69A1-071C-FA7C26F9B50F}"/>
              </a:ext>
            </a:extLst>
          </p:cNvPr>
          <p:cNvSpPr txBox="1"/>
          <p:nvPr/>
        </p:nvSpPr>
        <p:spPr>
          <a:xfrm>
            <a:off x="251520" y="555526"/>
            <a:ext cx="815490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b="1" dirty="0">
                <a:solidFill>
                  <a:schemeClr val="tx2">
                    <a:lumMod val="50000"/>
                  </a:schemeClr>
                </a:solidFill>
              </a:rPr>
              <a:t>A Escrituração Contábil Digital (ECD) </a:t>
            </a:r>
            <a:r>
              <a:rPr lang="pt-BR" sz="2400" dirty="0"/>
              <a:t>é parte integrante do projeto SPED e tem por objetivo a substituição da escrituração em papel pela escrituração transmitida via arquivo, ou seja, corresponde à obrigação de transmitir, em versão digital, os seguintes livros:</a:t>
            </a:r>
          </a:p>
          <a:p>
            <a:pPr algn="just"/>
            <a:endParaRPr lang="pt-BR" sz="2400" dirty="0"/>
          </a:p>
          <a:p>
            <a:pPr algn="just"/>
            <a:r>
              <a:rPr lang="pt-BR" sz="2400" dirty="0"/>
              <a:t>I - Livro Diário e seus auxiliares, se houver;</a:t>
            </a:r>
          </a:p>
          <a:p>
            <a:pPr algn="just"/>
            <a:r>
              <a:rPr lang="pt-BR" sz="2400" dirty="0"/>
              <a:t>II - Livro Razão e seus auxiliares, se houver;</a:t>
            </a:r>
          </a:p>
          <a:p>
            <a:pPr algn="just"/>
            <a:r>
              <a:rPr lang="pt-BR" sz="2400" dirty="0"/>
              <a:t>III - Livro Balancetes Diários, Balanços e fichas de lançamento comprobatórias dos assentamentos neles transcritos.</a:t>
            </a:r>
          </a:p>
        </p:txBody>
      </p:sp>
    </p:spTree>
    <p:extLst>
      <p:ext uri="{BB962C8B-B14F-4D97-AF65-F5344CB8AC3E}">
        <p14:creationId xmlns:p14="http://schemas.microsoft.com/office/powerpoint/2010/main" val="1943704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0497DA43-3F48-BF58-B1CE-B2C3BA0378D4}"/>
              </a:ext>
            </a:extLst>
          </p:cNvPr>
          <p:cNvCxnSpPr>
            <a:cxnSpLocks/>
          </p:cNvCxnSpPr>
          <p:nvPr/>
        </p:nvCxnSpPr>
        <p:spPr>
          <a:xfrm flipV="1">
            <a:off x="2780319" y="1820914"/>
            <a:ext cx="1616444" cy="251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74FFD300-0CF0-ED30-4A08-50258907866E}"/>
              </a:ext>
            </a:extLst>
          </p:cNvPr>
          <p:cNvCxnSpPr>
            <a:cxnSpLocks/>
          </p:cNvCxnSpPr>
          <p:nvPr/>
        </p:nvCxnSpPr>
        <p:spPr>
          <a:xfrm flipV="1">
            <a:off x="4386372" y="1813328"/>
            <a:ext cx="1718468" cy="874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3C20E3B9-06BC-8F8B-D491-FD2079B7C265}"/>
              </a:ext>
            </a:extLst>
          </p:cNvPr>
          <p:cNvCxnSpPr>
            <a:cxnSpLocks/>
          </p:cNvCxnSpPr>
          <p:nvPr/>
        </p:nvCxnSpPr>
        <p:spPr>
          <a:xfrm flipV="1">
            <a:off x="2780319" y="3161145"/>
            <a:ext cx="1616444" cy="251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56B48E6F-7B82-77D6-4990-33C1AC2BED54}"/>
              </a:ext>
            </a:extLst>
          </p:cNvPr>
          <p:cNvCxnSpPr>
            <a:cxnSpLocks/>
          </p:cNvCxnSpPr>
          <p:nvPr/>
        </p:nvCxnSpPr>
        <p:spPr>
          <a:xfrm flipV="1">
            <a:off x="4386372" y="3161145"/>
            <a:ext cx="1718468" cy="116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131296A1-73EB-2AA0-A824-9B5BA7036C4C}"/>
              </a:ext>
            </a:extLst>
          </p:cNvPr>
          <p:cNvCxnSpPr>
            <a:cxnSpLocks/>
          </p:cNvCxnSpPr>
          <p:nvPr/>
        </p:nvCxnSpPr>
        <p:spPr>
          <a:xfrm flipV="1">
            <a:off x="1611677" y="1758196"/>
            <a:ext cx="282178" cy="356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F42FC83D-67B9-D74A-F6FC-5740E92B1FA9}"/>
              </a:ext>
            </a:extLst>
          </p:cNvPr>
          <p:cNvCxnSpPr>
            <a:cxnSpLocks/>
          </p:cNvCxnSpPr>
          <p:nvPr/>
        </p:nvCxnSpPr>
        <p:spPr>
          <a:xfrm>
            <a:off x="1621324" y="1757254"/>
            <a:ext cx="7978" cy="1405156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26B4560B-38D9-E1D8-1A11-7247D8B8A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283" y="3135565"/>
            <a:ext cx="873328" cy="50753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EBAE940-67D4-4010-CE19-7CDF0E6C0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925" y="2884997"/>
            <a:ext cx="1275698" cy="48467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B6D51CC-3AF1-364B-425A-367E8EAB9A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925" y="1547593"/>
            <a:ext cx="1275698" cy="484674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939A9230-8109-BB19-2847-4B9C28436AD7}"/>
              </a:ext>
            </a:extLst>
          </p:cNvPr>
          <p:cNvCxnSpPr>
            <a:cxnSpLocks/>
          </p:cNvCxnSpPr>
          <p:nvPr/>
        </p:nvCxnSpPr>
        <p:spPr>
          <a:xfrm flipV="1">
            <a:off x="6098641" y="1820117"/>
            <a:ext cx="8480" cy="1332402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m 12">
            <a:extLst>
              <a:ext uri="{FF2B5EF4-FFF2-40B4-BE49-F238E27FC236}">
                <a16:creationId xmlns:a16="http://schemas.microsoft.com/office/drawing/2014/main" id="{5DC6535A-CB4C-AE4A-DB87-D59F666553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8389" y="3281241"/>
            <a:ext cx="580727" cy="57619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15EB1BE-8A5B-2063-9979-DC457E7043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5054" y="1905907"/>
            <a:ext cx="864183" cy="57155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A1C84DDA-293D-0D98-5A0B-C504629FD7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0220" y="2999606"/>
            <a:ext cx="342930" cy="34293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9E6DDFA-6C76-6A68-DFA1-8836A85EB61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-1127" b="22905"/>
          <a:stretch/>
        </p:blipFill>
        <p:spPr>
          <a:xfrm>
            <a:off x="2990144" y="2982570"/>
            <a:ext cx="556884" cy="290648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4C94D540-534C-909A-D794-B4DA67C68D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3179" y="1629424"/>
            <a:ext cx="342930" cy="342930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CB08E5D-88E2-9540-A55C-C58C0C98E74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28811"/>
          <a:stretch/>
        </p:blipFill>
        <p:spPr>
          <a:xfrm>
            <a:off x="3310194" y="1634521"/>
            <a:ext cx="448095" cy="26691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E9DC729E-33AD-4C50-837C-29CD798C16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3889" y="1613528"/>
            <a:ext cx="342930" cy="342930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EFE71E46-7280-8682-FDB3-FDAA064ED67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8201" r="4642"/>
          <a:stretch/>
        </p:blipFill>
        <p:spPr>
          <a:xfrm>
            <a:off x="4991849" y="1958539"/>
            <a:ext cx="741229" cy="533072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B333FF31-A7C8-2AAC-BBF3-FE2F3D22568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4010" b="27483"/>
          <a:stretch/>
        </p:blipFill>
        <p:spPr>
          <a:xfrm>
            <a:off x="5111182" y="1613529"/>
            <a:ext cx="448095" cy="26691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689C56E1-AFA5-C54F-CC01-A222D6C53D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3063" y="2971181"/>
            <a:ext cx="342930" cy="342930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5824C13E-53FB-9523-D702-C34E44B4376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11245" r="2353"/>
          <a:stretch/>
        </p:blipFill>
        <p:spPr>
          <a:xfrm>
            <a:off x="4105533" y="3338513"/>
            <a:ext cx="759018" cy="515399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8D33E1DD-35EB-6CA4-5853-030B53A251E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10323" r="13741" b="24147"/>
          <a:stretch/>
        </p:blipFill>
        <p:spPr>
          <a:xfrm>
            <a:off x="4247865" y="3008354"/>
            <a:ext cx="406243" cy="245693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5ADDEAB1-9FEF-8C17-9AF0-8CECA6F4B68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1892" y="366202"/>
            <a:ext cx="4083150" cy="804742"/>
          </a:xfrm>
          <a:prstGeom prst="rect">
            <a:avLst/>
          </a:prstGeom>
        </p:spPr>
      </p:pic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2420BC38-850C-24FC-1524-D793E4EA3555}"/>
              </a:ext>
            </a:extLst>
          </p:cNvPr>
          <p:cNvCxnSpPr>
            <a:cxnSpLocks/>
          </p:cNvCxnSpPr>
          <p:nvPr/>
        </p:nvCxnSpPr>
        <p:spPr>
          <a:xfrm flipV="1">
            <a:off x="1349755" y="2423878"/>
            <a:ext cx="282178" cy="356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4" descr="Ipecon - CONTABILIDADE PÚBLICA NO AMBIENTE BRASILEIRO">
            <a:extLst>
              <a:ext uri="{FF2B5EF4-FFF2-40B4-BE49-F238E27FC236}">
                <a16:creationId xmlns:a16="http://schemas.microsoft.com/office/drawing/2014/main" id="{8090F22E-F09E-C12E-AF60-871196745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27" y="1946192"/>
            <a:ext cx="1228175" cy="125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A4E107F1-D277-4E60-5133-CDABC5864E57}"/>
              </a:ext>
            </a:extLst>
          </p:cNvPr>
          <p:cNvCxnSpPr>
            <a:cxnSpLocks/>
          </p:cNvCxnSpPr>
          <p:nvPr/>
        </p:nvCxnSpPr>
        <p:spPr>
          <a:xfrm flipV="1">
            <a:off x="1633095" y="3150713"/>
            <a:ext cx="282178" cy="356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5C20C148-5F8D-8B10-0DC9-204DC4807592}"/>
              </a:ext>
            </a:extLst>
          </p:cNvPr>
          <p:cNvCxnSpPr>
            <a:cxnSpLocks/>
          </p:cNvCxnSpPr>
          <p:nvPr/>
        </p:nvCxnSpPr>
        <p:spPr>
          <a:xfrm flipV="1">
            <a:off x="6117186" y="2491610"/>
            <a:ext cx="282178" cy="356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m 29">
            <a:extLst>
              <a:ext uri="{FF2B5EF4-FFF2-40B4-BE49-F238E27FC236}">
                <a16:creationId xmlns:a16="http://schemas.microsoft.com/office/drawing/2014/main" id="{0DA6B50F-5174-1FB3-AFE4-8FD50ED55F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5897" y="2303523"/>
            <a:ext cx="342930" cy="342930"/>
          </a:xfrm>
          <a:prstGeom prst="rect">
            <a:avLst/>
          </a:prstGeom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037C0780-269C-5348-59BE-A8378D9CE11C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7751" r="7421"/>
          <a:stretch/>
        </p:blipFill>
        <p:spPr>
          <a:xfrm>
            <a:off x="6157559" y="2703406"/>
            <a:ext cx="715390" cy="481373"/>
          </a:xfrm>
          <a:prstGeom prst="rect">
            <a:avLst/>
          </a:prstGeom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F1D773AC-5B33-BDCC-93FA-63438216C07E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r="10784" b="36084"/>
          <a:stretch/>
        </p:blipFill>
        <p:spPr>
          <a:xfrm>
            <a:off x="6261594" y="2309233"/>
            <a:ext cx="420167" cy="239642"/>
          </a:xfrm>
          <a:prstGeom prst="rect">
            <a:avLst/>
          </a:prstGeom>
        </p:spPr>
      </p:pic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9061139C-ECE8-5875-CC59-808727081728}"/>
              </a:ext>
            </a:extLst>
          </p:cNvPr>
          <p:cNvCxnSpPr>
            <a:cxnSpLocks/>
          </p:cNvCxnSpPr>
          <p:nvPr/>
        </p:nvCxnSpPr>
        <p:spPr>
          <a:xfrm flipV="1">
            <a:off x="6658324" y="2475060"/>
            <a:ext cx="282178" cy="356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Imagem 33">
            <a:extLst>
              <a:ext uri="{FF2B5EF4-FFF2-40B4-BE49-F238E27FC236}">
                <a16:creationId xmlns:a16="http://schemas.microsoft.com/office/drawing/2014/main" id="{5B75E0ED-B57B-E160-BFFE-3EA16DF054A3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20037" b="26694"/>
          <a:stretch/>
        </p:blipFill>
        <p:spPr>
          <a:xfrm>
            <a:off x="4646581" y="3337163"/>
            <a:ext cx="759018" cy="302023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4FBB917F-ECE1-F4FC-10C6-C1DA0797059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69036" y="2542559"/>
            <a:ext cx="759018" cy="566978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CF48AEA7-2FAF-DC72-7522-C4AA49ACEC9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30747" y="2975311"/>
            <a:ext cx="358158" cy="363202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E36852DD-A002-BF14-A9CA-D50C93628268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1" b="23876"/>
          <a:stretch/>
        </p:blipFill>
        <p:spPr>
          <a:xfrm>
            <a:off x="4771914" y="2969651"/>
            <a:ext cx="475529" cy="285416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8573B6D5-8DA8-5B3E-1B4A-4B5F8C3696D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934592" y="2283252"/>
            <a:ext cx="358158" cy="363202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7C0A7278-870E-157B-3AF3-FEA6FECE33D6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r="9910" b="33252"/>
          <a:stretch/>
        </p:blipFill>
        <p:spPr>
          <a:xfrm>
            <a:off x="6880479" y="2292300"/>
            <a:ext cx="420167" cy="250260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02E643B2-52A6-00FF-EF54-4E8C0C26922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654876" y="1605888"/>
            <a:ext cx="358158" cy="363202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2F4E562E-37F4-2F36-7F1B-D41401874523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b="28216"/>
          <a:stretch/>
        </p:blipFill>
        <p:spPr>
          <a:xfrm>
            <a:off x="5570060" y="1619970"/>
            <a:ext cx="527790" cy="260471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7ADAD58C-1382-FD69-E7D9-259FF1F82EC6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t="26306" b="24666"/>
          <a:stretch/>
        </p:blipFill>
        <p:spPr>
          <a:xfrm>
            <a:off x="5521457" y="2004680"/>
            <a:ext cx="566766" cy="256984"/>
          </a:xfrm>
          <a:prstGeom prst="rect">
            <a:avLst/>
          </a:prstGeom>
        </p:spPr>
      </p:pic>
      <p:cxnSp>
        <p:nvCxnSpPr>
          <p:cNvPr id="43" name="Conector de seta reta 73">
            <a:extLst>
              <a:ext uri="{FF2B5EF4-FFF2-40B4-BE49-F238E27FC236}">
                <a16:creationId xmlns:a16="http://schemas.microsoft.com/office/drawing/2014/main" id="{F7D33670-1A13-85CB-5774-F15499FD2681}"/>
              </a:ext>
            </a:extLst>
          </p:cNvPr>
          <p:cNvCxnSpPr>
            <a:cxnSpLocks/>
          </p:cNvCxnSpPr>
          <p:nvPr/>
        </p:nvCxnSpPr>
        <p:spPr>
          <a:xfrm>
            <a:off x="6013034" y="1777737"/>
            <a:ext cx="1601346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de seta reta 73">
            <a:extLst>
              <a:ext uri="{FF2B5EF4-FFF2-40B4-BE49-F238E27FC236}">
                <a16:creationId xmlns:a16="http://schemas.microsoft.com/office/drawing/2014/main" id="{04B0550A-FC3D-61D3-A096-F67B8405D63C}"/>
              </a:ext>
            </a:extLst>
          </p:cNvPr>
          <p:cNvCxnSpPr>
            <a:cxnSpLocks/>
          </p:cNvCxnSpPr>
          <p:nvPr/>
        </p:nvCxnSpPr>
        <p:spPr>
          <a:xfrm>
            <a:off x="7292750" y="2475874"/>
            <a:ext cx="3216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73">
            <a:extLst>
              <a:ext uri="{FF2B5EF4-FFF2-40B4-BE49-F238E27FC236}">
                <a16:creationId xmlns:a16="http://schemas.microsoft.com/office/drawing/2014/main" id="{6FACA1F0-016E-FDCE-7522-333699C4E505}"/>
              </a:ext>
            </a:extLst>
          </p:cNvPr>
          <p:cNvCxnSpPr>
            <a:cxnSpLocks/>
          </p:cNvCxnSpPr>
          <p:nvPr/>
        </p:nvCxnSpPr>
        <p:spPr>
          <a:xfrm>
            <a:off x="5167690" y="3237113"/>
            <a:ext cx="989869" cy="61679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Imagem 45">
            <a:extLst>
              <a:ext uri="{FF2B5EF4-FFF2-40B4-BE49-F238E27FC236}">
                <a16:creationId xmlns:a16="http://schemas.microsoft.com/office/drawing/2014/main" id="{56C9DE63-0175-3CBC-F5A9-64AEBCB2191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619174" y="943180"/>
            <a:ext cx="882473" cy="370364"/>
          </a:xfrm>
          <a:prstGeom prst="rect">
            <a:avLst/>
          </a:prstGeom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38712FEE-41BB-B4C6-D1E2-6360A4544AFB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539525" y="1603176"/>
            <a:ext cx="919052" cy="370364"/>
          </a:xfrm>
          <a:prstGeom prst="rect">
            <a:avLst/>
          </a:prstGeom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F03ECAB5-AEB1-5A87-3D23-94FB12B499E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496298" y="2303998"/>
            <a:ext cx="841321" cy="370364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715A2F18-23B7-D18E-36D8-C5F1970E426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088223" y="3716656"/>
            <a:ext cx="1124810" cy="374936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2C6C0D1F-1A9A-79CE-4246-9049D498638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753863" y="1777019"/>
            <a:ext cx="1042506" cy="580694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E77EFC21-0ACF-3779-B8BF-D8F83621AFDA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797819" y="2538180"/>
            <a:ext cx="873328" cy="374936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C8021BBF-92D1-C29E-66EE-228F7AAC3B6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256531" y="3904124"/>
            <a:ext cx="1604911" cy="374936"/>
          </a:xfrm>
          <a:prstGeom prst="rect">
            <a:avLst/>
          </a:prstGeom>
        </p:spPr>
      </p:pic>
      <p:cxnSp>
        <p:nvCxnSpPr>
          <p:cNvPr id="53" name="Conector de seta reta 73">
            <a:extLst>
              <a:ext uri="{FF2B5EF4-FFF2-40B4-BE49-F238E27FC236}">
                <a16:creationId xmlns:a16="http://schemas.microsoft.com/office/drawing/2014/main" id="{BF33938D-A3BF-6DF1-36A1-3C60A7A3A9A0}"/>
              </a:ext>
            </a:extLst>
          </p:cNvPr>
          <p:cNvCxnSpPr>
            <a:cxnSpLocks/>
          </p:cNvCxnSpPr>
          <p:nvPr/>
        </p:nvCxnSpPr>
        <p:spPr>
          <a:xfrm flipH="1">
            <a:off x="8055617" y="1186094"/>
            <a:ext cx="4794" cy="404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tângulo 53">
            <a:extLst>
              <a:ext uri="{FF2B5EF4-FFF2-40B4-BE49-F238E27FC236}">
                <a16:creationId xmlns:a16="http://schemas.microsoft.com/office/drawing/2014/main" id="{ECB3111E-6708-F6A2-E3D3-2F54A997F86F}"/>
              </a:ext>
            </a:extLst>
          </p:cNvPr>
          <p:cNvSpPr/>
          <p:nvPr/>
        </p:nvSpPr>
        <p:spPr>
          <a:xfrm>
            <a:off x="7484426" y="1613529"/>
            <a:ext cx="1186721" cy="12069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55" name="Imagem 54">
            <a:extLst>
              <a:ext uri="{FF2B5EF4-FFF2-40B4-BE49-F238E27FC236}">
                <a16:creationId xmlns:a16="http://schemas.microsoft.com/office/drawing/2014/main" id="{4C9860FC-44E6-9D2A-1FD1-09F1A7F186BF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256531" y="4091592"/>
            <a:ext cx="1632346" cy="374936"/>
          </a:xfrm>
          <a:prstGeom prst="rect">
            <a:avLst/>
          </a:prstGeom>
        </p:spPr>
      </p:pic>
      <p:cxnSp>
        <p:nvCxnSpPr>
          <p:cNvPr id="56" name="Conector de seta reta 73">
            <a:extLst>
              <a:ext uri="{FF2B5EF4-FFF2-40B4-BE49-F238E27FC236}">
                <a16:creationId xmlns:a16="http://schemas.microsoft.com/office/drawing/2014/main" id="{DD4FBA04-7C7E-AF0C-D596-BCEF98E932F1}"/>
              </a:ext>
            </a:extLst>
          </p:cNvPr>
          <p:cNvCxnSpPr>
            <a:cxnSpLocks/>
          </p:cNvCxnSpPr>
          <p:nvPr/>
        </p:nvCxnSpPr>
        <p:spPr>
          <a:xfrm flipV="1">
            <a:off x="7168417" y="2944093"/>
            <a:ext cx="0" cy="102903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2" descr="Simples Nacional">
            <a:extLst>
              <a:ext uri="{FF2B5EF4-FFF2-40B4-BE49-F238E27FC236}">
                <a16:creationId xmlns:a16="http://schemas.microsoft.com/office/drawing/2014/main" id="{1A3EAC69-8A26-092C-D6AD-796902B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115" y="3950986"/>
            <a:ext cx="597456" cy="61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8" name="Conector de seta reta 73">
            <a:extLst>
              <a:ext uri="{FF2B5EF4-FFF2-40B4-BE49-F238E27FC236}">
                <a16:creationId xmlns:a16="http://schemas.microsoft.com/office/drawing/2014/main" id="{BAAE7B01-F91D-15E6-214F-2F1B7727868E}"/>
              </a:ext>
            </a:extLst>
          </p:cNvPr>
          <p:cNvCxnSpPr>
            <a:cxnSpLocks/>
          </p:cNvCxnSpPr>
          <p:nvPr/>
        </p:nvCxnSpPr>
        <p:spPr>
          <a:xfrm flipV="1">
            <a:off x="5007431" y="3639185"/>
            <a:ext cx="2247" cy="31180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73">
            <a:extLst>
              <a:ext uri="{FF2B5EF4-FFF2-40B4-BE49-F238E27FC236}">
                <a16:creationId xmlns:a16="http://schemas.microsoft.com/office/drawing/2014/main" id="{74697CF9-53C8-34D1-09B5-F52EF9E20185}"/>
              </a:ext>
            </a:extLst>
          </p:cNvPr>
          <p:cNvCxnSpPr>
            <a:cxnSpLocks/>
          </p:cNvCxnSpPr>
          <p:nvPr/>
        </p:nvCxnSpPr>
        <p:spPr>
          <a:xfrm flipV="1">
            <a:off x="5222802" y="3950986"/>
            <a:ext cx="934757" cy="23351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2" descr="Simples Nacional">
            <a:extLst>
              <a:ext uri="{FF2B5EF4-FFF2-40B4-BE49-F238E27FC236}">
                <a16:creationId xmlns:a16="http://schemas.microsoft.com/office/drawing/2014/main" id="{D5C46B94-2880-85D4-BD5E-CE9C68986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35" y="737000"/>
            <a:ext cx="597456" cy="61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1" name="Conector de seta reta 73">
            <a:extLst>
              <a:ext uri="{FF2B5EF4-FFF2-40B4-BE49-F238E27FC236}">
                <a16:creationId xmlns:a16="http://schemas.microsoft.com/office/drawing/2014/main" id="{5AB08485-70E6-0B69-6D37-64B372A2FD2F}"/>
              </a:ext>
            </a:extLst>
          </p:cNvPr>
          <p:cNvCxnSpPr>
            <a:cxnSpLocks/>
          </p:cNvCxnSpPr>
          <p:nvPr/>
        </p:nvCxnSpPr>
        <p:spPr>
          <a:xfrm>
            <a:off x="5833955" y="1250314"/>
            <a:ext cx="0" cy="27612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de seta reta 73">
            <a:extLst>
              <a:ext uri="{FF2B5EF4-FFF2-40B4-BE49-F238E27FC236}">
                <a16:creationId xmlns:a16="http://schemas.microsoft.com/office/drawing/2014/main" id="{D37CE5DE-DEEF-ECFC-529E-ED966525CF21}"/>
              </a:ext>
            </a:extLst>
          </p:cNvPr>
          <p:cNvCxnSpPr>
            <a:cxnSpLocks/>
          </p:cNvCxnSpPr>
          <p:nvPr/>
        </p:nvCxnSpPr>
        <p:spPr>
          <a:xfrm>
            <a:off x="6029983" y="1081800"/>
            <a:ext cx="1537239" cy="613155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55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21642397-EB6F-4D41-882C-E197A1671C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77" t="30616"/>
          <a:stretch/>
        </p:blipFill>
        <p:spPr>
          <a:xfrm>
            <a:off x="2735796" y="843558"/>
            <a:ext cx="5835251" cy="318635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E324C0F-6074-519E-83DE-DA88CC3021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24" y="1073848"/>
            <a:ext cx="2313284" cy="106585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AABFC76-41AA-1540-AB0F-E5DD4EF836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24" y="2247714"/>
            <a:ext cx="2313284" cy="118813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6868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40037C1-31E3-4549-B522-F08BDB53D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E8B1DBD3-015B-45AD-9950-DEDB94CCD5C6}"/>
              </a:ext>
            </a:extLst>
          </p:cNvPr>
          <p:cNvSpPr txBox="1"/>
          <p:nvPr/>
        </p:nvSpPr>
        <p:spPr>
          <a:xfrm>
            <a:off x="9938" y="1131590"/>
            <a:ext cx="4909931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rgbClr val="ED7324"/>
                </a:solidFill>
                <a:latin typeface="Arial Rounded MT Bold" panose="020F0704030504030204" pitchFamily="34" charset="0"/>
              </a:rPr>
              <a:t>SEJAM</a:t>
            </a:r>
          </a:p>
          <a:p>
            <a:pPr algn="ctr"/>
            <a:r>
              <a:rPr lang="pt-BR" sz="4500" dirty="0">
                <a:solidFill>
                  <a:srgbClr val="FEEBD2"/>
                </a:solidFill>
                <a:latin typeface="Arial Rounded MT Bold" panose="020F0704030504030204" pitchFamily="34" charset="0"/>
              </a:rPr>
              <a:t>Bem-vindos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D3D914E-99FC-44AD-A959-731B63574D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723878"/>
            <a:ext cx="1693519" cy="49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6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A418CE6-CBAE-BDA6-4F10-0874FFD6E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454" y="1491631"/>
            <a:ext cx="6997093" cy="2521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1098CDD7-9A14-18E3-D3CF-DBF23618F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9522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pt-BR" dirty="0">
                <a:solidFill>
                  <a:srgbClr val="002060"/>
                </a:solidFill>
              </a:rPr>
              <a:t>LIVROS ABRANGIDOS PELO SPED</a:t>
            </a:r>
            <a:br>
              <a:rPr lang="pt-BR" dirty="0">
                <a:solidFill>
                  <a:srgbClr val="002060"/>
                </a:solidFill>
              </a:rPr>
            </a:br>
            <a:r>
              <a:rPr lang="pt-BR" dirty="0">
                <a:solidFill>
                  <a:srgbClr val="002060"/>
                </a:solidFill>
              </a:rPr>
              <a:t>CONTÁBIL</a:t>
            </a:r>
          </a:p>
        </p:txBody>
      </p:sp>
    </p:spTree>
    <p:extLst>
      <p:ext uri="{BB962C8B-B14F-4D97-AF65-F5344CB8AC3E}">
        <p14:creationId xmlns:p14="http://schemas.microsoft.com/office/powerpoint/2010/main" val="270161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FEAD50E-3B6A-95F4-AF74-F2BBA8BBB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449" y="1208663"/>
            <a:ext cx="7647108" cy="17821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5C039531-942B-4359-80F3-9E7AC0EAD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8356"/>
            <a:ext cx="8229600" cy="857250"/>
          </a:xfrm>
        </p:spPr>
        <p:txBody>
          <a:bodyPr/>
          <a:lstStyle/>
          <a:p>
            <a:r>
              <a:rPr lang="pt-BR" b="1" dirty="0">
                <a:solidFill>
                  <a:srgbClr val="002060"/>
                </a:solidFill>
              </a:rPr>
              <a:t>BLOCOS DA ECD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F433A55-ABFD-814A-4DD6-942FAFDC950F}"/>
              </a:ext>
            </a:extLst>
          </p:cNvPr>
          <p:cNvSpPr txBox="1"/>
          <p:nvPr/>
        </p:nvSpPr>
        <p:spPr>
          <a:xfrm>
            <a:off x="683568" y="3121390"/>
            <a:ext cx="7830870" cy="1361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50" dirty="0"/>
              <a:t>Entre o registro inicial e o registro final, o arquivo digital é constituído de blocos, referindo-se cada um deles a um agrupamento de informações.</a:t>
            </a:r>
          </a:p>
          <a:p>
            <a:endParaRPr lang="pt-BR" sz="1500" dirty="0"/>
          </a:p>
          <a:p>
            <a:r>
              <a:rPr lang="pt-BR" sz="1350" dirty="0"/>
              <a:t>Portanto, o arquivo digital é composto por blocos de informação e cada bloco terá um registro de abertura, registros de dados e um registro de encerramento.</a:t>
            </a:r>
          </a:p>
          <a:p>
            <a:endParaRPr lang="pt-BR" sz="1350" dirty="0"/>
          </a:p>
        </p:txBody>
      </p:sp>
    </p:spTree>
    <p:extLst>
      <p:ext uri="{BB962C8B-B14F-4D97-AF65-F5344CB8AC3E}">
        <p14:creationId xmlns:p14="http://schemas.microsoft.com/office/powerpoint/2010/main" val="373474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anilo\TRABALHO\EXPERTISSE 2019\png sp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647" y="1950681"/>
            <a:ext cx="2875128" cy="240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1143001" y="1275606"/>
            <a:ext cx="6939390" cy="192322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51435" tIns="25718" rIns="51435" bIns="25718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405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IMPORTÂNCIA DO </a:t>
            </a:r>
            <a:r>
              <a:rPr lang="pt-BR" sz="45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LEIAUTE</a:t>
            </a:r>
          </a:p>
          <a:p>
            <a:br>
              <a:rPr lang="pt-BR" sz="405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</a:br>
            <a:br>
              <a:rPr lang="pt-BR" sz="405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</a:br>
            <a:endParaRPr lang="pt-BR" sz="4050" dirty="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4" name="Imagem 6">
            <a:extLst>
              <a:ext uri="{FF2B5EF4-FFF2-40B4-BE49-F238E27FC236}">
                <a16:creationId xmlns:a16="http://schemas.microsoft.com/office/drawing/2014/main" id="{14231724-A350-472C-9939-53139F549E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815666"/>
            <a:ext cx="2543430" cy="286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3798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F41F877-C54A-4ACB-BF77-C83DF0AE6EF4}"/>
              </a:ext>
            </a:extLst>
          </p:cNvPr>
          <p:cNvSpPr txBox="1"/>
          <p:nvPr/>
        </p:nvSpPr>
        <p:spPr>
          <a:xfrm>
            <a:off x="377687" y="1058272"/>
            <a:ext cx="838862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000" b="1" dirty="0">
                <a:solidFill>
                  <a:srgbClr val="002060"/>
                </a:solidFill>
              </a:rPr>
              <a:t>O QUE É LAYOUT:</a:t>
            </a:r>
          </a:p>
          <a:p>
            <a:pPr algn="just"/>
            <a:endParaRPr lang="pt-BR" sz="3000" b="1" dirty="0">
              <a:solidFill>
                <a:srgbClr val="002060"/>
              </a:solidFill>
            </a:endParaRPr>
          </a:p>
          <a:p>
            <a:pPr algn="just"/>
            <a:r>
              <a:rPr lang="pt-BR" sz="3000" b="1" dirty="0">
                <a:solidFill>
                  <a:srgbClr val="FC8200"/>
                </a:solidFill>
              </a:rPr>
              <a:t>LAYOUT É UMA PALAVRA INGLESA</a:t>
            </a:r>
            <a:r>
              <a:rPr lang="pt-BR" sz="3000" dirty="0"/>
              <a:t>, muitas vezes usada na forma portuguesa </a:t>
            </a:r>
            <a:r>
              <a:rPr lang="pt-BR" sz="3000" b="1" dirty="0">
                <a:solidFill>
                  <a:srgbClr val="002060"/>
                </a:solidFill>
              </a:rPr>
              <a:t>"LEIAUTE", </a:t>
            </a:r>
            <a:r>
              <a:rPr lang="pt-BR" sz="3000" dirty="0"/>
              <a:t>que significa plano, arranjo, esquema, design, projeto.</a:t>
            </a:r>
          </a:p>
        </p:txBody>
      </p:sp>
    </p:spTree>
    <p:extLst>
      <p:ext uri="{BB962C8B-B14F-4D97-AF65-F5344CB8AC3E}">
        <p14:creationId xmlns:p14="http://schemas.microsoft.com/office/powerpoint/2010/main" val="3927820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C3B166-2A0E-9F45-5779-0505AF43D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03498"/>
            <a:ext cx="8219256" cy="921749"/>
          </a:xfrm>
        </p:spPr>
        <p:txBody>
          <a:bodyPr>
            <a:normAutofit fontScale="90000"/>
          </a:bodyPr>
          <a:lstStyle/>
          <a:p>
            <a:r>
              <a:rPr lang="pt-BR" dirty="0">
                <a:solidFill>
                  <a:srgbClr val="002060"/>
                </a:solidFill>
              </a:rPr>
              <a:t>REGISTRO I050 – PLANO DE</a:t>
            </a:r>
            <a:br>
              <a:rPr lang="pt-BR" dirty="0">
                <a:solidFill>
                  <a:srgbClr val="002060"/>
                </a:solidFill>
              </a:rPr>
            </a:br>
            <a:r>
              <a:rPr lang="pt-BR" dirty="0">
                <a:solidFill>
                  <a:srgbClr val="002060"/>
                </a:solidFill>
              </a:rPr>
              <a:t>CONTA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8BE61C6-7AA5-E509-35A7-F01FDB271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62" y="1383619"/>
            <a:ext cx="3294366" cy="29616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241B6095-1CAC-A8BF-C9BD-214E7F061A2C}"/>
              </a:ext>
            </a:extLst>
          </p:cNvPr>
          <p:cNvSpPr txBox="1"/>
          <p:nvPr/>
        </p:nvSpPr>
        <p:spPr>
          <a:xfrm>
            <a:off x="4399638" y="1545636"/>
            <a:ext cx="4222812" cy="23544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100" dirty="0"/>
              <a:t>Se a entidade não estiver obrigada a entrega da ECF e ao mapeamento do plano referencial, esse campo deverá ser deixado em branco. </a:t>
            </a:r>
          </a:p>
          <a:p>
            <a:pPr algn="just"/>
            <a:endParaRPr lang="pt-BR" sz="2100" dirty="0"/>
          </a:p>
          <a:p>
            <a:pPr algn="just"/>
            <a:r>
              <a:rPr lang="pt-BR" sz="2100" dirty="0"/>
              <a:t>Nessa situação é preferível não gerar a informação do registro I051</a:t>
            </a:r>
          </a:p>
        </p:txBody>
      </p:sp>
    </p:spTree>
    <p:extLst>
      <p:ext uri="{BB962C8B-B14F-4D97-AF65-F5344CB8AC3E}">
        <p14:creationId xmlns:p14="http://schemas.microsoft.com/office/powerpoint/2010/main" val="13012796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5A0482E-3651-4716-9955-33F74A6BE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56" y="872190"/>
            <a:ext cx="7884876" cy="3529017"/>
          </a:xfrm>
          <a:prstGeom prst="rect">
            <a:avLst/>
          </a:prstGeom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495425" y="173329"/>
            <a:ext cx="6162675" cy="832247"/>
          </a:xfrm>
        </p:spPr>
        <p:txBody>
          <a:bodyPr/>
          <a:lstStyle/>
          <a:p>
            <a:r>
              <a:rPr lang="pt-BR" dirty="0">
                <a:solidFill>
                  <a:schemeClr val="tx2"/>
                </a:solidFill>
                <a:latin typeface="Algerian" panose="04020705040A02060702" pitchFamily="82" charset="0"/>
              </a:rPr>
              <a:t>ARQUIVO “.TXT”</a:t>
            </a:r>
          </a:p>
        </p:txBody>
      </p:sp>
    </p:spTree>
    <p:extLst>
      <p:ext uri="{BB962C8B-B14F-4D97-AF65-F5344CB8AC3E}">
        <p14:creationId xmlns:p14="http://schemas.microsoft.com/office/powerpoint/2010/main" val="3132350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Título 1"/>
          <p:cNvSpPr>
            <a:spLocks noGrp="1"/>
          </p:cNvSpPr>
          <p:nvPr>
            <p:ph type="title"/>
          </p:nvPr>
        </p:nvSpPr>
        <p:spPr bwMode="auto">
          <a:xfrm>
            <a:off x="3653898" y="3003798"/>
            <a:ext cx="5076564" cy="97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pt-BR" altLang="pt-BR" sz="4050" b="1" dirty="0">
                <a:solidFill>
                  <a:srgbClr val="002060"/>
                </a:solidFill>
                <a:latin typeface="Arial Black" pitchFamily="34" charset="0"/>
              </a:rPr>
              <a:t>O QUE DEU</a:t>
            </a:r>
            <a:br>
              <a:rPr lang="pt-BR" altLang="pt-BR" sz="405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pt-BR" altLang="pt-BR" sz="4050" b="1" dirty="0">
                <a:solidFill>
                  <a:srgbClr val="002060"/>
                </a:solidFill>
                <a:latin typeface="Arial Black" pitchFamily="34" charset="0"/>
              </a:rPr>
              <a:t> ERRADO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FE9DC64-3247-497D-8B0E-953CC411A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874" y="788145"/>
            <a:ext cx="4590511" cy="2158808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5" name="Imagem 6">
            <a:extLst>
              <a:ext uri="{FF2B5EF4-FFF2-40B4-BE49-F238E27FC236}">
                <a16:creationId xmlns:a16="http://schemas.microsoft.com/office/drawing/2014/main" id="{0C0CC754-ABDE-44BB-9814-F8F2CBA273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4958"/>
            <a:ext cx="3462126" cy="39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460067A-C916-082B-EC1F-3D1EC7313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458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5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81E32CB-0272-4471-A56D-A4249178EF5D}"/>
              </a:ext>
            </a:extLst>
          </p:cNvPr>
          <p:cNvSpPr txBox="1">
            <a:spLocks/>
          </p:cNvSpPr>
          <p:nvPr/>
        </p:nvSpPr>
        <p:spPr>
          <a:xfrm>
            <a:off x="629562" y="1923678"/>
            <a:ext cx="8100900" cy="201326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51435" tIns="25718" rIns="51435" bIns="25718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3600" dirty="0">
                <a:solidFill>
                  <a:srgbClr val="002060"/>
                </a:solidFill>
              </a:rPr>
              <a:t>PESSOAS JURÍDICAS </a:t>
            </a:r>
            <a:r>
              <a:rPr lang="pt-BR" sz="3600" dirty="0">
                <a:solidFill>
                  <a:srgbClr val="705800"/>
                </a:solidFill>
              </a:rPr>
              <a:t>OBRIGADAS A ENTREGAR O </a:t>
            </a:r>
          </a:p>
          <a:p>
            <a:r>
              <a:rPr lang="pt-BR" sz="3600" dirty="0">
                <a:solidFill>
                  <a:srgbClr val="705800"/>
                </a:solidFill>
              </a:rPr>
              <a:t>SPED CONTÁBIL</a:t>
            </a:r>
          </a:p>
          <a:p>
            <a:r>
              <a:rPr lang="pt-BR" sz="3600" dirty="0">
                <a:solidFill>
                  <a:srgbClr val="002060"/>
                </a:solidFill>
              </a:rPr>
              <a:t>IN 2003 / 2021</a:t>
            </a:r>
            <a:br>
              <a:rPr lang="pt-BR" sz="3600" dirty="0">
                <a:solidFill>
                  <a:srgbClr val="002060"/>
                </a:solidFill>
              </a:rPr>
            </a:br>
            <a:br>
              <a:rPr lang="pt-BR" sz="3600" dirty="0">
                <a:solidFill>
                  <a:srgbClr val="002060"/>
                </a:solidFill>
              </a:rPr>
            </a:br>
            <a:endParaRPr lang="pt-BR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2660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9F8ED76-4989-A3E7-D64C-E4F38D0848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51470"/>
            <a:ext cx="9036496" cy="451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551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4"/>
          <p:cNvSpPr txBox="1">
            <a:spLocks noChangeArrowheads="1"/>
          </p:cNvSpPr>
          <p:nvPr/>
        </p:nvSpPr>
        <p:spPr bwMode="auto">
          <a:xfrm>
            <a:off x="501555" y="1279477"/>
            <a:ext cx="8137478" cy="257987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3" tIns="34282" rIns="68563" bIns="34282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10000"/>
              <a:buFont typeface="Wingdings 3" pitchFamily="18" charset="2"/>
              <a:buChar char="è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10000"/>
              <a:buFont typeface="Wingdings 3" pitchFamily="18" charset="2"/>
              <a:buChar char="è"/>
              <a:defRPr sz="24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10000"/>
              <a:buFont typeface="Wingdings 3" pitchFamily="18" charset="2"/>
              <a:buChar char="è"/>
              <a:defRPr sz="22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10000"/>
              <a:buFont typeface="Wingdings 3" pitchFamily="18" charset="2"/>
              <a:buChar char="è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Char char="–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 marL="0" indent="0" algn="just">
              <a:buNone/>
              <a:defRPr/>
            </a:pPr>
            <a:r>
              <a:rPr lang="pt-BR" altLang="pt-BR" sz="1350" b="1" dirty="0">
                <a:latin typeface="Arial Black" panose="020B0A04020102020204" pitchFamily="34" charset="0"/>
              </a:rPr>
              <a:t>FATURAMENTO &gt;&gt;&gt;&gt;&gt;&gt;&gt;&gt;&gt;R$ 1.000.000,00</a:t>
            </a:r>
          </a:p>
          <a:p>
            <a:pPr marL="0" indent="0" algn="just">
              <a:buNone/>
              <a:defRPr/>
            </a:pPr>
            <a:endParaRPr lang="pt-BR" altLang="pt-BR" sz="1350" b="1" dirty="0">
              <a:latin typeface="Arial Black" panose="020B0A04020102020204" pitchFamily="34" charset="0"/>
            </a:endParaRPr>
          </a:p>
          <a:p>
            <a:pPr marL="0" indent="0" algn="just">
              <a:buNone/>
              <a:defRPr/>
            </a:pPr>
            <a:r>
              <a:rPr lang="pt-BR" altLang="pt-BR" sz="1350" b="1" dirty="0">
                <a:latin typeface="Arial Black" panose="020B0A04020102020204" pitchFamily="34" charset="0"/>
              </a:rPr>
              <a:t>LUCRO PRESUMIDO &gt;&gt;&gt;&gt;&gt;&gt;&gt;&gt;&gt;R$ 320.000,00 (32%)</a:t>
            </a:r>
          </a:p>
          <a:p>
            <a:pPr marL="0" indent="0" algn="just">
              <a:buNone/>
              <a:defRPr/>
            </a:pPr>
            <a:endParaRPr lang="pt-BR" altLang="pt-BR" sz="1350" b="1" kern="0" dirty="0">
              <a:latin typeface="Trebuchet MS" panose="020B0603020202020204" pitchFamily="34" charset="0"/>
              <a:cs typeface="Times New Roman" charset="0"/>
            </a:endParaRPr>
          </a:p>
          <a:p>
            <a:pPr marL="0" indent="0" algn="just">
              <a:buNone/>
              <a:defRPr/>
            </a:pPr>
            <a:r>
              <a:rPr lang="pt-BR" altLang="pt-BR" sz="1350" b="1" kern="0" dirty="0">
                <a:latin typeface="Trebuchet MS" panose="020B0603020202020204" pitchFamily="34" charset="0"/>
                <a:cs typeface="Times New Roman" charset="0"/>
              </a:rPr>
              <a:t>(-) PIS e COFINS &gt;&gt;&gt;&gt;&gt;&gt;&gt;&gt;&gt;&gt;&gt;&gt;&gt;&gt;&gt;&gt;R$   36.500,00 (3,65%)</a:t>
            </a:r>
          </a:p>
          <a:p>
            <a:pPr marL="0" indent="0" algn="just">
              <a:buNone/>
              <a:defRPr/>
            </a:pPr>
            <a:endParaRPr lang="pt-BR" altLang="pt-BR" sz="1350" b="1" kern="0" dirty="0">
              <a:latin typeface="Trebuchet MS" panose="020B0603020202020204" pitchFamily="34" charset="0"/>
              <a:cs typeface="Times New Roman" charset="0"/>
            </a:endParaRPr>
          </a:p>
          <a:p>
            <a:pPr marL="0" indent="0" algn="just">
              <a:buNone/>
              <a:defRPr/>
            </a:pPr>
            <a:r>
              <a:rPr lang="pt-BR" altLang="pt-BR" sz="1350" b="1" kern="0" dirty="0">
                <a:latin typeface="Trebuchet MS" panose="020B0603020202020204" pitchFamily="34" charset="0"/>
                <a:cs typeface="Times New Roman" charset="0"/>
              </a:rPr>
              <a:t>(-) IRPJ e CSLL &gt;&gt;&gt;&gt;&gt;&gt;&gt;&gt;&gt;&gt;&gt;&gt;&gt;&gt;&gt;&gt; R$   102.800,00(15%/10% e 9%)</a:t>
            </a:r>
          </a:p>
          <a:p>
            <a:pPr marL="0" indent="0" algn="ctr">
              <a:buNone/>
              <a:defRPr/>
            </a:pPr>
            <a:r>
              <a:rPr lang="pt-BR" altLang="pt-BR" sz="1350" b="1" kern="0" dirty="0">
                <a:latin typeface="Trebuchet MS" panose="020B0603020202020204" pitchFamily="34" charset="0"/>
                <a:cs typeface="Times New Roman" charset="0"/>
              </a:rPr>
              <a:t>_______________________________________________________________________________</a:t>
            </a:r>
          </a:p>
          <a:p>
            <a:pPr marL="0" indent="0">
              <a:buNone/>
              <a:defRPr/>
            </a:pPr>
            <a:r>
              <a:rPr lang="pt-BR" altLang="pt-BR" sz="1350" b="1" i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RESULTADO COMPARÁVEL PARA OBRIGATORIEDADE DA ECD &gt;&gt;&gt;&gt;&gt;&gt;&gt;&gt;&gt;&gt;&gt;&gt;&gt;&gt; R$ 180.700,00</a:t>
            </a:r>
            <a:endParaRPr lang="pt-BR" altLang="pt-BR" sz="1350" b="1" kern="0" dirty="0">
              <a:latin typeface="Trebuchet MS" panose="020B0603020202020204" pitchFamily="34" charset="0"/>
              <a:cs typeface="Times New Roman" charset="0"/>
            </a:endParaRPr>
          </a:p>
          <a:p>
            <a:pPr marL="0" indent="0" algn="ctr">
              <a:buNone/>
              <a:defRPr/>
            </a:pPr>
            <a:r>
              <a:rPr lang="pt-BR" altLang="pt-BR" sz="1350" b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DIVIDENDOS PAGOS </a:t>
            </a:r>
            <a:r>
              <a:rPr lang="pt-BR" altLang="pt-BR" sz="2400" b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&gt;</a:t>
            </a:r>
            <a:r>
              <a:rPr lang="pt-BR" altLang="pt-BR" sz="1350" b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 </a:t>
            </a:r>
            <a:r>
              <a:rPr lang="pt-BR" altLang="pt-BR" sz="1350" b="1" i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RESULTADO COMPARÁVEL = </a:t>
            </a:r>
            <a:r>
              <a:rPr lang="pt-BR" altLang="pt-BR" sz="1350" b="1" i="1" kern="0" dirty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  <a:cs typeface="Times New Roman" charset="0"/>
              </a:rPr>
              <a:t>OBRIGADO A ECD</a:t>
            </a:r>
          </a:p>
          <a:p>
            <a:pPr marL="0" indent="0" algn="ctr">
              <a:buNone/>
              <a:defRPr/>
            </a:pPr>
            <a:r>
              <a:rPr lang="pt-BR" altLang="pt-BR" sz="1350" b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DIVIDENDOS PAGOS </a:t>
            </a:r>
            <a:r>
              <a:rPr lang="pt-BR" altLang="pt-BR" sz="2400" b="1" kern="0" dirty="0">
                <a:solidFill>
                  <a:srgbClr val="C00000"/>
                </a:solidFill>
                <a:latin typeface="Trebuchet MS" panose="020B0603020202020204" pitchFamily="34" charset="0"/>
                <a:cs typeface="Times New Roman" charset="0"/>
              </a:rPr>
              <a:t>&lt;</a:t>
            </a:r>
            <a:r>
              <a:rPr lang="pt-BR" altLang="pt-BR" sz="1350" b="1" kern="0" dirty="0">
                <a:solidFill>
                  <a:srgbClr val="C00000"/>
                </a:solidFill>
                <a:latin typeface="Trebuchet MS" panose="020B0603020202020204" pitchFamily="34" charset="0"/>
                <a:cs typeface="Times New Roman" charset="0"/>
              </a:rPr>
              <a:t> </a:t>
            </a:r>
            <a:r>
              <a:rPr lang="pt-BR" altLang="pt-BR" sz="1350" b="1" i="1" kern="0" dirty="0">
                <a:solidFill>
                  <a:srgbClr val="002060"/>
                </a:solidFill>
                <a:latin typeface="Trebuchet MS" panose="020B0603020202020204" pitchFamily="34" charset="0"/>
                <a:cs typeface="Times New Roman" charset="0"/>
              </a:rPr>
              <a:t>RESULTADO COMPARÁVEL = </a:t>
            </a:r>
            <a:r>
              <a:rPr lang="pt-BR" altLang="pt-BR" sz="1350" b="1" i="1" kern="0" dirty="0">
                <a:solidFill>
                  <a:srgbClr val="C00000"/>
                </a:solidFill>
                <a:latin typeface="Trebuchet MS" panose="020B0603020202020204" pitchFamily="34" charset="0"/>
                <a:cs typeface="Times New Roman" charset="0"/>
              </a:rPr>
              <a:t>NÃO OBRIGADO A ECD</a:t>
            </a:r>
          </a:p>
          <a:p>
            <a:pPr marL="0" indent="0" algn="ctr">
              <a:buNone/>
              <a:defRPr/>
            </a:pPr>
            <a:endParaRPr lang="pt-BR" altLang="pt-BR" sz="1350" b="1" i="1" kern="0" dirty="0">
              <a:solidFill>
                <a:schemeClr val="accent6">
                  <a:lumMod val="50000"/>
                </a:schemeClr>
              </a:solidFill>
              <a:latin typeface="Trebuchet MS" panose="020B0603020202020204" pitchFamily="34" charset="0"/>
              <a:cs typeface="Times New Roman" charset="0"/>
            </a:endParaRPr>
          </a:p>
          <a:p>
            <a:pPr marL="0" indent="0" algn="ctr">
              <a:buNone/>
              <a:defRPr/>
            </a:pPr>
            <a:endParaRPr lang="pt-BR" altLang="pt-BR" sz="1350" b="1" u="sng" kern="0" dirty="0">
              <a:latin typeface="Trebuchet MS" panose="020B0603020202020204" pitchFamily="34" charset="0"/>
              <a:cs typeface="Times New Roman" charset="0"/>
            </a:endParaRP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0" y="242563"/>
            <a:ext cx="8806070" cy="740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1779" tIns="46563" rIns="51779" bIns="46563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ts val="500"/>
              </a:spcBef>
              <a:spcAft>
                <a:spcPts val="500"/>
              </a:spcAft>
              <a:buChar char="•"/>
              <a:defRPr sz="1600" b="1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ts val="500"/>
              </a:spcBef>
              <a:spcAft>
                <a:spcPts val="500"/>
              </a:spcAft>
              <a:buChar char="•"/>
              <a:defRPr sz="1600" b="1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ts val="500"/>
              </a:spcBef>
              <a:spcAft>
                <a:spcPts val="500"/>
              </a:spcAft>
              <a:buChar char="•"/>
              <a:defRPr sz="1600" b="1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ts val="500"/>
              </a:spcBef>
              <a:spcAft>
                <a:spcPts val="500"/>
              </a:spcAft>
              <a:buChar char="•"/>
              <a:defRPr sz="1600" b="1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pt-BR" altLang="pt-BR" sz="21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  <a:ea typeface="+mj-ea"/>
                <a:cs typeface="+mj-cs"/>
              </a:rPr>
              <a:t>REGRA PARA ESCRITURAÇÃO</a:t>
            </a:r>
          </a:p>
          <a:p>
            <a:pPr algn="ctr" eaLnBrk="1" hangingPunct="1">
              <a:buFontTx/>
              <a:buNone/>
            </a:pPr>
            <a:r>
              <a:rPr lang="pt-BR" altLang="pt-BR" sz="2100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  <a:ea typeface="+mj-ea"/>
                <a:cs typeface="+mj-cs"/>
              </a:rPr>
              <a:t> CONTÁBIL DIGITAL</a:t>
            </a:r>
            <a:endParaRPr lang="en-US" altLang="pt-BR" sz="2100" dirty="0">
              <a:ln>
                <a:solidFill>
                  <a:schemeClr val="tx1"/>
                </a:solidFill>
              </a:ln>
              <a:solidFill>
                <a:srgbClr val="002060"/>
              </a:solidFill>
              <a:latin typeface="Arial Black" panose="020B0A04020102020204" pitchFamily="34" charset="0"/>
              <a:ea typeface="+mj-ea"/>
              <a:cs typeface="+mj-cs"/>
            </a:endParaRPr>
          </a:p>
        </p:txBody>
      </p:sp>
      <p:grpSp>
        <p:nvGrpSpPr>
          <p:cNvPr id="5" name="Grupo 4"/>
          <p:cNvGrpSpPr/>
          <p:nvPr/>
        </p:nvGrpSpPr>
        <p:grpSpPr>
          <a:xfrm rot="20620332">
            <a:off x="6643712" y="1326237"/>
            <a:ext cx="1774485" cy="1068011"/>
            <a:chOff x="11804639" y="8832102"/>
            <a:chExt cx="2871988" cy="1829748"/>
          </a:xfrm>
          <a:solidFill>
            <a:srgbClr val="002060"/>
          </a:solidFill>
        </p:grpSpPr>
        <p:sp>
          <p:nvSpPr>
            <p:cNvPr id="6" name="Retângulo 5"/>
            <p:cNvSpPr/>
            <p:nvPr/>
          </p:nvSpPr>
          <p:spPr>
            <a:xfrm>
              <a:off x="11804639" y="8832102"/>
              <a:ext cx="2698331" cy="1618997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pt-BR" sz="1350"/>
            </a:p>
          </p:txBody>
        </p:sp>
        <p:sp>
          <p:nvSpPr>
            <p:cNvPr id="7" name="Retângulo 6"/>
            <p:cNvSpPr/>
            <p:nvPr/>
          </p:nvSpPr>
          <p:spPr>
            <a:xfrm>
              <a:off x="11942224" y="8983926"/>
              <a:ext cx="2734403" cy="1677924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40720" tIns="40720" rIns="40720" bIns="40720" numCol="1" spcCol="1270" anchor="t" anchorCtr="0">
              <a:noAutofit/>
            </a:bodyPr>
            <a:lstStyle/>
            <a:p>
              <a:pPr algn="ctr" defTabSz="4749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125" b="1" dirty="0">
                  <a:solidFill>
                    <a:schemeClr val="bg1"/>
                  </a:solidFill>
                </a:rPr>
                <a:t>Cuidado com a Distribuição de Lucros </a:t>
              </a:r>
            </a:p>
            <a:p>
              <a:pPr algn="ctr" defTabSz="4749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125" b="1" dirty="0">
                  <a:solidFill>
                    <a:schemeClr val="bg1"/>
                  </a:solidFill>
                </a:rPr>
                <a:t>(art. 10 da Lei 9.249/95)</a:t>
              </a:r>
            </a:p>
            <a:p>
              <a:pPr marL="64278" lvl="1" indent="-64278" algn="ctr" defTabSz="374954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900" b="1" dirty="0">
                  <a:solidFill>
                    <a:schemeClr val="bg1"/>
                  </a:solidFill>
                </a:rPr>
                <a:t>IN RFB 11/96, art. 51</a:t>
              </a:r>
            </a:p>
            <a:p>
              <a:pPr marL="64278" lvl="1" indent="-64278" algn="ctr" defTabSz="374954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pt-BR" sz="900" b="1" dirty="0">
                  <a:solidFill>
                    <a:schemeClr val="bg1"/>
                  </a:solidFill>
                </a:rPr>
                <a:t>ADN RFB 4/96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065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Homem de terno e gravata e letras brancas&#10;&#10;O conteúdo gerado por IA pode estar incorreto.">
            <a:extLst>
              <a:ext uri="{FF2B5EF4-FFF2-40B4-BE49-F238E27FC236}">
                <a16:creationId xmlns:a16="http://schemas.microsoft.com/office/drawing/2014/main" id="{EA778447-81BA-3820-DBC8-DD787C60E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040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173A20F4-0224-3780-C82D-59B74088CA87}"/>
              </a:ext>
            </a:extLst>
          </p:cNvPr>
          <p:cNvSpPr txBox="1"/>
          <p:nvPr/>
        </p:nvSpPr>
        <p:spPr>
          <a:xfrm>
            <a:off x="107504" y="196641"/>
            <a:ext cx="885698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Escrituração detalhada (Livro “G”) ou resumida (Livro “R”)</a:t>
            </a:r>
          </a:p>
          <a:p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Prazo de Entrega – Último dia útil de  Junho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Multa por ausência ou atraso na entrega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Plano de contas e lançamentos contábeis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Mapeamento referencial (registros I051)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Lançamentos contábeis extemporâneos (tipo “X” – registro I200)</a:t>
            </a:r>
          </a:p>
          <a:p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Alteração de software ou de responsável técnico contábil – procedimentos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Registro I157 – Transferência de Saldos de Plano de Contas Anterior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E1F9D9F-FA93-F1ED-173D-CDAA70EAD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24128" y="1149830"/>
            <a:ext cx="1368491" cy="117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029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B8CA0D-CF9E-1120-4514-E138098A581D}"/>
              </a:ext>
            </a:extLst>
          </p:cNvPr>
          <p:cNvSpPr txBox="1"/>
          <p:nvPr/>
        </p:nvSpPr>
        <p:spPr>
          <a:xfrm>
            <a:off x="179512" y="483518"/>
            <a:ext cx="871296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pt-BR" dirty="0"/>
              <a:t>Demonstrações Contábeis e partes integrantes – J005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BR" dirty="0"/>
              <a:t>Balanço Patrimonial – J100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BR" dirty="0"/>
              <a:t>Demonstração de Resultado – J150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BR" dirty="0"/>
              <a:t>DMPL – Demonstrativo das Mutações do Patrimônio Líquido – J210/J215</a:t>
            </a:r>
          </a:p>
          <a:p>
            <a:endParaRPr lang="pt-BR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BR" dirty="0"/>
              <a:t>Integrantes do registro J800 – Outras Informações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pt-BR" dirty="0"/>
              <a:t>DFC – Demonstração dos Fluxos de Caixa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pt-BR" dirty="0"/>
              <a:t>DVA – Demonstração do Valor Adicionado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pt-BR" dirty="0"/>
              <a:t>Notas Explicativas</a:t>
            </a:r>
          </a:p>
          <a:p>
            <a:pPr lvl="1"/>
            <a:endParaRPr lang="pt-BR" dirty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Recuperação da ECD imediatamente anterior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Substituição de ECD Termo de Verificação (registro J801)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pt-BR" dirty="0"/>
              <a:t>Signatários do Termo de Verificação (registro J932)</a:t>
            </a:r>
          </a:p>
        </p:txBody>
      </p:sp>
    </p:spTree>
    <p:extLst>
      <p:ext uri="{BB962C8B-B14F-4D97-AF65-F5344CB8AC3E}">
        <p14:creationId xmlns:p14="http://schemas.microsoft.com/office/powerpoint/2010/main" val="24089517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0195A7-24B5-41A9-85AA-DD39FB3DF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90510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788580AE-B597-4822-ACFB-78F41C491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760" y="2987722"/>
            <a:ext cx="6048671" cy="745629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solidFill>
                  <a:srgbClr val="002060"/>
                </a:solidFill>
                <a:latin typeface="Arial Black" panose="020B0A04020102020204" pitchFamily="34" charset="0"/>
              </a:rPr>
              <a:t>RECEITANETBX</a:t>
            </a:r>
          </a:p>
        </p:txBody>
      </p:sp>
    </p:spTree>
    <p:extLst>
      <p:ext uri="{BB962C8B-B14F-4D97-AF65-F5344CB8AC3E}">
        <p14:creationId xmlns:p14="http://schemas.microsoft.com/office/powerpoint/2010/main" val="33341066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D85514D-9985-40B0-A578-E2142F22E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863" y="2949792"/>
            <a:ext cx="2764043" cy="14610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1385646" y="1383619"/>
            <a:ext cx="6426715" cy="200065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51435" tIns="25718" rIns="51435" bIns="25718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4500" dirty="0">
                <a:ln w="28575">
                  <a:noFill/>
                </a:ln>
                <a:solidFill>
                  <a:srgbClr val="705800"/>
                </a:solidFill>
              </a:rPr>
              <a:t>SUBSTITUIÇÃO</a:t>
            </a:r>
            <a:r>
              <a:rPr lang="pt-BR" sz="4500" dirty="0">
                <a:ln w="28575">
                  <a:solidFill>
                    <a:srgbClr val="FC8200"/>
                  </a:solidFill>
                </a:ln>
                <a:solidFill>
                  <a:srgbClr val="002060"/>
                </a:solidFill>
              </a:rPr>
              <a:t> </a:t>
            </a:r>
          </a:p>
          <a:p>
            <a:r>
              <a:rPr lang="pt-BR" sz="45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do Livro </a:t>
            </a:r>
          </a:p>
          <a:p>
            <a:r>
              <a:rPr lang="pt-BR" sz="45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Digital Transmitido</a:t>
            </a:r>
            <a:br>
              <a:rPr lang="pt-BR" sz="45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</a:br>
            <a:br>
              <a:rPr lang="pt-BR" sz="45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</a:br>
            <a:endParaRPr lang="pt-BR" sz="4500" dirty="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709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130F13A-DEA0-419D-93B3-3668ED089928}"/>
              </a:ext>
            </a:extLst>
          </p:cNvPr>
          <p:cNvSpPr txBox="1"/>
          <p:nvPr/>
        </p:nvSpPr>
        <p:spPr>
          <a:xfrm>
            <a:off x="737575" y="267494"/>
            <a:ext cx="777686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100" b="1" dirty="0">
                <a:solidFill>
                  <a:srgbClr val="002060"/>
                </a:solidFill>
              </a:rPr>
              <a:t>INSTRUÇÃO NORMATIVA Nº 2.003, DE 18 DE JANEIRO DE 2021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A3DBB0C-D2F9-43C8-AB6E-C86EEE3AECB1}"/>
              </a:ext>
            </a:extLst>
          </p:cNvPr>
          <p:cNvSpPr txBox="1"/>
          <p:nvPr/>
        </p:nvSpPr>
        <p:spPr>
          <a:xfrm>
            <a:off x="179512" y="1275607"/>
            <a:ext cx="8856983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350" b="1" dirty="0">
                <a:solidFill>
                  <a:srgbClr val="002060"/>
                </a:solidFill>
              </a:rPr>
              <a:t>Art. 8º A ECD autenticada </a:t>
            </a:r>
            <a:r>
              <a:rPr lang="pt-BR" sz="1350" b="1" dirty="0">
                <a:solidFill>
                  <a:srgbClr val="C00000"/>
                </a:solidFill>
              </a:rPr>
              <a:t>somente pode ser substituída caso contenha erros que não possam ser corrigidos por meio de lançamento contábil extemporâneo, </a:t>
            </a:r>
            <a:r>
              <a:rPr lang="pt-BR" sz="1350" b="1" dirty="0"/>
              <a:t>conforme previsto nos itens 31 a 36 da Interpretação Técnica Geral (ITG) 2000 (R1) - Escrituração Contábil, do Conselho Federal de Contabilidade, publicada em 12 de dezembro de 2014.</a:t>
            </a:r>
          </a:p>
          <a:p>
            <a:pPr algn="just"/>
            <a:endParaRPr lang="pt-BR" sz="1350" b="1" dirty="0"/>
          </a:p>
          <a:p>
            <a:pPr algn="just"/>
            <a:r>
              <a:rPr lang="pt-BR" sz="1350" b="1" dirty="0">
                <a:solidFill>
                  <a:srgbClr val="002060"/>
                </a:solidFill>
              </a:rPr>
              <a:t>§ 1º Na hipótese de substituição da ECD, </a:t>
            </a:r>
            <a:r>
              <a:rPr lang="pt-BR" sz="1350" b="1" dirty="0"/>
              <a:t>sua autenticação será cancelada e deverá ser apresentada ECD substituta, à qual deve ser anexado o Termo de Verificação para Fins de Substituição, o qual conterá:</a:t>
            </a:r>
          </a:p>
          <a:p>
            <a:pPr algn="just"/>
            <a:endParaRPr lang="pt-BR" sz="1350" b="1" dirty="0"/>
          </a:p>
          <a:p>
            <a:pPr algn="just"/>
            <a:r>
              <a:rPr lang="pt-BR" sz="1350" b="1" dirty="0"/>
              <a:t>I - a identificação da escrituração substituída;</a:t>
            </a:r>
          </a:p>
          <a:p>
            <a:pPr algn="just"/>
            <a:r>
              <a:rPr lang="pt-BR" sz="1350" b="1" dirty="0"/>
              <a:t>II - a descrição pormenorizada dos erros;</a:t>
            </a:r>
          </a:p>
          <a:p>
            <a:pPr algn="just"/>
            <a:r>
              <a:rPr lang="pt-BR" sz="1350" b="1" dirty="0"/>
              <a:t>III - a identificação clara e precisa dos registros com erros, exceto quando estes decorrerem de erro já descrito;</a:t>
            </a:r>
          </a:p>
          <a:p>
            <a:pPr algn="just"/>
            <a:r>
              <a:rPr lang="pt-BR" sz="1350" b="1" dirty="0"/>
              <a:t>IV - autorização expressa para acesso às informações pertinentes às modificações por parte do Conselho Federal de Contabilidade; e</a:t>
            </a:r>
          </a:p>
          <a:p>
            <a:pPr algn="just"/>
            <a:r>
              <a:rPr lang="pt-BR" sz="1350" b="1" dirty="0"/>
              <a:t>V - a descrição dos procedimentos </a:t>
            </a:r>
            <a:r>
              <a:rPr lang="pt-BR" sz="1350" b="1" dirty="0" err="1"/>
              <a:t>pré</a:t>
            </a:r>
            <a:r>
              <a:rPr lang="pt-BR" sz="1350" b="1" dirty="0"/>
              <a:t>-acordados executados pelos auditores independentes, quando estes julgarem necessário.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265D9C8-40B3-49BE-B1FF-675C0EACEF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11" y="694512"/>
            <a:ext cx="445190" cy="40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767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28DDEE69-07EF-4B71-8101-9343D167C07C}"/>
              </a:ext>
            </a:extLst>
          </p:cNvPr>
          <p:cNvSpPr/>
          <p:nvPr/>
        </p:nvSpPr>
        <p:spPr>
          <a:xfrm>
            <a:off x="228875" y="3081653"/>
            <a:ext cx="8663605" cy="669854"/>
          </a:xfrm>
          <a:prstGeom prst="roundRect">
            <a:avLst/>
          </a:prstGeom>
          <a:solidFill>
            <a:srgbClr val="7058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013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DCFFE62-E0D2-4F8E-B851-D9DF3A0B4EE3}"/>
              </a:ext>
            </a:extLst>
          </p:cNvPr>
          <p:cNvSpPr txBox="1"/>
          <p:nvPr/>
        </p:nvSpPr>
        <p:spPr>
          <a:xfrm>
            <a:off x="179512" y="339502"/>
            <a:ext cx="8712968" cy="3393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50" b="1" dirty="0"/>
              <a:t>§ 2º O Termo de Verificação para Fins de Substituição deve ser assinado pelo profissional da contabilidade que assina os livros contábeis substitutos e também pelo auditor independente, no caso de demonstrações contábeis auditadas por este.</a:t>
            </a:r>
          </a:p>
          <a:p>
            <a:pPr algn="just"/>
            <a:endParaRPr lang="pt-BR" sz="1650" b="1" dirty="0"/>
          </a:p>
          <a:p>
            <a:pPr algn="just"/>
            <a:r>
              <a:rPr lang="pt-BR" sz="1650" b="1" dirty="0"/>
              <a:t>§ 3º O profissional da contabilidade que não assina a escrituração poderá manifestar-se no Termo de Verificação para Fins de Substituição de que trata o § 1º, desde que a manifestação se restrinja às modificações nele relatadas.</a:t>
            </a:r>
          </a:p>
          <a:p>
            <a:pPr algn="just"/>
            <a:endParaRPr lang="pt-BR" sz="1650" b="1" dirty="0"/>
          </a:p>
          <a:p>
            <a:pPr algn="just"/>
            <a:r>
              <a:rPr lang="pt-BR" sz="1650" b="1" dirty="0"/>
              <a:t>§ 4º A substituição da ECD prevista no caput só poderá ser feita </a:t>
            </a:r>
            <a:r>
              <a:rPr lang="pt-BR" sz="1650" b="1" dirty="0">
                <a:solidFill>
                  <a:srgbClr val="002060"/>
                </a:solidFill>
              </a:rPr>
              <a:t>até o fim do prazo de entrega da ECD relativa ao ano-calendário subsequente.</a:t>
            </a:r>
          </a:p>
          <a:p>
            <a:pPr algn="just"/>
            <a:endParaRPr lang="pt-BR" sz="1650" b="1" dirty="0"/>
          </a:p>
          <a:p>
            <a:pPr algn="just"/>
            <a:r>
              <a:rPr lang="pt-BR" sz="1650" b="1" dirty="0"/>
              <a:t>§ 5º São nulas as alterações efetuadas em desacordo com este artigo ou com o Termo de Verificação para Fins de Substituição.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74FFDFD-BA45-4C83-80AE-8EBCCF6F2D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440607"/>
            <a:ext cx="274388" cy="24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6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9539753A-F241-9409-FB0D-4BF6D31F4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79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DC43E34A-FF79-45E9-9B41-FA4191E8E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538"/>
            <a:ext cx="9144001" cy="4597508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321960859"/>
              </p:ext>
            </p:extLst>
          </p:nvPr>
        </p:nvGraphicFramePr>
        <p:xfrm>
          <a:off x="-993914" y="-92546"/>
          <a:ext cx="6718042" cy="447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EDF45C0B-11E7-45BD-AAF9-3645FB00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0" y="397565"/>
            <a:ext cx="3279914" cy="741918"/>
          </a:xfrm>
        </p:spPr>
        <p:txBody>
          <a:bodyPr>
            <a:normAutofit fontScale="90000"/>
          </a:bodyPr>
          <a:lstStyle/>
          <a:p>
            <a:pPr algn="r"/>
            <a:r>
              <a:rPr lang="pt-BR" dirty="0">
                <a:solidFill>
                  <a:srgbClr val="EAA060"/>
                </a:solidFill>
                <a:latin typeface="Albertus Extra Bold" panose="020E0802040304020204" pitchFamily="34" charset="0"/>
                <a:cs typeface="Aharoni" panose="02010803020104030203" pitchFamily="2" charset="-79"/>
              </a:rPr>
              <a:t>BOM SABER</a:t>
            </a:r>
          </a:p>
        </p:txBody>
      </p:sp>
    </p:spTree>
    <p:extLst>
      <p:ext uri="{BB962C8B-B14F-4D97-AF65-F5344CB8AC3E}">
        <p14:creationId xmlns:p14="http://schemas.microsoft.com/office/powerpoint/2010/main" val="237732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C0F0E08-4FCB-41E3-A883-113A13918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" y="-11524"/>
            <a:ext cx="9145122" cy="4599498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A3CDEC85-B956-45A9-A314-58DAA33CF863}"/>
              </a:ext>
            </a:extLst>
          </p:cNvPr>
          <p:cNvSpPr txBox="1"/>
          <p:nvPr/>
        </p:nvSpPr>
        <p:spPr>
          <a:xfrm>
            <a:off x="248478" y="3171621"/>
            <a:ext cx="85277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solidFill>
                  <a:srgbClr val="F09C2F"/>
                </a:solidFill>
              </a:rPr>
              <a:t>Sem </a:t>
            </a:r>
            <a:r>
              <a:rPr lang="pt-BR" sz="2400" dirty="0">
                <a:solidFill>
                  <a:schemeClr val="bg2"/>
                </a:solidFill>
              </a:rPr>
              <a:t>uma boa contabilidade, </a:t>
            </a:r>
            <a:r>
              <a:rPr lang="pt-BR" sz="2400" dirty="0">
                <a:solidFill>
                  <a:srgbClr val="F09C2F"/>
                </a:solidFill>
              </a:rPr>
              <a:t>a empresa é como um barco em alto mar, </a:t>
            </a:r>
            <a:r>
              <a:rPr lang="pt-BR" sz="2400" dirty="0">
                <a:solidFill>
                  <a:schemeClr val="bg2"/>
                </a:solidFill>
              </a:rPr>
              <a:t>sem bússola à mercê dos ventos, quase sem chance de sobrevivência, totalmente à deriva.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46409E9-22B7-436F-AD6B-0D100B486510}"/>
              </a:ext>
            </a:extLst>
          </p:cNvPr>
          <p:cNvSpPr txBox="1"/>
          <p:nvPr/>
        </p:nvSpPr>
        <p:spPr>
          <a:xfrm>
            <a:off x="4427984" y="4287892"/>
            <a:ext cx="4666421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350" dirty="0">
                <a:solidFill>
                  <a:srgbClr val="F09C2F"/>
                </a:solidFill>
                <a:latin typeface="High Tower Text" panose="02040502050506030303" pitchFamily="18" charset="0"/>
              </a:rPr>
              <a:t>José Carlos Marion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F516D67-D475-4D2F-99A2-ED03966BE4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41375" y="348516"/>
            <a:ext cx="587059" cy="58705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EA1051D-F809-B948-ABA7-F53FED8E8C2D}"/>
              </a:ext>
            </a:extLst>
          </p:cNvPr>
          <p:cNvSpPr txBox="1"/>
          <p:nvPr/>
        </p:nvSpPr>
        <p:spPr>
          <a:xfrm>
            <a:off x="35496" y="413251"/>
            <a:ext cx="37572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ECD</a:t>
            </a:r>
            <a:r>
              <a:rPr lang="pt-BR" dirty="0">
                <a:solidFill>
                  <a:srgbClr val="F09C2F"/>
                </a:solidFill>
              </a:rPr>
              <a:t> e </a:t>
            </a:r>
            <a:r>
              <a:rPr lang="pt-BR" b="1" dirty="0">
                <a:solidFill>
                  <a:schemeClr val="bg1"/>
                </a:solidFill>
              </a:rPr>
              <a:t>ECF</a:t>
            </a:r>
            <a:r>
              <a:rPr lang="pt-BR" dirty="0">
                <a:solidFill>
                  <a:srgbClr val="F09C2F"/>
                </a:solidFill>
              </a:rPr>
              <a:t> são os pilares da conformidade contábil e fiscal.</a:t>
            </a:r>
          </a:p>
        </p:txBody>
      </p:sp>
    </p:spTree>
    <p:extLst>
      <p:ext uri="{BB962C8B-B14F-4D97-AF65-F5344CB8AC3E}">
        <p14:creationId xmlns:p14="http://schemas.microsoft.com/office/powerpoint/2010/main" val="78414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013D722-ABAD-8589-652F-D822EED2E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DA79E0-7E65-4BBA-E6A6-5AB21F9AB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082049"/>
            <a:ext cx="3402378" cy="759731"/>
          </a:xfrm>
        </p:spPr>
        <p:txBody>
          <a:bodyPr>
            <a:noAutofit/>
          </a:bodyPr>
          <a:lstStyle/>
          <a:p>
            <a:r>
              <a:rPr lang="pt-BR" sz="9750" dirty="0">
                <a:solidFill>
                  <a:srgbClr val="BBB6BF"/>
                </a:solidFill>
                <a:latin typeface="Algerian" panose="04020705040A02060702" pitchFamily="82" charset="0"/>
              </a:rPr>
              <a:t>ECF</a:t>
            </a:r>
          </a:p>
        </p:txBody>
      </p:sp>
    </p:spTree>
    <p:extLst>
      <p:ext uri="{BB962C8B-B14F-4D97-AF65-F5344CB8AC3E}">
        <p14:creationId xmlns:p14="http://schemas.microsoft.com/office/powerpoint/2010/main" val="3173812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LESTRA SPED CRC">
            <a:hlinkClick r:id="" action="ppaction://media"/>
            <a:extLst>
              <a:ext uri="{FF2B5EF4-FFF2-40B4-BE49-F238E27FC236}">
                <a16:creationId xmlns:a16="http://schemas.microsoft.com/office/drawing/2014/main" id="{3D8C42F2-619F-FA47-6926-0AC7D926AF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0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51C4B83-1944-EBC1-0DDB-E1F83AE93122}"/>
              </a:ext>
            </a:extLst>
          </p:cNvPr>
          <p:cNvSpPr txBox="1"/>
          <p:nvPr/>
        </p:nvSpPr>
        <p:spPr>
          <a:xfrm>
            <a:off x="467544" y="735546"/>
            <a:ext cx="8154906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700" b="1" dirty="0">
                <a:solidFill>
                  <a:srgbClr val="002060"/>
                </a:solidFill>
              </a:rPr>
              <a:t>A Escrituração Contábil Fiscal (ECF) </a:t>
            </a:r>
            <a:r>
              <a:rPr lang="pt-BR" sz="2700" dirty="0"/>
              <a:t>substitui a Declaração de Informações Econômico-Fiscais da Pessoa Jurídica (DIPJ), a partir do ano-calendário 2014.</a:t>
            </a:r>
          </a:p>
          <a:p>
            <a:pPr algn="just"/>
            <a:endParaRPr lang="pt-BR" sz="2700" dirty="0"/>
          </a:p>
          <a:p>
            <a:pPr algn="just"/>
            <a:r>
              <a:rPr lang="pt-BR" sz="2700" dirty="0">
                <a:solidFill>
                  <a:srgbClr val="000000"/>
                </a:solidFill>
                <a:latin typeface="-apple-system"/>
              </a:rPr>
              <a:t>É uma obrigação acessória que deve ser entregue pelas empresas, com o objetivo de demonstrar a apuração do </a:t>
            </a:r>
            <a:r>
              <a:rPr lang="pt-BR" sz="2700" b="1" dirty="0">
                <a:solidFill>
                  <a:srgbClr val="002060"/>
                </a:solidFill>
                <a:latin typeface="-apple-system"/>
              </a:rPr>
              <a:t>Imposto de Renda Pessoa Jurídica (IRPJ) e da Contribuição Social sobre o Lucro Líquido (CSLL).</a:t>
            </a:r>
          </a:p>
          <a:p>
            <a:pPr algn="just"/>
            <a:endParaRPr lang="pt-BR" sz="2700" dirty="0"/>
          </a:p>
        </p:txBody>
      </p:sp>
    </p:spTree>
    <p:extLst>
      <p:ext uri="{BB962C8B-B14F-4D97-AF65-F5344CB8AC3E}">
        <p14:creationId xmlns:p14="http://schemas.microsoft.com/office/powerpoint/2010/main" val="6589774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A371C8D-D68C-8382-3353-81CAA102F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0" y="0"/>
            <a:ext cx="9144000" cy="4587974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881E32CB-0272-4471-A56D-A4249178EF5D}"/>
              </a:ext>
            </a:extLst>
          </p:cNvPr>
          <p:cNvSpPr txBox="1">
            <a:spLocks/>
          </p:cNvSpPr>
          <p:nvPr/>
        </p:nvSpPr>
        <p:spPr>
          <a:xfrm>
            <a:off x="3815916" y="2031691"/>
            <a:ext cx="5055941" cy="194401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68580" tIns="34290" rIns="68580" bIns="34290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2400" dirty="0">
                <a:solidFill>
                  <a:srgbClr val="002060"/>
                </a:solidFill>
              </a:rPr>
              <a:t>PESSOAS JURÍDICAS OBRIGADAS A ENTREGAR O </a:t>
            </a:r>
          </a:p>
          <a:p>
            <a:r>
              <a:rPr lang="pt-BR" sz="2400" dirty="0">
                <a:solidFill>
                  <a:srgbClr val="2272A2"/>
                </a:solidFill>
              </a:rPr>
              <a:t>SPED CONTÁBIL FISCAL</a:t>
            </a:r>
          </a:p>
          <a:p>
            <a:r>
              <a:rPr lang="pt-BR" sz="2400" dirty="0">
                <a:solidFill>
                  <a:srgbClr val="002060"/>
                </a:solidFill>
              </a:rPr>
              <a:t>IN 2004 / 2021</a:t>
            </a:r>
          </a:p>
          <a:p>
            <a:br>
              <a:rPr lang="pt-BR" sz="2400" dirty="0"/>
            </a:br>
            <a:br>
              <a:rPr lang="pt-BR" sz="2400" dirty="0"/>
            </a:b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0124680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79512" y="357504"/>
            <a:ext cx="8784975" cy="408645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pt-BR" b="1" dirty="0">
                <a:solidFill>
                  <a:srgbClr val="002060"/>
                </a:solidFill>
              </a:rPr>
              <a:t>	São obrigadas ao preenchimento da ECF </a:t>
            </a:r>
            <a:r>
              <a:rPr lang="pt-BR" b="1" dirty="0"/>
              <a:t>todas as pessoas jurídicas</a:t>
            </a:r>
            <a:r>
              <a:rPr lang="pt-BR" dirty="0"/>
              <a:t>, inclusive imunes e isentas, sejam elas tributadas pelo </a:t>
            </a:r>
            <a:r>
              <a:rPr lang="pt-BR" b="1" dirty="0"/>
              <a:t>lucro real, lucro arbitrado ou  lucro presumido, </a:t>
            </a:r>
            <a:r>
              <a:rPr lang="pt-BR" dirty="0"/>
              <a:t>exceto:</a:t>
            </a:r>
          </a:p>
          <a:p>
            <a:pPr marL="0" indent="0" algn="just">
              <a:buNone/>
            </a:pPr>
            <a:endParaRPr lang="pt-BR" dirty="0"/>
          </a:p>
          <a:p>
            <a:pPr marL="0" indent="0" algn="just">
              <a:buNone/>
            </a:pPr>
            <a:r>
              <a:rPr lang="pt-BR" sz="1650" b="1" dirty="0"/>
              <a:t>I - As pessoas jurídicas optantes pelo Regime Especial Unificado de Arrecadação de Tributos e Contribuições devidos pelas Microempresas e Empresas de Pequeno Porte (Simples Nacional), de que trata a Lei Complementar nº 123, de 14 de dezembro de 2006;</a:t>
            </a:r>
          </a:p>
          <a:p>
            <a:pPr marL="0" indent="0" algn="just">
              <a:buNone/>
            </a:pPr>
            <a:endParaRPr lang="pt-BR" sz="1650" b="1" dirty="0"/>
          </a:p>
          <a:p>
            <a:pPr marL="0" indent="0" algn="just">
              <a:buNone/>
            </a:pPr>
            <a:r>
              <a:rPr lang="pt-BR" sz="1650" b="1" dirty="0"/>
              <a:t>II - Os órgãos públicos, às autarquias e às fundações públicas;</a:t>
            </a:r>
          </a:p>
          <a:p>
            <a:pPr marL="0" indent="0" algn="just">
              <a:buNone/>
            </a:pPr>
            <a:endParaRPr lang="pt-BR" sz="1650" b="1" dirty="0"/>
          </a:p>
          <a:p>
            <a:pPr marL="0" indent="0" algn="just">
              <a:buNone/>
            </a:pPr>
            <a:r>
              <a:rPr lang="pt-BR" sz="1650" b="1" dirty="0"/>
              <a:t>III - As pessoas jurídicas que não tenham efetuado qualquer atividade operacional, não operacional, patrimonial ou financeira, inclusive aplicação no mercado financeiro ou de capitais, durante todo o ano-calendário.</a:t>
            </a:r>
          </a:p>
        </p:txBody>
      </p:sp>
    </p:spTree>
    <p:extLst>
      <p:ext uri="{BB962C8B-B14F-4D97-AF65-F5344CB8AC3E}">
        <p14:creationId xmlns:p14="http://schemas.microsoft.com/office/powerpoint/2010/main" val="1060312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8535BD3-864E-4CA5-887D-739DE76CD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pic>
        <p:nvPicPr>
          <p:cNvPr id="1026" name="Picture 2" descr="E:\Danilo\TRABALHO\EXPERTISSE 2019\png sp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078" y="2571751"/>
            <a:ext cx="1287267" cy="107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180528" y="-487670"/>
            <a:ext cx="3791660" cy="356519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51435" tIns="25718" rIns="51435" bIns="25718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3038" dirty="0"/>
              <a:t>PRAZO DE ENTREGA</a:t>
            </a:r>
          </a:p>
          <a:p>
            <a:r>
              <a:rPr lang="pt-BR" sz="3375" dirty="0"/>
              <a:t>ECF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A2A2A7C-80B0-4EC7-7FF9-C65E0C754BB2}"/>
              </a:ext>
            </a:extLst>
          </p:cNvPr>
          <p:cNvSpPr txBox="1"/>
          <p:nvPr/>
        </p:nvSpPr>
        <p:spPr>
          <a:xfrm>
            <a:off x="305526" y="2359644"/>
            <a:ext cx="318635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b="1" dirty="0"/>
              <a:t>	Para as situações normais, a data-limite de entrega é até o </a:t>
            </a:r>
            <a:r>
              <a:rPr lang="pt-BR" b="1" dirty="0">
                <a:solidFill>
                  <a:srgbClr val="7030A0"/>
                </a:solidFill>
              </a:rPr>
              <a:t>último dia útil do mês de julho</a:t>
            </a:r>
            <a:r>
              <a:rPr lang="pt-BR" b="1" dirty="0"/>
              <a:t> do ano subsequente ao ano-calendário a que se refira a escrituração.</a:t>
            </a:r>
          </a:p>
        </p:txBody>
      </p:sp>
    </p:spTree>
    <p:extLst>
      <p:ext uri="{BB962C8B-B14F-4D97-AF65-F5344CB8AC3E}">
        <p14:creationId xmlns:p14="http://schemas.microsoft.com/office/powerpoint/2010/main" val="39733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02E8783-FA0E-4093-B3E0-8742327D8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" y="87474"/>
            <a:ext cx="9127333" cy="45005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55D52F9-1DC3-0F5B-41DC-B85B54C4A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3435846"/>
            <a:ext cx="5118331" cy="14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892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9E1A9EF-A3EC-77D8-9E3A-8647AD7D9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114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E9EE489-ABDD-2D4B-34B2-07817B52A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57" y="-38678"/>
            <a:ext cx="9179857" cy="5310728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53FD0A3-DF90-46A2-91AB-3C74299ED55A}"/>
              </a:ext>
            </a:extLst>
          </p:cNvPr>
          <p:cNvSpPr/>
          <p:nvPr/>
        </p:nvSpPr>
        <p:spPr>
          <a:xfrm>
            <a:off x="2275989" y="741675"/>
            <a:ext cx="978606" cy="238861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0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DD887A4-5D4C-4B43-96A4-1138D698027F}"/>
              </a:ext>
            </a:extLst>
          </p:cNvPr>
          <p:cNvSpPr/>
          <p:nvPr/>
        </p:nvSpPr>
        <p:spPr>
          <a:xfrm>
            <a:off x="2275989" y="1347840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E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0ACF724-FEED-4D88-8F5E-4D1D8ADB9B7C}"/>
              </a:ext>
            </a:extLst>
          </p:cNvPr>
          <p:cNvSpPr/>
          <p:nvPr/>
        </p:nvSpPr>
        <p:spPr>
          <a:xfrm>
            <a:off x="2275989" y="1607306"/>
            <a:ext cx="977801" cy="21118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J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9D8352F-E13D-490E-9185-750489F9EBAA}"/>
              </a:ext>
            </a:extLst>
          </p:cNvPr>
          <p:cNvSpPr/>
          <p:nvPr/>
        </p:nvSpPr>
        <p:spPr>
          <a:xfrm>
            <a:off x="2275989" y="1860682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K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945EEC3-1655-4185-A05B-3CCFD2AE33BD}"/>
              </a:ext>
            </a:extLst>
          </p:cNvPr>
          <p:cNvSpPr/>
          <p:nvPr/>
        </p:nvSpPr>
        <p:spPr>
          <a:xfrm>
            <a:off x="2262076" y="1095459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C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A184B53-2DDA-4DCF-B7CD-CA0AF72AF437}"/>
              </a:ext>
            </a:extLst>
          </p:cNvPr>
          <p:cNvSpPr/>
          <p:nvPr/>
        </p:nvSpPr>
        <p:spPr>
          <a:xfrm>
            <a:off x="2283343" y="2115134"/>
            <a:ext cx="970447" cy="2135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Q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247A7F2-18A6-43DA-842E-10EAE17CD7AA}"/>
              </a:ext>
            </a:extLst>
          </p:cNvPr>
          <p:cNvSpPr/>
          <p:nvPr/>
        </p:nvSpPr>
        <p:spPr>
          <a:xfrm>
            <a:off x="2275990" y="4015962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X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8BC8305-33C3-4E88-B015-DE915FB5775F}"/>
              </a:ext>
            </a:extLst>
          </p:cNvPr>
          <p:cNvSpPr/>
          <p:nvPr/>
        </p:nvSpPr>
        <p:spPr>
          <a:xfrm>
            <a:off x="2279319" y="4270394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Y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B9624AA-EE0B-49F6-9097-1E0EFD699A29}"/>
              </a:ext>
            </a:extLst>
          </p:cNvPr>
          <p:cNvSpPr/>
          <p:nvPr/>
        </p:nvSpPr>
        <p:spPr>
          <a:xfrm>
            <a:off x="2281507" y="2682398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M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6AC2852-62DE-40A6-90C8-B64CCE129559}"/>
              </a:ext>
            </a:extLst>
          </p:cNvPr>
          <p:cNvSpPr/>
          <p:nvPr/>
        </p:nvSpPr>
        <p:spPr>
          <a:xfrm>
            <a:off x="2283761" y="2940809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N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ED447E2-9DA1-4BB1-AEBC-FBF885F7564D}"/>
              </a:ext>
            </a:extLst>
          </p:cNvPr>
          <p:cNvSpPr/>
          <p:nvPr/>
        </p:nvSpPr>
        <p:spPr>
          <a:xfrm>
            <a:off x="2281507" y="3204718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P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AA6EEEF7-A438-411E-B02A-95A2083A5A41}"/>
              </a:ext>
            </a:extLst>
          </p:cNvPr>
          <p:cNvSpPr/>
          <p:nvPr/>
        </p:nvSpPr>
        <p:spPr>
          <a:xfrm>
            <a:off x="2283761" y="3463129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T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6492E023-7BCC-4EDB-9C0C-F0C02CA827DF}"/>
              </a:ext>
            </a:extLst>
          </p:cNvPr>
          <p:cNvSpPr/>
          <p:nvPr/>
        </p:nvSpPr>
        <p:spPr>
          <a:xfrm>
            <a:off x="2275989" y="3711976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U</a:t>
            </a:r>
          </a:p>
        </p:txBody>
      </p: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0E410DCC-70E3-4AAE-BE44-6825313970B4}"/>
              </a:ext>
            </a:extLst>
          </p:cNvPr>
          <p:cNvCxnSpPr/>
          <p:nvPr/>
        </p:nvCxnSpPr>
        <p:spPr>
          <a:xfrm flipV="1">
            <a:off x="232195" y="1028930"/>
            <a:ext cx="8592093" cy="435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Retângulo 17">
            <a:extLst>
              <a:ext uri="{FF2B5EF4-FFF2-40B4-BE49-F238E27FC236}">
                <a16:creationId xmlns:a16="http://schemas.microsoft.com/office/drawing/2014/main" id="{38FF1B72-456D-4D52-93F8-600226DE595E}"/>
              </a:ext>
            </a:extLst>
          </p:cNvPr>
          <p:cNvSpPr/>
          <p:nvPr/>
        </p:nvSpPr>
        <p:spPr>
          <a:xfrm>
            <a:off x="7587636" y="728328"/>
            <a:ext cx="978606" cy="238861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0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C066BF54-3CA7-446A-80C3-6ABC060B01ED}"/>
              </a:ext>
            </a:extLst>
          </p:cNvPr>
          <p:cNvSpPr/>
          <p:nvPr/>
        </p:nvSpPr>
        <p:spPr>
          <a:xfrm>
            <a:off x="7587636" y="1334493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E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A2985E99-2CE1-4289-A31D-AA919C2D9F28}"/>
              </a:ext>
            </a:extLst>
          </p:cNvPr>
          <p:cNvSpPr/>
          <p:nvPr/>
        </p:nvSpPr>
        <p:spPr>
          <a:xfrm>
            <a:off x="7587636" y="1593960"/>
            <a:ext cx="977801" cy="21118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J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854144B3-BC3C-4522-A2F7-8DF6AC55D12B}"/>
              </a:ext>
            </a:extLst>
          </p:cNvPr>
          <p:cNvSpPr/>
          <p:nvPr/>
        </p:nvSpPr>
        <p:spPr>
          <a:xfrm>
            <a:off x="7587636" y="1847336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K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420BBD25-BF6C-4258-B44D-5E34E1EB9820}"/>
              </a:ext>
            </a:extLst>
          </p:cNvPr>
          <p:cNvSpPr/>
          <p:nvPr/>
        </p:nvSpPr>
        <p:spPr>
          <a:xfrm>
            <a:off x="7573723" y="1082112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C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9B74CCB9-D74B-4044-A147-BF14DD832BE3}"/>
              </a:ext>
            </a:extLst>
          </p:cNvPr>
          <p:cNvSpPr/>
          <p:nvPr/>
        </p:nvSpPr>
        <p:spPr>
          <a:xfrm>
            <a:off x="7594990" y="2101788"/>
            <a:ext cx="970447" cy="2135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Q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E548C3EF-B560-4523-B793-79285B6C7D85}"/>
              </a:ext>
            </a:extLst>
          </p:cNvPr>
          <p:cNvSpPr/>
          <p:nvPr/>
        </p:nvSpPr>
        <p:spPr>
          <a:xfrm>
            <a:off x="7587637" y="4002616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X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5EB90754-7E34-49AC-B982-A429101477BB}"/>
              </a:ext>
            </a:extLst>
          </p:cNvPr>
          <p:cNvSpPr/>
          <p:nvPr/>
        </p:nvSpPr>
        <p:spPr>
          <a:xfrm>
            <a:off x="7590966" y="4257048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Y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0A08E42-0D98-48F6-A1DB-8CC3FB774567}"/>
              </a:ext>
            </a:extLst>
          </p:cNvPr>
          <p:cNvSpPr/>
          <p:nvPr/>
        </p:nvSpPr>
        <p:spPr>
          <a:xfrm>
            <a:off x="7587636" y="3611697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U</a:t>
            </a:r>
          </a:p>
        </p:txBody>
      </p:sp>
      <p:sp>
        <p:nvSpPr>
          <p:cNvPr id="27" name="Seta para baixo 33">
            <a:extLst>
              <a:ext uri="{FF2B5EF4-FFF2-40B4-BE49-F238E27FC236}">
                <a16:creationId xmlns:a16="http://schemas.microsoft.com/office/drawing/2014/main" id="{04400EE1-7B08-4107-BF93-3456597FD9EB}"/>
              </a:ext>
            </a:extLst>
          </p:cNvPr>
          <p:cNvSpPr/>
          <p:nvPr/>
        </p:nvSpPr>
        <p:spPr>
          <a:xfrm rot="16200000">
            <a:off x="2089651" y="770656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F3165ECE-B603-429D-B442-BF27D19C21D2}"/>
              </a:ext>
            </a:extLst>
          </p:cNvPr>
          <p:cNvSpPr txBox="1"/>
          <p:nvPr/>
        </p:nvSpPr>
        <p:spPr>
          <a:xfrm>
            <a:off x="211412" y="693314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Abertura e Identificação</a:t>
            </a:r>
          </a:p>
        </p:txBody>
      </p:sp>
      <p:sp>
        <p:nvSpPr>
          <p:cNvPr id="29" name="Seta para baixo 35">
            <a:extLst>
              <a:ext uri="{FF2B5EF4-FFF2-40B4-BE49-F238E27FC236}">
                <a16:creationId xmlns:a16="http://schemas.microsoft.com/office/drawing/2014/main" id="{2F4C5B26-B228-4F31-903A-E21AD847AF46}"/>
              </a:ext>
            </a:extLst>
          </p:cNvPr>
          <p:cNvSpPr/>
          <p:nvPr/>
        </p:nvSpPr>
        <p:spPr>
          <a:xfrm rot="16200000">
            <a:off x="2075737" y="1153666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0" name="Seta para baixo 36">
            <a:extLst>
              <a:ext uri="{FF2B5EF4-FFF2-40B4-BE49-F238E27FC236}">
                <a16:creationId xmlns:a16="http://schemas.microsoft.com/office/drawing/2014/main" id="{E58E4E6A-4D50-4FB8-AF6E-53C2C6F90504}"/>
              </a:ext>
            </a:extLst>
          </p:cNvPr>
          <p:cNvSpPr/>
          <p:nvPr/>
        </p:nvSpPr>
        <p:spPr>
          <a:xfrm rot="16200000">
            <a:off x="2083772" y="1393894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1" name="Seta para baixo 37">
            <a:extLst>
              <a:ext uri="{FF2B5EF4-FFF2-40B4-BE49-F238E27FC236}">
                <a16:creationId xmlns:a16="http://schemas.microsoft.com/office/drawing/2014/main" id="{3EDAA682-F6F4-44CF-A5C1-0E78D033DAE5}"/>
              </a:ext>
            </a:extLst>
          </p:cNvPr>
          <p:cNvSpPr/>
          <p:nvPr/>
        </p:nvSpPr>
        <p:spPr>
          <a:xfrm rot="16200000">
            <a:off x="2081674" y="1652908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2" name="Seta para baixo 38">
            <a:extLst>
              <a:ext uri="{FF2B5EF4-FFF2-40B4-BE49-F238E27FC236}">
                <a16:creationId xmlns:a16="http://schemas.microsoft.com/office/drawing/2014/main" id="{EF002B00-F0B8-48D3-ADA1-F000FD7D5B96}"/>
              </a:ext>
            </a:extLst>
          </p:cNvPr>
          <p:cNvSpPr/>
          <p:nvPr/>
        </p:nvSpPr>
        <p:spPr>
          <a:xfrm rot="16200000">
            <a:off x="2089651" y="1892872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3" name="Seta para baixo 39">
            <a:extLst>
              <a:ext uri="{FF2B5EF4-FFF2-40B4-BE49-F238E27FC236}">
                <a16:creationId xmlns:a16="http://schemas.microsoft.com/office/drawing/2014/main" id="{2FDE5538-98F4-4FB0-B9C2-D99314939082}"/>
              </a:ext>
            </a:extLst>
          </p:cNvPr>
          <p:cNvSpPr/>
          <p:nvPr/>
        </p:nvSpPr>
        <p:spPr>
          <a:xfrm rot="16200000">
            <a:off x="2097127" y="2132147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4" name="Seta para baixo 40">
            <a:extLst>
              <a:ext uri="{FF2B5EF4-FFF2-40B4-BE49-F238E27FC236}">
                <a16:creationId xmlns:a16="http://schemas.microsoft.com/office/drawing/2014/main" id="{55AC4478-47B7-4C1E-AF5C-253BA29B126E}"/>
              </a:ext>
            </a:extLst>
          </p:cNvPr>
          <p:cNvSpPr/>
          <p:nvPr/>
        </p:nvSpPr>
        <p:spPr>
          <a:xfrm rot="16200000">
            <a:off x="2093294" y="2765492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5" name="Seta para baixo 41">
            <a:extLst>
              <a:ext uri="{FF2B5EF4-FFF2-40B4-BE49-F238E27FC236}">
                <a16:creationId xmlns:a16="http://schemas.microsoft.com/office/drawing/2014/main" id="{AB4600C8-B548-4CD4-98C1-B58C5EEDAC2D}"/>
              </a:ext>
            </a:extLst>
          </p:cNvPr>
          <p:cNvSpPr/>
          <p:nvPr/>
        </p:nvSpPr>
        <p:spPr>
          <a:xfrm rot="16200000">
            <a:off x="2101329" y="3005720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6" name="Seta para baixo 42">
            <a:extLst>
              <a:ext uri="{FF2B5EF4-FFF2-40B4-BE49-F238E27FC236}">
                <a16:creationId xmlns:a16="http://schemas.microsoft.com/office/drawing/2014/main" id="{FFD9EBFA-976C-418E-8063-28CC2E6841C4}"/>
              </a:ext>
            </a:extLst>
          </p:cNvPr>
          <p:cNvSpPr/>
          <p:nvPr/>
        </p:nvSpPr>
        <p:spPr>
          <a:xfrm rot="16200000">
            <a:off x="2099231" y="3264735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7" name="Seta para baixo 43">
            <a:extLst>
              <a:ext uri="{FF2B5EF4-FFF2-40B4-BE49-F238E27FC236}">
                <a16:creationId xmlns:a16="http://schemas.microsoft.com/office/drawing/2014/main" id="{676E0821-3122-4C79-8C5A-46CFFCBD1F87}"/>
              </a:ext>
            </a:extLst>
          </p:cNvPr>
          <p:cNvSpPr/>
          <p:nvPr/>
        </p:nvSpPr>
        <p:spPr>
          <a:xfrm rot="16200000">
            <a:off x="2107207" y="3504698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8" name="Seta para baixo 44">
            <a:extLst>
              <a:ext uri="{FF2B5EF4-FFF2-40B4-BE49-F238E27FC236}">
                <a16:creationId xmlns:a16="http://schemas.microsoft.com/office/drawing/2014/main" id="{71778BDD-44B4-41BC-A753-D063431FA274}"/>
              </a:ext>
            </a:extLst>
          </p:cNvPr>
          <p:cNvSpPr/>
          <p:nvPr/>
        </p:nvSpPr>
        <p:spPr>
          <a:xfrm rot="16200000">
            <a:off x="2114684" y="3743974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39" name="Seta para baixo 45">
            <a:extLst>
              <a:ext uri="{FF2B5EF4-FFF2-40B4-BE49-F238E27FC236}">
                <a16:creationId xmlns:a16="http://schemas.microsoft.com/office/drawing/2014/main" id="{4CB3F96C-E462-4EA8-9105-523CCA5B5EE6}"/>
              </a:ext>
            </a:extLst>
          </p:cNvPr>
          <p:cNvSpPr/>
          <p:nvPr/>
        </p:nvSpPr>
        <p:spPr>
          <a:xfrm rot="16200000">
            <a:off x="2084081" y="4054266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40" name="Seta para baixo 46">
            <a:extLst>
              <a:ext uri="{FF2B5EF4-FFF2-40B4-BE49-F238E27FC236}">
                <a16:creationId xmlns:a16="http://schemas.microsoft.com/office/drawing/2014/main" id="{30DF8EB1-0A44-4932-8E55-CEA842896B68}"/>
              </a:ext>
            </a:extLst>
          </p:cNvPr>
          <p:cNvSpPr/>
          <p:nvPr/>
        </p:nvSpPr>
        <p:spPr>
          <a:xfrm rot="16200000">
            <a:off x="2091558" y="4293541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BA1E0905-08E7-44CE-9A94-1934CD4F2BC2}"/>
              </a:ext>
            </a:extLst>
          </p:cNvPr>
          <p:cNvCxnSpPr/>
          <p:nvPr/>
        </p:nvCxnSpPr>
        <p:spPr>
          <a:xfrm flipV="1">
            <a:off x="232195" y="2373673"/>
            <a:ext cx="8592093" cy="306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FF257FF9-8F1E-479B-9F4F-89DF54A2EA0F}"/>
              </a:ext>
            </a:extLst>
          </p:cNvPr>
          <p:cNvCxnSpPr/>
          <p:nvPr/>
        </p:nvCxnSpPr>
        <p:spPr>
          <a:xfrm flipV="1">
            <a:off x="232195" y="3975851"/>
            <a:ext cx="8592093" cy="306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43" name="Retângulo 42">
            <a:extLst>
              <a:ext uri="{FF2B5EF4-FFF2-40B4-BE49-F238E27FC236}">
                <a16:creationId xmlns:a16="http://schemas.microsoft.com/office/drawing/2014/main" id="{BDCC050D-EF82-432D-B24A-F17C96220A1C}"/>
              </a:ext>
            </a:extLst>
          </p:cNvPr>
          <p:cNvSpPr/>
          <p:nvPr/>
        </p:nvSpPr>
        <p:spPr>
          <a:xfrm>
            <a:off x="2279666" y="2430651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L</a:t>
            </a:r>
          </a:p>
        </p:txBody>
      </p:sp>
      <p:sp>
        <p:nvSpPr>
          <p:cNvPr id="44" name="Seta para baixo 50">
            <a:extLst>
              <a:ext uri="{FF2B5EF4-FFF2-40B4-BE49-F238E27FC236}">
                <a16:creationId xmlns:a16="http://schemas.microsoft.com/office/drawing/2014/main" id="{B718BC2A-3B08-4F03-9788-6C2DD188573E}"/>
              </a:ext>
            </a:extLst>
          </p:cNvPr>
          <p:cNvSpPr/>
          <p:nvPr/>
        </p:nvSpPr>
        <p:spPr>
          <a:xfrm rot="16200000">
            <a:off x="2075737" y="2493657"/>
            <a:ext cx="157928" cy="140894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900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3B3B771B-77E6-4BF9-BDCD-1DF0AC42078E}"/>
              </a:ext>
            </a:extLst>
          </p:cNvPr>
          <p:cNvSpPr txBox="1"/>
          <p:nvPr/>
        </p:nvSpPr>
        <p:spPr>
          <a:xfrm>
            <a:off x="194201" y="1068021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Recuperação da ECD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8A103D40-6AFA-4278-971E-F8950EA43336}"/>
              </a:ext>
            </a:extLst>
          </p:cNvPr>
          <p:cNvSpPr txBox="1"/>
          <p:nvPr/>
        </p:nvSpPr>
        <p:spPr>
          <a:xfrm>
            <a:off x="174883" y="1336749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Recuperação da ECF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8BDC35BE-C6E2-434F-AEDC-359A388CCCD8}"/>
              </a:ext>
            </a:extLst>
          </p:cNvPr>
          <p:cNvSpPr txBox="1"/>
          <p:nvPr/>
        </p:nvSpPr>
        <p:spPr>
          <a:xfrm>
            <a:off x="174883" y="1585210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Plano de Contas</a:t>
            </a: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A60F8BA5-BF6A-4691-B1C2-B0C94D73711D}"/>
              </a:ext>
            </a:extLst>
          </p:cNvPr>
          <p:cNvSpPr txBox="1"/>
          <p:nvPr/>
        </p:nvSpPr>
        <p:spPr>
          <a:xfrm>
            <a:off x="194201" y="1857301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Lançamentos Contábeis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A9FCB574-430F-41EC-87FD-F47DDA42AA10}"/>
              </a:ext>
            </a:extLst>
          </p:cNvPr>
          <p:cNvSpPr txBox="1"/>
          <p:nvPr/>
        </p:nvSpPr>
        <p:spPr>
          <a:xfrm>
            <a:off x="194201" y="2068765"/>
            <a:ext cx="19207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Livro Caixa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6A64D3D7-269A-485A-8C6B-7502E70A82A5}"/>
              </a:ext>
            </a:extLst>
          </p:cNvPr>
          <p:cNvSpPr txBox="1"/>
          <p:nvPr/>
        </p:nvSpPr>
        <p:spPr>
          <a:xfrm>
            <a:off x="211412" y="2404992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Balanço e DRE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A2EB00EA-BAD9-4B49-9434-DBDA4DEF06B2}"/>
              </a:ext>
            </a:extLst>
          </p:cNvPr>
          <p:cNvSpPr txBox="1"/>
          <p:nvPr/>
        </p:nvSpPr>
        <p:spPr>
          <a:xfrm>
            <a:off x="210794" y="2674849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E-LALUR e E-LACS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97347C48-D196-48A9-BE3B-F37D97AD132A}"/>
              </a:ext>
            </a:extLst>
          </p:cNvPr>
          <p:cNvSpPr txBox="1"/>
          <p:nvPr/>
        </p:nvSpPr>
        <p:spPr>
          <a:xfrm>
            <a:off x="227304" y="2924179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Cálculo do IR e da CSLL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A4EC34C0-89C7-45ED-8007-BAB995A1B17E}"/>
              </a:ext>
            </a:extLst>
          </p:cNvPr>
          <p:cNvSpPr txBox="1"/>
          <p:nvPr/>
        </p:nvSpPr>
        <p:spPr>
          <a:xfrm>
            <a:off x="196830" y="3193295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Lucro Presumido</a:t>
            </a: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E2054C3F-97E0-46D5-8093-444FA76BBAD4}"/>
              </a:ext>
            </a:extLst>
          </p:cNvPr>
          <p:cNvSpPr txBox="1"/>
          <p:nvPr/>
        </p:nvSpPr>
        <p:spPr>
          <a:xfrm>
            <a:off x="213729" y="3433576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Lucro Arbitrado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5B4BAA67-4737-42C1-BB45-A211AAF25B7D}"/>
              </a:ext>
            </a:extLst>
          </p:cNvPr>
          <p:cNvSpPr txBox="1"/>
          <p:nvPr/>
        </p:nvSpPr>
        <p:spPr>
          <a:xfrm>
            <a:off x="210794" y="3672753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Imunes ou Isentas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20056966-0C97-45DC-B66A-1BCC8E47E5DE}"/>
              </a:ext>
            </a:extLst>
          </p:cNvPr>
          <p:cNvSpPr txBox="1"/>
          <p:nvPr/>
        </p:nvSpPr>
        <p:spPr>
          <a:xfrm>
            <a:off x="208821" y="3969553"/>
            <a:ext cx="19041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Informações Econômicas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B60376D5-DE24-48D6-9672-F5AFF9CA2291}"/>
              </a:ext>
            </a:extLst>
          </p:cNvPr>
          <p:cNvSpPr txBox="1"/>
          <p:nvPr/>
        </p:nvSpPr>
        <p:spPr>
          <a:xfrm>
            <a:off x="206529" y="4198900"/>
            <a:ext cx="19041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350" b="1" dirty="0"/>
              <a:t>Informações Gerais</a:t>
            </a:r>
          </a:p>
        </p:txBody>
      </p: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id="{FF75FB95-71D5-435F-8E00-F0F64D208776}"/>
              </a:ext>
            </a:extLst>
          </p:cNvPr>
          <p:cNvCxnSpPr/>
          <p:nvPr/>
        </p:nvCxnSpPr>
        <p:spPr>
          <a:xfrm>
            <a:off x="3622649" y="373112"/>
            <a:ext cx="32528" cy="4005384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9" name="Conector reto 58">
            <a:extLst>
              <a:ext uri="{FF2B5EF4-FFF2-40B4-BE49-F238E27FC236}">
                <a16:creationId xmlns:a16="http://schemas.microsoft.com/office/drawing/2014/main" id="{98315059-07BF-4419-B174-F0D9047B49BC}"/>
              </a:ext>
            </a:extLst>
          </p:cNvPr>
          <p:cNvCxnSpPr/>
          <p:nvPr/>
        </p:nvCxnSpPr>
        <p:spPr>
          <a:xfrm>
            <a:off x="5359687" y="389110"/>
            <a:ext cx="32528" cy="4005384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BE49F3C2-1474-4E29-9307-D67C79766F8C}"/>
              </a:ext>
            </a:extLst>
          </p:cNvPr>
          <p:cNvCxnSpPr/>
          <p:nvPr/>
        </p:nvCxnSpPr>
        <p:spPr>
          <a:xfrm>
            <a:off x="7164338" y="389110"/>
            <a:ext cx="32528" cy="4005384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1" name="Retângulo de cantos arredondados 67">
            <a:extLst>
              <a:ext uri="{FF2B5EF4-FFF2-40B4-BE49-F238E27FC236}">
                <a16:creationId xmlns:a16="http://schemas.microsoft.com/office/drawing/2014/main" id="{12365ECE-B6B8-429E-A866-42E4DC5CC8AD}"/>
              </a:ext>
            </a:extLst>
          </p:cNvPr>
          <p:cNvSpPr/>
          <p:nvPr/>
        </p:nvSpPr>
        <p:spPr>
          <a:xfrm>
            <a:off x="3802314" y="324256"/>
            <a:ext cx="1342622" cy="313136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LUCRO REAL</a:t>
            </a:r>
          </a:p>
        </p:txBody>
      </p:sp>
      <p:sp>
        <p:nvSpPr>
          <p:cNvPr id="62" name="Retângulo de cantos arredondados 68">
            <a:extLst>
              <a:ext uri="{FF2B5EF4-FFF2-40B4-BE49-F238E27FC236}">
                <a16:creationId xmlns:a16="http://schemas.microsoft.com/office/drawing/2014/main" id="{269C1B91-35B0-490F-91EB-CF3E8E2ECD95}"/>
              </a:ext>
            </a:extLst>
          </p:cNvPr>
          <p:cNvSpPr/>
          <p:nvPr/>
        </p:nvSpPr>
        <p:spPr>
          <a:xfrm>
            <a:off x="5606965" y="322174"/>
            <a:ext cx="1342622" cy="313136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PRESUMIDO</a:t>
            </a:r>
          </a:p>
        </p:txBody>
      </p:sp>
      <p:sp>
        <p:nvSpPr>
          <p:cNvPr id="63" name="Retângulo de cantos arredondados 69">
            <a:extLst>
              <a:ext uri="{FF2B5EF4-FFF2-40B4-BE49-F238E27FC236}">
                <a16:creationId xmlns:a16="http://schemas.microsoft.com/office/drawing/2014/main" id="{4758E9A1-ACEB-426C-8A94-8FF96135B7CC}"/>
              </a:ext>
            </a:extLst>
          </p:cNvPr>
          <p:cNvSpPr/>
          <p:nvPr/>
        </p:nvSpPr>
        <p:spPr>
          <a:xfrm>
            <a:off x="7411616" y="322032"/>
            <a:ext cx="1391889" cy="313136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IMUNES/ISENTAS</a:t>
            </a:r>
          </a:p>
        </p:txBody>
      </p:sp>
      <p:sp>
        <p:nvSpPr>
          <p:cNvPr id="64" name="Retângulo 63">
            <a:extLst>
              <a:ext uri="{FF2B5EF4-FFF2-40B4-BE49-F238E27FC236}">
                <a16:creationId xmlns:a16="http://schemas.microsoft.com/office/drawing/2014/main" id="{C6357BEC-B08D-455D-BECD-95FF71BC4566}"/>
              </a:ext>
            </a:extLst>
          </p:cNvPr>
          <p:cNvSpPr/>
          <p:nvPr/>
        </p:nvSpPr>
        <p:spPr>
          <a:xfrm>
            <a:off x="3962237" y="741675"/>
            <a:ext cx="978606" cy="238861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0</a:t>
            </a:r>
          </a:p>
        </p:txBody>
      </p:sp>
      <p:sp>
        <p:nvSpPr>
          <p:cNvPr id="65" name="Retângulo 64">
            <a:extLst>
              <a:ext uri="{FF2B5EF4-FFF2-40B4-BE49-F238E27FC236}">
                <a16:creationId xmlns:a16="http://schemas.microsoft.com/office/drawing/2014/main" id="{AD79FDFB-3648-4616-9714-FCF3F571ABB9}"/>
              </a:ext>
            </a:extLst>
          </p:cNvPr>
          <p:cNvSpPr/>
          <p:nvPr/>
        </p:nvSpPr>
        <p:spPr>
          <a:xfrm>
            <a:off x="3962236" y="1347840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E</a:t>
            </a:r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A2F35B1F-8B3F-4671-B295-E31B9A5C72BC}"/>
              </a:ext>
            </a:extLst>
          </p:cNvPr>
          <p:cNvSpPr/>
          <p:nvPr/>
        </p:nvSpPr>
        <p:spPr>
          <a:xfrm>
            <a:off x="3962236" y="1607306"/>
            <a:ext cx="977801" cy="21118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J</a:t>
            </a:r>
          </a:p>
        </p:txBody>
      </p:sp>
      <p:sp>
        <p:nvSpPr>
          <p:cNvPr id="67" name="Retângulo 66">
            <a:extLst>
              <a:ext uri="{FF2B5EF4-FFF2-40B4-BE49-F238E27FC236}">
                <a16:creationId xmlns:a16="http://schemas.microsoft.com/office/drawing/2014/main" id="{FE32BC35-EC35-41E3-9D08-9CC4DAC5C712}"/>
              </a:ext>
            </a:extLst>
          </p:cNvPr>
          <p:cNvSpPr/>
          <p:nvPr/>
        </p:nvSpPr>
        <p:spPr>
          <a:xfrm>
            <a:off x="3962236" y="1860682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K</a:t>
            </a:r>
          </a:p>
        </p:txBody>
      </p:sp>
      <p:sp>
        <p:nvSpPr>
          <p:cNvPr id="68" name="Retângulo 67">
            <a:extLst>
              <a:ext uri="{FF2B5EF4-FFF2-40B4-BE49-F238E27FC236}">
                <a16:creationId xmlns:a16="http://schemas.microsoft.com/office/drawing/2014/main" id="{D558B9DD-086A-47EF-AFEF-1907DDB9B80D}"/>
              </a:ext>
            </a:extLst>
          </p:cNvPr>
          <p:cNvSpPr/>
          <p:nvPr/>
        </p:nvSpPr>
        <p:spPr>
          <a:xfrm>
            <a:off x="3948323" y="1095459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C</a:t>
            </a:r>
          </a:p>
        </p:txBody>
      </p:sp>
      <p:sp>
        <p:nvSpPr>
          <p:cNvPr id="69" name="Retângulo 68">
            <a:extLst>
              <a:ext uri="{FF2B5EF4-FFF2-40B4-BE49-F238E27FC236}">
                <a16:creationId xmlns:a16="http://schemas.microsoft.com/office/drawing/2014/main" id="{B1A7A539-D1B3-4B28-BC23-7445ADA1E43D}"/>
              </a:ext>
            </a:extLst>
          </p:cNvPr>
          <p:cNvSpPr/>
          <p:nvPr/>
        </p:nvSpPr>
        <p:spPr>
          <a:xfrm>
            <a:off x="3965566" y="4270394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Y</a:t>
            </a:r>
          </a:p>
        </p:txBody>
      </p:sp>
      <p:sp>
        <p:nvSpPr>
          <p:cNvPr id="70" name="Retângulo 69">
            <a:extLst>
              <a:ext uri="{FF2B5EF4-FFF2-40B4-BE49-F238E27FC236}">
                <a16:creationId xmlns:a16="http://schemas.microsoft.com/office/drawing/2014/main" id="{AF824D98-C8DF-48F2-9AF6-ADA8D51FDEE4}"/>
              </a:ext>
            </a:extLst>
          </p:cNvPr>
          <p:cNvSpPr/>
          <p:nvPr/>
        </p:nvSpPr>
        <p:spPr>
          <a:xfrm>
            <a:off x="3967755" y="2682398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M</a:t>
            </a:r>
          </a:p>
        </p:txBody>
      </p:sp>
      <p:sp>
        <p:nvSpPr>
          <p:cNvPr id="71" name="Retângulo 70">
            <a:extLst>
              <a:ext uri="{FF2B5EF4-FFF2-40B4-BE49-F238E27FC236}">
                <a16:creationId xmlns:a16="http://schemas.microsoft.com/office/drawing/2014/main" id="{D82FAC31-495E-4E5A-AEA5-CBF39AB02C0C}"/>
              </a:ext>
            </a:extLst>
          </p:cNvPr>
          <p:cNvSpPr/>
          <p:nvPr/>
        </p:nvSpPr>
        <p:spPr>
          <a:xfrm>
            <a:off x="3967755" y="2943167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N</a:t>
            </a:r>
          </a:p>
        </p:txBody>
      </p:sp>
      <p:sp>
        <p:nvSpPr>
          <p:cNvPr id="72" name="Retângulo 71">
            <a:extLst>
              <a:ext uri="{FF2B5EF4-FFF2-40B4-BE49-F238E27FC236}">
                <a16:creationId xmlns:a16="http://schemas.microsoft.com/office/drawing/2014/main" id="{E4E46CC0-52D2-445E-BEE0-619CF7A01DCB}"/>
              </a:ext>
            </a:extLst>
          </p:cNvPr>
          <p:cNvSpPr/>
          <p:nvPr/>
        </p:nvSpPr>
        <p:spPr>
          <a:xfrm>
            <a:off x="3969030" y="2429373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L</a:t>
            </a:r>
          </a:p>
        </p:txBody>
      </p:sp>
      <p:sp>
        <p:nvSpPr>
          <p:cNvPr id="73" name="Retângulo 72">
            <a:extLst>
              <a:ext uri="{FF2B5EF4-FFF2-40B4-BE49-F238E27FC236}">
                <a16:creationId xmlns:a16="http://schemas.microsoft.com/office/drawing/2014/main" id="{85DE8A6A-265F-4F5E-BD07-5401CD85E3B4}"/>
              </a:ext>
            </a:extLst>
          </p:cNvPr>
          <p:cNvSpPr/>
          <p:nvPr/>
        </p:nvSpPr>
        <p:spPr>
          <a:xfrm>
            <a:off x="3962237" y="4015962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X</a:t>
            </a:r>
          </a:p>
        </p:txBody>
      </p:sp>
      <p:sp>
        <p:nvSpPr>
          <p:cNvPr id="74" name="Retângulo 73">
            <a:extLst>
              <a:ext uri="{FF2B5EF4-FFF2-40B4-BE49-F238E27FC236}">
                <a16:creationId xmlns:a16="http://schemas.microsoft.com/office/drawing/2014/main" id="{E38E4C2C-360D-4069-893B-AB9AC9241150}"/>
              </a:ext>
            </a:extLst>
          </p:cNvPr>
          <p:cNvSpPr/>
          <p:nvPr/>
        </p:nvSpPr>
        <p:spPr>
          <a:xfrm>
            <a:off x="5794961" y="741675"/>
            <a:ext cx="978606" cy="238861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0</a:t>
            </a:r>
          </a:p>
        </p:txBody>
      </p:sp>
      <p:sp>
        <p:nvSpPr>
          <p:cNvPr id="75" name="Retângulo 74">
            <a:extLst>
              <a:ext uri="{FF2B5EF4-FFF2-40B4-BE49-F238E27FC236}">
                <a16:creationId xmlns:a16="http://schemas.microsoft.com/office/drawing/2014/main" id="{FD83EFAF-77AD-4F29-BD95-F1C2A78A7A6B}"/>
              </a:ext>
            </a:extLst>
          </p:cNvPr>
          <p:cNvSpPr/>
          <p:nvPr/>
        </p:nvSpPr>
        <p:spPr>
          <a:xfrm>
            <a:off x="5794961" y="1347840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E</a:t>
            </a:r>
          </a:p>
        </p:txBody>
      </p:sp>
      <p:sp>
        <p:nvSpPr>
          <p:cNvPr id="76" name="Retângulo 75">
            <a:extLst>
              <a:ext uri="{FF2B5EF4-FFF2-40B4-BE49-F238E27FC236}">
                <a16:creationId xmlns:a16="http://schemas.microsoft.com/office/drawing/2014/main" id="{7DCE6A70-B48A-4B38-AA1D-997B3DC9DAF7}"/>
              </a:ext>
            </a:extLst>
          </p:cNvPr>
          <p:cNvSpPr/>
          <p:nvPr/>
        </p:nvSpPr>
        <p:spPr>
          <a:xfrm>
            <a:off x="5802315" y="2115134"/>
            <a:ext cx="970447" cy="2135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Q</a:t>
            </a:r>
          </a:p>
        </p:txBody>
      </p:sp>
      <p:sp>
        <p:nvSpPr>
          <p:cNvPr id="77" name="Retângulo 76">
            <a:extLst>
              <a:ext uri="{FF2B5EF4-FFF2-40B4-BE49-F238E27FC236}">
                <a16:creationId xmlns:a16="http://schemas.microsoft.com/office/drawing/2014/main" id="{B24DAE9A-10B4-47E3-A485-B6FDE5EEA383}"/>
              </a:ext>
            </a:extLst>
          </p:cNvPr>
          <p:cNvSpPr/>
          <p:nvPr/>
        </p:nvSpPr>
        <p:spPr>
          <a:xfrm>
            <a:off x="5798291" y="4270394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Y</a:t>
            </a:r>
          </a:p>
        </p:txBody>
      </p:sp>
      <p:sp>
        <p:nvSpPr>
          <p:cNvPr id="78" name="Retângulo 77">
            <a:extLst>
              <a:ext uri="{FF2B5EF4-FFF2-40B4-BE49-F238E27FC236}">
                <a16:creationId xmlns:a16="http://schemas.microsoft.com/office/drawing/2014/main" id="{E03E49E7-8F16-44F6-8252-A718C50DB432}"/>
              </a:ext>
            </a:extLst>
          </p:cNvPr>
          <p:cNvSpPr/>
          <p:nvPr/>
        </p:nvSpPr>
        <p:spPr>
          <a:xfrm>
            <a:off x="5791681" y="3164305"/>
            <a:ext cx="970447" cy="22571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P</a:t>
            </a:r>
          </a:p>
        </p:txBody>
      </p:sp>
      <p:sp>
        <p:nvSpPr>
          <p:cNvPr id="79" name="Arredondar Retângulo em um Canto Único 85">
            <a:extLst>
              <a:ext uri="{FF2B5EF4-FFF2-40B4-BE49-F238E27FC236}">
                <a16:creationId xmlns:a16="http://schemas.microsoft.com/office/drawing/2014/main" id="{CB8AC068-A568-4172-B3D8-DEDAF2A67240}"/>
              </a:ext>
            </a:extLst>
          </p:cNvPr>
          <p:cNvSpPr/>
          <p:nvPr/>
        </p:nvSpPr>
        <p:spPr>
          <a:xfrm>
            <a:off x="5657775" y="2109727"/>
            <a:ext cx="1257829" cy="253793"/>
          </a:xfrm>
          <a:prstGeom prst="round1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80" name="Retângulo 79">
            <a:extLst>
              <a:ext uri="{FF2B5EF4-FFF2-40B4-BE49-F238E27FC236}">
                <a16:creationId xmlns:a16="http://schemas.microsoft.com/office/drawing/2014/main" id="{C60580AB-1DEE-42E4-BAB4-C54B843EA7EB}"/>
              </a:ext>
            </a:extLst>
          </p:cNvPr>
          <p:cNvSpPr/>
          <p:nvPr/>
        </p:nvSpPr>
        <p:spPr>
          <a:xfrm>
            <a:off x="5781048" y="1095459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C</a:t>
            </a:r>
          </a:p>
        </p:txBody>
      </p:sp>
      <p:sp>
        <p:nvSpPr>
          <p:cNvPr id="81" name="Retângulo 80">
            <a:extLst>
              <a:ext uri="{FF2B5EF4-FFF2-40B4-BE49-F238E27FC236}">
                <a16:creationId xmlns:a16="http://schemas.microsoft.com/office/drawing/2014/main" id="{779D8FEC-CF94-405B-9897-57335C56EF11}"/>
              </a:ext>
            </a:extLst>
          </p:cNvPr>
          <p:cNvSpPr/>
          <p:nvPr/>
        </p:nvSpPr>
        <p:spPr>
          <a:xfrm>
            <a:off x="5794961" y="1607306"/>
            <a:ext cx="977801" cy="21118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J</a:t>
            </a:r>
          </a:p>
        </p:txBody>
      </p:sp>
      <p:sp>
        <p:nvSpPr>
          <p:cNvPr id="82" name="Retângulo 81">
            <a:extLst>
              <a:ext uri="{FF2B5EF4-FFF2-40B4-BE49-F238E27FC236}">
                <a16:creationId xmlns:a16="http://schemas.microsoft.com/office/drawing/2014/main" id="{36E83C9C-4827-424C-9339-CCF3130FBB9B}"/>
              </a:ext>
            </a:extLst>
          </p:cNvPr>
          <p:cNvSpPr/>
          <p:nvPr/>
        </p:nvSpPr>
        <p:spPr>
          <a:xfrm>
            <a:off x="5794961" y="1860682"/>
            <a:ext cx="977801" cy="215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K</a:t>
            </a:r>
          </a:p>
        </p:txBody>
      </p:sp>
      <p:sp>
        <p:nvSpPr>
          <p:cNvPr id="83" name="Retângulo 82">
            <a:extLst>
              <a:ext uri="{FF2B5EF4-FFF2-40B4-BE49-F238E27FC236}">
                <a16:creationId xmlns:a16="http://schemas.microsoft.com/office/drawing/2014/main" id="{33D3BDF2-23AF-4378-8804-96EE1BD37855}"/>
              </a:ext>
            </a:extLst>
          </p:cNvPr>
          <p:cNvSpPr/>
          <p:nvPr/>
        </p:nvSpPr>
        <p:spPr>
          <a:xfrm>
            <a:off x="5794962" y="4015962"/>
            <a:ext cx="963887" cy="21804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dirty="0"/>
              <a:t>Bloco X</a:t>
            </a:r>
          </a:p>
        </p:txBody>
      </p:sp>
      <p:sp>
        <p:nvSpPr>
          <p:cNvPr id="84" name="Arredondar Retângulo em um Canto Único 90">
            <a:extLst>
              <a:ext uri="{FF2B5EF4-FFF2-40B4-BE49-F238E27FC236}">
                <a16:creationId xmlns:a16="http://schemas.microsoft.com/office/drawing/2014/main" id="{BE2FB51C-DEBA-474D-9C50-032CB1A4C61A}"/>
              </a:ext>
            </a:extLst>
          </p:cNvPr>
          <p:cNvSpPr/>
          <p:nvPr/>
        </p:nvSpPr>
        <p:spPr>
          <a:xfrm>
            <a:off x="7411617" y="2097764"/>
            <a:ext cx="1276109" cy="249992"/>
          </a:xfrm>
          <a:prstGeom prst="round1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85" name="Título 31">
            <a:extLst>
              <a:ext uri="{FF2B5EF4-FFF2-40B4-BE49-F238E27FC236}">
                <a16:creationId xmlns:a16="http://schemas.microsoft.com/office/drawing/2014/main" id="{031D573A-3970-EB3B-A2FA-0BC697A39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485723"/>
            <a:ext cx="8154906" cy="786327"/>
          </a:xfrm>
        </p:spPr>
        <p:txBody>
          <a:bodyPr>
            <a:normAutofit/>
          </a:bodyPr>
          <a:lstStyle/>
          <a:p>
            <a:pPr algn="r"/>
            <a:r>
              <a:rPr lang="pt-BR" sz="1800" b="1" dirty="0">
                <a:solidFill>
                  <a:srgbClr val="002060"/>
                </a:solidFill>
              </a:rPr>
              <a:t>Foto: Ângelo Costa</a:t>
            </a:r>
          </a:p>
        </p:txBody>
      </p:sp>
      <p:pic>
        <p:nvPicPr>
          <p:cNvPr id="87" name="Imagem 86">
            <a:extLst>
              <a:ext uri="{FF2B5EF4-FFF2-40B4-BE49-F238E27FC236}">
                <a16:creationId xmlns:a16="http://schemas.microsoft.com/office/drawing/2014/main" id="{6E49ECF7-B047-1242-FB06-10BB6112B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29" y="-38678"/>
            <a:ext cx="9253458" cy="53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3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F8388E83-00A7-0B2A-594B-E4338A1A2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57" y="-38678"/>
            <a:ext cx="9179857" cy="5310728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C69911F-3385-4AB2-9D9B-BF75F96DEE6E}"/>
              </a:ext>
            </a:extLst>
          </p:cNvPr>
          <p:cNvSpPr/>
          <p:nvPr/>
        </p:nvSpPr>
        <p:spPr>
          <a:xfrm>
            <a:off x="6951578" y="1277373"/>
            <a:ext cx="1759576" cy="1748257"/>
          </a:xfrm>
          <a:prstGeom prst="rect">
            <a:avLst/>
          </a:prstGeom>
          <a:noFill/>
          <a:ln w="38100">
            <a:solidFill>
              <a:srgbClr val="EC7148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r>
              <a:rPr lang="pt-BR" sz="1350" dirty="0">
                <a:solidFill>
                  <a:schemeClr val="tx1"/>
                </a:solidFill>
              </a:rPr>
              <a:t>Notas Fiscais</a:t>
            </a:r>
          </a:p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endParaRPr lang="pt-BR" sz="1350" dirty="0">
              <a:solidFill>
                <a:schemeClr val="tx1"/>
              </a:solidFill>
            </a:endParaRPr>
          </a:p>
          <a:p>
            <a:pPr algn="ctr"/>
            <a:endParaRPr lang="pt-BR" sz="1350" dirty="0">
              <a:solidFill>
                <a:schemeClr val="tx1"/>
              </a:solidFill>
            </a:endParaRPr>
          </a:p>
        </p:txBody>
      </p:sp>
      <p:sp>
        <p:nvSpPr>
          <p:cNvPr id="4" name="Retângulo de cantos arredondados 77">
            <a:extLst>
              <a:ext uri="{FF2B5EF4-FFF2-40B4-BE49-F238E27FC236}">
                <a16:creationId xmlns:a16="http://schemas.microsoft.com/office/drawing/2014/main" id="{D3FD8F92-ABFB-4E9D-A1E4-4C0CEBA7F2F1}"/>
              </a:ext>
            </a:extLst>
          </p:cNvPr>
          <p:cNvSpPr/>
          <p:nvPr/>
        </p:nvSpPr>
        <p:spPr>
          <a:xfrm>
            <a:off x="6797032" y="1150194"/>
            <a:ext cx="1236372" cy="492617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EFD 2019</a:t>
            </a:r>
          </a:p>
          <a:p>
            <a:pPr algn="ctr"/>
            <a:r>
              <a:rPr lang="pt-BR" sz="900" dirty="0"/>
              <a:t>(mensal)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A66E510-A45A-4352-A5E3-8CB82B551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954" y="3143888"/>
            <a:ext cx="392612" cy="36120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805BB3E-C316-4336-8BE3-EA32770FC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852" y="3152412"/>
            <a:ext cx="392612" cy="36120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953DB6A-811B-44D4-8311-8F90E945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505" y="3616160"/>
            <a:ext cx="392612" cy="36120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5F28A2B-0BFE-4F55-848C-F9ED05783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404" y="3624683"/>
            <a:ext cx="392612" cy="361203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5352C53-656C-4335-B8ED-33EF906BF65C}"/>
              </a:ext>
            </a:extLst>
          </p:cNvPr>
          <p:cNvSpPr/>
          <p:nvPr/>
        </p:nvSpPr>
        <p:spPr>
          <a:xfrm>
            <a:off x="7122429" y="3127043"/>
            <a:ext cx="1450112" cy="9460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512FA112-D79F-42CF-949A-A19FE68C0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954" y="2073137"/>
            <a:ext cx="392612" cy="36120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A86944B-0D16-4AC6-B014-4FB51C02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852" y="2081661"/>
            <a:ext cx="392612" cy="36120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ECFEEF66-0F89-4F5C-971A-3AE1B9F54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1505" y="2545409"/>
            <a:ext cx="392612" cy="36120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0E27096-208C-42D5-88A2-343798EDB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3404" y="2553932"/>
            <a:ext cx="392612" cy="361203"/>
          </a:xfrm>
          <a:prstGeom prst="rect">
            <a:avLst/>
          </a:prstGeom>
        </p:spPr>
      </p:pic>
      <p:cxnSp>
        <p:nvCxnSpPr>
          <p:cNvPr id="15" name="Conector de Seta Reta 14">
            <a:extLst>
              <a:ext uri="{FF2B5EF4-FFF2-40B4-BE49-F238E27FC236}">
                <a16:creationId xmlns:a16="http://schemas.microsoft.com/office/drawing/2014/main" id="{40B8FB39-8BF8-44B4-AADD-2A2E960998D6}"/>
              </a:ext>
            </a:extLst>
          </p:cNvPr>
          <p:cNvCxnSpPr>
            <a:cxnSpLocks/>
          </p:cNvCxnSpPr>
          <p:nvPr/>
        </p:nvCxnSpPr>
        <p:spPr>
          <a:xfrm flipH="1" flipV="1">
            <a:off x="6306292" y="1776889"/>
            <a:ext cx="996664" cy="555893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>
            <a:extLst>
              <a:ext uri="{FF2B5EF4-FFF2-40B4-BE49-F238E27FC236}">
                <a16:creationId xmlns:a16="http://schemas.microsoft.com/office/drawing/2014/main" id="{C068832B-F478-41D7-96DC-4825042657CF}"/>
              </a:ext>
            </a:extLst>
          </p:cNvPr>
          <p:cNvCxnSpPr>
            <a:cxnSpLocks/>
          </p:cNvCxnSpPr>
          <p:nvPr/>
        </p:nvCxnSpPr>
        <p:spPr>
          <a:xfrm flipH="1" flipV="1">
            <a:off x="6302304" y="1873671"/>
            <a:ext cx="1000654" cy="856919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>
            <a:extLst>
              <a:ext uri="{FF2B5EF4-FFF2-40B4-BE49-F238E27FC236}">
                <a16:creationId xmlns:a16="http://schemas.microsoft.com/office/drawing/2014/main" id="{5D35309F-4042-4E52-8873-0D18B0323E56}"/>
              </a:ext>
            </a:extLst>
          </p:cNvPr>
          <p:cNvCxnSpPr>
            <a:cxnSpLocks/>
          </p:cNvCxnSpPr>
          <p:nvPr/>
        </p:nvCxnSpPr>
        <p:spPr>
          <a:xfrm flipH="1" flipV="1">
            <a:off x="6307790" y="1668443"/>
            <a:ext cx="1700472" cy="652315"/>
          </a:xfrm>
          <a:prstGeom prst="straightConnector1">
            <a:avLst/>
          </a:prstGeom>
          <a:ln>
            <a:solidFill>
              <a:srgbClr val="99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17">
            <a:extLst>
              <a:ext uri="{FF2B5EF4-FFF2-40B4-BE49-F238E27FC236}">
                <a16:creationId xmlns:a16="http://schemas.microsoft.com/office/drawing/2014/main" id="{86557512-14AE-499F-AAD3-CDF863EF6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485" y="961492"/>
            <a:ext cx="1787807" cy="126198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7772539E-40BC-4DED-A76A-03E02C46E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127" y="2967488"/>
            <a:ext cx="1787807" cy="126198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C261308-2B8A-444A-8AD1-50F251491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1971" y="3137026"/>
            <a:ext cx="1787807" cy="1261982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C658E091-9842-4162-8465-3B3C0134DEE1}"/>
              </a:ext>
            </a:extLst>
          </p:cNvPr>
          <p:cNvSpPr/>
          <p:nvPr/>
        </p:nvSpPr>
        <p:spPr>
          <a:xfrm>
            <a:off x="4803620" y="3107859"/>
            <a:ext cx="1824603" cy="13592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F9C4512F-2EB1-4006-B098-774E81EA1EE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7712" y="2199680"/>
            <a:ext cx="2075868" cy="2249619"/>
          </a:xfrm>
          <a:prstGeom prst="rect">
            <a:avLst/>
          </a:prstGeom>
        </p:spPr>
      </p:pic>
      <p:sp>
        <p:nvSpPr>
          <p:cNvPr id="23" name="Retângulo 22">
            <a:extLst>
              <a:ext uri="{FF2B5EF4-FFF2-40B4-BE49-F238E27FC236}">
                <a16:creationId xmlns:a16="http://schemas.microsoft.com/office/drawing/2014/main" id="{D417CE66-D730-4D18-AB8F-22E636030077}"/>
              </a:ext>
            </a:extLst>
          </p:cNvPr>
          <p:cNvSpPr/>
          <p:nvPr/>
        </p:nvSpPr>
        <p:spPr>
          <a:xfrm>
            <a:off x="2729380" y="2998662"/>
            <a:ext cx="1787807" cy="12411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A6ED04D4-47E3-45BA-AE0F-04500DFDA4D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2011" y="2124450"/>
            <a:ext cx="2016427" cy="2203895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595341F1-549B-4826-B3BB-69DB390CEE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033" y="2086499"/>
            <a:ext cx="2075868" cy="2249619"/>
          </a:xfrm>
          <a:prstGeom prst="rect">
            <a:avLst/>
          </a:prstGeom>
        </p:spPr>
      </p:pic>
      <p:sp>
        <p:nvSpPr>
          <p:cNvPr id="26" name="Retângulo 25">
            <a:extLst>
              <a:ext uri="{FF2B5EF4-FFF2-40B4-BE49-F238E27FC236}">
                <a16:creationId xmlns:a16="http://schemas.microsoft.com/office/drawing/2014/main" id="{CA190C64-4806-4E30-958F-DC922CCE302A}"/>
              </a:ext>
            </a:extLst>
          </p:cNvPr>
          <p:cNvSpPr/>
          <p:nvPr/>
        </p:nvSpPr>
        <p:spPr>
          <a:xfrm>
            <a:off x="561471" y="2116086"/>
            <a:ext cx="2107778" cy="22129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73F7B6D9-0E60-40F1-82D2-E6EC1DCEFFB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398" y="1034224"/>
            <a:ext cx="4480949" cy="3383573"/>
          </a:xfrm>
          <a:prstGeom prst="rect">
            <a:avLst/>
          </a:prstGeom>
        </p:spPr>
      </p:pic>
      <p:pic>
        <p:nvPicPr>
          <p:cNvPr id="30" name="Picture 2" descr="E:\Danilo\TRABALHO\EXPERTISSE 2019\png sped.png">
            <a:extLst>
              <a:ext uri="{FF2B5EF4-FFF2-40B4-BE49-F238E27FC236}">
                <a16:creationId xmlns:a16="http://schemas.microsoft.com/office/drawing/2014/main" id="{7383CA23-700B-2E85-BA93-451EC3888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485" y="180500"/>
            <a:ext cx="1055738" cy="88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m 30">
            <a:extLst>
              <a:ext uri="{FF2B5EF4-FFF2-40B4-BE49-F238E27FC236}">
                <a16:creationId xmlns:a16="http://schemas.microsoft.com/office/drawing/2014/main" id="{633782E0-5288-C2D3-22F2-BC9CFEECB06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302" y="120247"/>
            <a:ext cx="3072650" cy="882473"/>
          </a:xfrm>
          <a:prstGeom prst="rect">
            <a:avLst/>
          </a:prstGeom>
        </p:spPr>
      </p:pic>
      <p:sp>
        <p:nvSpPr>
          <p:cNvPr id="32" name="Título 31">
            <a:extLst>
              <a:ext uri="{FF2B5EF4-FFF2-40B4-BE49-F238E27FC236}">
                <a16:creationId xmlns:a16="http://schemas.microsoft.com/office/drawing/2014/main" id="{60FFEB6C-359C-758F-ED90-054500A28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74" y="4522812"/>
            <a:ext cx="8229600" cy="857250"/>
          </a:xfrm>
        </p:spPr>
        <p:txBody>
          <a:bodyPr>
            <a:normAutofit/>
          </a:bodyPr>
          <a:lstStyle/>
          <a:p>
            <a:pPr algn="r"/>
            <a:r>
              <a:rPr lang="pt-BR" sz="1800" b="1" dirty="0">
                <a:solidFill>
                  <a:srgbClr val="002060"/>
                </a:solidFill>
              </a:rPr>
              <a:t>Foto: Ângelo Costa</a:t>
            </a:r>
          </a:p>
        </p:txBody>
      </p:sp>
      <p:pic>
        <p:nvPicPr>
          <p:cNvPr id="34" name="Imagem 33">
            <a:extLst>
              <a:ext uri="{FF2B5EF4-FFF2-40B4-BE49-F238E27FC236}">
                <a16:creationId xmlns:a16="http://schemas.microsoft.com/office/drawing/2014/main" id="{90BB359F-7322-F415-2688-E5393A607D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32" y="-38678"/>
            <a:ext cx="9223742" cy="53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32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0.41921 L 0.04102 -0.30718 C 0.05013 -0.28357 0.05547 -0.24815 0.05547 -0.21134 C 0.05547 -0.16945 0.05013 -0.13588 0.04102 -0.11227 L -1.875E-6 1.11111E-6 " pathEditMode="relative" rAng="0" ptsTypes="AAAAA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2094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244 -0.39028 L 0.14726 -0.44838 C 0.11549 -0.45949 0.08268 -0.44769 0.05677 -0.4125 C 0.02786 -0.37477 0.01289 -0.3213 0.01171 -0.26412 L 0.00026 -0.00162 " pathEditMode="relative" rAng="3180000" ptsTypes="AAAAA">
                                      <p:cBhvr>
                                        <p:cTn id="8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41" y="872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289 0.03101 C 0.51224 0.06597 0.4543 0.08935 0.38451 0.08495 C 0.31263 0.08055 0.25586 0.05 0.25651 0.01504 C 0.25716 -0.01991 0.20039 -0.05047 0.12852 -0.05463 C 0.05873 -0.05926 0.00104 -0.03588 -1.25E-6 -0.00093 " pathEditMode="relative" rAng="10920000" ptsTypes="AAAAA">
                                      <p:cBhvr>
                                        <p:cTn id="9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38" y="-157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21" grpId="0" animBg="1"/>
      <p:bldP spid="23" grpId="0" animBg="1"/>
      <p:bldP spid="26" grpId="0" animBg="1"/>
      <p:bldP spid="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8262691-69D9-4A89-9762-B30413826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5"/>
            <a:ext cx="9144000" cy="4603749"/>
          </a:xfrm>
          <a:prstGeom prst="rect">
            <a:avLst/>
          </a:prstGeom>
        </p:spPr>
      </p:pic>
      <p:sp>
        <p:nvSpPr>
          <p:cNvPr id="69635" name="Título 1"/>
          <p:cNvSpPr>
            <a:spLocks noGrp="1"/>
          </p:cNvSpPr>
          <p:nvPr>
            <p:ph type="title"/>
          </p:nvPr>
        </p:nvSpPr>
        <p:spPr bwMode="auto">
          <a:xfrm>
            <a:off x="-218661" y="1063489"/>
            <a:ext cx="2623931" cy="87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pt-BR" altLang="pt-BR" sz="1800" b="1" dirty="0">
                <a:solidFill>
                  <a:srgbClr val="00B0F0"/>
                </a:solidFill>
                <a:latin typeface="Calibri" panose="020F0502020204030204" pitchFamily="34" charset="0"/>
              </a:rPr>
              <a:t>O QUE DEU</a:t>
            </a:r>
            <a:br>
              <a:rPr lang="pt-BR" altLang="pt-BR" sz="3600" b="1" dirty="0">
                <a:solidFill>
                  <a:srgbClr val="F09C2F"/>
                </a:solidFill>
                <a:latin typeface="Calibri" panose="020F0502020204030204" pitchFamily="34" charset="0"/>
              </a:rPr>
            </a:br>
            <a:r>
              <a:rPr lang="pt-BR" altLang="pt-BR" sz="3600" b="1" dirty="0">
                <a:solidFill>
                  <a:srgbClr val="F09C2F"/>
                </a:solidFill>
                <a:latin typeface="Calibri" panose="020F0502020204030204" pitchFamily="34" charset="0"/>
              </a:rPr>
              <a:t> ERRADO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FE9DC64-3247-497D-8B0E-953CC411A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173" y="214934"/>
            <a:ext cx="3214349" cy="2040365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Picture 2" descr="Resultado de imagem para gif de dúvidas">
            <a:extLst>
              <a:ext uri="{FF2B5EF4-FFF2-40B4-BE49-F238E27FC236}">
                <a16:creationId xmlns:a16="http://schemas.microsoft.com/office/drawing/2014/main" id="{75D557A6-4C8F-4A73-96FC-0931E2717E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348" y="3017410"/>
            <a:ext cx="1407613" cy="153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99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307D851-49D8-4FAD-99D7-5C029B403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58797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0EF2FFC-44D9-4511-A74D-51B60B862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981" y="2506172"/>
            <a:ext cx="465629" cy="465629"/>
          </a:xfrm>
          <a:prstGeom prst="rect">
            <a:avLst/>
          </a:prstGeom>
        </p:spPr>
      </p:pic>
      <p:sp>
        <p:nvSpPr>
          <p:cNvPr id="7" name="Texto Explicativo: Linha Dobrada Dupla 6">
            <a:extLst>
              <a:ext uri="{FF2B5EF4-FFF2-40B4-BE49-F238E27FC236}">
                <a16:creationId xmlns:a16="http://schemas.microsoft.com/office/drawing/2014/main" id="{30C44237-9B85-4BD5-9EC1-024E0FF1CD44}"/>
              </a:ext>
            </a:extLst>
          </p:cNvPr>
          <p:cNvSpPr/>
          <p:nvPr/>
        </p:nvSpPr>
        <p:spPr>
          <a:xfrm>
            <a:off x="644313" y="116292"/>
            <a:ext cx="4225862" cy="2288978"/>
          </a:xfrm>
          <a:prstGeom prst="borderCallout3">
            <a:avLst>
              <a:gd name="adj1" fmla="val 17076"/>
              <a:gd name="adj2" fmla="val -1046"/>
              <a:gd name="adj3" fmla="val 17854"/>
              <a:gd name="adj4" fmla="val -10256"/>
              <a:gd name="adj5" fmla="val 114963"/>
              <a:gd name="adj6" fmla="val -1770"/>
              <a:gd name="adj7" fmla="val 117637"/>
              <a:gd name="adj8" fmla="val 99877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>
              <a:solidFill>
                <a:schemeClr val="bg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7EBC1C2-658F-41BA-B2E1-E4ADB3E783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84" y="170956"/>
            <a:ext cx="4034438" cy="2179648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8DE896A6-D9D5-45EF-8DC6-F714B224376E}"/>
              </a:ext>
            </a:extLst>
          </p:cNvPr>
          <p:cNvGraphicFramePr/>
          <p:nvPr/>
        </p:nvGraphicFramePr>
        <p:xfrm>
          <a:off x="6400800" y="208722"/>
          <a:ext cx="2584174" cy="1714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Modelo 3D 9" descr="T-Rex tumultuando">
                <a:extLst>
                  <a:ext uri="{FF2B5EF4-FFF2-40B4-BE49-F238E27FC236}">
                    <a16:creationId xmlns:a16="http://schemas.microsoft.com/office/drawing/2014/main" id="{CF92042D-735E-4B02-8FF6-A55C5888004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30792901"/>
                  </p:ext>
                </p:extLst>
              </p:nvPr>
            </p:nvGraphicFramePr>
            <p:xfrm>
              <a:off x="300270" y="3053248"/>
              <a:ext cx="2122492" cy="1534724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2122492" cy="1534724"/>
                    </a:xfrm>
                    <a:prstGeom prst="rect">
                      <a:avLst/>
                    </a:prstGeom>
                  </am3d:spPr>
                  <am3d:camera>
                    <am3d:pos x="0" y="0" z="545981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7604" d="1000000"/>
                    <am3d:preTrans dx="-759252" dy="-7313658" dz="524888"/>
                    <am3d:scale>
                      <am3d:sx n="1000000" d="1000000"/>
                      <am3d:sy n="1000000" d="1000000"/>
                      <am3d:sz n="1000000" d="1000000"/>
                    </am3d:scale>
                    <am3d:rot ax="201690" ay="-1405947" az="-80296"/>
                    <am3d:postTrans dx="0" dy="0" dz="0"/>
                  </am3d:trans>
                  <am3d:raster rName="Office3DRenderer" rVer="16.0.8326">
                    <am3d:blip r:embed="rId11"/>
                  </am3d:raster>
                  <am3d:extLs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440825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Modelo 3D 9" descr="T-Rex tumultuando">
                <a:extLst>
                  <a:ext uri="{FF2B5EF4-FFF2-40B4-BE49-F238E27FC236}">
                    <a16:creationId xmlns:a16="http://schemas.microsoft.com/office/drawing/2014/main" id="{CF92042D-735E-4B02-8FF6-A55C5888004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00270" y="3053248"/>
                <a:ext cx="2122492" cy="153472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212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8288DF52-9A05-2DAF-BE0E-D1B66A74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328"/>
            <a:ext cx="9144001" cy="458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241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CA0F0AE-DC70-48D5-863B-FFDC0FEEB8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181"/>
            <a:ext cx="9144000" cy="47525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868750" y="1793913"/>
            <a:ext cx="5239754" cy="185795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Moderately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68580" tIns="34290" rIns="68580" bIns="34290" rtlCol="0" anchor="ctr">
            <a:noAutofit/>
          </a:bodyPr>
          <a:lstStyle>
            <a:defPPr>
              <a:defRPr lang="pt-BR"/>
            </a:defPPr>
            <a:lvl1pPr algn="ctr" defTabSz="514350">
              <a:lnSpc>
                <a:spcPct val="90000"/>
              </a:lnSpc>
              <a:spcBef>
                <a:spcPct val="0"/>
              </a:spcBef>
              <a:buNone/>
              <a:defRPr sz="6000" b="1">
                <a:ln>
                  <a:solidFill>
                    <a:schemeClr val="tx1"/>
                  </a:solidFill>
                </a:ln>
                <a:solidFill>
                  <a:srgbClr val="FC82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pt-BR" sz="2000" dirty="0">
                <a:ln w="28575">
                  <a:noFill/>
                </a:ln>
                <a:solidFill>
                  <a:srgbClr val="002060"/>
                </a:solidFill>
              </a:rPr>
              <a:t>MULTA POR ATRASO NA ENTREGA DA ESCRITURAÇÃO DIGITAL</a:t>
            </a:r>
          </a:p>
        </p:txBody>
      </p:sp>
    </p:spTree>
    <p:extLst>
      <p:ext uri="{BB962C8B-B14F-4D97-AF65-F5344CB8AC3E}">
        <p14:creationId xmlns:p14="http://schemas.microsoft.com/office/powerpoint/2010/main" val="35901025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DF5BA6A1-773E-47B5-BDCA-249331EB9FF4}"/>
              </a:ext>
            </a:extLst>
          </p:cNvPr>
          <p:cNvSpPr txBox="1"/>
          <p:nvPr/>
        </p:nvSpPr>
        <p:spPr>
          <a:xfrm>
            <a:off x="563160" y="123478"/>
            <a:ext cx="4942206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pt-BR" sz="1200" b="1" dirty="0">
                <a:ln w="28575">
                  <a:noFill/>
                </a:ln>
                <a:solidFill>
                  <a:srgbClr val="002060"/>
                </a:solidFill>
                <a:latin typeface="Arial Black" panose="020B0A04020102020204" pitchFamily="34" charset="0"/>
                <a:ea typeface="+mj-ea"/>
                <a:cs typeface="+mj-cs"/>
              </a:rPr>
              <a:t>EXEMPLO: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4332B78-CF85-423C-8FFC-EDF40FBDA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1549"/>
            <a:ext cx="8712967" cy="167664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21FAF1F-BE48-4BC9-8D09-78F35AA87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2654"/>
            <a:ext cx="8784975" cy="228905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Seta: para Baixo 5">
            <a:extLst>
              <a:ext uri="{FF2B5EF4-FFF2-40B4-BE49-F238E27FC236}">
                <a16:creationId xmlns:a16="http://schemas.microsoft.com/office/drawing/2014/main" id="{582CB6F5-F96B-4110-A491-820DFA1935C1}"/>
              </a:ext>
            </a:extLst>
          </p:cNvPr>
          <p:cNvSpPr/>
          <p:nvPr/>
        </p:nvSpPr>
        <p:spPr>
          <a:xfrm>
            <a:off x="6444208" y="1203598"/>
            <a:ext cx="120588" cy="468852"/>
          </a:xfrm>
          <a:prstGeom prst="downArrow">
            <a:avLst/>
          </a:prstGeom>
          <a:solidFill>
            <a:srgbClr val="A17F3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>
              <a:ln>
                <a:solidFill>
                  <a:srgbClr val="A17F36"/>
                </a:solidFill>
              </a:ln>
              <a:solidFill>
                <a:srgbClr val="A17F36"/>
              </a:solidFill>
            </a:endParaRPr>
          </a:p>
        </p:txBody>
      </p:sp>
      <p:sp>
        <p:nvSpPr>
          <p:cNvPr id="7" name="Seta: para Baixo 6">
            <a:extLst>
              <a:ext uri="{FF2B5EF4-FFF2-40B4-BE49-F238E27FC236}">
                <a16:creationId xmlns:a16="http://schemas.microsoft.com/office/drawing/2014/main" id="{1BF0F360-EA6C-47F4-88C9-C47E4258F585}"/>
              </a:ext>
            </a:extLst>
          </p:cNvPr>
          <p:cNvSpPr/>
          <p:nvPr/>
        </p:nvSpPr>
        <p:spPr>
          <a:xfrm>
            <a:off x="8337248" y="3093932"/>
            <a:ext cx="165182" cy="335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8" name="Seta: para a Direita 7">
            <a:extLst>
              <a:ext uri="{FF2B5EF4-FFF2-40B4-BE49-F238E27FC236}">
                <a16:creationId xmlns:a16="http://schemas.microsoft.com/office/drawing/2014/main" id="{81CD00D6-02DD-42EE-9BC7-A819AFF3AEDA}"/>
              </a:ext>
            </a:extLst>
          </p:cNvPr>
          <p:cNvSpPr/>
          <p:nvPr/>
        </p:nvSpPr>
        <p:spPr>
          <a:xfrm rot="10800000" flipV="1">
            <a:off x="8359382" y="3721590"/>
            <a:ext cx="461090" cy="74296"/>
          </a:xfrm>
          <a:prstGeom prst="rightArrow">
            <a:avLst/>
          </a:prstGeom>
          <a:solidFill>
            <a:srgbClr val="A17F3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>
              <a:ln>
                <a:solidFill>
                  <a:srgbClr val="A17F36"/>
                </a:solidFill>
              </a:ln>
              <a:solidFill>
                <a:srgbClr val="A17F36"/>
              </a:solidFill>
            </a:endParaRPr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2FD9FC2F-1CBA-449A-B830-9B1CA4778179}"/>
              </a:ext>
            </a:extLst>
          </p:cNvPr>
          <p:cNvSpPr/>
          <p:nvPr/>
        </p:nvSpPr>
        <p:spPr>
          <a:xfrm rot="10800000">
            <a:off x="8215366" y="4081629"/>
            <a:ext cx="461090" cy="74297"/>
          </a:xfrm>
          <a:prstGeom prst="rightArrow">
            <a:avLst/>
          </a:prstGeom>
          <a:solidFill>
            <a:srgbClr val="A17F3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>
              <a:ln>
                <a:solidFill>
                  <a:srgbClr val="A17F36"/>
                </a:solidFill>
              </a:ln>
              <a:solidFill>
                <a:srgbClr val="A17F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8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2" y="114409"/>
            <a:ext cx="8964996" cy="4833605"/>
          </a:xfrm>
          <a:prstGeom prst="rect">
            <a:avLst/>
          </a:prstGeom>
          <a:ln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247095" y="735546"/>
            <a:ext cx="6403247" cy="539916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pt-BR" sz="6000" b="1" dirty="0">
                <a:solidFill>
                  <a:srgbClr val="FFFF00"/>
                </a:solidFill>
              </a:rPr>
              <a:t>T - REX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4294967295"/>
          </p:nvPr>
        </p:nvSpPr>
        <p:spPr>
          <a:xfrm>
            <a:off x="1485900" y="4767265"/>
            <a:ext cx="1600200" cy="273844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4294967295"/>
          </p:nvPr>
        </p:nvSpPr>
        <p:spPr>
          <a:xfrm>
            <a:off x="3486150" y="4767265"/>
            <a:ext cx="2171700" cy="273844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8937963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EB6893-7B39-069A-EBF7-10500E284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E57B1B6-762C-5675-10D2-5D03DBB5CF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8"/>
            <a:ext cx="9144000" cy="514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009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899592" y="915566"/>
            <a:ext cx="7344816" cy="122413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pt-BR" sz="3975" b="1" dirty="0">
                <a:solidFill>
                  <a:srgbClr val="002060"/>
                </a:solidFill>
                <a:latin typeface="Arial Black" panose="020B0A04020102020204" pitchFamily="34" charset="0"/>
              </a:rPr>
              <a:t>TRANSFORMANDO</a:t>
            </a:r>
            <a:br>
              <a:rPr lang="pt-BR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pt-BR" sz="165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“ TXT ” (SPED) em  “ EXCEL ”</a:t>
            </a:r>
            <a:br>
              <a:rPr lang="pt-BR" sz="165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br>
              <a:rPr lang="pt-BR" sz="165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endParaRPr lang="pt-BR" sz="165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081" y="2625756"/>
            <a:ext cx="2166908" cy="14524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09732"/>
            <a:ext cx="1566174" cy="172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eta para a direita 3"/>
          <p:cNvSpPr/>
          <p:nvPr/>
        </p:nvSpPr>
        <p:spPr>
          <a:xfrm>
            <a:off x="3545886" y="3003798"/>
            <a:ext cx="1404156" cy="594066"/>
          </a:xfrm>
          <a:prstGeom prst="rightArrow">
            <a:avLst/>
          </a:prstGeom>
          <a:solidFill>
            <a:schemeClr val="bg2">
              <a:lumMod val="50000"/>
            </a:schemeClr>
          </a:solidFill>
          <a:ln w="57150">
            <a:solidFill>
              <a:srgbClr val="01166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3717851895"/>
      </p:ext>
    </p:extLst>
  </p:cSld>
  <p:clrMapOvr>
    <a:masterClrMapping/>
  </p:clrMapOvr>
  <p:transition spd="slow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13D48E9-8BAA-49DB-81F7-4D5CDB0BB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458797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F9712B9-1DFA-4B7A-A444-3B6ACAE74412}"/>
              </a:ext>
            </a:extLst>
          </p:cNvPr>
          <p:cNvSpPr txBox="1"/>
          <p:nvPr/>
        </p:nvSpPr>
        <p:spPr>
          <a:xfrm>
            <a:off x="458221" y="715075"/>
            <a:ext cx="82882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b="1" dirty="0">
                <a:solidFill>
                  <a:srgbClr val="FAAC0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bertus Extra Bold" panose="020E0802040304020204" pitchFamily="34" charset="0"/>
              </a:rPr>
              <a:t>DESAFIOS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1BE8EDD-8C3E-4FC7-B841-9EE5DEB0472C}"/>
              </a:ext>
            </a:extLst>
          </p:cNvPr>
          <p:cNvSpPr txBox="1"/>
          <p:nvPr/>
        </p:nvSpPr>
        <p:spPr>
          <a:xfrm>
            <a:off x="367748" y="1779662"/>
            <a:ext cx="8288214" cy="272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>
              <a:buFont typeface="Wingdings" panose="05000000000000000000" pitchFamily="2" charset="2"/>
              <a:buChar char="v"/>
            </a:pPr>
            <a:endParaRPr lang="pt-BR" sz="1350" b="1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rgbClr val="00B050"/>
                </a:solidFill>
              </a:rPr>
              <a:t>Como tomar decisões assertivas  nesse ambiente atual 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rgbClr val="118BD4"/>
                </a:solidFill>
              </a:rPr>
              <a:t>Como ser mais eficiente?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chemeClr val="bg1"/>
                </a:solidFill>
              </a:rPr>
              <a:t>Como priorizar os riscos 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rgbClr val="C00000"/>
                </a:solidFill>
              </a:rPr>
              <a:t>Como evitar os riscos?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fazer do jeito certo?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pt-BR" sz="24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aproveitar as oportunidades disfarçadas</a:t>
            </a:r>
          </a:p>
          <a:p>
            <a:pPr marL="214313" indent="-214313">
              <a:buFont typeface="Wingdings" panose="05000000000000000000" pitchFamily="2" charset="2"/>
              <a:buChar char="v"/>
            </a:pPr>
            <a:endParaRPr lang="pt-BR" sz="1350" dirty="0"/>
          </a:p>
        </p:txBody>
      </p:sp>
    </p:spTree>
    <p:extLst>
      <p:ext uri="{BB962C8B-B14F-4D97-AF65-F5344CB8AC3E}">
        <p14:creationId xmlns:p14="http://schemas.microsoft.com/office/powerpoint/2010/main" val="40853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B876B1E-D545-4CD1-91B9-9B1964145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39149"/>
            <a:ext cx="9180512" cy="470501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DD60FB6-6F0E-4A42-A7C2-E5DF6DC7D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463" y="577633"/>
            <a:ext cx="5239887" cy="864395"/>
          </a:xfrm>
        </p:spPr>
        <p:txBody>
          <a:bodyPr/>
          <a:lstStyle/>
          <a:p>
            <a:pPr algn="ctr"/>
            <a:r>
              <a:rPr lang="pt-BR" b="1" dirty="0">
                <a:solidFill>
                  <a:srgbClr val="948036"/>
                </a:solidFill>
              </a:rPr>
              <a:t>PAPEL DO CONTADOR</a:t>
            </a:r>
          </a:p>
        </p:txBody>
      </p:sp>
      <p:pic>
        <p:nvPicPr>
          <p:cNvPr id="6" name="Espaço Reservado para Conteúdo 5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39" y="753002"/>
            <a:ext cx="2987624" cy="3373383"/>
          </a:xfr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723EA40B-156C-4DB6-B4DC-F16F5F75C28D}"/>
              </a:ext>
            </a:extLst>
          </p:cNvPr>
          <p:cNvSpPr txBox="1">
            <a:spLocks/>
          </p:cNvSpPr>
          <p:nvPr/>
        </p:nvSpPr>
        <p:spPr>
          <a:xfrm>
            <a:off x="3275463" y="1607025"/>
            <a:ext cx="5793474" cy="2405418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Formular Estratégias Tributárias</a:t>
            </a:r>
          </a:p>
          <a:p>
            <a:endParaRPr lang="pt-BR" sz="2100" b="1" dirty="0">
              <a:solidFill>
                <a:schemeClr val="bg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1800" b="1" dirty="0">
                <a:solidFill>
                  <a:srgbClr val="9C8141"/>
                </a:solidFill>
              </a:rPr>
              <a:t>Garantir o Cumprimento das Obrigações Acessórias</a:t>
            </a:r>
          </a:p>
          <a:p>
            <a:endParaRPr lang="pt-BR" sz="1800" b="1" dirty="0">
              <a:solidFill>
                <a:srgbClr val="9C814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Gerenciar os Riscos</a:t>
            </a:r>
          </a:p>
          <a:p>
            <a:endParaRPr lang="pt-BR" sz="2100" b="1" dirty="0">
              <a:solidFill>
                <a:schemeClr val="bg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Planejamento Tributário</a:t>
            </a:r>
          </a:p>
          <a:p>
            <a:endParaRPr lang="pt-BR" sz="2100" b="1" dirty="0">
              <a:solidFill>
                <a:schemeClr val="bg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Criar e Acompanhar Indicadores</a:t>
            </a:r>
          </a:p>
          <a:p>
            <a:endParaRPr lang="pt-BR" sz="2100" b="1" dirty="0">
              <a:solidFill>
                <a:schemeClr val="bg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Reduzir os Custos Tributários</a:t>
            </a:r>
          </a:p>
          <a:p>
            <a:endParaRPr lang="pt-BR" sz="2100" b="1" dirty="0">
              <a:solidFill>
                <a:schemeClr val="bg1"/>
              </a:solidFill>
            </a:endParaRPr>
          </a:p>
          <a:p>
            <a:pPr marL="428625" indent="-428625">
              <a:buFont typeface="Wingdings" panose="05000000000000000000" pitchFamily="2" charset="2"/>
              <a:buChar char="v"/>
            </a:pPr>
            <a:r>
              <a:rPr lang="pt-BR" sz="2100" b="1" dirty="0">
                <a:solidFill>
                  <a:schemeClr val="bg1"/>
                </a:solidFill>
              </a:rPr>
              <a:t>Garantir a Qualidade da Informação</a:t>
            </a:r>
          </a:p>
          <a:p>
            <a:pPr marL="428625" indent="-428625">
              <a:buFont typeface="Wingdings" panose="05000000000000000000" pitchFamily="2" charset="2"/>
              <a:buChar char="v"/>
            </a:pPr>
            <a:endParaRPr lang="pt-BR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82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86ADEE98-AEFE-A29E-B4BE-DB1B77253B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6" cy="521804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15CAFBD3-9F87-A0A6-CFD8-5508CED760C3}"/>
              </a:ext>
            </a:extLst>
          </p:cNvPr>
          <p:cNvSpPr txBox="1">
            <a:spLocks/>
          </p:cNvSpPr>
          <p:nvPr/>
        </p:nvSpPr>
        <p:spPr>
          <a:xfrm>
            <a:off x="5642227" y="550210"/>
            <a:ext cx="3210681" cy="154588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3946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1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2341" b="1" dirty="0">
                <a:solidFill>
                  <a:schemeClr val="bg1"/>
                </a:solidFill>
              </a:rPr>
              <a:t>"O futuro pertence àqueles que acreditam na beleza de seus sonhos." </a:t>
            </a:r>
            <a:br>
              <a:rPr lang="pt-BR" sz="2341" b="1" dirty="0">
                <a:solidFill>
                  <a:schemeClr val="bg1"/>
                </a:solidFill>
              </a:rPr>
            </a:br>
            <a:r>
              <a:rPr lang="pt-BR" sz="2341" b="1" dirty="0">
                <a:solidFill>
                  <a:schemeClr val="bg1"/>
                </a:solidFill>
              </a:rPr>
              <a:t> </a:t>
            </a:r>
            <a:br>
              <a:rPr lang="pt-BR" sz="2341" b="1" dirty="0">
                <a:solidFill>
                  <a:schemeClr val="bg1"/>
                </a:solidFill>
              </a:rPr>
            </a:br>
            <a:r>
              <a:rPr lang="pt-BR" sz="2341" b="1" dirty="0">
                <a:solidFill>
                  <a:schemeClr val="bg1"/>
                </a:solidFill>
                <a:latin typeface="Blackadder ITC" panose="04020505051007020D02" pitchFamily="82" charset="0"/>
              </a:rPr>
              <a:t>Eleanor Roosevelt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FBF903B-B852-1DB7-B4AC-E26659F3AF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91" y="3879807"/>
            <a:ext cx="2261207" cy="66686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A9E4ED44-7588-4C25-FB5D-18E5BB6236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767" y="3285236"/>
            <a:ext cx="1189142" cy="1139430"/>
          </a:xfrm>
          <a:prstGeom prst="rect">
            <a:avLst/>
          </a:prstGeom>
          <a:ln>
            <a:solidFill>
              <a:srgbClr val="00206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3250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65F8882-AAEE-46DB-BEC0-03A565E13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4"/>
            <a:ext cx="9362661" cy="5143500"/>
          </a:xfrm>
          <a:prstGeom prst="rect">
            <a:avLst/>
          </a:prstGeom>
        </p:spPr>
      </p:pic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25CF2B89-C60A-77FE-FDD5-1B4466F164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1" y="4598683"/>
            <a:ext cx="9362660" cy="568810"/>
          </a:xfrm>
          <a:prstGeom prst="rect">
            <a:avLst/>
          </a:prstGeom>
        </p:spPr>
      </p:pic>
      <p:pic>
        <p:nvPicPr>
          <p:cNvPr id="7" name="Gráfico 21">
            <a:extLst>
              <a:ext uri="{FF2B5EF4-FFF2-40B4-BE49-F238E27FC236}">
                <a16:creationId xmlns:a16="http://schemas.microsoft.com/office/drawing/2014/main" id="{FC14DF2B-0391-674E-9AE7-3A3BC79C1C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0" name="Gráfico 13">
            <a:extLst>
              <a:ext uri="{FF2B5EF4-FFF2-40B4-BE49-F238E27FC236}">
                <a16:creationId xmlns:a16="http://schemas.microsoft.com/office/drawing/2014/main" id="{06D540B2-CC09-193B-6B8A-376CCC7822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sp>
        <p:nvSpPr>
          <p:cNvPr id="11" name="Título 10">
            <a:extLst>
              <a:ext uri="{FF2B5EF4-FFF2-40B4-BE49-F238E27FC236}">
                <a16:creationId xmlns:a16="http://schemas.microsoft.com/office/drawing/2014/main" id="{67A4C94F-BD40-53AE-D610-808075DA3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36711" y="1635646"/>
            <a:ext cx="7488832" cy="1512168"/>
          </a:xfrm>
        </p:spPr>
        <p:txBody>
          <a:bodyPr>
            <a:normAutofit/>
          </a:bodyPr>
          <a:lstStyle/>
          <a:p>
            <a:r>
              <a:rPr lang="pt-BR" sz="6000" b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Obrigado!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009AB18-32FC-B08E-315B-5BC98DFA68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84" y="2672989"/>
            <a:ext cx="1478442" cy="46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95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1309C27-2289-4249-8AC8-FFBFBB5AD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544"/>
            <a:ext cx="9144000" cy="4662518"/>
          </a:xfrm>
          <a:prstGeom prst="rect">
            <a:avLst/>
          </a:prstGeo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E7FC6DC3-9C9E-4ECA-9895-7B6C1698B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3794" y="954157"/>
            <a:ext cx="3150704" cy="149087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400" dirty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POR ONDE</a:t>
            </a:r>
            <a:r>
              <a:rPr lang="pt-BR" sz="2625" dirty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anose="020B0A04020102020204" pitchFamily="34" charset="0"/>
              </a:rPr>
              <a:t> </a:t>
            </a:r>
            <a:r>
              <a:rPr lang="pt-BR" sz="3750" dirty="0">
                <a:ln>
                  <a:solidFill>
                    <a:sysClr val="windowText" lastClr="000000"/>
                  </a:solidFill>
                </a:ln>
                <a:solidFill>
                  <a:srgbClr val="020B50"/>
                </a:solidFill>
                <a:latin typeface="Arial Black" panose="020B0A04020102020204" pitchFamily="34" charset="0"/>
              </a:rPr>
              <a:t>COMEÇAR</a:t>
            </a:r>
          </a:p>
        </p:txBody>
      </p:sp>
    </p:spTree>
    <p:extLst>
      <p:ext uri="{BB962C8B-B14F-4D97-AF65-F5344CB8AC3E}">
        <p14:creationId xmlns:p14="http://schemas.microsoft.com/office/powerpoint/2010/main" val="88495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2ED6C0-4C44-4C57-8110-D9298A8A68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153"/>
            <a:ext cx="9144000" cy="4616127"/>
          </a:xfrm>
          <a:prstGeom prst="rect">
            <a:avLst/>
          </a:prstGeom>
          <a:effectLst/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8FDE935-E62A-47F9-B1F6-F9E8C9E6316D}"/>
              </a:ext>
            </a:extLst>
          </p:cNvPr>
          <p:cNvSpPr/>
          <p:nvPr/>
        </p:nvSpPr>
        <p:spPr>
          <a:xfrm>
            <a:off x="5580113" y="3579862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2400" dirty="0">
                <a:latin typeface="Arial Rounded MT Bold" panose="020F0704030504030204" pitchFamily="34" charset="0"/>
              </a:rPr>
              <a:t> </a:t>
            </a:r>
            <a:r>
              <a:rPr lang="pt-BR" sz="2400" dirty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Arial Rounded MT Bold" panose="020F0704030504030204" pitchFamily="34" charset="0"/>
              </a:rPr>
              <a:t>U</a:t>
            </a:r>
            <a:r>
              <a:rPr lang="pt-BR" sz="2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NIVERSO</a:t>
            </a:r>
          </a:p>
          <a:p>
            <a:pPr algn="r"/>
            <a:r>
              <a:rPr lang="pt-BR" sz="24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pt-BR" sz="2400" dirty="0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latin typeface="Arial Rounded MT Bold" panose="020F0704030504030204" pitchFamily="34" charset="0"/>
              </a:rPr>
              <a:t>SPED</a:t>
            </a:r>
            <a:r>
              <a:rPr lang="pt-BR" sz="2400" dirty="0">
                <a:solidFill>
                  <a:srgbClr val="92D050"/>
                </a:solidFill>
                <a:latin typeface="Arial Rounded MT Bold" panose="020F07040305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5289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2DDB109-495C-9B05-6036-5079DA12C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586" y="1113588"/>
            <a:ext cx="7236804" cy="31323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FF5828F-4EE9-A4C3-5E28-7EB9D413D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10344"/>
            <a:ext cx="8229600" cy="857250"/>
          </a:xfrm>
        </p:spPr>
        <p:txBody>
          <a:bodyPr/>
          <a:lstStyle/>
          <a:p>
            <a:r>
              <a:rPr lang="pt-BR" dirty="0">
                <a:solidFill>
                  <a:srgbClr val="002060"/>
                </a:solidFill>
              </a:rPr>
              <a:t>OBJETIVOS PRINCIPAIS</a:t>
            </a:r>
          </a:p>
        </p:txBody>
      </p:sp>
    </p:spTree>
    <p:extLst>
      <p:ext uri="{BB962C8B-B14F-4D97-AF65-F5344CB8AC3E}">
        <p14:creationId xmlns:p14="http://schemas.microsoft.com/office/powerpoint/2010/main" val="995118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4FA1A27-0303-4A6B-8570-04349E6F8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8610"/>
            <a:ext cx="9144000" cy="523525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2A73F2B-E7BB-486F-B821-BB081E88A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664" y="0"/>
            <a:ext cx="3673595" cy="2182425"/>
          </a:xfrm>
          <a:prstGeom prst="rect">
            <a:avLst/>
          </a:prstGeom>
        </p:spPr>
      </p:pic>
      <p:sp>
        <p:nvSpPr>
          <p:cNvPr id="8" name="Título 7">
            <a:extLst>
              <a:ext uri="{FF2B5EF4-FFF2-40B4-BE49-F238E27FC236}">
                <a16:creationId xmlns:a16="http://schemas.microsoft.com/office/drawing/2014/main" id="{AAD52615-0FEF-4615-9B5C-33ACFEBCF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481" y="2423572"/>
            <a:ext cx="2586790" cy="2478506"/>
          </a:xfrm>
        </p:spPr>
        <p:txBody>
          <a:bodyPr>
            <a:normAutofit/>
          </a:bodyPr>
          <a:lstStyle/>
          <a:p>
            <a:pPr algn="ctr"/>
            <a:r>
              <a:rPr lang="pt-BR" sz="3600" dirty="0">
                <a:solidFill>
                  <a:srgbClr val="705800"/>
                </a:solidFill>
                <a:latin typeface="Bodoni MT" panose="02070603080606020203" pitchFamily="18" charset="0"/>
              </a:rPr>
              <a:t>Qual o objetivo da</a:t>
            </a:r>
            <a:r>
              <a:rPr lang="pt-BR" sz="3000" dirty="0">
                <a:solidFill>
                  <a:srgbClr val="705800"/>
                </a:solidFill>
                <a:latin typeface="Bodoni MT" panose="02070603080606020203" pitchFamily="18" charset="0"/>
              </a:rPr>
              <a:t> </a:t>
            </a:r>
            <a:r>
              <a:rPr lang="pt-BR" sz="4500" dirty="0">
                <a:solidFill>
                  <a:srgbClr val="113565"/>
                </a:solidFill>
                <a:latin typeface="Bodoni MT" panose="02070603080606020203" pitchFamily="18" charset="0"/>
              </a:rPr>
              <a:t>empresa ?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C1CB5A5B-EB54-47C4-97BA-1AE9AD32CC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90" y="508452"/>
            <a:ext cx="1685954" cy="1915120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397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97161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1570</Words>
  <Application>Microsoft Office PowerPoint</Application>
  <PresentationFormat>Apresentação na tela (16:9)</PresentationFormat>
  <Paragraphs>251</Paragraphs>
  <Slides>58</Slides>
  <Notes>3</Notes>
  <HiddenSlides>0</HiddenSlides>
  <MMClips>1</MMClips>
  <ScaleCrop>false</ScaleCrop>
  <HeadingPairs>
    <vt:vector size="6" baseType="variant">
      <vt:variant>
        <vt:lpstr>Fontes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58</vt:i4>
      </vt:variant>
    </vt:vector>
  </HeadingPairs>
  <TitlesOfParts>
    <vt:vector size="77" baseType="lpstr">
      <vt:lpstr>Aharoni</vt:lpstr>
      <vt:lpstr>Albertus Extra Bold</vt:lpstr>
      <vt:lpstr>Algerian</vt:lpstr>
      <vt:lpstr>-apple-system</vt:lpstr>
      <vt:lpstr>Arabic Typesetting</vt:lpstr>
      <vt:lpstr>Arial</vt:lpstr>
      <vt:lpstr>Arial Black</vt:lpstr>
      <vt:lpstr>Arial Rounded MT Bold</vt:lpstr>
      <vt:lpstr>Berlin Sans FB Demi</vt:lpstr>
      <vt:lpstr>Blackadder ITC</vt:lpstr>
      <vt:lpstr>Bodoni MT</vt:lpstr>
      <vt:lpstr>Calibri</vt:lpstr>
      <vt:lpstr>Chiller</vt:lpstr>
      <vt:lpstr>High Tower Text</vt:lpstr>
      <vt:lpstr>Montserrat</vt:lpstr>
      <vt:lpstr>MV Boli</vt:lpstr>
      <vt:lpstr>Trebuchet MS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POR ONDE COMEÇAR</vt:lpstr>
      <vt:lpstr>Apresentação do PowerPoint</vt:lpstr>
      <vt:lpstr>OBJETIVOS PRINCIPAIS</vt:lpstr>
      <vt:lpstr>Qual o objetivo da empresa ?</vt:lpstr>
      <vt:lpstr>Apresentação do PowerPoint</vt:lpstr>
      <vt:lpstr>CONTROLES INTERNOS</vt:lpstr>
      <vt:lpstr> </vt:lpstr>
      <vt:lpstr>A primeira regra de qualquer tecnologia utilizada nos negócios é que a automação aplicada a uma operação eficiente aumentará a eficiência.   A segunda é que a automação aplicada a uma operação ineficiente aumentará a ineficiência.  Bill Gates</vt:lpstr>
      <vt:lpstr>Apresentação do PowerPoint</vt:lpstr>
      <vt:lpstr>ECD</vt:lpstr>
      <vt:lpstr>Apresentação do PowerPoint</vt:lpstr>
      <vt:lpstr>Apresentação do PowerPoint</vt:lpstr>
      <vt:lpstr>Apresentação do PowerPoint</vt:lpstr>
      <vt:lpstr>Apresentação do PowerPoint</vt:lpstr>
      <vt:lpstr>LIVROS ABRANGIDOS PELO SPED CONTÁBIL</vt:lpstr>
      <vt:lpstr>BLOCOS DA ECD</vt:lpstr>
      <vt:lpstr>Apresentação do PowerPoint</vt:lpstr>
      <vt:lpstr>Apresentação do PowerPoint</vt:lpstr>
      <vt:lpstr>REGISTRO I050 – PLANO DE CONTA</vt:lpstr>
      <vt:lpstr>ARQUIVO “.TXT”</vt:lpstr>
      <vt:lpstr>O QUE DEU  ERRADO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RECEITANETBX</vt:lpstr>
      <vt:lpstr>Apresentação do PowerPoint</vt:lpstr>
      <vt:lpstr>Apresentação do PowerPoint</vt:lpstr>
      <vt:lpstr>Apresentação do PowerPoint</vt:lpstr>
      <vt:lpstr>Apresentação do PowerPoint</vt:lpstr>
      <vt:lpstr>BOM SABER</vt:lpstr>
      <vt:lpstr>Apresentação do PowerPoint</vt:lpstr>
      <vt:lpstr>ECF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Foto: Ângelo Costa</vt:lpstr>
      <vt:lpstr>Foto: Ângelo Costa</vt:lpstr>
      <vt:lpstr>O QUE DEU  ERRADO</vt:lpstr>
      <vt:lpstr>Apresentação do PowerPoint</vt:lpstr>
      <vt:lpstr>Apresentação do PowerPoint</vt:lpstr>
      <vt:lpstr>Apresentação do PowerPoint</vt:lpstr>
      <vt:lpstr>T - REX</vt:lpstr>
      <vt:lpstr>Apresentação do PowerPoint</vt:lpstr>
      <vt:lpstr>TRANSFORMANDO “ TXT ” (SPED) em  “ EXCEL ”  </vt:lpstr>
      <vt:lpstr>Apresentação do PowerPoint</vt:lpstr>
      <vt:lpstr>PAPEL DO CONTADOR</vt:lpstr>
      <vt:lpstr>Apresentação do PowerPoint</vt:lpstr>
      <vt:lpstr>Obrigado!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AssPres</dc:creator>
  <cp:lastModifiedBy>danilo alves veras ferreira</cp:lastModifiedBy>
  <cp:revision>25</cp:revision>
  <dcterms:created xsi:type="dcterms:W3CDTF">2023-10-24T18:12:16Z</dcterms:created>
  <dcterms:modified xsi:type="dcterms:W3CDTF">2025-06-13T11:35:40Z</dcterms:modified>
</cp:coreProperties>
</file>