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</p:sldIdLst>
  <p:sldSz cy="5143500" cx="9144000"/>
  <p:notesSz cx="5143500" cy="9144000"/>
  <p:embeddedFontLst>
    <p:embeddedFont>
      <p:font typeface="Noto Sans"/>
      <p:regular r:id="rId47"/>
      <p:bold r:id="rId48"/>
      <p:italic r:id="rId49"/>
      <p:boldItalic r:id="rId50"/>
    </p:embeddedFont>
    <p:embeddedFont>
      <p:font typeface="Montserrat"/>
      <p:regular r:id="rId51"/>
      <p:bold r:id="rId52"/>
      <p:italic r:id="rId53"/>
      <p:boldItalic r:id="rId54"/>
    </p:embeddedFont>
    <p:embeddedFont>
      <p:font typeface="Lato Black"/>
      <p:bold r:id="rId55"/>
      <p:boldItalic r:id="rId5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57" roundtripDataSignature="AMtx7mioxvpEkOMBxxV3eAgkHOjf+rAzl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font" Target="fonts/NotoSans-bold.fntdata"/><Relationship Id="rId47" Type="http://schemas.openxmlformats.org/officeDocument/2006/relationships/font" Target="fonts/NotoSans-regular.fntdata"/><Relationship Id="rId49" Type="http://schemas.openxmlformats.org/officeDocument/2006/relationships/font" Target="fonts/NotoSans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font" Target="fonts/Montserrat-regular.fntdata"/><Relationship Id="rId50" Type="http://schemas.openxmlformats.org/officeDocument/2006/relationships/font" Target="fonts/NotoSans-boldItalic.fntdata"/><Relationship Id="rId53" Type="http://schemas.openxmlformats.org/officeDocument/2006/relationships/font" Target="fonts/Montserrat-italic.fntdata"/><Relationship Id="rId52" Type="http://schemas.openxmlformats.org/officeDocument/2006/relationships/font" Target="fonts/Montserrat-bold.fntdata"/><Relationship Id="rId11" Type="http://schemas.openxmlformats.org/officeDocument/2006/relationships/slide" Target="slides/slide7.xml"/><Relationship Id="rId55" Type="http://schemas.openxmlformats.org/officeDocument/2006/relationships/font" Target="fonts/LatoBlack-bold.fntdata"/><Relationship Id="rId10" Type="http://schemas.openxmlformats.org/officeDocument/2006/relationships/slide" Target="slides/slide6.xml"/><Relationship Id="rId54" Type="http://schemas.openxmlformats.org/officeDocument/2006/relationships/font" Target="fonts/Montserrat-boldItalic.fntdata"/><Relationship Id="rId13" Type="http://schemas.openxmlformats.org/officeDocument/2006/relationships/slide" Target="slides/slide9.xml"/><Relationship Id="rId57" Type="http://customschemas.google.com/relationships/presentationmetadata" Target="metadata"/><Relationship Id="rId12" Type="http://schemas.openxmlformats.org/officeDocument/2006/relationships/slide" Target="slides/slide8.xml"/><Relationship Id="rId56" Type="http://schemas.openxmlformats.org/officeDocument/2006/relationships/font" Target="fonts/LatoBlack-boldItalic.fntdata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g3679e8820d7_0_88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g3679e8820d7_0_88:notes"/>
          <p:cNvSpPr/>
          <p:nvPr>
            <p:ph idx="2" type="sldImg"/>
          </p:nvPr>
        </p:nvSpPr>
        <p:spPr>
          <a:xfrm>
            <a:off x="857419" y="685800"/>
            <a:ext cx="3429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1" name="Google Shape;231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1" name="Google Shape;251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5" name="Google Shape;275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9" name="Google Shape;299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6" name="Google Shape;326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0" name="Google Shape;350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8" name="Google Shape;378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3679e8820d7_0_19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8" name="Google Shape;408;g3679e8820d7_0_19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Google Shape;409;g3679e8820d7_0_19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366f6f8798e_0_4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8" name="Google Shape;428;g366f6f8798e_0_45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g366f6f8798e_0_45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366f6f8798e_0_48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6" name="Google Shape;456;g366f6f8798e_0_48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7" name="Google Shape;457;g366f6f8798e_0_48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" name="Google Shape;38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366f6f8798e_0_1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2" name="Google Shape;482;g366f6f8798e_0_18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3" name="Google Shape;483;g366f6f8798e_0_18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366f6f8798e_0_3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3" name="Google Shape;493;g366f6f8798e_0_36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4" name="Google Shape;494;g366f6f8798e_0_36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366f6f8798e_0_20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1" name="Google Shape;511;g366f6f8798e_0_20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2" name="Google Shape;512;g366f6f8798e_0_20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g366f6f8798e_0_2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1" name="Google Shape;551;g366f6f8798e_0_24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2" name="Google Shape;552;g366f6f8798e_0_24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366f6f8798e_0_27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9" name="Google Shape;579;g366f6f8798e_0_27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0" name="Google Shape;580;g366f6f8798e_0_27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g366f6f8798e_0_3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9" name="Google Shape;599;g366f6f8798e_0_3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0" name="Google Shape;600;g366f6f8798e_0_31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g366f6f8798e_0_5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0" name="Google Shape;620;g366f6f8798e_0_54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g366f6f8798e_0_54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366f6f8798e_0_3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5" name="Google Shape;645;g366f6f8798e_0_33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6" name="Google Shape;646;g366f6f8798e_0_33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366f6f8798e_0_5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0" name="Google Shape;670;g366f6f8798e_0_5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1" name="Google Shape;671;g366f6f8798e_0_51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1" name="Google Shape;681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2" name="Google Shape;682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3679e8820d7_0_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" name="Google Shape;55;g3679e8820d7_0_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3679e8820d7_0_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9" name="Google Shape;699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0" name="Google Shape;700;p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7" name="Google Shape;727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8" name="Google Shape;728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1" name="Google Shape;751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2" name="Google Shape;752;p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9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1" name="Google Shape;771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2" name="Google Shape;772;p2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9" name="Google Shape;799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0" name="Google Shape;800;p2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7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g366f6f8798e_0_4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9" name="Google Shape;819;g366f6f8798e_0_43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0" name="Google Shape;820;g366f6f8798e_0_43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8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g366f6f8798e_0_5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0" name="Google Shape;830;g366f6f8798e_0_56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1" name="Google Shape;831;g366f6f8798e_0_56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g366f6f8798e_0_5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0" name="Google Shape;850;g366f6f8798e_0_53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1" name="Google Shape;851;g366f6f8798e_0_53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1" name="Google Shape;861;p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2" name="Google Shape;862;p3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4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6" name="Google Shape;886;p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7" name="Google Shape;887;p3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" name="Google Shape;6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9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p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1" name="Google Shape;911;p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2" name="Google Shape;912;p3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5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7" name="Google Shape;947;p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8" name="Google Shape;948;p4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7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g366f6f8798e_0_59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9" name="Google Shape;969;g366f6f8798e_0_59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0" name="Google Shape;970;g366f6f8798e_0_59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66f6f8798e_0_50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" name="Google Shape;112;g366f6f8798e_0_50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g366f6f8798e_0_50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" name="Google Shape;123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" name="Google Shape;14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" name="Google Shape;180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" name="Google Shape;210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g3679e8820d7_0_8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" name="Google Shape;13;g3679e8820d7_0_8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" name="Google Shape;14;g3679e8820d7_0_8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g3679e8820d7_0_174"/>
          <p:cNvSpPr txBox="1"/>
          <p:nvPr>
            <p:ph type="ctrTitle"/>
          </p:nvPr>
        </p:nvSpPr>
        <p:spPr>
          <a:xfrm>
            <a:off x="685800" y="1597819"/>
            <a:ext cx="7772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g3679e8820d7_0_174"/>
          <p:cNvSpPr txBox="1"/>
          <p:nvPr>
            <p:ph idx="1" type="subTitle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g3679e8820d7_0_174"/>
          <p:cNvSpPr txBox="1"/>
          <p:nvPr>
            <p:ph idx="10" type="dt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g3679e8820d7_0_174"/>
          <p:cNvSpPr txBox="1"/>
          <p:nvPr>
            <p:ph idx="11" type="ftr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g3679e8820d7_0_174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6" Type="http://schemas.openxmlformats.org/officeDocument/2006/relationships/image" Target="../media/image4.png"/><Relationship Id="rId7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11.png"/><Relationship Id="rId5" Type="http://schemas.openxmlformats.org/officeDocument/2006/relationships/image" Target="../media/image47.png"/><Relationship Id="rId6" Type="http://schemas.openxmlformats.org/officeDocument/2006/relationships/image" Target="../media/image52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Relationship Id="rId4" Type="http://schemas.openxmlformats.org/officeDocument/2006/relationships/image" Target="../media/image51.png"/><Relationship Id="rId5" Type="http://schemas.openxmlformats.org/officeDocument/2006/relationships/image" Target="../media/image50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Relationship Id="rId4" Type="http://schemas.openxmlformats.org/officeDocument/2006/relationships/image" Target="../media/image67.png"/><Relationship Id="rId5" Type="http://schemas.openxmlformats.org/officeDocument/2006/relationships/image" Target="../media/image55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Relationship Id="rId4" Type="http://schemas.openxmlformats.org/officeDocument/2006/relationships/image" Target="../media/image58.png"/><Relationship Id="rId9" Type="http://schemas.openxmlformats.org/officeDocument/2006/relationships/image" Target="../media/image11.png"/><Relationship Id="rId5" Type="http://schemas.openxmlformats.org/officeDocument/2006/relationships/image" Target="../media/image57.png"/><Relationship Id="rId6" Type="http://schemas.openxmlformats.org/officeDocument/2006/relationships/image" Target="../media/image59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png"/><Relationship Id="rId4" Type="http://schemas.openxmlformats.org/officeDocument/2006/relationships/image" Target="../media/image64.png"/><Relationship Id="rId5" Type="http://schemas.openxmlformats.org/officeDocument/2006/relationships/image" Target="../media/image61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png"/><Relationship Id="rId4" Type="http://schemas.openxmlformats.org/officeDocument/2006/relationships/image" Target="../media/image63.png"/><Relationship Id="rId5" Type="http://schemas.openxmlformats.org/officeDocument/2006/relationships/image" Target="../media/image65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4.png"/><Relationship Id="rId4" Type="http://schemas.openxmlformats.org/officeDocument/2006/relationships/image" Target="../media/image66.png"/><Relationship Id="rId5" Type="http://schemas.openxmlformats.org/officeDocument/2006/relationships/image" Target="../media/image36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0.png"/><Relationship Id="rId4" Type="http://schemas.openxmlformats.org/officeDocument/2006/relationships/image" Target="../media/image68.png"/><Relationship Id="rId5" Type="http://schemas.openxmlformats.org/officeDocument/2006/relationships/image" Target="../media/image71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5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5.png"/><Relationship Id="rId4" Type="http://schemas.openxmlformats.org/officeDocument/2006/relationships/image" Target="../media/image72.png"/><Relationship Id="rId5" Type="http://schemas.openxmlformats.org/officeDocument/2006/relationships/image" Target="../media/image76.png"/><Relationship Id="rId6" Type="http://schemas.openxmlformats.org/officeDocument/2006/relationships/image" Target="../media/image9.png"/><Relationship Id="rId7" Type="http://schemas.openxmlformats.org/officeDocument/2006/relationships/image" Target="../media/image11.png"/><Relationship Id="rId8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5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28.png"/></Relationships>
</file>

<file path=ppt/slides/_rels/slide21.xml.rels><?xml version="1.0" encoding="UTF-8" standalone="yes"?><Relationships xmlns="http://schemas.openxmlformats.org/package/2006/relationships"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5.png"/><Relationship Id="rId4" Type="http://schemas.openxmlformats.org/officeDocument/2006/relationships/image" Target="../media/image77.png"/><Relationship Id="rId9" Type="http://schemas.openxmlformats.org/officeDocument/2006/relationships/image" Target="../media/image10.png"/><Relationship Id="rId5" Type="http://schemas.openxmlformats.org/officeDocument/2006/relationships/image" Target="../media/image78.png"/><Relationship Id="rId6" Type="http://schemas.openxmlformats.org/officeDocument/2006/relationships/image" Target="../media/image90.png"/><Relationship Id="rId7" Type="http://schemas.openxmlformats.org/officeDocument/2006/relationships/image" Target="../media/image94.png"/><Relationship Id="rId8" Type="http://schemas.openxmlformats.org/officeDocument/2006/relationships/image" Target="../media/image9.png"/></Relationships>
</file>

<file path=ppt/slides/_rels/slide22.xml.rels><?xml version="1.0" encoding="UTF-8" standalone="yes"?><Relationships xmlns="http://schemas.openxmlformats.org/package/2006/relationships"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83.png"/><Relationship Id="rId4" Type="http://schemas.openxmlformats.org/officeDocument/2006/relationships/image" Target="../media/image82.png"/><Relationship Id="rId9" Type="http://schemas.openxmlformats.org/officeDocument/2006/relationships/image" Target="../media/image9.png"/><Relationship Id="rId5" Type="http://schemas.openxmlformats.org/officeDocument/2006/relationships/image" Target="../media/image79.png"/><Relationship Id="rId6" Type="http://schemas.openxmlformats.org/officeDocument/2006/relationships/image" Target="../media/image88.png"/><Relationship Id="rId7" Type="http://schemas.openxmlformats.org/officeDocument/2006/relationships/image" Target="../media/image81.png"/><Relationship Id="rId8" Type="http://schemas.openxmlformats.org/officeDocument/2006/relationships/image" Target="../media/image8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70.png"/><Relationship Id="rId4" Type="http://schemas.openxmlformats.org/officeDocument/2006/relationships/image" Target="../media/image91.png"/><Relationship Id="rId9" Type="http://schemas.openxmlformats.org/officeDocument/2006/relationships/image" Target="../media/image11.png"/><Relationship Id="rId5" Type="http://schemas.openxmlformats.org/officeDocument/2006/relationships/image" Target="../media/image104.png"/><Relationship Id="rId6" Type="http://schemas.openxmlformats.org/officeDocument/2006/relationships/image" Target="../media/image92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5.png"/><Relationship Id="rId4" Type="http://schemas.openxmlformats.org/officeDocument/2006/relationships/image" Target="../media/image97.png"/><Relationship Id="rId5" Type="http://schemas.openxmlformats.org/officeDocument/2006/relationships/image" Target="../media/image96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98.png"/><Relationship Id="rId4" Type="http://schemas.openxmlformats.org/officeDocument/2006/relationships/image" Target="../media/image100.png"/><Relationship Id="rId5" Type="http://schemas.openxmlformats.org/officeDocument/2006/relationships/image" Target="../media/image95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99.png"/><Relationship Id="rId4" Type="http://schemas.openxmlformats.org/officeDocument/2006/relationships/image" Target="../media/image68.png"/><Relationship Id="rId9" Type="http://schemas.openxmlformats.org/officeDocument/2006/relationships/image" Target="../media/image11.png"/><Relationship Id="rId5" Type="http://schemas.openxmlformats.org/officeDocument/2006/relationships/image" Target="../media/image71.png"/><Relationship Id="rId6" Type="http://schemas.openxmlformats.org/officeDocument/2006/relationships/image" Target="../media/image102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05.png"/><Relationship Id="rId4" Type="http://schemas.openxmlformats.org/officeDocument/2006/relationships/image" Target="../media/image103.png"/><Relationship Id="rId5" Type="http://schemas.openxmlformats.org/officeDocument/2006/relationships/image" Target="../media/image106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5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14.png"/></Relationships>
</file>

<file path=ppt/slides/_rels/slide29.xml.rels><?xml version="1.0" encoding="UTF-8" standalone="yes"?><Relationships xmlns="http://schemas.openxmlformats.org/package/2006/relationships"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5.png"/><Relationship Id="rId4" Type="http://schemas.openxmlformats.org/officeDocument/2006/relationships/image" Target="../media/image110.png"/><Relationship Id="rId9" Type="http://schemas.openxmlformats.org/officeDocument/2006/relationships/image" Target="../media/image10.png"/><Relationship Id="rId5" Type="http://schemas.openxmlformats.org/officeDocument/2006/relationships/image" Target="../media/image111.png"/><Relationship Id="rId6" Type="http://schemas.openxmlformats.org/officeDocument/2006/relationships/image" Target="../media/image113.png"/><Relationship Id="rId7" Type="http://schemas.openxmlformats.org/officeDocument/2006/relationships/image" Target="../media/image94.png"/><Relationship Id="rId8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3.png"/></Relationships>
</file>

<file path=ppt/slides/_rels/slide30.xml.rels><?xml version="1.0" encoding="UTF-8" standalone="yes"?><Relationships xmlns="http://schemas.openxmlformats.org/package/2006/relationships"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5.png"/><Relationship Id="rId4" Type="http://schemas.openxmlformats.org/officeDocument/2006/relationships/image" Target="../media/image115.png"/><Relationship Id="rId9" Type="http://schemas.openxmlformats.org/officeDocument/2006/relationships/image" Target="../media/image118.png"/><Relationship Id="rId5" Type="http://schemas.openxmlformats.org/officeDocument/2006/relationships/image" Target="../media/image35.png"/><Relationship Id="rId6" Type="http://schemas.openxmlformats.org/officeDocument/2006/relationships/image" Target="../media/image53.png"/><Relationship Id="rId7" Type="http://schemas.openxmlformats.org/officeDocument/2006/relationships/image" Target="../media/image117.png"/><Relationship Id="rId8" Type="http://schemas.openxmlformats.org/officeDocument/2006/relationships/image" Target="../media/image12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5.png"/><Relationship Id="rId4" Type="http://schemas.openxmlformats.org/officeDocument/2006/relationships/image" Target="../media/image121.png"/><Relationship Id="rId9" Type="http://schemas.openxmlformats.org/officeDocument/2006/relationships/image" Target="../media/image11.png"/><Relationship Id="rId5" Type="http://schemas.openxmlformats.org/officeDocument/2006/relationships/image" Target="../media/image124.png"/><Relationship Id="rId6" Type="http://schemas.openxmlformats.org/officeDocument/2006/relationships/image" Target="../media/image147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5.png"/><Relationship Id="rId4" Type="http://schemas.openxmlformats.org/officeDocument/2006/relationships/image" Target="../media/image126.png"/><Relationship Id="rId5" Type="http://schemas.openxmlformats.org/officeDocument/2006/relationships/image" Target="../media/image127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33.xml.rels><?xml version="1.0" encoding="UTF-8" standalone="yes"?><Relationships xmlns="http://schemas.openxmlformats.org/package/2006/relationships"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5.png"/><Relationship Id="rId4" Type="http://schemas.openxmlformats.org/officeDocument/2006/relationships/image" Target="../media/image128.png"/><Relationship Id="rId9" Type="http://schemas.openxmlformats.org/officeDocument/2006/relationships/image" Target="../media/image9.png"/><Relationship Id="rId5" Type="http://schemas.openxmlformats.org/officeDocument/2006/relationships/image" Target="../media/image129.png"/><Relationship Id="rId6" Type="http://schemas.openxmlformats.org/officeDocument/2006/relationships/image" Target="../media/image130.png"/><Relationship Id="rId7" Type="http://schemas.openxmlformats.org/officeDocument/2006/relationships/image" Target="../media/image132.png"/><Relationship Id="rId8" Type="http://schemas.openxmlformats.org/officeDocument/2006/relationships/image" Target="../media/image13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98.png"/><Relationship Id="rId4" Type="http://schemas.openxmlformats.org/officeDocument/2006/relationships/image" Target="../media/image135.png"/><Relationship Id="rId5" Type="http://schemas.openxmlformats.org/officeDocument/2006/relationships/image" Target="../media/image137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9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40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70.png"/><Relationship Id="rId4" Type="http://schemas.openxmlformats.org/officeDocument/2006/relationships/image" Target="../media/image68.png"/><Relationship Id="rId5" Type="http://schemas.openxmlformats.org/officeDocument/2006/relationships/image" Target="../media/image141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15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48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70.png"/><Relationship Id="rId4" Type="http://schemas.openxmlformats.org/officeDocument/2006/relationships/image" Target="../media/image144.png"/><Relationship Id="rId9" Type="http://schemas.openxmlformats.org/officeDocument/2006/relationships/image" Target="../media/image11.png"/><Relationship Id="rId5" Type="http://schemas.openxmlformats.org/officeDocument/2006/relationships/image" Target="../media/image146.png"/><Relationship Id="rId6" Type="http://schemas.openxmlformats.org/officeDocument/2006/relationships/image" Target="../media/image143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70.png"/><Relationship Id="rId4" Type="http://schemas.openxmlformats.org/officeDocument/2006/relationships/image" Target="../media/image111.png"/><Relationship Id="rId9" Type="http://schemas.openxmlformats.org/officeDocument/2006/relationships/image" Target="../media/image11.png"/><Relationship Id="rId5" Type="http://schemas.openxmlformats.org/officeDocument/2006/relationships/image" Target="../media/image152.png"/><Relationship Id="rId6" Type="http://schemas.openxmlformats.org/officeDocument/2006/relationships/image" Target="../media/image150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image" Target="../media/image9.png"/><Relationship Id="rId10" Type="http://schemas.openxmlformats.org/officeDocument/2006/relationships/image" Target="../media/image20.png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image" Target="../media/image19.png"/><Relationship Id="rId5" Type="http://schemas.openxmlformats.org/officeDocument/2006/relationships/image" Target="../media/image14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33.png"/></Relationships>
</file>

<file path=ppt/slides/_rels/slide40.xml.rels><?xml version="1.0" encoding="UTF-8" standalone="yes"?><Relationships xmlns="http://schemas.openxmlformats.org/package/2006/relationships"><Relationship Id="rId11" Type="http://schemas.openxmlformats.org/officeDocument/2006/relationships/image" Target="../media/image38.png"/><Relationship Id="rId10" Type="http://schemas.openxmlformats.org/officeDocument/2006/relationships/image" Target="../media/image122.png"/><Relationship Id="rId13" Type="http://schemas.openxmlformats.org/officeDocument/2006/relationships/image" Target="../media/image10.png"/><Relationship Id="rId1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5.png"/><Relationship Id="rId4" Type="http://schemas.openxmlformats.org/officeDocument/2006/relationships/image" Target="../media/image160.png"/><Relationship Id="rId9" Type="http://schemas.openxmlformats.org/officeDocument/2006/relationships/image" Target="../media/image35.png"/><Relationship Id="rId14" Type="http://schemas.openxmlformats.org/officeDocument/2006/relationships/image" Target="../media/image11.png"/><Relationship Id="rId5" Type="http://schemas.openxmlformats.org/officeDocument/2006/relationships/image" Target="../media/image155.png"/><Relationship Id="rId6" Type="http://schemas.openxmlformats.org/officeDocument/2006/relationships/image" Target="../media/image154.png"/><Relationship Id="rId7" Type="http://schemas.openxmlformats.org/officeDocument/2006/relationships/image" Target="../media/image157.png"/><Relationship Id="rId8" Type="http://schemas.openxmlformats.org/officeDocument/2006/relationships/image" Target="../media/image161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165.png"/><Relationship Id="rId4" Type="http://schemas.openxmlformats.org/officeDocument/2006/relationships/image" Target="../media/image163.png"/><Relationship Id="rId9" Type="http://schemas.openxmlformats.org/officeDocument/2006/relationships/image" Target="../media/image11.png"/><Relationship Id="rId5" Type="http://schemas.openxmlformats.org/officeDocument/2006/relationships/image" Target="../media/image166.png"/><Relationship Id="rId6" Type="http://schemas.openxmlformats.org/officeDocument/2006/relationships/image" Target="../media/image16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165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6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28.png"/></Relationships>
</file>

<file path=ppt/slides/_rels/slide6.xml.rels><?xml version="1.0" encoding="UTF-8" standalone="yes"?><Relationships xmlns="http://schemas.openxmlformats.org/package/2006/relationships"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Relationship Id="rId4" Type="http://schemas.openxmlformats.org/officeDocument/2006/relationships/image" Target="../media/image24.png"/><Relationship Id="rId9" Type="http://schemas.openxmlformats.org/officeDocument/2006/relationships/image" Target="../media/image9.png"/><Relationship Id="rId5" Type="http://schemas.openxmlformats.org/officeDocument/2006/relationships/image" Target="../media/image23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/Relationships>
</file>

<file path=ppt/slides/_rels/slide7.xml.rels><?xml version="1.0" encoding="UTF-8" standalone="yes"?><Relationships xmlns="http://schemas.openxmlformats.org/package/2006/relationships"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image" Target="../media/image49.png"/><Relationship Id="rId9" Type="http://schemas.openxmlformats.org/officeDocument/2006/relationships/image" Target="../media/image10.png"/><Relationship Id="rId5" Type="http://schemas.openxmlformats.org/officeDocument/2006/relationships/image" Target="../media/image32.png"/><Relationship Id="rId6" Type="http://schemas.openxmlformats.org/officeDocument/2006/relationships/image" Target="../media/image31.png"/><Relationship Id="rId7" Type="http://schemas.openxmlformats.org/officeDocument/2006/relationships/image" Target="../media/image34.png"/><Relationship Id="rId8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Relationship Id="rId4" Type="http://schemas.openxmlformats.org/officeDocument/2006/relationships/image" Target="../media/image36.png"/><Relationship Id="rId9" Type="http://schemas.openxmlformats.org/officeDocument/2006/relationships/image" Target="../media/image9.png"/><Relationship Id="rId5" Type="http://schemas.openxmlformats.org/officeDocument/2006/relationships/image" Target="../media/image35.png"/><Relationship Id="rId6" Type="http://schemas.openxmlformats.org/officeDocument/2006/relationships/image" Target="../media/image38.png"/><Relationship Id="rId7" Type="http://schemas.openxmlformats.org/officeDocument/2006/relationships/image" Target="../media/image41.png"/><Relationship Id="rId8" Type="http://schemas.openxmlformats.org/officeDocument/2006/relationships/image" Target="../media/image5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g3679e8820d7_0_8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446E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m de vídeo game&#10;&#10;Descrição gerada automaticamente com confiança baixa" id="26" name="Google Shape;26;g3679e8820d7_0_88"/>
          <p:cNvPicPr preferRelativeResize="0"/>
          <p:nvPr/>
        </p:nvPicPr>
        <p:blipFill rotWithShape="1">
          <a:blip r:embed="rId3">
            <a:alphaModFix amt="58000"/>
          </a:blip>
          <a:srcRect b="18165" l="2619" r="1059" t="27657"/>
          <a:stretch/>
        </p:blipFill>
        <p:spPr>
          <a:xfrm>
            <a:off x="0" y="-1"/>
            <a:ext cx="9144001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" name="Google Shape;27;g3679e8820d7_0_88"/>
          <p:cNvGrpSpPr/>
          <p:nvPr/>
        </p:nvGrpSpPr>
        <p:grpSpPr>
          <a:xfrm>
            <a:off x="2339752" y="3867894"/>
            <a:ext cx="4545320" cy="648072"/>
            <a:chOff x="2411760" y="3939902"/>
            <a:chExt cx="4545320" cy="648072"/>
          </a:xfrm>
        </p:grpSpPr>
        <p:pic>
          <p:nvPicPr>
            <p:cNvPr id="28" name="Google Shape;28;g3679e8820d7_0_88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411760" y="4083918"/>
              <a:ext cx="1512168" cy="4004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Google Shape;29;g3679e8820d7_0_8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004048" y="3939902"/>
              <a:ext cx="1953032" cy="64807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0" name="Google Shape;30;g3679e8820d7_0_88"/>
          <p:cNvPicPr preferRelativeResize="0"/>
          <p:nvPr/>
        </p:nvPicPr>
        <p:blipFill rotWithShape="1">
          <a:blip r:embed="rId6">
            <a:alphaModFix/>
          </a:blip>
          <a:srcRect b="0" l="35827" r="0" t="0"/>
          <a:stretch/>
        </p:blipFill>
        <p:spPr>
          <a:xfrm>
            <a:off x="0" y="3363838"/>
            <a:ext cx="1097121" cy="1579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g3679e8820d7_0_88"/>
          <p:cNvPicPr preferRelativeResize="0"/>
          <p:nvPr/>
        </p:nvPicPr>
        <p:blipFill rotWithShape="1">
          <a:blip r:embed="rId7">
            <a:alphaModFix/>
          </a:blip>
          <a:srcRect b="0" l="0" r="42699" t="50000"/>
          <a:stretch/>
        </p:blipFill>
        <p:spPr>
          <a:xfrm>
            <a:off x="7596336" y="0"/>
            <a:ext cx="1547665" cy="1350521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g3679e8820d7_0_88"/>
          <p:cNvSpPr txBox="1"/>
          <p:nvPr/>
        </p:nvSpPr>
        <p:spPr>
          <a:xfrm>
            <a:off x="0" y="928886"/>
            <a:ext cx="91440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50"/>
              <a:buFont typeface="Noto Sans"/>
              <a:buNone/>
            </a:pPr>
            <a:r>
              <a:rPr b="1" lang="en-US" sz="4050">
                <a:solidFill>
                  <a:schemeClr val="lt1"/>
                </a:solidFill>
                <a:latin typeface="Noto Sans"/>
                <a:ea typeface="Noto Sans"/>
                <a:cs typeface="Noto Sans"/>
                <a:sym typeface="Noto Sans"/>
              </a:rPr>
              <a:t>REINF, DCTFWeb e MIT</a:t>
            </a:r>
            <a:endParaRPr b="1" i="0" sz="6000" u="none" cap="none" strike="noStrike">
              <a:solidFill>
                <a:srgbClr val="FFE71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" name="Google Shape;33;g3679e8820d7_0_88"/>
          <p:cNvSpPr/>
          <p:nvPr/>
        </p:nvSpPr>
        <p:spPr>
          <a:xfrm>
            <a:off x="644875" y="1895025"/>
            <a:ext cx="8002800" cy="64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BBF24"/>
              </a:buClr>
              <a:buSzPts val="1979"/>
              <a:buFont typeface="Noto Sans"/>
              <a:buNone/>
            </a:pPr>
            <a:r>
              <a:rPr b="1" i="0" lang="en-US" sz="1979" u="none" cap="none" strike="noStrike">
                <a:solidFill>
                  <a:srgbClr val="FBBF24"/>
                </a:solidFill>
                <a:latin typeface="Noto Sans"/>
                <a:ea typeface="Noto Sans"/>
                <a:cs typeface="Noto Sans"/>
                <a:sym typeface="Noto Sans"/>
              </a:rPr>
              <a:t>Um Panorama Completo e os Impactos da Reforma Tributária</a:t>
            </a:r>
            <a:endParaRPr b="0" i="0" sz="197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g3679e8820d7_0_88"/>
          <p:cNvSpPr/>
          <p:nvPr/>
        </p:nvSpPr>
        <p:spPr>
          <a:xfrm>
            <a:off x="797282" y="2900363"/>
            <a:ext cx="76209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50"/>
              <a:buFont typeface="Noto Sans"/>
              <a:buNone/>
            </a:pPr>
            <a:r>
              <a:rPr b="1" lang="en-US" sz="2850">
                <a:solidFill>
                  <a:srgbClr val="FFFFFF"/>
                </a:solidFill>
                <a:latin typeface="Noto Sans"/>
                <a:ea typeface="Noto Sans"/>
                <a:cs typeface="Noto Sans"/>
                <a:sym typeface="Noto Sans"/>
              </a:rPr>
              <a:t>Sherman Alcantara</a:t>
            </a:r>
            <a:endParaRPr b="0" i="0" sz="28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g3679e8820d7_0_88"/>
          <p:cNvSpPr/>
          <p:nvPr/>
        </p:nvSpPr>
        <p:spPr>
          <a:xfrm>
            <a:off x="797282" y="3228975"/>
            <a:ext cx="7620900" cy="20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CBD5E1"/>
              </a:buClr>
              <a:buSzPts val="1080"/>
              <a:buFont typeface="Noto Sans"/>
              <a:buNone/>
            </a:pPr>
            <a:r>
              <a:rPr b="0" i="0" lang="en-US" sz="1280" u="none" cap="none" strike="noStrike">
                <a:solidFill>
                  <a:srgbClr val="CBD5E1"/>
                </a:solidFill>
                <a:latin typeface="Noto Sans"/>
                <a:ea typeface="Noto Sans"/>
                <a:cs typeface="Noto Sans"/>
                <a:sym typeface="Noto Sans"/>
              </a:rPr>
              <a:t>Data: </a:t>
            </a:r>
            <a:r>
              <a:rPr lang="en-US" sz="1280">
                <a:solidFill>
                  <a:srgbClr val="CBD5E1"/>
                </a:solidFill>
                <a:latin typeface="Noto Sans"/>
                <a:ea typeface="Noto Sans"/>
                <a:cs typeface="Noto Sans"/>
                <a:sym typeface="Noto Sans"/>
              </a:rPr>
              <a:t>13 </a:t>
            </a:r>
            <a:r>
              <a:rPr b="0" i="0" lang="en-US" sz="1280" u="none" cap="none" strike="noStrike">
                <a:solidFill>
                  <a:srgbClr val="CBD5E1"/>
                </a:solidFill>
                <a:latin typeface="Noto Sans"/>
                <a:ea typeface="Noto Sans"/>
                <a:cs typeface="Noto Sans"/>
                <a:sym typeface="Noto Sans"/>
              </a:rPr>
              <a:t>de Junho de 2025</a:t>
            </a:r>
            <a:endParaRPr b="0" i="0" sz="12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34" name="Google Shape;234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69089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9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REINF: Estrutura e Evolução dos Leiautes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36" name="Google Shape;236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7188" y="1087273"/>
            <a:ext cx="257175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9"/>
          <p:cNvSpPr/>
          <p:nvPr/>
        </p:nvSpPr>
        <p:spPr>
          <a:xfrm>
            <a:off x="721519" y="1051554"/>
            <a:ext cx="4231472" cy="5486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Os leiautes definem a estrutura e o formato das informações a serem enviadas.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38" name="Google Shape;238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7188" y="1778766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9"/>
          <p:cNvSpPr/>
          <p:nvPr/>
        </p:nvSpPr>
        <p:spPr>
          <a:xfrm>
            <a:off x="669727" y="1743047"/>
            <a:ext cx="4283264" cy="5486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Tabelas auxiliares são utilizadas para padronizar códigos e classificações.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9"/>
          <p:cNvSpPr/>
          <p:nvPr/>
        </p:nvSpPr>
        <p:spPr>
          <a:xfrm>
            <a:off x="357188" y="2434540"/>
            <a:ext cx="4524366" cy="9429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9"/>
          <p:cNvSpPr/>
          <p:nvPr/>
        </p:nvSpPr>
        <p:spPr>
          <a:xfrm>
            <a:off x="357188" y="2434540"/>
            <a:ext cx="42863" cy="942947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9"/>
          <p:cNvSpPr/>
          <p:nvPr/>
        </p:nvSpPr>
        <p:spPr>
          <a:xfrm>
            <a:off x="535781" y="2625635"/>
            <a:ext cx="1488858" cy="2803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Versão Atual: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9"/>
          <p:cNvSpPr/>
          <p:nvPr/>
        </p:nvSpPr>
        <p:spPr>
          <a:xfrm>
            <a:off x="1953202" y="2625635"/>
            <a:ext cx="368294" cy="2803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1620"/>
              <a:buFont typeface="Noto Sans"/>
              <a:buNone/>
            </a:pPr>
            <a:r>
              <a:rPr b="1" lang="en-US" sz="1620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2.1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44" name="Google Shape;244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167303" y="1913744"/>
            <a:ext cx="3619509" cy="20359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Forma&#10;&#10;Descrição gerada automaticamente" id="245" name="Google Shape;245;p9"/>
          <p:cNvPicPr preferRelativeResize="0"/>
          <p:nvPr/>
        </p:nvPicPr>
        <p:blipFill rotWithShape="1">
          <a:blip r:embed="rId7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9"/>
          <p:cNvSpPr/>
          <p:nvPr/>
        </p:nvSpPr>
        <p:spPr>
          <a:xfrm>
            <a:off x="535781" y="2935998"/>
            <a:ext cx="42387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Introduz a série R-4000, com foco em retenções de IR, PIS, COFINS e CSLL.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54" name="Google Shape;2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10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REINF: Eventos Não Periódicos em Detalhe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10"/>
          <p:cNvSpPr/>
          <p:nvPr/>
        </p:nvSpPr>
        <p:spPr>
          <a:xfrm>
            <a:off x="357188" y="1051554"/>
            <a:ext cx="4107656" cy="22330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10"/>
          <p:cNvSpPr/>
          <p:nvPr/>
        </p:nvSpPr>
        <p:spPr>
          <a:xfrm>
            <a:off x="357188" y="1051554"/>
            <a:ext cx="42863" cy="2233036"/>
          </a:xfrm>
          <a:prstGeom prst="rect">
            <a:avLst/>
          </a:prstGeom>
          <a:solidFill>
            <a:srgbClr val="F9731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58" name="Google Shape;258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5781" y="1435866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10"/>
          <p:cNvSpPr/>
          <p:nvPr/>
        </p:nvSpPr>
        <p:spPr>
          <a:xfrm>
            <a:off x="848320" y="1230148"/>
            <a:ext cx="3509367" cy="61720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R-1000: Informações do Contribuinte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10"/>
          <p:cNvSpPr/>
          <p:nvPr/>
        </p:nvSpPr>
        <p:spPr>
          <a:xfrm>
            <a:off x="535781" y="1954513"/>
            <a:ext cx="3821906" cy="25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1350"/>
              <a:buFont typeface="Noto Sans"/>
              <a:buNone/>
            </a:pPr>
            <a:r>
              <a:rPr b="1" i="0" lang="en-US" sz="1350" u="none" cap="none" strike="noStrike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R-1000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0"/>
          <p:cNvSpPr/>
          <p:nvPr/>
        </p:nvSpPr>
        <p:spPr>
          <a:xfrm>
            <a:off x="535781" y="2283126"/>
            <a:ext cx="3821906" cy="82287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Primeiro evento a ser enviado, contém os dados cadastrais do contribuinte e informações sobre sua classificação tributária.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                        É o ponto de partida para a comunicação com a EFD-REINF.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0"/>
          <p:cNvSpPr/>
          <p:nvPr/>
        </p:nvSpPr>
        <p:spPr>
          <a:xfrm>
            <a:off x="4679156" y="1051554"/>
            <a:ext cx="4107656" cy="22330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10"/>
          <p:cNvSpPr/>
          <p:nvPr/>
        </p:nvSpPr>
        <p:spPr>
          <a:xfrm>
            <a:off x="4679156" y="1051554"/>
            <a:ext cx="42863" cy="2233036"/>
          </a:xfrm>
          <a:prstGeom prst="rect">
            <a:avLst/>
          </a:prstGeom>
          <a:solidFill>
            <a:srgbClr val="F9731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64" name="Google Shape;264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57750" y="1435866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10"/>
          <p:cNvSpPr/>
          <p:nvPr/>
        </p:nvSpPr>
        <p:spPr>
          <a:xfrm>
            <a:off x="5170289" y="1230148"/>
            <a:ext cx="3509367" cy="61720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R-1070: Processos Administrativos/Judiciais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10"/>
          <p:cNvSpPr/>
          <p:nvPr/>
        </p:nvSpPr>
        <p:spPr>
          <a:xfrm>
            <a:off x="4857750" y="1954513"/>
            <a:ext cx="3821906" cy="25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1350"/>
              <a:buFont typeface="Noto Sans"/>
              <a:buNone/>
            </a:pPr>
            <a:r>
              <a:rPr b="1" i="0" lang="en-US" sz="1350" u="none" cap="none" strike="noStrike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R-1070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10"/>
          <p:cNvSpPr/>
          <p:nvPr/>
        </p:nvSpPr>
        <p:spPr>
          <a:xfrm>
            <a:off x="4857750" y="2283126"/>
            <a:ext cx="3821906" cy="82287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Utilizado para informar processos administrativos ou judiciais que influenciam na apuração das contribuições previdenciárias ou retenções.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                        Essencial para a correta aplicação de suspensões de exigibilidade.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10"/>
          <p:cNvSpPr/>
          <p:nvPr/>
        </p:nvSpPr>
        <p:spPr>
          <a:xfrm>
            <a:off x="357188" y="3498903"/>
            <a:ext cx="8429625" cy="537204"/>
          </a:xfrm>
          <a:prstGeom prst="rect">
            <a:avLst/>
          </a:prstGeom>
          <a:solidFill>
            <a:srgbClr val="FEF3C7"/>
          </a:solidFill>
          <a:ln cap="flat" cmpd="sng" w="9525">
            <a:solidFill>
              <a:srgbClr val="F59E0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10"/>
          <p:cNvSpPr/>
          <p:nvPr/>
        </p:nvSpPr>
        <p:spPr>
          <a:xfrm>
            <a:off x="500063" y="3641778"/>
            <a:ext cx="8215313" cy="222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92400E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92400E"/>
                </a:solidFill>
                <a:latin typeface="Noto Sans"/>
                <a:ea typeface="Noto Sans"/>
                <a:cs typeface="Noto Sans"/>
                <a:sym typeface="Noto Sans"/>
              </a:rPr>
              <a:t>Eventos não periódicos são enviados apenas uma vez ou quando há alteração nas informações.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270" name="Google Shape;270;p10"/>
          <p:cNvPicPr preferRelativeResize="0"/>
          <p:nvPr/>
        </p:nvPicPr>
        <p:blipFill rotWithShape="1">
          <a:blip r:embed="rId6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1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78" name="Google Shape;278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11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REINF: Eventos Periódicos - Serviços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11"/>
          <p:cNvSpPr/>
          <p:nvPr/>
        </p:nvSpPr>
        <p:spPr>
          <a:xfrm>
            <a:off x="357188" y="1051554"/>
            <a:ext cx="4107656" cy="22330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11"/>
          <p:cNvSpPr/>
          <p:nvPr/>
        </p:nvSpPr>
        <p:spPr>
          <a:xfrm>
            <a:off x="357188" y="1051554"/>
            <a:ext cx="42863" cy="223303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82" name="Google Shape;282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5781" y="1435866"/>
            <a:ext cx="257175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11"/>
          <p:cNvSpPr/>
          <p:nvPr/>
        </p:nvSpPr>
        <p:spPr>
          <a:xfrm>
            <a:off x="900113" y="1230148"/>
            <a:ext cx="3457575" cy="61720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R-2010: Retenções - Serviços Tomados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11"/>
          <p:cNvSpPr/>
          <p:nvPr/>
        </p:nvSpPr>
        <p:spPr>
          <a:xfrm>
            <a:off x="535781" y="1954513"/>
            <a:ext cx="3821906" cy="25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1350"/>
              <a:buFont typeface="Noto Sans"/>
              <a:buNone/>
            </a:pPr>
            <a:r>
              <a:rPr b="1" i="0" lang="en-US" sz="1350" u="none" cap="none" strike="noStrike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R-2010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11"/>
          <p:cNvSpPr/>
          <p:nvPr/>
        </p:nvSpPr>
        <p:spPr>
          <a:xfrm>
            <a:off x="535781" y="2283126"/>
            <a:ext cx="3821906" cy="82287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Informações sobre serviços tomados mediante cessão de mão de obra ou empreitada, sujeitos à retenção de contribuição previdenciária.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                        Essencial para o tomador do serviço.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11"/>
          <p:cNvSpPr/>
          <p:nvPr/>
        </p:nvSpPr>
        <p:spPr>
          <a:xfrm>
            <a:off x="4679156" y="1051554"/>
            <a:ext cx="4107656" cy="22330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p11"/>
          <p:cNvSpPr/>
          <p:nvPr/>
        </p:nvSpPr>
        <p:spPr>
          <a:xfrm>
            <a:off x="4679156" y="1051554"/>
            <a:ext cx="42863" cy="223303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88" name="Google Shape;288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57750" y="1435866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11"/>
          <p:cNvSpPr/>
          <p:nvPr/>
        </p:nvSpPr>
        <p:spPr>
          <a:xfrm>
            <a:off x="5170289" y="1230148"/>
            <a:ext cx="3509367" cy="61720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R-2020: Retenções - Serviços Prestados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11"/>
          <p:cNvSpPr/>
          <p:nvPr/>
        </p:nvSpPr>
        <p:spPr>
          <a:xfrm>
            <a:off x="4857750" y="1954513"/>
            <a:ext cx="3821906" cy="25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1350"/>
              <a:buFont typeface="Noto Sans"/>
              <a:buNone/>
            </a:pPr>
            <a:r>
              <a:rPr b="1" i="0" lang="en-US" sz="1350" u="none" cap="none" strike="noStrike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R-2020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11"/>
          <p:cNvSpPr/>
          <p:nvPr/>
        </p:nvSpPr>
        <p:spPr>
          <a:xfrm>
            <a:off x="4857750" y="2283126"/>
            <a:ext cx="3821906" cy="82287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Informações sobre serviços prestados mediante cessão de mão de obra ou empreitada, sujeitos à retenção de contribuição previdenciária.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                        Essencial para o prestador do serviço.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p11"/>
          <p:cNvSpPr/>
          <p:nvPr/>
        </p:nvSpPr>
        <p:spPr>
          <a:xfrm>
            <a:off x="357188" y="3498903"/>
            <a:ext cx="8429625" cy="537204"/>
          </a:xfrm>
          <a:prstGeom prst="rect">
            <a:avLst/>
          </a:prstGeom>
          <a:solidFill>
            <a:srgbClr val="FEF3C7"/>
          </a:solidFill>
          <a:ln cap="flat" cmpd="sng" w="9525">
            <a:solidFill>
              <a:srgbClr val="F59E0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11"/>
          <p:cNvSpPr/>
          <p:nvPr/>
        </p:nvSpPr>
        <p:spPr>
          <a:xfrm>
            <a:off x="500063" y="3641778"/>
            <a:ext cx="8215313" cy="222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92400E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92400E"/>
                </a:solidFill>
                <a:latin typeface="Noto Sans"/>
                <a:ea typeface="Noto Sans"/>
                <a:cs typeface="Noto Sans"/>
                <a:sym typeface="Noto Sans"/>
              </a:rPr>
              <a:t>Estes eventos são a base para o cruzamento de informações entre tomadores e prestadores de serviços.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294" name="Google Shape;294;p11"/>
          <p:cNvPicPr preferRelativeResize="0"/>
          <p:nvPr/>
        </p:nvPicPr>
        <p:blipFill rotWithShape="1">
          <a:blip r:embed="rId6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1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02" name="Google Shape;302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12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REINF: Eventos Periódicos - Outras Operações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12"/>
          <p:cNvSpPr/>
          <p:nvPr/>
        </p:nvSpPr>
        <p:spPr>
          <a:xfrm>
            <a:off x="357188" y="1051554"/>
            <a:ext cx="2690794" cy="1787556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3B82F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05" name="Google Shape;305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0063" y="1342997"/>
            <a:ext cx="148233" cy="148596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12"/>
          <p:cNvSpPr/>
          <p:nvPr/>
        </p:nvSpPr>
        <p:spPr>
          <a:xfrm>
            <a:off x="719733" y="1194429"/>
            <a:ext cx="2256811" cy="4457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Recursos Associações Desportivas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12"/>
          <p:cNvSpPr/>
          <p:nvPr/>
        </p:nvSpPr>
        <p:spPr>
          <a:xfrm>
            <a:off x="500063" y="1711626"/>
            <a:ext cx="2476481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1080"/>
              <a:buFont typeface="Noto Sans"/>
              <a:buNone/>
            </a:pPr>
            <a:r>
              <a:rPr b="1" i="0" lang="en-US" sz="1080" u="none" cap="none" strike="noStrike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R-2030 / R-2040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12"/>
          <p:cNvSpPr/>
          <p:nvPr/>
        </p:nvSpPr>
        <p:spPr>
          <a:xfrm>
            <a:off x="500063" y="1974493"/>
            <a:ext cx="2476481" cy="6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855"/>
              <a:buFont typeface="Noto Sans"/>
              <a:buNone/>
            </a:pPr>
            <a:r>
              <a:rPr b="0" i="0" lang="en-US" sz="855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Informações sobre a contribuição previdenciária incidente sobre a receita bruta de associações desportivas que mantêm equipe de futebol profissional.</a:t>
            </a:r>
            <a:endParaRPr b="0" i="0" sz="855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12"/>
          <p:cNvSpPr/>
          <p:nvPr/>
        </p:nvSpPr>
        <p:spPr>
          <a:xfrm>
            <a:off x="3226575" y="1051554"/>
            <a:ext cx="2690822" cy="1787556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3B82F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10" name="Google Shape;310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369450" y="1231571"/>
            <a:ext cx="185738" cy="148596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12"/>
          <p:cNvSpPr/>
          <p:nvPr/>
        </p:nvSpPr>
        <p:spPr>
          <a:xfrm>
            <a:off x="3626625" y="1194429"/>
            <a:ext cx="1204726" cy="222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Produção Rural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12"/>
          <p:cNvSpPr/>
          <p:nvPr/>
        </p:nvSpPr>
        <p:spPr>
          <a:xfrm>
            <a:off x="3369450" y="1488746"/>
            <a:ext cx="2476509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1080"/>
              <a:buFont typeface="Noto Sans"/>
              <a:buNone/>
            </a:pPr>
            <a:r>
              <a:rPr b="1" i="0" lang="en-US" sz="1080" u="none" cap="none" strike="noStrike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R-2050 / R-2055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12"/>
          <p:cNvSpPr/>
          <p:nvPr/>
        </p:nvSpPr>
        <p:spPr>
          <a:xfrm>
            <a:off x="3369450" y="1751614"/>
            <a:ext cx="2476509" cy="45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855"/>
              <a:buFont typeface="Noto Sans"/>
              <a:buNone/>
            </a:pPr>
            <a:r>
              <a:rPr b="0" i="0" lang="en-US" sz="855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Informações sobre a comercialização da produção rural e a aquisição de produção rural de pessoa física.</a:t>
            </a:r>
            <a:endParaRPr b="0" i="0" sz="855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12"/>
          <p:cNvSpPr/>
          <p:nvPr/>
        </p:nvSpPr>
        <p:spPr>
          <a:xfrm>
            <a:off x="6095991" y="1051554"/>
            <a:ext cx="2690794" cy="1787556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3B82F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15" name="Google Shape;315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238866" y="1454451"/>
            <a:ext cx="110728" cy="148596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12"/>
          <p:cNvSpPr/>
          <p:nvPr/>
        </p:nvSpPr>
        <p:spPr>
          <a:xfrm>
            <a:off x="6421031" y="1194429"/>
            <a:ext cx="2294316" cy="66863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CPRB - Contribuição Previdenciária sobre a Receita Bruta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2"/>
          <p:cNvSpPr/>
          <p:nvPr/>
        </p:nvSpPr>
        <p:spPr>
          <a:xfrm>
            <a:off x="6238866" y="1934505"/>
            <a:ext cx="2476481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1080"/>
              <a:buFont typeface="Noto Sans"/>
              <a:buNone/>
            </a:pPr>
            <a:r>
              <a:rPr b="1" i="0" lang="en-US" sz="1080" u="none" cap="none" strike="noStrike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R-2060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12"/>
          <p:cNvSpPr/>
          <p:nvPr/>
        </p:nvSpPr>
        <p:spPr>
          <a:xfrm>
            <a:off x="6238866" y="2197373"/>
            <a:ext cx="2476481" cy="45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855"/>
              <a:buFont typeface="Noto Sans"/>
              <a:buNone/>
            </a:pPr>
            <a:r>
              <a:rPr b="0" i="0" lang="en-US" sz="855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Informações sobre a Contribuição Previdenciária sobre a Receita Bruta, para empresas que optaram por este regime.</a:t>
            </a:r>
            <a:endParaRPr b="0" i="0" sz="855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12"/>
          <p:cNvSpPr/>
          <p:nvPr/>
        </p:nvSpPr>
        <p:spPr>
          <a:xfrm>
            <a:off x="357188" y="3010560"/>
            <a:ext cx="8429625" cy="537204"/>
          </a:xfrm>
          <a:prstGeom prst="rect">
            <a:avLst/>
          </a:prstGeom>
          <a:solidFill>
            <a:srgbClr val="FEF3C7"/>
          </a:solidFill>
          <a:ln cap="flat" cmpd="sng" w="9525">
            <a:solidFill>
              <a:srgbClr val="F59E0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12"/>
          <p:cNvSpPr/>
          <p:nvPr/>
        </p:nvSpPr>
        <p:spPr>
          <a:xfrm>
            <a:off x="500063" y="3153435"/>
            <a:ext cx="8215313" cy="222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92400E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92400E"/>
                </a:solidFill>
                <a:latin typeface="Noto Sans"/>
                <a:ea typeface="Noto Sans"/>
                <a:cs typeface="Noto Sans"/>
                <a:sym typeface="Noto Sans"/>
              </a:rPr>
              <a:t>A correta classificação e envio desses eventos garante a conformidade e evita inconsistências na apuração.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321" name="Google Shape;321;p12"/>
          <p:cNvPicPr preferRelativeResize="0"/>
          <p:nvPr/>
        </p:nvPicPr>
        <p:blipFill rotWithShape="1">
          <a:blip r:embed="rId7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1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1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29" name="Google Shape;329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13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REINF: Fechamento e Reabertura de Períodos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13"/>
          <p:cNvSpPr/>
          <p:nvPr/>
        </p:nvSpPr>
        <p:spPr>
          <a:xfrm>
            <a:off x="357188" y="1051554"/>
            <a:ext cx="4107656" cy="22330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13"/>
          <p:cNvSpPr/>
          <p:nvPr/>
        </p:nvSpPr>
        <p:spPr>
          <a:xfrm>
            <a:off x="357188" y="1051554"/>
            <a:ext cx="42863" cy="2233036"/>
          </a:xfrm>
          <a:prstGeom prst="rect">
            <a:avLst/>
          </a:prstGeom>
          <a:solidFill>
            <a:srgbClr val="F9731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33" name="Google Shape;333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5781" y="1435866"/>
            <a:ext cx="180380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p13"/>
          <p:cNvSpPr/>
          <p:nvPr/>
        </p:nvSpPr>
        <p:spPr>
          <a:xfrm>
            <a:off x="823317" y="1230148"/>
            <a:ext cx="3534370" cy="61720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R-2099: Fechamento dos Eventos Periódicos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p13"/>
          <p:cNvSpPr/>
          <p:nvPr/>
        </p:nvSpPr>
        <p:spPr>
          <a:xfrm>
            <a:off x="535781" y="1954513"/>
            <a:ext cx="3821906" cy="25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1350"/>
              <a:buFont typeface="Noto Sans"/>
              <a:buNone/>
            </a:pPr>
            <a:r>
              <a:rPr b="1" i="0" lang="en-US" sz="1350" u="none" cap="none" strike="noStrike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R-2099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13"/>
          <p:cNvSpPr/>
          <p:nvPr/>
        </p:nvSpPr>
        <p:spPr>
          <a:xfrm>
            <a:off x="535781" y="2283126"/>
            <a:ext cx="3821906" cy="82287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Evento utilizado para encerrar a transmissão dos eventos periódicos de um determinado período de apuração.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                        Após o envio do R-2099, as informações são consolidadas e enviadas para a DCTFWeb.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13"/>
          <p:cNvSpPr/>
          <p:nvPr/>
        </p:nvSpPr>
        <p:spPr>
          <a:xfrm>
            <a:off x="4679156" y="1051554"/>
            <a:ext cx="4107656" cy="22330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13"/>
          <p:cNvSpPr/>
          <p:nvPr/>
        </p:nvSpPr>
        <p:spPr>
          <a:xfrm>
            <a:off x="4679156" y="1051554"/>
            <a:ext cx="42863" cy="2233036"/>
          </a:xfrm>
          <a:prstGeom prst="rect">
            <a:avLst/>
          </a:prstGeom>
          <a:solidFill>
            <a:srgbClr val="F9731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39" name="Google Shape;339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57750" y="1435866"/>
            <a:ext cx="180380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13"/>
          <p:cNvSpPr/>
          <p:nvPr/>
        </p:nvSpPr>
        <p:spPr>
          <a:xfrm>
            <a:off x="5145286" y="1230148"/>
            <a:ext cx="3534370" cy="61720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R-2098: Reabertura dos Eventos Periódicos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13"/>
          <p:cNvSpPr/>
          <p:nvPr/>
        </p:nvSpPr>
        <p:spPr>
          <a:xfrm>
            <a:off x="4857750" y="1954513"/>
            <a:ext cx="3821906" cy="25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1350"/>
              <a:buFont typeface="Noto Sans"/>
              <a:buNone/>
            </a:pPr>
            <a:r>
              <a:rPr b="1" i="0" lang="en-US" sz="1350" u="none" cap="none" strike="noStrike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R-2098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13"/>
          <p:cNvSpPr/>
          <p:nvPr/>
        </p:nvSpPr>
        <p:spPr>
          <a:xfrm>
            <a:off x="4857750" y="2283126"/>
            <a:ext cx="3821906" cy="82287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Permite a reabertura de um período de apuração já encerrado pelo R-2099, caso seja necessário retificar ou incluir novas informações.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                        É fundamental para correções após o fechamento.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13"/>
          <p:cNvSpPr/>
          <p:nvPr/>
        </p:nvSpPr>
        <p:spPr>
          <a:xfrm>
            <a:off x="357188" y="3498903"/>
            <a:ext cx="8429625" cy="537204"/>
          </a:xfrm>
          <a:prstGeom prst="rect">
            <a:avLst/>
          </a:prstGeom>
          <a:solidFill>
            <a:srgbClr val="FEF3C7"/>
          </a:solidFill>
          <a:ln cap="flat" cmpd="sng" w="9525">
            <a:solidFill>
              <a:srgbClr val="F59E0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4" name="Google Shape;344;p13"/>
          <p:cNvSpPr/>
          <p:nvPr/>
        </p:nvSpPr>
        <p:spPr>
          <a:xfrm>
            <a:off x="500063" y="3641778"/>
            <a:ext cx="8215313" cy="222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92400E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92400E"/>
                </a:solidFill>
                <a:latin typeface="Noto Sans"/>
                <a:ea typeface="Noto Sans"/>
                <a:cs typeface="Noto Sans"/>
                <a:sym typeface="Noto Sans"/>
              </a:rPr>
              <a:t>O correto gerenciamento desses eventos garante a integridade e a atualização das informações fiscais.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345" name="Google Shape;345;p13"/>
          <p:cNvPicPr preferRelativeResize="0"/>
          <p:nvPr/>
        </p:nvPicPr>
        <p:blipFill rotWithShape="1">
          <a:blip r:embed="rId6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1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53" name="Google Shape;35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14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REINF: A Revolução da Série R-4000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14"/>
          <p:cNvSpPr/>
          <p:nvPr/>
        </p:nvSpPr>
        <p:spPr>
          <a:xfrm>
            <a:off x="357188" y="1051554"/>
            <a:ext cx="4107656" cy="227715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p14"/>
          <p:cNvSpPr/>
          <p:nvPr/>
        </p:nvSpPr>
        <p:spPr>
          <a:xfrm>
            <a:off x="357188" y="1051554"/>
            <a:ext cx="42863" cy="2277154"/>
          </a:xfrm>
          <a:prstGeom prst="rect">
            <a:avLst/>
          </a:prstGeom>
          <a:solidFill>
            <a:srgbClr val="F9731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57" name="Google Shape;357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5781" y="1281578"/>
            <a:ext cx="180380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14"/>
          <p:cNvSpPr/>
          <p:nvPr/>
        </p:nvSpPr>
        <p:spPr>
          <a:xfrm>
            <a:off x="823317" y="1230148"/>
            <a:ext cx="3025964" cy="308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Retenções de Pessoas Físicas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14"/>
          <p:cNvSpPr/>
          <p:nvPr/>
        </p:nvSpPr>
        <p:spPr>
          <a:xfrm>
            <a:off x="535781" y="1645909"/>
            <a:ext cx="3821906" cy="25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1350"/>
              <a:buFont typeface="Noto Sans"/>
              <a:buNone/>
            </a:pPr>
            <a:r>
              <a:rPr b="1" i="0" lang="en-US" sz="1350" u="none" cap="none" strike="noStrike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R-4010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14"/>
          <p:cNvSpPr/>
          <p:nvPr/>
        </p:nvSpPr>
        <p:spPr>
          <a:xfrm>
            <a:off x="535781" y="1938803"/>
            <a:ext cx="3821906" cy="3520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989"/>
              <a:buFont typeface="Noto Sans"/>
              <a:buNone/>
            </a:pPr>
            <a:r>
              <a:rPr b="0" i="0" lang="en-US" sz="989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Informações de pagamentos/créditos a beneficiário pessoa física, sujeitos a retenção de IR, PIS, COFINS e CSLL.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14"/>
          <p:cNvSpPr/>
          <p:nvPr/>
        </p:nvSpPr>
        <p:spPr>
          <a:xfrm>
            <a:off x="535781" y="2398012"/>
            <a:ext cx="3821906" cy="25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1350"/>
              <a:buFont typeface="Noto Sans"/>
              <a:buNone/>
            </a:pPr>
            <a:r>
              <a:rPr b="1" i="0" lang="en-US" sz="1350" u="none" cap="none" strike="noStrike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R-4040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14"/>
          <p:cNvSpPr/>
          <p:nvPr/>
        </p:nvSpPr>
        <p:spPr>
          <a:xfrm>
            <a:off x="535781" y="2690906"/>
            <a:ext cx="3821906" cy="3520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989"/>
              <a:buFont typeface="Noto Sans"/>
              <a:buNone/>
            </a:pPr>
            <a:r>
              <a:rPr b="0" i="0" lang="en-US" sz="989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Informações de pagamentos/créditos a beneficiários não identificados, sujeitos a retenção de IR.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14"/>
          <p:cNvSpPr/>
          <p:nvPr/>
        </p:nvSpPr>
        <p:spPr>
          <a:xfrm>
            <a:off x="4679156" y="1051554"/>
            <a:ext cx="4107656" cy="227715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14"/>
          <p:cNvSpPr/>
          <p:nvPr/>
        </p:nvSpPr>
        <p:spPr>
          <a:xfrm>
            <a:off x="4679156" y="1051554"/>
            <a:ext cx="42863" cy="2277154"/>
          </a:xfrm>
          <a:prstGeom prst="rect">
            <a:avLst/>
          </a:prstGeom>
          <a:solidFill>
            <a:srgbClr val="F9731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65" name="Google Shape;365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57750" y="1281578"/>
            <a:ext cx="153591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14"/>
          <p:cNvSpPr/>
          <p:nvPr/>
        </p:nvSpPr>
        <p:spPr>
          <a:xfrm>
            <a:off x="5118497" y="1230148"/>
            <a:ext cx="3237654" cy="308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Retenções de Pessoas Jurídicas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14"/>
          <p:cNvSpPr/>
          <p:nvPr/>
        </p:nvSpPr>
        <p:spPr>
          <a:xfrm>
            <a:off x="4857750" y="1645909"/>
            <a:ext cx="3821906" cy="25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1350"/>
              <a:buFont typeface="Noto Sans"/>
              <a:buNone/>
            </a:pPr>
            <a:r>
              <a:rPr b="1" i="0" lang="en-US" sz="1350" u="none" cap="none" strike="noStrike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R-4020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14"/>
          <p:cNvSpPr/>
          <p:nvPr/>
        </p:nvSpPr>
        <p:spPr>
          <a:xfrm>
            <a:off x="4857750" y="1938803"/>
            <a:ext cx="3821906" cy="3520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989"/>
              <a:buFont typeface="Noto Sans"/>
              <a:buNone/>
            </a:pPr>
            <a:r>
              <a:rPr b="0" i="0" lang="en-US" sz="989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Informações de pagamentos/créditos a beneficiário pessoa jurídica, sujeitos a retenção de IR, PIS, COFINS e CSLL.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9" name="Google Shape;369;p14"/>
          <p:cNvSpPr/>
          <p:nvPr/>
        </p:nvSpPr>
        <p:spPr>
          <a:xfrm>
            <a:off x="4857750" y="2398012"/>
            <a:ext cx="3821906" cy="25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1350"/>
              <a:buFont typeface="Noto Sans"/>
              <a:buNone/>
            </a:pPr>
            <a:r>
              <a:rPr b="1" i="0" lang="en-US" sz="1350" u="none" cap="none" strike="noStrike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R-4080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0" name="Google Shape;370;p14"/>
          <p:cNvSpPr/>
          <p:nvPr/>
        </p:nvSpPr>
        <p:spPr>
          <a:xfrm>
            <a:off x="4857750" y="2690906"/>
            <a:ext cx="3821906" cy="3520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989"/>
              <a:buFont typeface="Noto Sans"/>
              <a:buNone/>
            </a:pPr>
            <a:r>
              <a:rPr b="0" i="0" lang="en-US" sz="989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Informações de retenção de IRRF sobre pagamentos/créditos de serviços de propaganda e publicidade.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14"/>
          <p:cNvSpPr/>
          <p:nvPr/>
        </p:nvSpPr>
        <p:spPr>
          <a:xfrm>
            <a:off x="357188" y="3543021"/>
            <a:ext cx="8429625" cy="760084"/>
          </a:xfrm>
          <a:prstGeom prst="rect">
            <a:avLst/>
          </a:prstGeom>
          <a:solidFill>
            <a:srgbClr val="FEF3C7"/>
          </a:solidFill>
          <a:ln cap="flat" cmpd="sng" w="9525">
            <a:solidFill>
              <a:srgbClr val="F59E0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p14"/>
          <p:cNvSpPr/>
          <p:nvPr/>
        </p:nvSpPr>
        <p:spPr>
          <a:xfrm>
            <a:off x="500063" y="3685896"/>
            <a:ext cx="8215313" cy="4457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92400E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92400E"/>
                </a:solidFill>
                <a:latin typeface="Noto Sans"/>
                <a:ea typeface="Noto Sans"/>
                <a:cs typeface="Noto Sans"/>
                <a:sym typeface="Noto Sans"/>
              </a:rPr>
              <a:t>A série R-4000 unifica e simplifica o envio de informações de retenções que antes eram declaradas em outras obrigações.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373" name="Google Shape;373;p14"/>
          <p:cNvPicPr preferRelativeResize="0"/>
          <p:nvPr/>
        </p:nvPicPr>
        <p:blipFill rotWithShape="1">
          <a:blip r:embed="rId6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1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1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81" name="Google Shape;381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287899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15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REINF: R-4000 na Prática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15"/>
          <p:cNvSpPr/>
          <p:nvPr/>
        </p:nvSpPr>
        <p:spPr>
          <a:xfrm>
            <a:off x="357188" y="975354"/>
            <a:ext cx="4107600" cy="1931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Google Shape;384;p15"/>
          <p:cNvSpPr/>
          <p:nvPr/>
        </p:nvSpPr>
        <p:spPr>
          <a:xfrm>
            <a:off x="357188" y="975354"/>
            <a:ext cx="42900" cy="193170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85" name="Google Shape;385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5781" y="1435866"/>
            <a:ext cx="232172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15"/>
          <p:cNvSpPr/>
          <p:nvPr/>
        </p:nvSpPr>
        <p:spPr>
          <a:xfrm>
            <a:off x="875109" y="1230148"/>
            <a:ext cx="3482578" cy="61720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Exemplo 1: Distribuição de Lucros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p15"/>
          <p:cNvSpPr/>
          <p:nvPr/>
        </p:nvSpPr>
        <p:spPr>
          <a:xfrm>
            <a:off x="535781" y="1954513"/>
            <a:ext cx="3821906" cy="41143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Uma empresa distribui lucros e dividendos a seus sócios (Pessoa Física).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Google Shape;388;p15"/>
          <p:cNvSpPr/>
          <p:nvPr/>
        </p:nvSpPr>
        <p:spPr>
          <a:xfrm>
            <a:off x="535781" y="2473105"/>
            <a:ext cx="3750469" cy="331487"/>
          </a:xfrm>
          <a:prstGeom prst="rect">
            <a:avLst/>
          </a:prstGeom>
          <a:solidFill>
            <a:srgbClr val="E0F2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p15"/>
          <p:cNvSpPr/>
          <p:nvPr/>
        </p:nvSpPr>
        <p:spPr>
          <a:xfrm>
            <a:off x="535781" y="2473105"/>
            <a:ext cx="28575" cy="331487"/>
          </a:xfrm>
          <a:prstGeom prst="rect">
            <a:avLst/>
          </a:prstGeom>
          <a:solidFill>
            <a:srgbClr val="0284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15"/>
          <p:cNvSpPr/>
          <p:nvPr/>
        </p:nvSpPr>
        <p:spPr>
          <a:xfrm>
            <a:off x="607219" y="2551686"/>
            <a:ext cx="559975" cy="17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C4A6E"/>
              </a:buClr>
              <a:buSzPts val="989"/>
              <a:buFont typeface="Noto Sans"/>
              <a:buNone/>
            </a:pPr>
            <a:r>
              <a:rPr b="1" i="0" lang="en-US" sz="989" u="none" cap="none" strike="noStrike">
                <a:solidFill>
                  <a:srgbClr val="0C4A6E"/>
                </a:solidFill>
                <a:latin typeface="Noto Sans"/>
                <a:ea typeface="Noto Sans"/>
                <a:cs typeface="Noto Sans"/>
                <a:sym typeface="Noto Sans"/>
              </a:rPr>
              <a:t>Evento: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15"/>
          <p:cNvSpPr/>
          <p:nvPr/>
        </p:nvSpPr>
        <p:spPr>
          <a:xfrm>
            <a:off x="1095756" y="2551686"/>
            <a:ext cx="482538" cy="17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989"/>
              <a:buFont typeface="Noto Sans"/>
              <a:buNone/>
            </a:pPr>
            <a:r>
              <a:rPr b="1" i="0" lang="en-US" sz="989" u="none" cap="none" strike="noStrike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R-4010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15"/>
          <p:cNvSpPr/>
          <p:nvPr/>
        </p:nvSpPr>
        <p:spPr>
          <a:xfrm>
            <a:off x="1506857" y="2551686"/>
            <a:ext cx="2450334" cy="17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C4A6E"/>
              </a:buClr>
              <a:buSzPts val="989"/>
              <a:buFont typeface="Noto Sans"/>
              <a:buNone/>
            </a:pPr>
            <a:r>
              <a:rPr b="1" i="0" lang="en-US" sz="989" u="none" cap="none" strike="noStrike">
                <a:solidFill>
                  <a:srgbClr val="0C4A6E"/>
                </a:solidFill>
                <a:latin typeface="Noto Sans"/>
                <a:ea typeface="Noto Sans"/>
                <a:cs typeface="Noto Sans"/>
                <a:sym typeface="Noto Sans"/>
              </a:rPr>
              <a:t>(Pagamentos/Créditos a Pessoa Física)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15"/>
          <p:cNvSpPr/>
          <p:nvPr/>
        </p:nvSpPr>
        <p:spPr>
          <a:xfrm>
            <a:off x="4679156" y="975354"/>
            <a:ext cx="4107600" cy="1931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4" name="Google Shape;394;p15"/>
          <p:cNvSpPr/>
          <p:nvPr/>
        </p:nvSpPr>
        <p:spPr>
          <a:xfrm>
            <a:off x="4679156" y="975354"/>
            <a:ext cx="42900" cy="193170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95" name="Google Shape;395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57750" y="1281578"/>
            <a:ext cx="153591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p15"/>
          <p:cNvSpPr/>
          <p:nvPr/>
        </p:nvSpPr>
        <p:spPr>
          <a:xfrm>
            <a:off x="5118497" y="1230148"/>
            <a:ext cx="3215636" cy="308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Exemplo 2: Aluguéis Pagos a PJ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p15"/>
          <p:cNvSpPr/>
          <p:nvPr/>
        </p:nvSpPr>
        <p:spPr>
          <a:xfrm>
            <a:off x="4857750" y="1645909"/>
            <a:ext cx="3821906" cy="41143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Uma empresa paga aluguel a outra Pessoa Jurídica, com retenção de IR.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15"/>
          <p:cNvSpPr/>
          <p:nvPr/>
        </p:nvSpPr>
        <p:spPr>
          <a:xfrm>
            <a:off x="4857750" y="2164500"/>
            <a:ext cx="3750469" cy="331487"/>
          </a:xfrm>
          <a:prstGeom prst="rect">
            <a:avLst/>
          </a:prstGeom>
          <a:solidFill>
            <a:srgbClr val="E0F2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15"/>
          <p:cNvSpPr/>
          <p:nvPr/>
        </p:nvSpPr>
        <p:spPr>
          <a:xfrm>
            <a:off x="4857750" y="2164500"/>
            <a:ext cx="28575" cy="331487"/>
          </a:xfrm>
          <a:prstGeom prst="rect">
            <a:avLst/>
          </a:prstGeom>
          <a:solidFill>
            <a:srgbClr val="0284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0" name="Google Shape;400;p15"/>
          <p:cNvSpPr/>
          <p:nvPr/>
        </p:nvSpPr>
        <p:spPr>
          <a:xfrm>
            <a:off x="4929188" y="2243082"/>
            <a:ext cx="559975" cy="17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C4A6E"/>
              </a:buClr>
              <a:buSzPts val="989"/>
              <a:buFont typeface="Noto Sans"/>
              <a:buNone/>
            </a:pPr>
            <a:r>
              <a:rPr b="1" i="0" lang="en-US" sz="989" u="none" cap="none" strike="noStrike">
                <a:solidFill>
                  <a:srgbClr val="0C4A6E"/>
                </a:solidFill>
                <a:latin typeface="Noto Sans"/>
                <a:ea typeface="Noto Sans"/>
                <a:cs typeface="Noto Sans"/>
                <a:sym typeface="Noto Sans"/>
              </a:rPr>
              <a:t>Evento: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15"/>
          <p:cNvSpPr/>
          <p:nvPr/>
        </p:nvSpPr>
        <p:spPr>
          <a:xfrm>
            <a:off x="5417725" y="2243082"/>
            <a:ext cx="482538" cy="17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989"/>
              <a:buFont typeface="Noto Sans"/>
              <a:buNone/>
            </a:pPr>
            <a:r>
              <a:rPr b="1" i="0" lang="en-US" sz="989" u="none" cap="none" strike="noStrike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R-4020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15"/>
          <p:cNvSpPr/>
          <p:nvPr/>
        </p:nvSpPr>
        <p:spPr>
          <a:xfrm>
            <a:off x="5828826" y="2243082"/>
            <a:ext cx="2574541" cy="17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C4A6E"/>
              </a:buClr>
              <a:buSzPts val="989"/>
              <a:buFont typeface="Noto Sans"/>
              <a:buNone/>
            </a:pPr>
            <a:r>
              <a:rPr b="1" i="0" lang="en-US" sz="989" u="none" cap="none" strike="noStrike">
                <a:solidFill>
                  <a:srgbClr val="0C4A6E"/>
                </a:solidFill>
                <a:latin typeface="Noto Sans"/>
                <a:ea typeface="Noto Sans"/>
                <a:cs typeface="Noto Sans"/>
                <a:sym typeface="Noto Sans"/>
              </a:rPr>
              <a:t>(Pagamentos/Créditos a Pessoa Jurídica)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403" name="Google Shape;403;p15"/>
          <p:cNvPicPr preferRelativeResize="0"/>
          <p:nvPr/>
        </p:nvPicPr>
        <p:blipFill rotWithShape="1">
          <a:blip r:embed="rId6">
            <a:alphaModFix/>
          </a:blip>
          <a:srcRect b="27257" l="4497" r="823" t="64409"/>
          <a:stretch/>
        </p:blipFill>
        <p:spPr>
          <a:xfrm>
            <a:off x="35725" y="4579987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1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1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11" name="Google Shape;411;g3679e8820d7_0_19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-762000"/>
            <a:ext cx="9144000" cy="5960301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g3679e8820d7_0_194"/>
          <p:cNvSpPr/>
          <p:nvPr/>
        </p:nvSpPr>
        <p:spPr>
          <a:xfrm>
            <a:off x="357188" y="357188"/>
            <a:ext cx="85011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REINF: Pontos de Atrito e Desafios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g3679e8820d7_0_194"/>
          <p:cNvSpPr/>
          <p:nvPr/>
        </p:nvSpPr>
        <p:spPr>
          <a:xfrm>
            <a:off x="1200150" y="899154"/>
            <a:ext cx="6743700" cy="1148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4" name="Google Shape;414;g3679e8820d7_0_194"/>
          <p:cNvSpPr/>
          <p:nvPr/>
        </p:nvSpPr>
        <p:spPr>
          <a:xfrm>
            <a:off x="1200150" y="899154"/>
            <a:ext cx="42900" cy="1148700"/>
          </a:xfrm>
          <a:prstGeom prst="rect">
            <a:avLst/>
          </a:prstGeom>
          <a:solidFill>
            <a:srgbClr val="DC26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415" name="Google Shape;415;g3679e8820d7_0_19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744" y="1129178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g3679e8820d7_0_194"/>
          <p:cNvSpPr/>
          <p:nvPr/>
        </p:nvSpPr>
        <p:spPr>
          <a:xfrm>
            <a:off x="1691283" y="1077748"/>
            <a:ext cx="24507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Cessão de Mão de Obra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g3679e8820d7_0_194"/>
          <p:cNvSpPr/>
          <p:nvPr/>
        </p:nvSpPr>
        <p:spPr>
          <a:xfrm>
            <a:off x="1378744" y="1457790"/>
            <a:ext cx="6458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Dificuldades na correta identificação e informação das retenções de INSS em serviços de cessão de mão de obra e empreitada, gerando inconsistências.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g3679e8820d7_0_194"/>
          <p:cNvSpPr/>
          <p:nvPr/>
        </p:nvSpPr>
        <p:spPr>
          <a:xfrm>
            <a:off x="1200150" y="2190694"/>
            <a:ext cx="6743700" cy="1148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g3679e8820d7_0_194"/>
          <p:cNvSpPr/>
          <p:nvPr/>
        </p:nvSpPr>
        <p:spPr>
          <a:xfrm>
            <a:off x="1200150" y="2190694"/>
            <a:ext cx="42900" cy="1148700"/>
          </a:xfrm>
          <a:prstGeom prst="rect">
            <a:avLst/>
          </a:prstGeom>
          <a:solidFill>
            <a:srgbClr val="DC26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420" name="Google Shape;420;g3679e8820d7_0_19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78744" y="2496917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Google Shape;421;g3679e8820d7_0_194"/>
          <p:cNvSpPr/>
          <p:nvPr/>
        </p:nvSpPr>
        <p:spPr>
          <a:xfrm>
            <a:off x="1691283" y="2445488"/>
            <a:ext cx="23262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Desoneração da Folha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g3679e8820d7_0_194"/>
          <p:cNvSpPr/>
          <p:nvPr/>
        </p:nvSpPr>
        <p:spPr>
          <a:xfrm>
            <a:off x="1378744" y="2749330"/>
            <a:ext cx="6458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 complexidade da desoneração da folha de pagamento e sua correta aplicação no REINF ainda geram dúvidas e erros.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423" name="Google Shape;423;g3679e8820d7_0_194"/>
          <p:cNvPicPr preferRelativeResize="0"/>
          <p:nvPr/>
        </p:nvPicPr>
        <p:blipFill rotWithShape="1">
          <a:blip r:embed="rId6">
            <a:alphaModFix/>
          </a:blip>
          <a:srcRect b="27257" l="4497" r="823" t="64409"/>
          <a:stretch/>
        </p:blipFill>
        <p:spPr>
          <a:xfrm>
            <a:off x="0" y="4642787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g3679e8820d7_0_19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7544" y="47442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g3679e8820d7_0_19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80312" y="47716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31" name="Google Shape;431;g366f6f8798e_0_4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375949"/>
          </a:xfrm>
          <a:prstGeom prst="rect">
            <a:avLst/>
          </a:prstGeom>
          <a:noFill/>
          <a:ln>
            <a:noFill/>
          </a:ln>
        </p:spPr>
      </p:pic>
      <p:sp>
        <p:nvSpPr>
          <p:cNvPr id="432" name="Google Shape;432;g366f6f8798e_0_455"/>
          <p:cNvSpPr/>
          <p:nvPr/>
        </p:nvSpPr>
        <p:spPr>
          <a:xfrm>
            <a:off x="357188" y="357188"/>
            <a:ext cx="85011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Caso Prático 1: REINF - Cessão de Mão de Obra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g366f6f8798e_0_455"/>
          <p:cNvSpPr/>
          <p:nvPr/>
        </p:nvSpPr>
        <p:spPr>
          <a:xfrm>
            <a:off x="778669" y="1051554"/>
            <a:ext cx="7586700" cy="1255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4" name="Google Shape;434;g366f6f8798e_0_455"/>
          <p:cNvSpPr/>
          <p:nvPr/>
        </p:nvSpPr>
        <p:spPr>
          <a:xfrm>
            <a:off x="778669" y="1051554"/>
            <a:ext cx="42900" cy="125580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435" name="Google Shape;435;g366f6f8798e_0_45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7263" y="1281578"/>
            <a:ext cx="153591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436" name="Google Shape;436;g366f6f8798e_0_455"/>
          <p:cNvSpPr/>
          <p:nvPr/>
        </p:nvSpPr>
        <p:spPr>
          <a:xfrm>
            <a:off x="1218009" y="1230148"/>
            <a:ext cx="8670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Cenário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g366f6f8798e_0_455"/>
          <p:cNvSpPr/>
          <p:nvPr/>
        </p:nvSpPr>
        <p:spPr>
          <a:xfrm>
            <a:off x="957263" y="1610190"/>
            <a:ext cx="73008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Uma empresa de construção civil contrata uma empresa de segurança para realizar a vigilância de suas obras, com cessão de mão de obra. O valor do contrato é de R$ 50.000,00.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g366f6f8798e_0_455"/>
          <p:cNvSpPr/>
          <p:nvPr/>
        </p:nvSpPr>
        <p:spPr>
          <a:xfrm>
            <a:off x="778669" y="2450250"/>
            <a:ext cx="7586700" cy="1946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9" name="Google Shape;439;g366f6f8798e_0_455"/>
          <p:cNvSpPr/>
          <p:nvPr/>
        </p:nvSpPr>
        <p:spPr>
          <a:xfrm>
            <a:off x="778669" y="2450250"/>
            <a:ext cx="42900" cy="194610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440" name="Google Shape;440;g366f6f8798e_0_45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7263" y="2680274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Google Shape;441;g366f6f8798e_0_455"/>
          <p:cNvSpPr/>
          <p:nvPr/>
        </p:nvSpPr>
        <p:spPr>
          <a:xfrm>
            <a:off x="1269802" y="2628844"/>
            <a:ext cx="11298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Perguntas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g366f6f8798e_0_455"/>
          <p:cNvSpPr/>
          <p:nvPr/>
        </p:nvSpPr>
        <p:spPr>
          <a:xfrm>
            <a:off x="957263" y="3008886"/>
            <a:ext cx="7229400" cy="331500"/>
          </a:xfrm>
          <a:prstGeom prst="rect">
            <a:avLst/>
          </a:prstGeom>
          <a:solidFill>
            <a:srgbClr val="E0F2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g366f6f8798e_0_455"/>
          <p:cNvSpPr/>
          <p:nvPr/>
        </p:nvSpPr>
        <p:spPr>
          <a:xfrm>
            <a:off x="957263" y="3008886"/>
            <a:ext cx="28500" cy="331500"/>
          </a:xfrm>
          <a:prstGeom prst="rect">
            <a:avLst/>
          </a:prstGeom>
          <a:solidFill>
            <a:srgbClr val="0284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g366f6f8798e_0_455"/>
          <p:cNvSpPr/>
          <p:nvPr/>
        </p:nvSpPr>
        <p:spPr>
          <a:xfrm>
            <a:off x="1028700" y="3087467"/>
            <a:ext cx="43167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989"/>
              <a:buFont typeface="Noto Sans"/>
              <a:buNone/>
            </a:pPr>
            <a:r>
              <a:rPr b="1" i="0" lang="en-US" sz="989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1. Qual evento do REINF deve ser utilizado pelo tomador do serviço?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g366f6f8798e_0_455"/>
          <p:cNvSpPr/>
          <p:nvPr/>
        </p:nvSpPr>
        <p:spPr>
          <a:xfrm>
            <a:off x="957263" y="3411810"/>
            <a:ext cx="7229400" cy="331500"/>
          </a:xfrm>
          <a:prstGeom prst="rect">
            <a:avLst/>
          </a:prstGeom>
          <a:solidFill>
            <a:srgbClr val="E0F2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6" name="Google Shape;446;g366f6f8798e_0_455"/>
          <p:cNvSpPr/>
          <p:nvPr/>
        </p:nvSpPr>
        <p:spPr>
          <a:xfrm>
            <a:off x="957263" y="3411810"/>
            <a:ext cx="28500" cy="331500"/>
          </a:xfrm>
          <a:prstGeom prst="rect">
            <a:avLst/>
          </a:prstGeom>
          <a:solidFill>
            <a:srgbClr val="0284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7" name="Google Shape;447;g366f6f8798e_0_455"/>
          <p:cNvSpPr/>
          <p:nvPr/>
        </p:nvSpPr>
        <p:spPr>
          <a:xfrm>
            <a:off x="1028700" y="3490392"/>
            <a:ext cx="24762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989"/>
              <a:buFont typeface="Noto Sans"/>
              <a:buNone/>
            </a:pPr>
            <a:r>
              <a:rPr b="1" i="0" lang="en-US" sz="989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2. Qual o prazo de envio desse evento?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8" name="Google Shape;448;g366f6f8798e_0_455"/>
          <p:cNvSpPr/>
          <p:nvPr/>
        </p:nvSpPr>
        <p:spPr>
          <a:xfrm>
            <a:off x="957263" y="3814735"/>
            <a:ext cx="7229400" cy="331500"/>
          </a:xfrm>
          <a:prstGeom prst="rect">
            <a:avLst/>
          </a:prstGeom>
          <a:solidFill>
            <a:srgbClr val="E0F2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9" name="Google Shape;449;g366f6f8798e_0_455"/>
          <p:cNvSpPr/>
          <p:nvPr/>
        </p:nvSpPr>
        <p:spPr>
          <a:xfrm>
            <a:off x="957263" y="3814735"/>
            <a:ext cx="28500" cy="331500"/>
          </a:xfrm>
          <a:prstGeom prst="rect">
            <a:avLst/>
          </a:prstGeom>
          <a:solidFill>
            <a:srgbClr val="0284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0" name="Google Shape;450;g366f6f8798e_0_455"/>
          <p:cNvSpPr/>
          <p:nvPr/>
        </p:nvSpPr>
        <p:spPr>
          <a:xfrm>
            <a:off x="1028700" y="3893316"/>
            <a:ext cx="29679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989"/>
              <a:buFont typeface="Noto Sans"/>
              <a:buNone/>
            </a:pPr>
            <a:r>
              <a:rPr b="1" i="0" lang="en-US" sz="989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3. Como essa informação impacta a DCTFWeb?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451" name="Google Shape;451;g366f6f8798e_0_455"/>
          <p:cNvPicPr preferRelativeResize="0"/>
          <p:nvPr/>
        </p:nvPicPr>
        <p:blipFill rotWithShape="1">
          <a:blip r:embed="rId6">
            <a:alphaModFix/>
          </a:blip>
          <a:srcRect b="27257" l="4497" r="823" t="64409"/>
          <a:stretch/>
        </p:blipFill>
        <p:spPr>
          <a:xfrm>
            <a:off x="0" y="459182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g366f6f8798e_0_45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g366f6f8798e_0_45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59" name="Google Shape;459;g366f6f8798e_0_48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572124"/>
          </a:xfrm>
          <a:prstGeom prst="rect">
            <a:avLst/>
          </a:prstGeom>
          <a:noFill/>
          <a:ln>
            <a:noFill/>
          </a:ln>
        </p:spPr>
      </p:pic>
      <p:sp>
        <p:nvSpPr>
          <p:cNvPr id="460" name="Google Shape;460;g366f6f8798e_0_482"/>
          <p:cNvSpPr/>
          <p:nvPr/>
        </p:nvSpPr>
        <p:spPr>
          <a:xfrm>
            <a:off x="357188" y="357188"/>
            <a:ext cx="85011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Caso Prático 1: REINF - Cessão de Mão de Obra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461" name="Google Shape;461;g366f6f8798e_0_48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7263" y="1281578"/>
            <a:ext cx="153591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g366f6f8798e_0_482"/>
          <p:cNvSpPr/>
          <p:nvPr/>
        </p:nvSpPr>
        <p:spPr>
          <a:xfrm>
            <a:off x="1218009" y="1230148"/>
            <a:ext cx="8670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Cenário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3" name="Google Shape;463;g366f6f8798e_0_482"/>
          <p:cNvSpPr/>
          <p:nvPr/>
        </p:nvSpPr>
        <p:spPr>
          <a:xfrm>
            <a:off x="957263" y="1610190"/>
            <a:ext cx="73008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Uma empresa de construção civil contrata uma empresa de segurança para realizar a vigilância de suas obras, com cessão de mão de obra. O valor do contrato é de R$ 50.000,00.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4" name="Google Shape;464;g366f6f8798e_0_482"/>
          <p:cNvSpPr/>
          <p:nvPr/>
        </p:nvSpPr>
        <p:spPr>
          <a:xfrm>
            <a:off x="778669" y="2481728"/>
            <a:ext cx="7586700" cy="2134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5" name="Google Shape;465;g366f6f8798e_0_482"/>
          <p:cNvSpPr/>
          <p:nvPr/>
        </p:nvSpPr>
        <p:spPr>
          <a:xfrm>
            <a:off x="778669" y="2481728"/>
            <a:ext cx="42900" cy="213450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466" name="Google Shape;466;g366f6f8798e_0_48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7263" y="2635551"/>
            <a:ext cx="153591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467" name="Google Shape;467;g366f6f8798e_0_482"/>
          <p:cNvSpPr/>
          <p:nvPr/>
        </p:nvSpPr>
        <p:spPr>
          <a:xfrm>
            <a:off x="1218009" y="2584121"/>
            <a:ext cx="11067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Respostas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8" name="Google Shape;468;g366f6f8798e_0_482"/>
          <p:cNvSpPr/>
          <p:nvPr/>
        </p:nvSpPr>
        <p:spPr>
          <a:xfrm>
            <a:off x="957263" y="3040363"/>
            <a:ext cx="7229400" cy="331500"/>
          </a:xfrm>
          <a:prstGeom prst="rect">
            <a:avLst/>
          </a:prstGeom>
          <a:solidFill>
            <a:srgbClr val="E0F2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9" name="Google Shape;469;g366f6f8798e_0_482"/>
          <p:cNvSpPr/>
          <p:nvPr/>
        </p:nvSpPr>
        <p:spPr>
          <a:xfrm>
            <a:off x="957263" y="3040363"/>
            <a:ext cx="28500" cy="331500"/>
          </a:xfrm>
          <a:prstGeom prst="rect">
            <a:avLst/>
          </a:prstGeom>
          <a:solidFill>
            <a:srgbClr val="0284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0" name="Google Shape;470;g366f6f8798e_0_482"/>
          <p:cNvSpPr/>
          <p:nvPr/>
        </p:nvSpPr>
        <p:spPr>
          <a:xfrm>
            <a:off x="1028700" y="3118945"/>
            <a:ext cx="31035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989"/>
              <a:buFont typeface="Noto Sans"/>
              <a:buNone/>
            </a:pPr>
            <a:r>
              <a:rPr b="1" i="0" lang="en-US" sz="989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1. Evento R-2010 (Retenções - Serviços Tomados).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1" name="Google Shape;471;g366f6f8798e_0_482"/>
          <p:cNvSpPr/>
          <p:nvPr/>
        </p:nvSpPr>
        <p:spPr>
          <a:xfrm>
            <a:off x="957263" y="3519488"/>
            <a:ext cx="7229400" cy="331500"/>
          </a:xfrm>
          <a:prstGeom prst="rect">
            <a:avLst/>
          </a:prstGeom>
          <a:solidFill>
            <a:srgbClr val="E0F2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g366f6f8798e_0_482"/>
          <p:cNvSpPr/>
          <p:nvPr/>
        </p:nvSpPr>
        <p:spPr>
          <a:xfrm>
            <a:off x="957263" y="3519488"/>
            <a:ext cx="28500" cy="331500"/>
          </a:xfrm>
          <a:prstGeom prst="rect">
            <a:avLst/>
          </a:prstGeom>
          <a:solidFill>
            <a:srgbClr val="0284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Google Shape;473;g366f6f8798e_0_482"/>
          <p:cNvSpPr/>
          <p:nvPr/>
        </p:nvSpPr>
        <p:spPr>
          <a:xfrm>
            <a:off x="1028700" y="3598069"/>
            <a:ext cx="40968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989"/>
              <a:buFont typeface="Noto Sans"/>
              <a:buNone/>
            </a:pPr>
            <a:r>
              <a:rPr b="1" i="0" lang="en-US" sz="989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2. Até o dia 15 do mês subsequente ao da emissão da nota fiscal.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g366f6f8798e_0_482"/>
          <p:cNvSpPr/>
          <p:nvPr/>
        </p:nvSpPr>
        <p:spPr>
          <a:xfrm>
            <a:off x="957263" y="3922412"/>
            <a:ext cx="7229400" cy="520200"/>
          </a:xfrm>
          <a:prstGeom prst="rect">
            <a:avLst/>
          </a:prstGeom>
          <a:solidFill>
            <a:srgbClr val="E0F2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5" name="Google Shape;475;g366f6f8798e_0_482"/>
          <p:cNvSpPr/>
          <p:nvPr/>
        </p:nvSpPr>
        <p:spPr>
          <a:xfrm>
            <a:off x="957263" y="3922412"/>
            <a:ext cx="28500" cy="520200"/>
          </a:xfrm>
          <a:prstGeom prst="rect">
            <a:avLst/>
          </a:prstGeom>
          <a:solidFill>
            <a:srgbClr val="0284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6" name="Google Shape;476;g366f6f8798e_0_482"/>
          <p:cNvSpPr/>
          <p:nvPr/>
        </p:nvSpPr>
        <p:spPr>
          <a:xfrm>
            <a:off x="1028700" y="4000993"/>
            <a:ext cx="69315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989"/>
              <a:buFont typeface="Noto Sans"/>
              <a:buNone/>
            </a:pPr>
            <a:r>
              <a:rPr b="1" i="0" lang="en-US" sz="989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3. A informação do R-2010 será levada para a DCTFWeb, onde será consolidada com outras informações para a geração do DARF previdenciário.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477" name="Google Shape;477;g366f6f8798e_0_482"/>
          <p:cNvPicPr preferRelativeResize="0"/>
          <p:nvPr/>
        </p:nvPicPr>
        <p:blipFill rotWithShape="1">
          <a:blip r:embed="rId6">
            <a:alphaModFix/>
          </a:blip>
          <a:srcRect b="27257" l="4497" r="823" t="64409"/>
          <a:stretch/>
        </p:blipFill>
        <p:spPr>
          <a:xfrm>
            <a:off x="0" y="459182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g366f6f8798e_0_48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g366f6f8798e_0_48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1" name="Google Shape;4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"/>
          <p:cNvSpPr/>
          <p:nvPr/>
        </p:nvSpPr>
        <p:spPr>
          <a:xfrm>
            <a:off x="3329825" y="1220884"/>
            <a:ext cx="2555760" cy="600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3150"/>
              <a:buFont typeface="Noto Sans"/>
              <a:buNone/>
            </a:pPr>
            <a:r>
              <a:rPr b="1" i="0" lang="en-US" sz="315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Bem-vindos!</a:t>
            </a:r>
            <a:endParaRPr b="0" i="0" sz="31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2"/>
          <p:cNvSpPr/>
          <p:nvPr/>
        </p:nvSpPr>
        <p:spPr>
          <a:xfrm>
            <a:off x="428625" y="1963834"/>
            <a:ext cx="8358188" cy="61720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620"/>
              <a:buFont typeface="Noto Sans"/>
              <a:buNone/>
            </a:pPr>
            <a:r>
              <a:rPr b="0" i="0" lang="en-US" sz="162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Em um cenário tributário brasileiro em constante evolução, compreender as obrigações acessórias é fundamental para a conformidade e a gestão eficiente.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44" name="Google Shape;44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14928" y="3152542"/>
            <a:ext cx="5715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2"/>
          <p:cNvSpPr/>
          <p:nvPr/>
        </p:nvSpPr>
        <p:spPr>
          <a:xfrm>
            <a:off x="1823721" y="3716899"/>
            <a:ext cx="1025351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080"/>
              <a:buFont typeface="Noto Sans"/>
              <a:buNone/>
            </a:pPr>
            <a:r>
              <a:rPr b="1" i="0" lang="en-US" sz="108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Complexidade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46" name="Google Shape;46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41168" y="3152542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/>
          <p:cNvSpPr/>
          <p:nvPr/>
        </p:nvSpPr>
        <p:spPr>
          <a:xfrm>
            <a:off x="3910478" y="3716899"/>
            <a:ext cx="1390045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080"/>
              <a:buFont typeface="Noto Sans"/>
              <a:buNone/>
            </a:pPr>
            <a:r>
              <a:rPr b="1" i="0" lang="en-US" sz="108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Evolução Constante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48" name="Google Shape;48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612489" y="3152542"/>
            <a:ext cx="4572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2"/>
          <p:cNvSpPr/>
          <p:nvPr/>
        </p:nvSpPr>
        <p:spPr>
          <a:xfrm>
            <a:off x="6361928" y="3716899"/>
            <a:ext cx="1029760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080"/>
              <a:buFont typeface="Noto Sans"/>
              <a:buNone/>
            </a:pPr>
            <a:r>
              <a:rPr b="1" i="0" lang="en-US" sz="108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Conformidade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50" name="Google Shape;50;p2"/>
          <p:cNvPicPr preferRelativeResize="0"/>
          <p:nvPr/>
        </p:nvPicPr>
        <p:blipFill rotWithShape="1">
          <a:blip r:embed="rId7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85" name="Google Shape;485;g366f6f8798e_0_1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86" name="Google Shape;486;g366f6f8798e_0_188"/>
          <p:cNvSpPr/>
          <p:nvPr/>
        </p:nvSpPr>
        <p:spPr>
          <a:xfrm>
            <a:off x="-1243012" y="1881188"/>
            <a:ext cx="85011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MIT:</a:t>
            </a:r>
            <a:r>
              <a:rPr b="1" lang="en-US" sz="2520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 </a:t>
            </a: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Módulo de Inclusão de Tributos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487" name="Google Shape;487;g366f6f8798e_0_188"/>
          <p:cNvPicPr preferRelativeResize="0"/>
          <p:nvPr/>
        </p:nvPicPr>
        <p:blipFill rotWithShape="1">
          <a:blip r:embed="rId4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" name="Google Shape;488;g366f6f8798e_0_18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" name="Google Shape;489;g366f6f8798e_0_18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490" name="Google Shape;490;g366f6f8798e_0_18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085342" y="0"/>
            <a:ext cx="3058659" cy="4587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96" name="Google Shape;496;g366f6f8798e_0_3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97" name="Google Shape;497;g366f6f8798e_0_363"/>
          <p:cNvSpPr/>
          <p:nvPr/>
        </p:nvSpPr>
        <p:spPr>
          <a:xfrm>
            <a:off x="357188" y="357188"/>
            <a:ext cx="85011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MIT: O Módulo de Inclusão de Tributos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498" name="Google Shape;498;g366f6f8798e_0_36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7188" y="1087273"/>
            <a:ext cx="257175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Google Shape;499;g366f6f8798e_0_363"/>
          <p:cNvSpPr/>
          <p:nvPr/>
        </p:nvSpPr>
        <p:spPr>
          <a:xfrm>
            <a:off x="721519" y="1051554"/>
            <a:ext cx="42315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Funcionalidade integrada à DCTFWeb, criada pela Instrução Normativa Nº 2.237/2024.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500" name="Google Shape;500;g366f6f8798e_0_36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7188" y="1778766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g366f6f8798e_0_363"/>
          <p:cNvSpPr/>
          <p:nvPr/>
        </p:nvSpPr>
        <p:spPr>
          <a:xfrm>
            <a:off x="669727" y="1743047"/>
            <a:ext cx="42834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Substitui a DCTF PGD para débitos apurados a partir de janeiro de 2025.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502" name="Google Shape;502;g366f6f8798e_0_36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7188" y="2470259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503" name="Google Shape;503;g366f6f8798e_0_363"/>
          <p:cNvSpPr/>
          <p:nvPr/>
        </p:nvSpPr>
        <p:spPr>
          <a:xfrm>
            <a:off x="669727" y="2434540"/>
            <a:ext cx="4283400" cy="82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Visa simplificar o cumprimento das obrigações tributárias acessórias, unificando a declaração de diversos tributos.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504" name="Google Shape;504;g366f6f8798e_0_36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167303" y="1192309"/>
            <a:ext cx="3619508" cy="2067279"/>
          </a:xfrm>
          <a:prstGeom prst="rect">
            <a:avLst/>
          </a:prstGeom>
          <a:noFill/>
          <a:ln>
            <a:noFill/>
          </a:ln>
        </p:spPr>
      </p:pic>
      <p:sp>
        <p:nvSpPr>
          <p:cNvPr id="505" name="Google Shape;505;g366f6f8798e_0_363"/>
          <p:cNvSpPr/>
          <p:nvPr/>
        </p:nvSpPr>
        <p:spPr>
          <a:xfrm>
            <a:off x="357188" y="3614654"/>
            <a:ext cx="8501100" cy="15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810"/>
              <a:buFont typeface="Noto Sans"/>
              <a:buNone/>
            </a:pPr>
            <a:r>
              <a:rPr b="0" i="0" lang="en-US" sz="810" u="none" cap="none" strike="noStrike">
                <a:solidFill>
                  <a:srgbClr val="6B7280"/>
                </a:solidFill>
                <a:latin typeface="Noto Sans"/>
                <a:ea typeface="Noto Sans"/>
                <a:cs typeface="Noto Sans"/>
                <a:sym typeface="Noto Sans"/>
              </a:rPr>
              <a:t>O MIT representa um avanço na digitalização e simplificação das obrigações fiscais no Brasil.</a:t>
            </a:r>
            <a:endParaRPr b="0" i="0" sz="81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506" name="Google Shape;506;g366f6f8798e_0_363"/>
          <p:cNvPicPr preferRelativeResize="0"/>
          <p:nvPr/>
        </p:nvPicPr>
        <p:blipFill rotWithShape="1">
          <a:blip r:embed="rId8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g366f6f8798e_0_36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g366f6f8798e_0_36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14" name="Google Shape;514;g366f6f8798e_0_20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789256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Google Shape;515;g366f6f8798e_0_205"/>
          <p:cNvSpPr/>
          <p:nvPr/>
        </p:nvSpPr>
        <p:spPr>
          <a:xfrm>
            <a:off x="357188" y="357188"/>
            <a:ext cx="85011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MIT: Quais Tributos Estão Incluídos?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6" name="Google Shape;516;g366f6f8798e_0_205"/>
          <p:cNvSpPr/>
          <p:nvPr/>
        </p:nvSpPr>
        <p:spPr>
          <a:xfrm>
            <a:off x="778669" y="1051554"/>
            <a:ext cx="1789500" cy="96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3B82F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17" name="Google Shape;517;g366f6f8798e_0_20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44836" y="1194429"/>
            <a:ext cx="2571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518" name="Google Shape;518;g366f6f8798e_0_205"/>
          <p:cNvSpPr/>
          <p:nvPr/>
        </p:nvSpPr>
        <p:spPr>
          <a:xfrm>
            <a:off x="921544" y="1608767"/>
            <a:ext cx="1575300" cy="22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IRPJ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9" name="Google Shape;519;g366f6f8798e_0_205"/>
          <p:cNvSpPr/>
          <p:nvPr/>
        </p:nvSpPr>
        <p:spPr>
          <a:xfrm>
            <a:off x="2711053" y="1051554"/>
            <a:ext cx="1789500" cy="96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3B82F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20" name="Google Shape;520;g366f6f8798e_0_20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77220" y="1194429"/>
            <a:ext cx="2571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521" name="Google Shape;521;g366f6f8798e_0_205"/>
          <p:cNvSpPr/>
          <p:nvPr/>
        </p:nvSpPr>
        <p:spPr>
          <a:xfrm>
            <a:off x="2853928" y="1608767"/>
            <a:ext cx="1575300" cy="22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CSLL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2" name="Google Shape;522;g366f6f8798e_0_205"/>
          <p:cNvSpPr/>
          <p:nvPr/>
        </p:nvSpPr>
        <p:spPr>
          <a:xfrm>
            <a:off x="4643438" y="1051554"/>
            <a:ext cx="1789500" cy="96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3B82F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23" name="Google Shape;523;g366f6f8798e_0_20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09605" y="1194429"/>
            <a:ext cx="2571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524" name="Google Shape;524;g366f6f8798e_0_205"/>
          <p:cNvSpPr/>
          <p:nvPr/>
        </p:nvSpPr>
        <p:spPr>
          <a:xfrm>
            <a:off x="4786313" y="1608767"/>
            <a:ext cx="1575300" cy="22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PIS/PASEP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Google Shape;525;g366f6f8798e_0_205"/>
          <p:cNvSpPr/>
          <p:nvPr/>
        </p:nvSpPr>
        <p:spPr>
          <a:xfrm>
            <a:off x="6575822" y="1051554"/>
            <a:ext cx="1789500" cy="96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3B82F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26" name="Google Shape;526;g366f6f8798e_0_20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41989" y="1194429"/>
            <a:ext cx="2571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527" name="Google Shape;527;g366f6f8798e_0_205"/>
          <p:cNvSpPr/>
          <p:nvPr/>
        </p:nvSpPr>
        <p:spPr>
          <a:xfrm>
            <a:off x="6718697" y="1608767"/>
            <a:ext cx="1575300" cy="22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COFINS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8" name="Google Shape;528;g366f6f8798e_0_205"/>
          <p:cNvSpPr/>
          <p:nvPr/>
        </p:nvSpPr>
        <p:spPr>
          <a:xfrm>
            <a:off x="778669" y="2117396"/>
            <a:ext cx="1789500" cy="96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3B82F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29" name="Google Shape;529;g366f6f8798e_0_20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44836" y="2260271"/>
            <a:ext cx="2571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530" name="Google Shape;530;g366f6f8798e_0_205"/>
          <p:cNvSpPr/>
          <p:nvPr/>
        </p:nvSpPr>
        <p:spPr>
          <a:xfrm>
            <a:off x="921544" y="2674609"/>
            <a:ext cx="1575300" cy="22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IPI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1" name="Google Shape;531;g366f6f8798e_0_205"/>
          <p:cNvSpPr/>
          <p:nvPr/>
        </p:nvSpPr>
        <p:spPr>
          <a:xfrm>
            <a:off x="2711053" y="2117396"/>
            <a:ext cx="1789500" cy="96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3B82F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32" name="Google Shape;532;g366f6f8798e_0_20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477220" y="2260271"/>
            <a:ext cx="2571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533" name="Google Shape;533;g366f6f8798e_0_205"/>
          <p:cNvSpPr/>
          <p:nvPr/>
        </p:nvSpPr>
        <p:spPr>
          <a:xfrm>
            <a:off x="2853928" y="2674609"/>
            <a:ext cx="1575300" cy="22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CIDE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4" name="Google Shape;534;g366f6f8798e_0_205"/>
          <p:cNvSpPr/>
          <p:nvPr/>
        </p:nvSpPr>
        <p:spPr>
          <a:xfrm>
            <a:off x="4643438" y="2117396"/>
            <a:ext cx="1789500" cy="96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3B82F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35" name="Google Shape;535;g366f6f8798e_0_20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409605" y="2260271"/>
            <a:ext cx="2571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536" name="Google Shape;536;g366f6f8798e_0_205"/>
          <p:cNvSpPr/>
          <p:nvPr/>
        </p:nvSpPr>
        <p:spPr>
          <a:xfrm>
            <a:off x="4786313" y="2674609"/>
            <a:ext cx="1575300" cy="22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IOF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7" name="Google Shape;537;g366f6f8798e_0_205"/>
          <p:cNvSpPr/>
          <p:nvPr/>
        </p:nvSpPr>
        <p:spPr>
          <a:xfrm>
            <a:off x="6575822" y="2117396"/>
            <a:ext cx="1789500" cy="965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3B82F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38" name="Google Shape;538;g366f6f8798e_0_20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341989" y="2260271"/>
            <a:ext cx="2571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g366f6f8798e_0_205"/>
          <p:cNvSpPr/>
          <p:nvPr/>
        </p:nvSpPr>
        <p:spPr>
          <a:xfrm>
            <a:off x="6718697" y="2674609"/>
            <a:ext cx="1575300" cy="22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CONDECINE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0" name="Google Shape;540;g366f6f8798e_0_205"/>
          <p:cNvSpPr/>
          <p:nvPr/>
        </p:nvSpPr>
        <p:spPr>
          <a:xfrm>
            <a:off x="778669" y="3183238"/>
            <a:ext cx="1789500" cy="11886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3B82F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41" name="Google Shape;541;g366f6f8798e_0_20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44836" y="3326113"/>
            <a:ext cx="2571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542" name="Google Shape;542;g366f6f8798e_0_205"/>
          <p:cNvSpPr/>
          <p:nvPr/>
        </p:nvSpPr>
        <p:spPr>
          <a:xfrm>
            <a:off x="921544" y="3740451"/>
            <a:ext cx="1575300" cy="22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CPSS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3" name="Google Shape;543;g366f6f8798e_0_205"/>
          <p:cNvSpPr/>
          <p:nvPr/>
        </p:nvSpPr>
        <p:spPr>
          <a:xfrm>
            <a:off x="2711053" y="3183238"/>
            <a:ext cx="1789500" cy="11886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3B82F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44" name="Google Shape;544;g366f6f8798e_0_20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77220" y="3326113"/>
            <a:ext cx="257175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545" name="Google Shape;545;g366f6f8798e_0_205"/>
          <p:cNvSpPr/>
          <p:nvPr/>
        </p:nvSpPr>
        <p:spPr>
          <a:xfrm>
            <a:off x="2853928" y="3740451"/>
            <a:ext cx="1575300" cy="4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RET/PAGAMENTO UNIFICADO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546" name="Google Shape;546;g366f6f8798e_0_205"/>
          <p:cNvPicPr preferRelativeResize="0"/>
          <p:nvPr/>
        </p:nvPicPr>
        <p:blipFill rotWithShape="1">
          <a:blip r:embed="rId9">
            <a:alphaModFix/>
          </a:blip>
          <a:srcRect b="27257" l="4497" r="823" t="64409"/>
          <a:stretch/>
        </p:blipFill>
        <p:spPr>
          <a:xfrm>
            <a:off x="0" y="46641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" name="Google Shape;547;g366f6f8798e_0_20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67544" y="47442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g366f6f8798e_0_205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380312" y="47716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54" name="Google Shape;554;g366f6f8798e_0_2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257758"/>
          </a:xfrm>
          <a:prstGeom prst="rect">
            <a:avLst/>
          </a:prstGeom>
          <a:noFill/>
          <a:ln>
            <a:noFill/>
          </a:ln>
        </p:spPr>
      </p:pic>
      <p:sp>
        <p:nvSpPr>
          <p:cNvPr id="555" name="Google Shape;555;g366f6f8798e_0_244"/>
          <p:cNvSpPr/>
          <p:nvPr/>
        </p:nvSpPr>
        <p:spPr>
          <a:xfrm>
            <a:off x="357188" y="357188"/>
            <a:ext cx="85011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MIT: As Grandes Mudanças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6" name="Google Shape;556;g366f6f8798e_0_244"/>
          <p:cNvSpPr/>
          <p:nvPr/>
        </p:nvSpPr>
        <p:spPr>
          <a:xfrm>
            <a:off x="1200150" y="899154"/>
            <a:ext cx="6743700" cy="1148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7" name="Google Shape;557;g366f6f8798e_0_244"/>
          <p:cNvSpPr/>
          <p:nvPr/>
        </p:nvSpPr>
        <p:spPr>
          <a:xfrm>
            <a:off x="1200150" y="899154"/>
            <a:ext cx="42900" cy="1148700"/>
          </a:xfrm>
          <a:prstGeom prst="rect">
            <a:avLst/>
          </a:prstGeom>
          <a:solidFill>
            <a:srgbClr val="F9731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58" name="Google Shape;558;g366f6f8798e_0_2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744" y="1129178"/>
            <a:ext cx="180380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g366f6f8798e_0_244"/>
          <p:cNvSpPr/>
          <p:nvPr/>
        </p:nvSpPr>
        <p:spPr>
          <a:xfrm>
            <a:off x="1666280" y="1077748"/>
            <a:ext cx="29184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Nova Data de Apresentação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0" name="Google Shape;560;g366f6f8798e_0_244"/>
          <p:cNvSpPr/>
          <p:nvPr/>
        </p:nvSpPr>
        <p:spPr>
          <a:xfrm>
            <a:off x="1378744" y="1466720"/>
            <a:ext cx="3999900" cy="18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O prazo de entrega da declaração via MIT foi alterado para o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1" name="Google Shape;561;g366f6f8798e_0_244"/>
          <p:cNvSpPr/>
          <p:nvPr/>
        </p:nvSpPr>
        <p:spPr>
          <a:xfrm>
            <a:off x="5307275" y="1466726"/>
            <a:ext cx="2300700" cy="20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DC2626"/>
              </a:buClr>
              <a:buSzPts val="1080"/>
              <a:buFont typeface="Noto Sans"/>
              <a:buNone/>
            </a:pPr>
            <a:r>
              <a:rPr b="1" lang="en-US" sz="1080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último dia útil </a:t>
            </a:r>
            <a:r>
              <a:rPr b="1" i="0" lang="en-US" sz="1080" u="none" cap="none" strike="noStrike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do mês seguinte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2" name="Google Shape;562;g366f6f8798e_0_244"/>
          <p:cNvSpPr/>
          <p:nvPr/>
        </p:nvSpPr>
        <p:spPr>
          <a:xfrm>
            <a:off x="1378750" y="1619125"/>
            <a:ext cx="62292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ao da ocorrência dos fatos geradores. Instrução Normativa nº 2.248 de 07 de fevereiro de 2025 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3" name="Google Shape;563;g366f6f8798e_0_244"/>
          <p:cNvSpPr/>
          <p:nvPr/>
        </p:nvSpPr>
        <p:spPr>
          <a:xfrm>
            <a:off x="1200150" y="2190694"/>
            <a:ext cx="6743700" cy="1148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4" name="Google Shape;564;g366f6f8798e_0_244"/>
          <p:cNvSpPr/>
          <p:nvPr/>
        </p:nvSpPr>
        <p:spPr>
          <a:xfrm>
            <a:off x="1200150" y="2190694"/>
            <a:ext cx="42900" cy="1148700"/>
          </a:xfrm>
          <a:prstGeom prst="rect">
            <a:avLst/>
          </a:prstGeom>
          <a:solidFill>
            <a:srgbClr val="F9731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65" name="Google Shape;565;g366f6f8798e_0_2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78744" y="2420717"/>
            <a:ext cx="232172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566" name="Google Shape;566;g366f6f8798e_0_244"/>
          <p:cNvSpPr/>
          <p:nvPr/>
        </p:nvSpPr>
        <p:spPr>
          <a:xfrm>
            <a:off x="1718072" y="2369288"/>
            <a:ext cx="18051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Emissão de DARF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Google Shape;567;g366f6f8798e_0_244"/>
          <p:cNvSpPr/>
          <p:nvPr/>
        </p:nvSpPr>
        <p:spPr>
          <a:xfrm>
            <a:off x="1378744" y="2749330"/>
            <a:ext cx="6458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Contribuintes podem emitir o DARF na própria DCTFWeb antes da transmissão da declaração, facilitando o recolhimento.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8" name="Google Shape;568;g366f6f8798e_0_244"/>
          <p:cNvSpPr/>
          <p:nvPr/>
        </p:nvSpPr>
        <p:spPr>
          <a:xfrm>
            <a:off x="1200150" y="3482234"/>
            <a:ext cx="6743700" cy="1148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9" name="Google Shape;569;g366f6f8798e_0_244"/>
          <p:cNvSpPr/>
          <p:nvPr/>
        </p:nvSpPr>
        <p:spPr>
          <a:xfrm>
            <a:off x="1200150" y="3482234"/>
            <a:ext cx="42900" cy="1148700"/>
          </a:xfrm>
          <a:prstGeom prst="rect">
            <a:avLst/>
          </a:prstGeom>
          <a:solidFill>
            <a:srgbClr val="F9731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70" name="Google Shape;570;g366f6f8798e_0_24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78744" y="3712257"/>
            <a:ext cx="153591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g366f6f8798e_0_244"/>
          <p:cNvSpPr/>
          <p:nvPr/>
        </p:nvSpPr>
        <p:spPr>
          <a:xfrm>
            <a:off x="1639491" y="3660828"/>
            <a:ext cx="48795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Declaração Simplificada de Débitos Trimestrais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2" name="Google Shape;572;g366f6f8798e_0_244"/>
          <p:cNvSpPr/>
          <p:nvPr/>
        </p:nvSpPr>
        <p:spPr>
          <a:xfrm>
            <a:off x="1378744" y="4040870"/>
            <a:ext cx="6458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Débitos apurados trimestralmente (como IRPJ e CSLL para Lucro Presumido) serão informados apenas no último mês do trimestre.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573" name="Google Shape;573;g366f6f8798e_0_244"/>
          <p:cNvPicPr preferRelativeResize="0"/>
          <p:nvPr/>
        </p:nvPicPr>
        <p:blipFill rotWithShape="1">
          <a:blip r:embed="rId7">
            <a:alphaModFix/>
          </a:blip>
          <a:srcRect b="27257" l="4497" r="823" t="64409"/>
          <a:stretch/>
        </p:blipFill>
        <p:spPr>
          <a:xfrm>
            <a:off x="0" y="56547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Forma&#10;&#10;Descrição gerada automaticamente" id="574" name="Google Shape;574;g366f6f8798e_0_244"/>
          <p:cNvPicPr preferRelativeResize="0"/>
          <p:nvPr/>
        </p:nvPicPr>
        <p:blipFill rotWithShape="1">
          <a:blip r:embed="rId7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" name="Google Shape;575;g366f6f8798e_0_24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" name="Google Shape;576;g366f6f8798e_0_24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82" name="Google Shape;582;g366f6f8798e_0_2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83" name="Google Shape;583;g366f6f8798e_0_271"/>
          <p:cNvSpPr/>
          <p:nvPr/>
        </p:nvSpPr>
        <p:spPr>
          <a:xfrm>
            <a:off x="357188" y="357188"/>
            <a:ext cx="85011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MIT: Como Gerar e Transmitir?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g366f6f8798e_0_271"/>
          <p:cNvSpPr/>
          <p:nvPr/>
        </p:nvSpPr>
        <p:spPr>
          <a:xfrm>
            <a:off x="1200150" y="1051554"/>
            <a:ext cx="6743700" cy="1737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5" name="Google Shape;585;g366f6f8798e_0_271"/>
          <p:cNvSpPr/>
          <p:nvPr/>
        </p:nvSpPr>
        <p:spPr>
          <a:xfrm>
            <a:off x="1200150" y="1051554"/>
            <a:ext cx="57300" cy="173730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86" name="Google Shape;586;g366f6f8798e_0_27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08595" y="1323017"/>
            <a:ext cx="28575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587" name="Google Shape;587;g366f6f8798e_0_271"/>
          <p:cNvSpPr/>
          <p:nvPr/>
        </p:nvSpPr>
        <p:spPr>
          <a:xfrm>
            <a:off x="3301501" y="1265867"/>
            <a:ext cx="3005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800"/>
              <a:buFont typeface="Noto Sans"/>
              <a:buNone/>
            </a:pPr>
            <a:r>
              <a:rPr b="1" i="0" lang="en-US" sz="180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Transmissão via JSON/API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8" name="Google Shape;588;g366f6f8798e_0_271"/>
          <p:cNvSpPr/>
          <p:nvPr/>
        </p:nvSpPr>
        <p:spPr>
          <a:xfrm>
            <a:off x="1414463" y="1751642"/>
            <a:ext cx="6386400" cy="82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 transmissão das informações para o MIT será realizada por meio de arquivos JSON ou via API, permitindo a integração direta com os sistemas contábeis das empresas.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9" name="Google Shape;589;g366f6f8798e_0_271"/>
          <p:cNvSpPr/>
          <p:nvPr/>
        </p:nvSpPr>
        <p:spPr>
          <a:xfrm>
            <a:off x="1200150" y="3003193"/>
            <a:ext cx="6743700" cy="118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0" name="Google Shape;590;g366f6f8798e_0_271"/>
          <p:cNvSpPr/>
          <p:nvPr/>
        </p:nvSpPr>
        <p:spPr>
          <a:xfrm>
            <a:off x="1200150" y="3003193"/>
            <a:ext cx="57300" cy="118860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591" name="Google Shape;591;g366f6f8798e_0_27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28665" y="3274656"/>
            <a:ext cx="200025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592" name="Google Shape;592;g366f6f8798e_0_271"/>
          <p:cNvSpPr/>
          <p:nvPr/>
        </p:nvSpPr>
        <p:spPr>
          <a:xfrm>
            <a:off x="3735846" y="3217506"/>
            <a:ext cx="20508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800"/>
              <a:buFont typeface="Noto Sans"/>
              <a:buNone/>
            </a:pPr>
            <a:r>
              <a:rPr b="1" i="0" lang="en-US" sz="180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Integra Contador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3" name="Google Shape;593;g366f6f8798e_0_271"/>
          <p:cNvSpPr/>
          <p:nvPr/>
        </p:nvSpPr>
        <p:spPr>
          <a:xfrm>
            <a:off x="1414463" y="3703281"/>
            <a:ext cx="63864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 Receita Federal disponibiliz</a:t>
            </a:r>
            <a:r>
              <a:rPr lang="en-US" sz="135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ou a opção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594" name="Google Shape;594;g366f6f8798e_0_271"/>
          <p:cNvPicPr preferRelativeResize="0"/>
          <p:nvPr/>
        </p:nvPicPr>
        <p:blipFill rotWithShape="1">
          <a:blip r:embed="rId6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g366f6f8798e_0_27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" name="Google Shape;596;g366f6f8798e_0_27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02" name="Google Shape;602;g366f6f8798e_0_3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789228"/>
          </a:xfrm>
          <a:prstGeom prst="rect">
            <a:avLst/>
          </a:prstGeom>
          <a:noFill/>
          <a:ln>
            <a:noFill/>
          </a:ln>
        </p:spPr>
      </p:pic>
      <p:sp>
        <p:nvSpPr>
          <p:cNvPr id="603" name="Google Shape;603;g366f6f8798e_0_316"/>
          <p:cNvSpPr/>
          <p:nvPr/>
        </p:nvSpPr>
        <p:spPr>
          <a:xfrm>
            <a:off x="357188" y="357188"/>
            <a:ext cx="85011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MIT e Empresas Inativas: Novas Regras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4" name="Google Shape;604;g366f6f8798e_0_316"/>
          <p:cNvSpPr/>
          <p:nvPr/>
        </p:nvSpPr>
        <p:spPr>
          <a:xfrm>
            <a:off x="1200150" y="1051554"/>
            <a:ext cx="6743700" cy="1737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5" name="Google Shape;605;g366f6f8798e_0_316"/>
          <p:cNvSpPr/>
          <p:nvPr/>
        </p:nvSpPr>
        <p:spPr>
          <a:xfrm>
            <a:off x="1200150" y="1051554"/>
            <a:ext cx="57300" cy="173730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606" name="Google Shape;606;g366f6f8798e_0_3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73269" y="1170617"/>
            <a:ext cx="22860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607" name="Google Shape;607;g366f6f8798e_0_316"/>
          <p:cNvSpPr/>
          <p:nvPr/>
        </p:nvSpPr>
        <p:spPr>
          <a:xfrm>
            <a:off x="3009026" y="1113467"/>
            <a:ext cx="35331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800"/>
              <a:buFont typeface="Noto Sans"/>
              <a:buNone/>
            </a:pPr>
            <a:r>
              <a:rPr b="1" i="0" lang="en-US" sz="180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Obrigatoriedade para Inativas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8" name="Google Shape;608;g366f6f8798e_0_316"/>
          <p:cNvSpPr/>
          <p:nvPr/>
        </p:nvSpPr>
        <p:spPr>
          <a:xfrm>
            <a:off x="1379225" y="1456375"/>
            <a:ext cx="6529500" cy="126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5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As pessoas jurídicas que se encontram nessa situação deverão enviar a  DCTFWeb sem movimento em Janeiro/2025 e não necessitarão mais renovar a declaração caso a situação persista nos anos seguintes.</a:t>
            </a:r>
            <a:endParaRPr sz="1350">
              <a:solidFill>
                <a:srgbClr val="37415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50">
              <a:solidFill>
                <a:srgbClr val="37415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5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Pessoas Jurídicas Inativas a partir do exercício 2026 não haverá mais necessidade de renovação anual da declaração de inatividade.</a:t>
            </a:r>
            <a:endParaRPr sz="1350">
              <a:solidFill>
                <a:srgbClr val="37415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609" name="Google Shape;609;g366f6f8798e_0_316"/>
          <p:cNvSpPr/>
          <p:nvPr/>
        </p:nvSpPr>
        <p:spPr>
          <a:xfrm>
            <a:off x="1200150" y="3003193"/>
            <a:ext cx="6743700" cy="1463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0" name="Google Shape;610;g366f6f8798e_0_316"/>
          <p:cNvSpPr/>
          <p:nvPr/>
        </p:nvSpPr>
        <p:spPr>
          <a:xfrm>
            <a:off x="1200150" y="3003193"/>
            <a:ext cx="57300" cy="146310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611" name="Google Shape;611;g366f6f8798e_0_3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25409" y="3274656"/>
            <a:ext cx="22860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612" name="Google Shape;612;g366f6f8798e_0_316"/>
          <p:cNvSpPr/>
          <p:nvPr/>
        </p:nvSpPr>
        <p:spPr>
          <a:xfrm>
            <a:off x="3161165" y="3217506"/>
            <a:ext cx="32289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800"/>
              <a:buFont typeface="Noto Sans"/>
              <a:buNone/>
            </a:pPr>
            <a:r>
              <a:rPr b="1" i="0" lang="en-US" sz="180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Alinhamento com DCTFWeb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3" name="Google Shape;613;g366f6f8798e_0_316"/>
          <p:cNvSpPr/>
          <p:nvPr/>
        </p:nvSpPr>
        <p:spPr>
          <a:xfrm>
            <a:off x="1414463" y="3703281"/>
            <a:ext cx="63864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 regra para empresas inativas no MIT segue o mesmo padrão da DCTFWeb, buscando uniformizar as obrigações acessórias.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4" name="Google Shape;614;g366f6f8798e_0_316"/>
          <p:cNvSpPr/>
          <p:nvPr/>
        </p:nvSpPr>
        <p:spPr>
          <a:xfrm>
            <a:off x="500063" y="5037711"/>
            <a:ext cx="6529500" cy="22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92400E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92400E"/>
                </a:solidFill>
                <a:latin typeface="Noto Sans"/>
                <a:ea typeface="Noto Sans"/>
                <a:cs typeface="Noto Sans"/>
                <a:sym typeface="Noto Sans"/>
              </a:rPr>
              <a:t>Atenção às datas de início da obrigatoriedade para evitar inconsistências e multas.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615" name="Google Shape;615;g366f6f8798e_0_316"/>
          <p:cNvPicPr preferRelativeResize="0"/>
          <p:nvPr/>
        </p:nvPicPr>
        <p:blipFill rotWithShape="1">
          <a:blip r:embed="rId6">
            <a:alphaModFix/>
          </a:blip>
          <a:srcRect b="27257" l="4497" r="823" t="64409"/>
          <a:stretch/>
        </p:blipFill>
        <p:spPr>
          <a:xfrm>
            <a:off x="0" y="4718987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6" name="Google Shape;616;g366f6f8798e_0_31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7544" y="47442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" name="Google Shape;617;g366f6f8798e_0_31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80312" y="47716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23" name="Google Shape;623;g366f6f8798e_0_5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223551"/>
          </a:xfrm>
          <a:prstGeom prst="rect">
            <a:avLst/>
          </a:prstGeom>
          <a:noFill/>
          <a:ln>
            <a:noFill/>
          </a:ln>
        </p:spPr>
      </p:pic>
      <p:sp>
        <p:nvSpPr>
          <p:cNvPr id="624" name="Google Shape;624;g366f6f8798e_0_542"/>
          <p:cNvSpPr/>
          <p:nvPr/>
        </p:nvSpPr>
        <p:spPr>
          <a:xfrm>
            <a:off x="357188" y="357188"/>
            <a:ext cx="85011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MIT: Os Desafios da Implementação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5" name="Google Shape;625;g366f6f8798e_0_542"/>
          <p:cNvSpPr/>
          <p:nvPr/>
        </p:nvSpPr>
        <p:spPr>
          <a:xfrm>
            <a:off x="1200150" y="1051554"/>
            <a:ext cx="6743700" cy="1148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6" name="Google Shape;626;g366f6f8798e_0_542"/>
          <p:cNvSpPr/>
          <p:nvPr/>
        </p:nvSpPr>
        <p:spPr>
          <a:xfrm>
            <a:off x="1200150" y="1051554"/>
            <a:ext cx="42900" cy="1148700"/>
          </a:xfrm>
          <a:prstGeom prst="rect">
            <a:avLst/>
          </a:prstGeom>
          <a:solidFill>
            <a:srgbClr val="DC26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627" name="Google Shape;627;g366f6f8798e_0_5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744" y="1281578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628" name="Google Shape;628;g366f6f8798e_0_542"/>
          <p:cNvSpPr/>
          <p:nvPr/>
        </p:nvSpPr>
        <p:spPr>
          <a:xfrm>
            <a:off x="1691283" y="1230148"/>
            <a:ext cx="30405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Ausência de Validador Prévio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9" name="Google Shape;629;g366f6f8798e_0_542"/>
          <p:cNvSpPr/>
          <p:nvPr/>
        </p:nvSpPr>
        <p:spPr>
          <a:xfrm>
            <a:off x="1378744" y="1610190"/>
            <a:ext cx="6458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2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 falta de um validador prévio para o MIT pode gerar erros na transmissão, que só serão identificados após o envio, exigindo retificações.</a:t>
            </a:r>
            <a:endParaRPr b="0" i="0" sz="12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0" name="Google Shape;630;g366f6f8798e_0_542"/>
          <p:cNvSpPr/>
          <p:nvPr/>
        </p:nvSpPr>
        <p:spPr>
          <a:xfrm>
            <a:off x="1200150" y="2343094"/>
            <a:ext cx="6743700" cy="1148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1" name="Google Shape;631;g366f6f8798e_0_542"/>
          <p:cNvSpPr/>
          <p:nvPr/>
        </p:nvSpPr>
        <p:spPr>
          <a:xfrm>
            <a:off x="1200150" y="2343094"/>
            <a:ext cx="42900" cy="1148700"/>
          </a:xfrm>
          <a:prstGeom prst="rect">
            <a:avLst/>
          </a:prstGeom>
          <a:solidFill>
            <a:srgbClr val="DC26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632" name="Google Shape;632;g366f6f8798e_0_5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78744" y="2573117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633" name="Google Shape;633;g366f6f8798e_0_542"/>
          <p:cNvSpPr/>
          <p:nvPr/>
        </p:nvSpPr>
        <p:spPr>
          <a:xfrm>
            <a:off x="1691283" y="2521688"/>
            <a:ext cx="29451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API Indisponível ou Instável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4" name="Google Shape;634;g366f6f8798e_0_542"/>
          <p:cNvSpPr/>
          <p:nvPr/>
        </p:nvSpPr>
        <p:spPr>
          <a:xfrm>
            <a:off x="1378744" y="2901730"/>
            <a:ext cx="6458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2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 dependência da API para transmissão pode ser um ponto crítico se houver instabilidade ou indisponibilidade, impactando os prazos de entrega.</a:t>
            </a:r>
            <a:endParaRPr b="0" i="0" sz="12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5" name="Google Shape;635;g366f6f8798e_0_542"/>
          <p:cNvSpPr/>
          <p:nvPr/>
        </p:nvSpPr>
        <p:spPr>
          <a:xfrm>
            <a:off x="1200150" y="3554574"/>
            <a:ext cx="6743700" cy="1148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6" name="Google Shape;636;g366f6f8798e_0_542"/>
          <p:cNvSpPr/>
          <p:nvPr/>
        </p:nvSpPr>
        <p:spPr>
          <a:xfrm>
            <a:off x="1200150" y="3554574"/>
            <a:ext cx="42900" cy="1148700"/>
          </a:xfrm>
          <a:prstGeom prst="rect">
            <a:avLst/>
          </a:prstGeom>
          <a:solidFill>
            <a:srgbClr val="DC26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637" name="Google Shape;637;g366f6f8798e_0_54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78744" y="3632197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638" name="Google Shape;638;g366f6f8798e_0_542"/>
          <p:cNvSpPr/>
          <p:nvPr/>
        </p:nvSpPr>
        <p:spPr>
          <a:xfrm>
            <a:off x="1691283" y="3580767"/>
            <a:ext cx="25095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Vencimento de Tributos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9" name="Google Shape;639;g366f6f8798e_0_542"/>
          <p:cNvSpPr/>
          <p:nvPr/>
        </p:nvSpPr>
        <p:spPr>
          <a:xfrm>
            <a:off x="1378744" y="4037009"/>
            <a:ext cx="6458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2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 nova data de vencimento exige atenção e adaptação dos sistemas para evitar atrasos no recolhimento.</a:t>
            </a:r>
            <a:endParaRPr b="0" i="0" sz="12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640" name="Google Shape;640;g366f6f8798e_0_542"/>
          <p:cNvPicPr preferRelativeResize="0"/>
          <p:nvPr/>
        </p:nvPicPr>
        <p:blipFill rotWithShape="1">
          <a:blip r:embed="rId7">
            <a:alphaModFix/>
          </a:blip>
          <a:srcRect b="27257" l="4497" r="823" t="64409"/>
          <a:stretch/>
        </p:blipFill>
        <p:spPr>
          <a:xfrm>
            <a:off x="0" y="466802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" name="Google Shape;641;g366f6f8798e_0_54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7544" y="47442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" name="Google Shape;642;g366f6f8798e_0_54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380312" y="47716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48" name="Google Shape;648;g366f6f8798e_0_3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098124"/>
          </a:xfrm>
          <a:prstGeom prst="rect">
            <a:avLst/>
          </a:prstGeom>
          <a:noFill/>
          <a:ln>
            <a:noFill/>
          </a:ln>
        </p:spPr>
      </p:pic>
      <p:sp>
        <p:nvSpPr>
          <p:cNvPr id="649" name="Google Shape;649;g366f6f8798e_0_339"/>
          <p:cNvSpPr/>
          <p:nvPr/>
        </p:nvSpPr>
        <p:spPr>
          <a:xfrm>
            <a:off x="357188" y="357188"/>
            <a:ext cx="85011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MIT: Dúvidas Comuns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0" name="Google Shape;650;g366f6f8798e_0_339"/>
          <p:cNvSpPr/>
          <p:nvPr/>
        </p:nvSpPr>
        <p:spPr>
          <a:xfrm>
            <a:off x="778669" y="975354"/>
            <a:ext cx="7586700" cy="109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1" name="Google Shape;651;g366f6f8798e_0_339"/>
          <p:cNvSpPr/>
          <p:nvPr/>
        </p:nvSpPr>
        <p:spPr>
          <a:xfrm>
            <a:off x="778669" y="975354"/>
            <a:ext cx="42900" cy="109710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652" name="Google Shape;652;g366f6f8798e_0_3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7263" y="1196811"/>
            <a:ext cx="171450" cy="171450"/>
          </a:xfrm>
          <a:prstGeom prst="rect">
            <a:avLst/>
          </a:prstGeom>
          <a:noFill/>
          <a:ln>
            <a:noFill/>
          </a:ln>
        </p:spPr>
      </p:pic>
      <p:sp>
        <p:nvSpPr>
          <p:cNvPr id="653" name="Google Shape;653;g366f6f8798e_0_339"/>
          <p:cNvSpPr/>
          <p:nvPr/>
        </p:nvSpPr>
        <p:spPr>
          <a:xfrm>
            <a:off x="1235869" y="1153948"/>
            <a:ext cx="44211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350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É obrigatório o envio do MIT sem movimento?</a:t>
            </a:r>
            <a:endParaRPr b="1" sz="1350">
              <a:solidFill>
                <a:srgbClr val="1E3A8A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654" name="Google Shape;654;g366f6f8798e_0_339"/>
          <p:cNvSpPr/>
          <p:nvPr/>
        </p:nvSpPr>
        <p:spPr>
          <a:xfrm>
            <a:off x="957263" y="1482561"/>
            <a:ext cx="73008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38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Não. O MIT deve ser apresentado apenas quando houver informações relativas aos tributos nele apurados</a:t>
            </a:r>
            <a:endParaRPr sz="1380">
              <a:solidFill>
                <a:srgbClr val="37415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655" name="Google Shape;655;g366f6f8798e_0_339"/>
          <p:cNvSpPr/>
          <p:nvPr/>
        </p:nvSpPr>
        <p:spPr>
          <a:xfrm>
            <a:off x="778669" y="2139265"/>
            <a:ext cx="7586700" cy="109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6" name="Google Shape;656;g366f6f8798e_0_339"/>
          <p:cNvSpPr/>
          <p:nvPr/>
        </p:nvSpPr>
        <p:spPr>
          <a:xfrm>
            <a:off x="778669" y="2139265"/>
            <a:ext cx="42900" cy="109710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657" name="Google Shape;657;g366f6f8798e_0_3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7263" y="2284521"/>
            <a:ext cx="171450" cy="171450"/>
          </a:xfrm>
          <a:prstGeom prst="rect">
            <a:avLst/>
          </a:prstGeom>
          <a:noFill/>
          <a:ln>
            <a:noFill/>
          </a:ln>
        </p:spPr>
      </p:pic>
      <p:sp>
        <p:nvSpPr>
          <p:cNvPr id="658" name="Google Shape;658;g366f6f8798e_0_339"/>
          <p:cNvSpPr/>
          <p:nvPr/>
        </p:nvSpPr>
        <p:spPr>
          <a:xfrm>
            <a:off x="1235869" y="2241659"/>
            <a:ext cx="3932100" cy="25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350"/>
              <a:buFont typeface="Noto Sans"/>
              <a:buNone/>
            </a:pPr>
            <a:r>
              <a:rPr b="1" i="0" lang="en-US" sz="135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É possível retificar o MIT após a transmissão?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9" name="Google Shape;659;g366f6f8798e_0_339"/>
          <p:cNvSpPr/>
          <p:nvPr/>
        </p:nvSpPr>
        <p:spPr>
          <a:xfrm>
            <a:off x="957275" y="2570275"/>
            <a:ext cx="74082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3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Sim, será possível retificar as informações declaradas no MIT, seguindo os</a:t>
            </a:r>
            <a:r>
              <a:rPr lang="en-US" sz="138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 </a:t>
            </a:r>
            <a:r>
              <a:rPr b="0" i="0" lang="en-US" sz="13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procedimentos estabelecidos pela Receita Federal.</a:t>
            </a:r>
            <a:endParaRPr b="0" i="0" sz="13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660" name="Google Shape;660;g366f6f8798e_0_339"/>
          <p:cNvPicPr preferRelativeResize="0"/>
          <p:nvPr/>
        </p:nvPicPr>
        <p:blipFill rotWithShape="1">
          <a:blip r:embed="rId6">
            <a:alphaModFix/>
          </a:blip>
          <a:srcRect b="27257" l="4497" r="823" t="64409"/>
          <a:stretch/>
        </p:blipFill>
        <p:spPr>
          <a:xfrm>
            <a:off x="35725" y="4567112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" name="Google Shape;661;g366f6f8798e_0_33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" name="Google Shape;662;g366f6f8798e_0_33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  <p:sp>
        <p:nvSpPr>
          <p:cNvPr id="663" name="Google Shape;663;g366f6f8798e_0_339"/>
          <p:cNvSpPr/>
          <p:nvPr/>
        </p:nvSpPr>
        <p:spPr>
          <a:xfrm>
            <a:off x="778669" y="3358465"/>
            <a:ext cx="7586700" cy="109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4" name="Google Shape;664;g366f6f8798e_0_339"/>
          <p:cNvSpPr/>
          <p:nvPr/>
        </p:nvSpPr>
        <p:spPr>
          <a:xfrm>
            <a:off x="1235875" y="3450350"/>
            <a:ext cx="7189200" cy="5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350"/>
              <a:buFont typeface="Noto Sans"/>
              <a:buNone/>
            </a:pPr>
            <a:r>
              <a:rPr b="1" lang="en-US" sz="1350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Como informar no MIT os pagamentos antecipados (por decisão do contribuinte) relativos ao IRPJ e CSLL trimestral?</a:t>
            </a:r>
            <a:endParaRPr b="1" sz="1350">
              <a:solidFill>
                <a:srgbClr val="1E3A8A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350"/>
              <a:buFont typeface="Noto Sans"/>
              <a:buNone/>
            </a:pPr>
            <a:r>
              <a:t/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665" name="Google Shape;665;g366f6f8798e_0_3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7263" y="3503721"/>
            <a:ext cx="171450" cy="171450"/>
          </a:xfrm>
          <a:prstGeom prst="rect">
            <a:avLst/>
          </a:prstGeom>
          <a:noFill/>
          <a:ln>
            <a:noFill/>
          </a:ln>
        </p:spPr>
      </p:pic>
      <p:sp>
        <p:nvSpPr>
          <p:cNvPr id="666" name="Google Shape;666;g366f6f8798e_0_339"/>
          <p:cNvSpPr/>
          <p:nvPr/>
        </p:nvSpPr>
        <p:spPr>
          <a:xfrm>
            <a:off x="957275" y="3941876"/>
            <a:ext cx="74082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80">
              <a:solidFill>
                <a:srgbClr val="37415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28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No MIT não são informados pagamentos. Deve-se emitir o DARF no Sicalcweb, atentando-se para o preenchimento correto dos dados.</a:t>
            </a:r>
            <a:endParaRPr sz="1280">
              <a:solidFill>
                <a:srgbClr val="37415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80">
              <a:solidFill>
                <a:srgbClr val="37415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t/>
            </a:r>
            <a:endParaRPr sz="1080">
              <a:solidFill>
                <a:srgbClr val="37415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667" name="Google Shape;667;g366f6f8798e_0_339"/>
          <p:cNvSpPr/>
          <p:nvPr/>
        </p:nvSpPr>
        <p:spPr>
          <a:xfrm>
            <a:off x="778669" y="3358465"/>
            <a:ext cx="42900" cy="109710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73" name="Google Shape;673;g366f6f8798e_0_5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Forma&#10;&#10;Descrição gerada automaticamente" id="674" name="Google Shape;674;g366f6f8798e_0_519"/>
          <p:cNvPicPr preferRelativeResize="0"/>
          <p:nvPr/>
        </p:nvPicPr>
        <p:blipFill rotWithShape="1">
          <a:blip r:embed="rId4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" name="Google Shape;675;g366f6f8798e_0_5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" name="Google Shape;676;g366f6f8798e_0_5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  <p:sp>
        <p:nvSpPr>
          <p:cNvPr id="677" name="Google Shape;677;g366f6f8798e_0_519"/>
          <p:cNvSpPr/>
          <p:nvPr/>
        </p:nvSpPr>
        <p:spPr>
          <a:xfrm>
            <a:off x="-1170625" y="1663340"/>
            <a:ext cx="8550000" cy="106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lang="en-US" sz="2520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DCTFWeb: A Declaração Unificada</a:t>
            </a:r>
            <a:endParaRPr sz="252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t/>
            </a:r>
            <a:endParaRPr b="1" sz="2520">
              <a:solidFill>
                <a:srgbClr val="1E3A8A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pic>
        <p:nvPicPr>
          <p:cNvPr descr="preencoded.png" id="678" name="Google Shape;678;g366f6f8798e_0_51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085350" y="0"/>
            <a:ext cx="3058657" cy="4587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84" name="Google Shape;684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85" name="Google Shape;685;p16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DCTFWeb: A Declaração Unificada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686" name="Google Shape;686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7188" y="1087273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687" name="Google Shape;687;p16"/>
          <p:cNvSpPr/>
          <p:nvPr/>
        </p:nvSpPr>
        <p:spPr>
          <a:xfrm>
            <a:off x="669727" y="1051554"/>
            <a:ext cx="4283264" cy="82292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Declaração de Débitos e Créditos Tributários Federais Previdenciários e de Outras Entidades e Fundos.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688" name="Google Shape;688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7188" y="2053075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689" name="Google Shape;689;p16"/>
          <p:cNvSpPr/>
          <p:nvPr/>
        </p:nvSpPr>
        <p:spPr>
          <a:xfrm>
            <a:off x="669727" y="2017356"/>
            <a:ext cx="4283264" cy="5486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Recebe as informações do eSocial</a:t>
            </a:r>
            <a:r>
              <a:rPr lang="en-US" sz="135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, MIT e</a:t>
            </a: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 da EFD-REINF para gerar o DARF unificado.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690" name="Google Shape;690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7188" y="2744567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691" name="Google Shape;691;p16"/>
          <p:cNvSpPr/>
          <p:nvPr/>
        </p:nvSpPr>
        <p:spPr>
          <a:xfrm>
            <a:off x="669727" y="2708849"/>
            <a:ext cx="4283264" cy="5486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Simplifica o cumprimento das obrigações acessórias relacionadas às contribuições previdenciárias.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692" name="Google Shape;692;p1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167303" y="1192309"/>
            <a:ext cx="3619509" cy="2067278"/>
          </a:xfrm>
          <a:prstGeom prst="rect">
            <a:avLst/>
          </a:prstGeom>
          <a:noFill/>
          <a:ln>
            <a:noFill/>
          </a:ln>
        </p:spPr>
      </p:pic>
      <p:sp>
        <p:nvSpPr>
          <p:cNvPr id="693" name="Google Shape;693;p16"/>
          <p:cNvSpPr/>
          <p:nvPr/>
        </p:nvSpPr>
        <p:spPr>
          <a:xfrm>
            <a:off x="357200" y="3614653"/>
            <a:ext cx="85011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810"/>
              <a:buFont typeface="Noto Sans"/>
              <a:buNone/>
            </a:pPr>
            <a:r>
              <a:rPr b="0" i="0" lang="en-US" sz="1410" u="none" cap="none" strike="noStrike">
                <a:solidFill>
                  <a:srgbClr val="6B7280"/>
                </a:solidFill>
                <a:latin typeface="Noto Sans"/>
                <a:ea typeface="Noto Sans"/>
                <a:cs typeface="Noto Sans"/>
                <a:sym typeface="Noto Sans"/>
              </a:rPr>
              <a:t>A DCTFWeb é a ferramenta central para a confissão de dívidas previdenciárias e de outras entidades e fundos.</a:t>
            </a:r>
            <a:endParaRPr b="0" i="0" sz="141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694" name="Google Shape;694;p16"/>
          <p:cNvPicPr preferRelativeResize="0"/>
          <p:nvPr/>
        </p:nvPicPr>
        <p:blipFill rotWithShape="1">
          <a:blip r:embed="rId8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5" name="Google Shape;695;p1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6" name="Google Shape;696;p1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8" name="Google Shape;58;g3679e8820d7_0_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Forma&#10;&#10;Descrição gerada automaticamente" id="59" name="Google Shape;59;g3679e8820d7_0_5"/>
          <p:cNvPicPr preferRelativeResize="0"/>
          <p:nvPr/>
        </p:nvPicPr>
        <p:blipFill rotWithShape="1">
          <a:blip r:embed="rId4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g3679e8820d7_0_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g3679e8820d7_0_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g3679e8820d7_0_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9775" y="268175"/>
            <a:ext cx="1886075" cy="1886075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g3679e8820d7_0_5"/>
          <p:cNvSpPr txBox="1"/>
          <p:nvPr/>
        </p:nvSpPr>
        <p:spPr>
          <a:xfrm>
            <a:off x="2136425" y="2644750"/>
            <a:ext cx="6046500" cy="183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-US" sz="1800">
                <a:solidFill>
                  <a:srgbClr val="595959"/>
                </a:solidFill>
              </a:rPr>
              <a:t>Graduado em Ciências Contábeis e Direito.</a:t>
            </a:r>
            <a:endParaRPr sz="1800">
              <a:solidFill>
                <a:srgbClr val="595959"/>
              </a:solidFill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-US" sz="1800">
                <a:solidFill>
                  <a:srgbClr val="595959"/>
                </a:solidFill>
              </a:rPr>
              <a:t>Mestre em Economia de Empresas</a:t>
            </a:r>
            <a:endParaRPr sz="1800">
              <a:solidFill>
                <a:srgbClr val="595959"/>
              </a:solidFill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-US" sz="1800">
                <a:solidFill>
                  <a:srgbClr val="595959"/>
                </a:solidFill>
              </a:rPr>
              <a:t>MBA em Contabilidade e Direito Tributário.</a:t>
            </a:r>
            <a:endParaRPr sz="1800">
              <a:solidFill>
                <a:srgbClr val="595959"/>
              </a:solidFill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Char char="●"/>
            </a:pPr>
            <a:r>
              <a:rPr lang="en-US" sz="1800">
                <a:solidFill>
                  <a:srgbClr val="595959"/>
                </a:solidFill>
              </a:rPr>
              <a:t>Palestrante na área contábil há mais de 10 anos.</a:t>
            </a:r>
            <a:endParaRPr sz="1800">
              <a:solidFill>
                <a:srgbClr val="595959"/>
              </a:solidFill>
            </a:endParaRPr>
          </a:p>
        </p:txBody>
      </p:sp>
      <p:sp>
        <p:nvSpPr>
          <p:cNvPr id="64" name="Google Shape;64;g3679e8820d7_0_5"/>
          <p:cNvSpPr txBox="1"/>
          <p:nvPr/>
        </p:nvSpPr>
        <p:spPr>
          <a:xfrm>
            <a:off x="2974625" y="1896975"/>
            <a:ext cx="3669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E6262B"/>
                </a:solidFill>
                <a:latin typeface="Lato Black"/>
                <a:ea typeface="Lato Black"/>
                <a:cs typeface="Lato Black"/>
                <a:sym typeface="Lato Black"/>
              </a:rPr>
              <a:t>Sherman Alcantara</a:t>
            </a:r>
            <a:endParaRPr sz="3000">
              <a:solidFill>
                <a:srgbClr val="E6262B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02" name="Google Shape;702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03" name="Google Shape;703;p17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DCTFWeb: Adeus GFIP, Olá Automação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4" name="Google Shape;704;p17"/>
          <p:cNvSpPr/>
          <p:nvPr/>
        </p:nvSpPr>
        <p:spPr>
          <a:xfrm>
            <a:off x="357188" y="1051554"/>
            <a:ext cx="4107656" cy="201584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05" name="Google Shape;705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5781" y="1281578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p17"/>
          <p:cNvSpPr/>
          <p:nvPr/>
        </p:nvSpPr>
        <p:spPr>
          <a:xfrm>
            <a:off x="848320" y="1230148"/>
            <a:ext cx="2181495" cy="308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Substituição da GFIP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707" name="Google Shape;707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5781" y="1681628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708" name="Google Shape;708;p17"/>
          <p:cNvSpPr/>
          <p:nvPr/>
        </p:nvSpPr>
        <p:spPr>
          <a:xfrm>
            <a:off x="744736" y="1645909"/>
            <a:ext cx="3612952" cy="6171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 DCTFWeb substitui a Guia de Recolhimento do FGTS e Informações à Previdência Social (GFIP) para fins previdenciários.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709" name="Google Shape;709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5781" y="2370218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710" name="Google Shape;710;p17"/>
          <p:cNvSpPr/>
          <p:nvPr/>
        </p:nvSpPr>
        <p:spPr>
          <a:xfrm>
            <a:off x="744736" y="2334499"/>
            <a:ext cx="3541598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Centraliza a confissão de dívidas e a geração do DARF.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1" name="Google Shape;711;p17"/>
          <p:cNvSpPr/>
          <p:nvPr/>
        </p:nvSpPr>
        <p:spPr>
          <a:xfrm>
            <a:off x="4679156" y="1051554"/>
            <a:ext cx="4107656" cy="201584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12" name="Google Shape;712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57750" y="1281578"/>
            <a:ext cx="257175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713" name="Google Shape;713;p17"/>
          <p:cNvSpPr/>
          <p:nvPr/>
        </p:nvSpPr>
        <p:spPr>
          <a:xfrm>
            <a:off x="5222081" y="1230148"/>
            <a:ext cx="2305143" cy="308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Apuração Automática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714" name="Google Shape;714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57750" y="1681628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715" name="Google Shape;715;p17"/>
          <p:cNvSpPr/>
          <p:nvPr/>
        </p:nvSpPr>
        <p:spPr>
          <a:xfrm>
            <a:off x="5066705" y="1645909"/>
            <a:ext cx="3536519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Recebe dados diretamente do eSocial e da EFD-REINF.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716" name="Google Shape;716;p1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857750" y="1958783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717" name="Google Shape;717;p17"/>
          <p:cNvSpPr/>
          <p:nvPr/>
        </p:nvSpPr>
        <p:spPr>
          <a:xfrm>
            <a:off x="5066705" y="1923064"/>
            <a:ext cx="3612952" cy="41143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Calcula automaticamente os débitos e créditos previdenciários.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718" name="Google Shape;718;p1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857750" y="2441656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719" name="Google Shape;719;p17"/>
          <p:cNvSpPr/>
          <p:nvPr/>
        </p:nvSpPr>
        <p:spPr>
          <a:xfrm>
            <a:off x="5066705" y="2405937"/>
            <a:ext cx="3612952" cy="41143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Não permite inclusão manual de débitos, exigindo correção na origem.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0" name="Google Shape;720;p17"/>
          <p:cNvSpPr/>
          <p:nvPr/>
        </p:nvSpPr>
        <p:spPr>
          <a:xfrm>
            <a:off x="357188" y="3281716"/>
            <a:ext cx="8429625" cy="760084"/>
          </a:xfrm>
          <a:prstGeom prst="rect">
            <a:avLst/>
          </a:prstGeom>
          <a:solidFill>
            <a:srgbClr val="FEF3C7"/>
          </a:solidFill>
          <a:ln cap="flat" cmpd="sng" w="9525">
            <a:solidFill>
              <a:srgbClr val="F59E0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1" name="Google Shape;721;p17"/>
          <p:cNvSpPr/>
          <p:nvPr/>
        </p:nvSpPr>
        <p:spPr>
          <a:xfrm>
            <a:off x="500063" y="3424591"/>
            <a:ext cx="8215313" cy="4457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92400E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92400E"/>
                </a:solidFill>
                <a:latin typeface="Noto Sans"/>
                <a:ea typeface="Noto Sans"/>
                <a:cs typeface="Noto Sans"/>
                <a:sym typeface="Noto Sans"/>
              </a:rPr>
              <a:t>A automação da DCTFWeb visa reduzir erros e simplificar o processo, mas exige atenção redobrada nos sistemas de origem.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722" name="Google Shape;722;p17"/>
          <p:cNvPicPr preferRelativeResize="0"/>
          <p:nvPr/>
        </p:nvPicPr>
        <p:blipFill rotWithShape="1">
          <a:blip r:embed="rId10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3" name="Google Shape;723;p1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24" name="Google Shape;724;p17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30" name="Google Shape;730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31" name="Google Shape;731;p18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DCTFWeb: Débitos sob o Guarda-Chuva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2" name="Google Shape;732;p18"/>
          <p:cNvSpPr/>
          <p:nvPr/>
        </p:nvSpPr>
        <p:spPr>
          <a:xfrm>
            <a:off x="778669" y="1051554"/>
            <a:ext cx="2386013" cy="1845097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9731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33" name="Google Shape;733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46647" y="1230148"/>
            <a:ext cx="450056" cy="400050"/>
          </a:xfrm>
          <a:prstGeom prst="rect">
            <a:avLst/>
          </a:prstGeom>
          <a:noFill/>
          <a:ln>
            <a:noFill/>
          </a:ln>
        </p:spPr>
      </p:pic>
      <p:sp>
        <p:nvSpPr>
          <p:cNvPr id="734" name="Google Shape;734;p18"/>
          <p:cNvSpPr/>
          <p:nvPr/>
        </p:nvSpPr>
        <p:spPr>
          <a:xfrm>
            <a:off x="957263" y="1737354"/>
            <a:ext cx="2100263" cy="25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350"/>
              <a:buFont typeface="Noto Sans"/>
              <a:buNone/>
            </a:pPr>
            <a:r>
              <a:rPr b="1" i="0" lang="en-US" sz="135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IRRF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5" name="Google Shape;735;p18"/>
          <p:cNvSpPr/>
          <p:nvPr/>
        </p:nvSpPr>
        <p:spPr>
          <a:xfrm>
            <a:off x="957263" y="2065967"/>
            <a:ext cx="2100263" cy="52807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989"/>
              <a:buFont typeface="Noto Sans"/>
              <a:buNone/>
            </a:pPr>
            <a:r>
              <a:rPr b="0" i="0" lang="en-US" sz="989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Imposto de Renda Retido na Fonte sobre rendimentos do trabalho e outras naturezas.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6" name="Google Shape;736;p18"/>
          <p:cNvSpPr/>
          <p:nvPr/>
        </p:nvSpPr>
        <p:spPr>
          <a:xfrm>
            <a:off x="3378994" y="1051554"/>
            <a:ext cx="2386013" cy="1845097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9731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37" name="Google Shape;737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21969" y="1230148"/>
            <a:ext cx="500063" cy="400050"/>
          </a:xfrm>
          <a:prstGeom prst="rect">
            <a:avLst/>
          </a:prstGeom>
          <a:noFill/>
          <a:ln>
            <a:noFill/>
          </a:ln>
        </p:spPr>
      </p:pic>
      <p:sp>
        <p:nvSpPr>
          <p:cNvPr id="738" name="Google Shape;738;p18"/>
          <p:cNvSpPr/>
          <p:nvPr/>
        </p:nvSpPr>
        <p:spPr>
          <a:xfrm>
            <a:off x="3557588" y="1737354"/>
            <a:ext cx="2100263" cy="514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350"/>
              <a:buFont typeface="Noto Sans"/>
              <a:buNone/>
            </a:pPr>
            <a:r>
              <a:rPr b="1" i="0" lang="en-US" sz="135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Contribuições Previdenciárias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9" name="Google Shape;739;p18"/>
          <p:cNvSpPr/>
          <p:nvPr/>
        </p:nvSpPr>
        <p:spPr>
          <a:xfrm>
            <a:off x="3557588" y="2323142"/>
            <a:ext cx="2100263" cy="3520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989"/>
              <a:buFont typeface="Noto Sans"/>
              <a:buNone/>
            </a:pPr>
            <a:r>
              <a:rPr b="0" i="0" lang="en-US" sz="989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INSS patronal, segurados, RAT, terceiros, entre outros.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0" name="Google Shape;740;p18"/>
          <p:cNvSpPr/>
          <p:nvPr/>
        </p:nvSpPr>
        <p:spPr>
          <a:xfrm>
            <a:off x="5979319" y="1051554"/>
            <a:ext cx="2386013" cy="180223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9731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41" name="Google Shape;741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022306" y="1230148"/>
            <a:ext cx="300038" cy="400050"/>
          </a:xfrm>
          <a:prstGeom prst="rect">
            <a:avLst/>
          </a:prstGeom>
          <a:noFill/>
          <a:ln>
            <a:noFill/>
          </a:ln>
        </p:spPr>
      </p:pic>
      <p:sp>
        <p:nvSpPr>
          <p:cNvPr id="742" name="Google Shape;742;p18"/>
          <p:cNvSpPr/>
          <p:nvPr/>
        </p:nvSpPr>
        <p:spPr>
          <a:xfrm>
            <a:off x="6157913" y="1737354"/>
            <a:ext cx="2100263" cy="25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350"/>
              <a:buFont typeface="Noto Sans"/>
              <a:buNone/>
            </a:pPr>
            <a:r>
              <a:rPr b="1" i="0" lang="en-US" sz="135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Retenções sobre NF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3" name="Google Shape;743;p18"/>
          <p:cNvSpPr/>
          <p:nvPr/>
        </p:nvSpPr>
        <p:spPr>
          <a:xfrm>
            <a:off x="6157913" y="2065967"/>
            <a:ext cx="2100263" cy="3520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989"/>
              <a:buFont typeface="Noto Sans"/>
              <a:buNone/>
            </a:pPr>
            <a:r>
              <a:rPr b="0" i="0" lang="en-US" sz="989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Retenções de INSS sobre notas fiscais de serviços tomados.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4" name="Google Shape;744;p18"/>
          <p:cNvSpPr/>
          <p:nvPr/>
        </p:nvSpPr>
        <p:spPr>
          <a:xfrm>
            <a:off x="1195388" y="3068101"/>
            <a:ext cx="6743700" cy="760200"/>
          </a:xfrm>
          <a:prstGeom prst="rect">
            <a:avLst/>
          </a:prstGeom>
          <a:solidFill>
            <a:srgbClr val="FEF3C7"/>
          </a:solidFill>
          <a:ln cap="flat" cmpd="sng" w="9525">
            <a:solidFill>
              <a:srgbClr val="F59E0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5" name="Google Shape;745;p18"/>
          <p:cNvSpPr/>
          <p:nvPr/>
        </p:nvSpPr>
        <p:spPr>
          <a:xfrm>
            <a:off x="1262063" y="3210976"/>
            <a:ext cx="6529500" cy="4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92400E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92400E"/>
                </a:solidFill>
                <a:latin typeface="Noto Sans"/>
                <a:ea typeface="Noto Sans"/>
                <a:cs typeface="Noto Sans"/>
                <a:sym typeface="Noto Sans"/>
              </a:rPr>
              <a:t>A DCTFWeb consolida diversos débitos, simplificando a apuração e o recolhimento para o contribuinte.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746" name="Google Shape;746;p18"/>
          <p:cNvPicPr preferRelativeResize="0"/>
          <p:nvPr/>
        </p:nvPicPr>
        <p:blipFill rotWithShape="1">
          <a:blip r:embed="rId7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7" name="Google Shape;747;p1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48" name="Google Shape;748;p1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54" name="Google Shape;75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55" name="Google Shape;755;p19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DCTFWeb: Créditos a Compensar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6" name="Google Shape;756;p19"/>
          <p:cNvSpPr/>
          <p:nvPr/>
        </p:nvSpPr>
        <p:spPr>
          <a:xfrm>
            <a:off x="1621631" y="1051554"/>
            <a:ext cx="2843213" cy="1763948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10B98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57" name="Google Shape;757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68216" y="1230148"/>
            <a:ext cx="350044" cy="400050"/>
          </a:xfrm>
          <a:prstGeom prst="rect">
            <a:avLst/>
          </a:prstGeom>
          <a:noFill/>
          <a:ln>
            <a:noFill/>
          </a:ln>
        </p:spPr>
      </p:pic>
      <p:sp>
        <p:nvSpPr>
          <p:cNvPr id="758" name="Google Shape;758;p19"/>
          <p:cNvSpPr/>
          <p:nvPr/>
        </p:nvSpPr>
        <p:spPr>
          <a:xfrm>
            <a:off x="1800225" y="1737354"/>
            <a:ext cx="2557463" cy="25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350"/>
              <a:buFont typeface="Noto Sans"/>
              <a:buNone/>
            </a:pPr>
            <a:r>
              <a:rPr b="1" i="0" lang="en-US" sz="135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Salário-família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9" name="Google Shape;759;p19"/>
          <p:cNvSpPr/>
          <p:nvPr/>
        </p:nvSpPr>
        <p:spPr>
          <a:xfrm>
            <a:off x="1800225" y="2065967"/>
            <a:ext cx="2557463" cy="3520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989"/>
              <a:buFont typeface="Noto Sans"/>
              <a:buNone/>
            </a:pPr>
            <a:r>
              <a:rPr b="0" i="0" lang="en-US" sz="989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Benefício previdenciário pago aos trabalhadores de baixa renda com filhos.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0" name="Google Shape;760;p19"/>
          <p:cNvSpPr/>
          <p:nvPr/>
        </p:nvSpPr>
        <p:spPr>
          <a:xfrm>
            <a:off x="4679156" y="1051554"/>
            <a:ext cx="2843213" cy="1763948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10B98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61" name="Google Shape;761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25741" y="1230148"/>
            <a:ext cx="350044" cy="400050"/>
          </a:xfrm>
          <a:prstGeom prst="rect">
            <a:avLst/>
          </a:prstGeom>
          <a:noFill/>
          <a:ln>
            <a:noFill/>
          </a:ln>
        </p:spPr>
      </p:pic>
      <p:sp>
        <p:nvSpPr>
          <p:cNvPr id="762" name="Google Shape;762;p19"/>
          <p:cNvSpPr/>
          <p:nvPr/>
        </p:nvSpPr>
        <p:spPr>
          <a:xfrm>
            <a:off x="4857750" y="1737354"/>
            <a:ext cx="2557463" cy="25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350"/>
              <a:buFont typeface="Noto Sans"/>
              <a:buNone/>
            </a:pPr>
            <a:r>
              <a:rPr b="1" i="0" lang="en-US" sz="135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Salário-maternidade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3" name="Google Shape;763;p19"/>
          <p:cNvSpPr/>
          <p:nvPr/>
        </p:nvSpPr>
        <p:spPr>
          <a:xfrm>
            <a:off x="4857750" y="2065967"/>
            <a:ext cx="2557463" cy="52807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989"/>
              <a:buFont typeface="Noto Sans"/>
              <a:buNone/>
            </a:pPr>
            <a:r>
              <a:rPr b="0" i="0" lang="en-US" sz="989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Benefício pago às seguradas da Previdência Social durante o período de licença-maternidade.</a:t>
            </a:r>
            <a:endParaRPr b="0" i="0" sz="98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4" name="Google Shape;764;p19"/>
          <p:cNvSpPr/>
          <p:nvPr/>
        </p:nvSpPr>
        <p:spPr>
          <a:xfrm>
            <a:off x="1042988" y="2986953"/>
            <a:ext cx="6743700" cy="760200"/>
          </a:xfrm>
          <a:prstGeom prst="rect">
            <a:avLst/>
          </a:prstGeom>
          <a:solidFill>
            <a:srgbClr val="FEF3C7"/>
          </a:solidFill>
          <a:ln cap="flat" cmpd="sng" w="9525">
            <a:solidFill>
              <a:srgbClr val="F59E0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5" name="Google Shape;765;p19"/>
          <p:cNvSpPr/>
          <p:nvPr/>
        </p:nvSpPr>
        <p:spPr>
          <a:xfrm>
            <a:off x="1185863" y="3129828"/>
            <a:ext cx="6529500" cy="4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92400E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92400E"/>
                </a:solidFill>
                <a:latin typeface="Noto Sans"/>
                <a:ea typeface="Noto Sans"/>
                <a:cs typeface="Noto Sans"/>
                <a:sym typeface="Noto Sans"/>
              </a:rPr>
              <a:t>Os créditos são abatidos dos débitos apurados, resultando no valor final a ser recolhido via DARF.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766" name="Google Shape;766;p19"/>
          <p:cNvPicPr preferRelativeResize="0"/>
          <p:nvPr/>
        </p:nvPicPr>
        <p:blipFill rotWithShape="1">
          <a:blip r:embed="rId6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7" name="Google Shape;767;p1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68" name="Google Shape;768;p1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3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74" name="Google Shape;774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75" name="Google Shape;775;p20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DCTFWeb: O Fluxo de Integração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6" name="Google Shape;776;p20"/>
          <p:cNvSpPr/>
          <p:nvPr/>
        </p:nvSpPr>
        <p:spPr>
          <a:xfrm>
            <a:off x="885825" y="1337304"/>
            <a:ext cx="1335881" cy="11729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77" name="Google Shape;777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03734" y="1515898"/>
            <a:ext cx="500063" cy="400050"/>
          </a:xfrm>
          <a:prstGeom prst="rect">
            <a:avLst/>
          </a:prstGeom>
          <a:noFill/>
          <a:ln>
            <a:noFill/>
          </a:ln>
        </p:spPr>
      </p:pic>
      <p:sp>
        <p:nvSpPr>
          <p:cNvPr id="778" name="Google Shape;778;p20"/>
          <p:cNvSpPr/>
          <p:nvPr/>
        </p:nvSpPr>
        <p:spPr>
          <a:xfrm>
            <a:off x="1194876" y="2023104"/>
            <a:ext cx="789189" cy="308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eSocial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779" name="Google Shape;779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400300" y="1752340"/>
            <a:ext cx="300038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780" name="Google Shape;780;p20"/>
          <p:cNvSpPr/>
          <p:nvPr/>
        </p:nvSpPr>
        <p:spPr>
          <a:xfrm>
            <a:off x="2878931" y="1337304"/>
            <a:ext cx="1335881" cy="11729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81" name="Google Shape;781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396853" y="1515898"/>
            <a:ext cx="300038" cy="400050"/>
          </a:xfrm>
          <a:prstGeom prst="rect">
            <a:avLst/>
          </a:prstGeom>
          <a:noFill/>
          <a:ln>
            <a:noFill/>
          </a:ln>
        </p:spPr>
      </p:pic>
      <p:sp>
        <p:nvSpPr>
          <p:cNvPr id="782" name="Google Shape;782;p20"/>
          <p:cNvSpPr/>
          <p:nvPr/>
        </p:nvSpPr>
        <p:spPr>
          <a:xfrm>
            <a:off x="3241253" y="2023104"/>
            <a:ext cx="682647" cy="308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REINF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783" name="Google Shape;783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93406" y="1752340"/>
            <a:ext cx="300038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784" name="Google Shape;784;p20"/>
          <p:cNvSpPr/>
          <p:nvPr/>
        </p:nvSpPr>
        <p:spPr>
          <a:xfrm>
            <a:off x="4872038" y="1337304"/>
            <a:ext cx="1335900" cy="1173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85" name="Google Shape;785;p2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389959" y="1515898"/>
            <a:ext cx="300038" cy="400050"/>
          </a:xfrm>
          <a:prstGeom prst="rect">
            <a:avLst/>
          </a:prstGeom>
          <a:noFill/>
          <a:ln>
            <a:noFill/>
          </a:ln>
        </p:spPr>
      </p:pic>
      <p:sp>
        <p:nvSpPr>
          <p:cNvPr id="786" name="Google Shape;786;p20"/>
          <p:cNvSpPr/>
          <p:nvPr/>
        </p:nvSpPr>
        <p:spPr>
          <a:xfrm>
            <a:off x="5275938" y="2023104"/>
            <a:ext cx="599517" cy="308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lang="en-US" sz="1620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MIT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787" name="Google Shape;787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86513" y="1752340"/>
            <a:ext cx="300038" cy="342900"/>
          </a:xfrm>
          <a:prstGeom prst="rect">
            <a:avLst/>
          </a:prstGeom>
          <a:noFill/>
          <a:ln>
            <a:noFill/>
          </a:ln>
        </p:spPr>
      </p:pic>
      <p:sp>
        <p:nvSpPr>
          <p:cNvPr id="788" name="Google Shape;788;p20"/>
          <p:cNvSpPr/>
          <p:nvPr/>
        </p:nvSpPr>
        <p:spPr>
          <a:xfrm>
            <a:off x="6865144" y="1337304"/>
            <a:ext cx="1393031" cy="117299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9" name="Google Shape;789;p20"/>
          <p:cNvSpPr/>
          <p:nvPr/>
        </p:nvSpPr>
        <p:spPr>
          <a:xfrm>
            <a:off x="6865144" y="1337304"/>
            <a:ext cx="57150" cy="1172998"/>
          </a:xfrm>
          <a:prstGeom prst="rect">
            <a:avLst/>
          </a:prstGeom>
          <a:solidFill>
            <a:srgbClr val="F9731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90" name="Google Shape;790;p2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83066" y="1515898"/>
            <a:ext cx="400050" cy="400050"/>
          </a:xfrm>
          <a:prstGeom prst="rect">
            <a:avLst/>
          </a:prstGeom>
          <a:noFill/>
          <a:ln>
            <a:noFill/>
          </a:ln>
        </p:spPr>
      </p:pic>
      <p:sp>
        <p:nvSpPr>
          <p:cNvPr id="791" name="Google Shape;791;p20"/>
          <p:cNvSpPr/>
          <p:nvPr/>
        </p:nvSpPr>
        <p:spPr>
          <a:xfrm>
            <a:off x="7102115" y="2023104"/>
            <a:ext cx="1033388" cy="308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FFFFFF"/>
                </a:solidFill>
                <a:latin typeface="Noto Sans"/>
                <a:ea typeface="Noto Sans"/>
                <a:cs typeface="Noto Sans"/>
                <a:sym typeface="Noto Sans"/>
              </a:rPr>
              <a:t>DCTFWeb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2" name="Google Shape;792;p20"/>
          <p:cNvSpPr/>
          <p:nvPr/>
        </p:nvSpPr>
        <p:spPr>
          <a:xfrm>
            <a:off x="1195388" y="2796053"/>
            <a:ext cx="6743700" cy="760200"/>
          </a:xfrm>
          <a:prstGeom prst="rect">
            <a:avLst/>
          </a:prstGeom>
          <a:solidFill>
            <a:srgbClr val="FEF3C7"/>
          </a:solidFill>
          <a:ln cap="flat" cmpd="sng" w="9525">
            <a:solidFill>
              <a:srgbClr val="F59E0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3" name="Google Shape;793;p20"/>
          <p:cNvSpPr/>
          <p:nvPr/>
        </p:nvSpPr>
        <p:spPr>
          <a:xfrm>
            <a:off x="1262063" y="2938928"/>
            <a:ext cx="6529500" cy="44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92400E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92400E"/>
                </a:solidFill>
                <a:latin typeface="Noto Sans"/>
                <a:ea typeface="Noto Sans"/>
                <a:cs typeface="Noto Sans"/>
                <a:sym typeface="Noto Sans"/>
              </a:rPr>
              <a:t>A DCTFWeb centraliza as informações de diversas fontes, gerando um DARF único para o recolhimento dos tributos.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794" name="Google Shape;794;p20"/>
          <p:cNvPicPr preferRelativeResize="0"/>
          <p:nvPr/>
        </p:nvPicPr>
        <p:blipFill rotWithShape="1">
          <a:blip r:embed="rId9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5" name="Google Shape;795;p2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96" name="Google Shape;796;p2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802" name="Google Shape;802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789228"/>
          </a:xfrm>
          <a:prstGeom prst="rect">
            <a:avLst/>
          </a:prstGeom>
          <a:noFill/>
          <a:ln>
            <a:noFill/>
          </a:ln>
        </p:spPr>
      </p:pic>
      <p:sp>
        <p:nvSpPr>
          <p:cNvPr id="803" name="Google Shape;803;p22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DCTFWeb: </a:t>
            </a:r>
            <a:r>
              <a:rPr b="1" lang="en-US" sz="2520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Mudanças para 2025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4" name="Google Shape;804;p22"/>
          <p:cNvSpPr/>
          <p:nvPr/>
        </p:nvSpPr>
        <p:spPr>
          <a:xfrm>
            <a:off x="1621631" y="1051554"/>
            <a:ext cx="5900738" cy="146301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5" name="Google Shape;805;p22"/>
          <p:cNvSpPr/>
          <p:nvPr/>
        </p:nvSpPr>
        <p:spPr>
          <a:xfrm>
            <a:off x="1621631" y="1051554"/>
            <a:ext cx="57150" cy="1463018"/>
          </a:xfrm>
          <a:prstGeom prst="rect">
            <a:avLst/>
          </a:prstGeom>
          <a:solidFill>
            <a:srgbClr val="F9731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806" name="Google Shape;806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19564" y="1323017"/>
            <a:ext cx="200025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807" name="Google Shape;807;p22"/>
          <p:cNvSpPr/>
          <p:nvPr/>
        </p:nvSpPr>
        <p:spPr>
          <a:xfrm>
            <a:off x="3026745" y="1265867"/>
            <a:ext cx="3469128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800"/>
              <a:buFont typeface="Noto Sans"/>
              <a:buNone/>
            </a:pPr>
            <a:r>
              <a:rPr b="1" i="0" lang="en-US" sz="180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Prazo de Entrega da DCTFWeb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8" name="Google Shape;808;p22"/>
          <p:cNvSpPr/>
          <p:nvPr/>
        </p:nvSpPr>
        <p:spPr>
          <a:xfrm>
            <a:off x="1844200" y="1695750"/>
            <a:ext cx="5603100" cy="65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 DCTFWeb deve ser transmitida até o </a:t>
            </a:r>
            <a:r>
              <a:rPr b="1" lang="en-US" sz="1350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último dia útil do mês subsequente </a:t>
            </a:r>
            <a:r>
              <a:rPr lang="en-US" sz="135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ao da ocorrência dos fatos geradores. </a:t>
            </a:r>
            <a:endParaRPr sz="1350">
              <a:solidFill>
                <a:srgbClr val="37415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lang="en-US" sz="135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Instrução Normativa nº 2.248 de 07 de fevereiro de 2025 </a:t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t/>
            </a:r>
            <a:endParaRPr sz="1350">
              <a:solidFill>
                <a:srgbClr val="37415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809" name="Google Shape;809;p22"/>
          <p:cNvSpPr/>
          <p:nvPr/>
        </p:nvSpPr>
        <p:spPr>
          <a:xfrm>
            <a:off x="1621631" y="2728885"/>
            <a:ext cx="5900700" cy="1737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0" name="Google Shape;810;p22"/>
          <p:cNvSpPr/>
          <p:nvPr/>
        </p:nvSpPr>
        <p:spPr>
          <a:xfrm>
            <a:off x="1621631" y="2728885"/>
            <a:ext cx="57150" cy="1737327"/>
          </a:xfrm>
          <a:prstGeom prst="rect">
            <a:avLst/>
          </a:prstGeom>
          <a:solidFill>
            <a:srgbClr val="F9731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811" name="Google Shape;811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32993" y="3000347"/>
            <a:ext cx="200025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812" name="Google Shape;812;p22"/>
          <p:cNvSpPr/>
          <p:nvPr/>
        </p:nvSpPr>
        <p:spPr>
          <a:xfrm>
            <a:off x="3540175" y="2943197"/>
            <a:ext cx="244227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800"/>
              <a:buFont typeface="Noto Sans"/>
              <a:buNone/>
            </a:pPr>
            <a:r>
              <a:rPr b="1" i="0" lang="en-US" sz="180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Vencimento do DARF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3" name="Google Shape;813;p22"/>
          <p:cNvSpPr/>
          <p:nvPr/>
        </p:nvSpPr>
        <p:spPr>
          <a:xfrm>
            <a:off x="1922050" y="3448624"/>
            <a:ext cx="5449200" cy="90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O Documento de Arrecadação de Receitas Federais (DARF) gerado pela DCTFWeb vence no </a:t>
            </a:r>
            <a:r>
              <a:rPr b="1" lang="en-US" sz="1350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dia 20 do mês subsequente </a:t>
            </a:r>
            <a:r>
              <a:rPr lang="en-US" sz="135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ao da ocorrência dos fatos geradores.</a:t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t/>
            </a:r>
            <a:endParaRPr sz="1350">
              <a:solidFill>
                <a:srgbClr val="DC2626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t/>
            </a:r>
            <a:endParaRPr sz="1350">
              <a:solidFill>
                <a:srgbClr val="37415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pic>
        <p:nvPicPr>
          <p:cNvPr descr="Uma imagem contendo Forma&#10;&#10;Descrição gerada automaticamente" id="814" name="Google Shape;814;p22"/>
          <p:cNvPicPr preferRelativeResize="0"/>
          <p:nvPr/>
        </p:nvPicPr>
        <p:blipFill rotWithShape="1">
          <a:blip r:embed="rId6">
            <a:alphaModFix/>
          </a:blip>
          <a:srcRect b="27257" l="4497" r="823" t="64409"/>
          <a:stretch/>
        </p:blipFill>
        <p:spPr>
          <a:xfrm>
            <a:off x="0" y="46641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5" name="Google Shape;815;p2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7544" y="47442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16" name="Google Shape;816;p2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80312" y="47716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822" name="Google Shape;822;g366f6f8798e_0_4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295899"/>
          </a:xfrm>
          <a:prstGeom prst="rect">
            <a:avLst/>
          </a:prstGeom>
          <a:noFill/>
          <a:ln>
            <a:noFill/>
          </a:ln>
        </p:spPr>
      </p:pic>
      <p:sp>
        <p:nvSpPr>
          <p:cNvPr id="823" name="Google Shape;823;g366f6f8798e_0_433"/>
          <p:cNvSpPr/>
          <p:nvPr/>
        </p:nvSpPr>
        <p:spPr>
          <a:xfrm>
            <a:off x="357188" y="357188"/>
            <a:ext cx="85011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DCTFWeb: </a:t>
            </a:r>
            <a:r>
              <a:rPr b="1" lang="en-US" sz="2520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Mudanças para 2025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824" name="Google Shape;824;g366f6f8798e_0_433"/>
          <p:cNvPicPr preferRelativeResize="0"/>
          <p:nvPr/>
        </p:nvPicPr>
        <p:blipFill rotWithShape="1">
          <a:blip r:embed="rId4">
            <a:alphaModFix/>
          </a:blip>
          <a:srcRect b="27257" l="4497" r="823" t="64409"/>
          <a:stretch/>
        </p:blipFill>
        <p:spPr>
          <a:xfrm>
            <a:off x="0" y="460532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5" name="Google Shape;825;g366f6f8798e_0_4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26" name="Google Shape;826;g366f6f8798e_0_43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27" name="Google Shape;827;g366f6f8798e_0_4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58550" y="837200"/>
            <a:ext cx="8846475" cy="38308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2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833" name="Google Shape;833;g366f6f8798e_0_5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375950"/>
          </a:xfrm>
          <a:prstGeom prst="rect">
            <a:avLst/>
          </a:prstGeom>
          <a:noFill/>
          <a:ln>
            <a:noFill/>
          </a:ln>
        </p:spPr>
      </p:pic>
      <p:sp>
        <p:nvSpPr>
          <p:cNvPr id="834" name="Google Shape;834;g366f6f8798e_0_567"/>
          <p:cNvSpPr/>
          <p:nvPr/>
        </p:nvSpPr>
        <p:spPr>
          <a:xfrm>
            <a:off x="357188" y="357188"/>
            <a:ext cx="85011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DCTFWeb: As Armadilhas e Dependências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5" name="Google Shape;835;g366f6f8798e_0_567"/>
          <p:cNvSpPr/>
          <p:nvPr/>
        </p:nvSpPr>
        <p:spPr>
          <a:xfrm>
            <a:off x="1200150" y="899154"/>
            <a:ext cx="6743700" cy="1148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6" name="Google Shape;836;g366f6f8798e_0_567"/>
          <p:cNvSpPr/>
          <p:nvPr/>
        </p:nvSpPr>
        <p:spPr>
          <a:xfrm>
            <a:off x="1200150" y="899154"/>
            <a:ext cx="42900" cy="1148700"/>
          </a:xfrm>
          <a:prstGeom prst="rect">
            <a:avLst/>
          </a:prstGeom>
          <a:solidFill>
            <a:srgbClr val="DC26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837" name="Google Shape;837;g366f6f8798e_0_56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744" y="1129178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838" name="Google Shape;838;g366f6f8798e_0_567"/>
          <p:cNvSpPr/>
          <p:nvPr/>
        </p:nvSpPr>
        <p:spPr>
          <a:xfrm>
            <a:off x="1691283" y="1077748"/>
            <a:ext cx="29175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Inclusão Manual de Débitos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9" name="Google Shape;839;g366f6f8798e_0_567"/>
          <p:cNvSpPr/>
          <p:nvPr/>
        </p:nvSpPr>
        <p:spPr>
          <a:xfrm>
            <a:off x="1378744" y="1457790"/>
            <a:ext cx="6458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 impossibilidade de inclusão manual de débitos diretamente na DCTFWeb exige que todas as correções sejam feitas na origem (eSocial ou REINF), o que pode atrasar o processo.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0" name="Google Shape;840;g366f6f8798e_0_567"/>
          <p:cNvSpPr/>
          <p:nvPr/>
        </p:nvSpPr>
        <p:spPr>
          <a:xfrm>
            <a:off x="1200150" y="2567834"/>
            <a:ext cx="6743700" cy="1148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1" name="Google Shape;841;g366f6f8798e_0_567"/>
          <p:cNvSpPr/>
          <p:nvPr/>
        </p:nvSpPr>
        <p:spPr>
          <a:xfrm>
            <a:off x="1200150" y="2567834"/>
            <a:ext cx="42900" cy="1148700"/>
          </a:xfrm>
          <a:prstGeom prst="rect">
            <a:avLst/>
          </a:prstGeom>
          <a:solidFill>
            <a:srgbClr val="DC26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842" name="Google Shape;842;g366f6f8798e_0_56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78744" y="2797857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843" name="Google Shape;843;g366f6f8798e_0_567"/>
          <p:cNvSpPr/>
          <p:nvPr/>
        </p:nvSpPr>
        <p:spPr>
          <a:xfrm>
            <a:off x="1691283" y="2746428"/>
            <a:ext cx="26883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Dependência de Sistemas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4" name="Google Shape;844;g366f6f8798e_0_567"/>
          <p:cNvSpPr/>
          <p:nvPr/>
        </p:nvSpPr>
        <p:spPr>
          <a:xfrm>
            <a:off x="1378744" y="3202670"/>
            <a:ext cx="6458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 DCTFWeb é altamente dependente da qualidade e da integração dos dados provenientes do eSocial e do REINF, qualquer erro na origem impacta a declaração final.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845" name="Google Shape;845;g366f6f8798e_0_567"/>
          <p:cNvPicPr preferRelativeResize="0"/>
          <p:nvPr/>
        </p:nvPicPr>
        <p:blipFill rotWithShape="1">
          <a:blip r:embed="rId6">
            <a:alphaModFix/>
          </a:blip>
          <a:srcRect b="27257" l="4497" r="823" t="64409"/>
          <a:stretch/>
        </p:blipFill>
        <p:spPr>
          <a:xfrm>
            <a:off x="0" y="459182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6" name="Google Shape;846;g366f6f8798e_0_56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7544" y="47442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47" name="Google Shape;847;g366f6f8798e_0_56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80312" y="47716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853" name="Google Shape;853;g366f6f8798e_0_5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Forma&#10;&#10;Descrição gerada automaticamente" id="854" name="Google Shape;854;g366f6f8798e_0_532"/>
          <p:cNvPicPr preferRelativeResize="0"/>
          <p:nvPr/>
        </p:nvPicPr>
        <p:blipFill rotWithShape="1">
          <a:blip r:embed="rId4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5" name="Google Shape;855;g366f6f8798e_0_5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56" name="Google Shape;856;g366f6f8798e_0_53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  <p:sp>
        <p:nvSpPr>
          <p:cNvPr id="857" name="Google Shape;857;g366f6f8798e_0_532"/>
          <p:cNvSpPr/>
          <p:nvPr/>
        </p:nvSpPr>
        <p:spPr>
          <a:xfrm>
            <a:off x="-1170625" y="1663340"/>
            <a:ext cx="8550000" cy="106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lang="en-US" sz="2520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Reforma Tributária: O Novo Cenário</a:t>
            </a:r>
            <a:endParaRPr sz="252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t/>
            </a:r>
            <a:endParaRPr b="1" sz="2520">
              <a:solidFill>
                <a:srgbClr val="1E3A8A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t/>
            </a:r>
            <a:endParaRPr b="1" sz="2520">
              <a:solidFill>
                <a:srgbClr val="1E3A8A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pic>
        <p:nvPicPr>
          <p:cNvPr descr="preencoded.png" id="858" name="Google Shape;858;g366f6f8798e_0_53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085350" y="0"/>
            <a:ext cx="3058650" cy="4587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864" name="Google Shape;864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375950"/>
          </a:xfrm>
          <a:prstGeom prst="rect">
            <a:avLst/>
          </a:prstGeom>
          <a:noFill/>
          <a:ln>
            <a:noFill/>
          </a:ln>
        </p:spPr>
      </p:pic>
      <p:sp>
        <p:nvSpPr>
          <p:cNvPr id="865" name="Google Shape;865;p37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Reforma Tributária: O Novo Cenário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6" name="Google Shape;866;p37"/>
          <p:cNvSpPr/>
          <p:nvPr/>
        </p:nvSpPr>
        <p:spPr>
          <a:xfrm>
            <a:off x="1200150" y="899154"/>
            <a:ext cx="6743700" cy="1148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7" name="Google Shape;867;p37"/>
          <p:cNvSpPr/>
          <p:nvPr/>
        </p:nvSpPr>
        <p:spPr>
          <a:xfrm>
            <a:off x="1200150" y="899154"/>
            <a:ext cx="42900" cy="1148700"/>
          </a:xfrm>
          <a:prstGeom prst="rect">
            <a:avLst/>
          </a:prstGeom>
          <a:solidFill>
            <a:srgbClr val="F9731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868" name="Google Shape;868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744" y="1129178"/>
            <a:ext cx="257175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869" name="Google Shape;869;p37"/>
          <p:cNvSpPr/>
          <p:nvPr/>
        </p:nvSpPr>
        <p:spPr>
          <a:xfrm>
            <a:off x="1743075" y="1077748"/>
            <a:ext cx="30612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PEC 45/2019 e a Simplificação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0" name="Google Shape;870;p37"/>
          <p:cNvSpPr/>
          <p:nvPr/>
        </p:nvSpPr>
        <p:spPr>
          <a:xfrm>
            <a:off x="1378744" y="1457790"/>
            <a:ext cx="6458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 Proposta de Emenda à Constituição (PEC) 45/2019 visa simplificar o sistema tributário brasileiro, unificando diversos impostos sobre o consumo.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1" name="Google Shape;871;p37"/>
          <p:cNvSpPr/>
          <p:nvPr/>
        </p:nvSpPr>
        <p:spPr>
          <a:xfrm>
            <a:off x="1200150" y="2190694"/>
            <a:ext cx="6743700" cy="1148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2" name="Google Shape;872;p37"/>
          <p:cNvSpPr/>
          <p:nvPr/>
        </p:nvSpPr>
        <p:spPr>
          <a:xfrm>
            <a:off x="1200150" y="2190694"/>
            <a:ext cx="42900" cy="1148700"/>
          </a:xfrm>
          <a:prstGeom prst="rect">
            <a:avLst/>
          </a:prstGeom>
          <a:solidFill>
            <a:srgbClr val="F9731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873" name="Google Shape;873;p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78744" y="2420717"/>
            <a:ext cx="257175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874" name="Google Shape;874;p37"/>
          <p:cNvSpPr/>
          <p:nvPr/>
        </p:nvSpPr>
        <p:spPr>
          <a:xfrm>
            <a:off x="1743075" y="2369288"/>
            <a:ext cx="30972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IBS e CBS: Os Novos Impostos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5" name="Google Shape;875;p37"/>
          <p:cNvSpPr/>
          <p:nvPr/>
        </p:nvSpPr>
        <p:spPr>
          <a:xfrm>
            <a:off x="1378744" y="2749330"/>
            <a:ext cx="6458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Criação do Imposto sobre Bens e Serviços (IBS) e da Contribuição sobre Bens e Serviços (CBS), que substituirão IPI, ICMS, ISS, PIS e COFINS.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6" name="Google Shape;876;p37"/>
          <p:cNvSpPr/>
          <p:nvPr/>
        </p:nvSpPr>
        <p:spPr>
          <a:xfrm>
            <a:off x="1200150" y="3482234"/>
            <a:ext cx="6743700" cy="1148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7" name="Google Shape;877;p37"/>
          <p:cNvSpPr/>
          <p:nvPr/>
        </p:nvSpPr>
        <p:spPr>
          <a:xfrm>
            <a:off x="1200150" y="3482234"/>
            <a:ext cx="42900" cy="1148700"/>
          </a:xfrm>
          <a:prstGeom prst="rect">
            <a:avLst/>
          </a:prstGeom>
          <a:solidFill>
            <a:srgbClr val="F9731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878" name="Google Shape;878;p3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78744" y="3712257"/>
            <a:ext cx="180380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879" name="Google Shape;879;p37"/>
          <p:cNvSpPr/>
          <p:nvPr/>
        </p:nvSpPr>
        <p:spPr>
          <a:xfrm>
            <a:off x="1666280" y="3660828"/>
            <a:ext cx="22020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Período de Transição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0" name="Google Shape;880;p37"/>
          <p:cNvSpPr/>
          <p:nvPr/>
        </p:nvSpPr>
        <p:spPr>
          <a:xfrm>
            <a:off x="1378744" y="4040870"/>
            <a:ext cx="6458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 implementação da reforma ocorrerá de forma gradual, com um longo período de transição para adaptação das empresas e sistemas.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881" name="Google Shape;881;p37"/>
          <p:cNvPicPr preferRelativeResize="0"/>
          <p:nvPr/>
        </p:nvPicPr>
        <p:blipFill rotWithShape="1">
          <a:blip r:embed="rId7">
            <a:alphaModFix/>
          </a:blip>
          <a:srcRect b="27257" l="4497" r="823" t="64409"/>
          <a:stretch/>
        </p:blipFill>
        <p:spPr>
          <a:xfrm>
            <a:off x="0" y="466802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2" name="Google Shape;882;p3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7544" y="47442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83" name="Google Shape;883;p3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380312" y="47716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8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889" name="Google Shape;889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237249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38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Reforma Tributária: Impactos nas Obrigações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1" name="Google Shape;891;p38"/>
          <p:cNvSpPr/>
          <p:nvPr/>
        </p:nvSpPr>
        <p:spPr>
          <a:xfrm>
            <a:off x="1200150" y="899154"/>
            <a:ext cx="6743700" cy="1148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2" name="Google Shape;892;p38"/>
          <p:cNvSpPr/>
          <p:nvPr/>
        </p:nvSpPr>
        <p:spPr>
          <a:xfrm>
            <a:off x="1200150" y="899154"/>
            <a:ext cx="42900" cy="114870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893" name="Google Shape;893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744" y="1129178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894" name="Google Shape;894;p38"/>
          <p:cNvSpPr/>
          <p:nvPr/>
        </p:nvSpPr>
        <p:spPr>
          <a:xfrm>
            <a:off x="1691283" y="1077748"/>
            <a:ext cx="30438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Simplificação e Padronização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5" name="Google Shape;895;p38"/>
          <p:cNvSpPr/>
          <p:nvPr/>
        </p:nvSpPr>
        <p:spPr>
          <a:xfrm>
            <a:off x="1378744" y="1457790"/>
            <a:ext cx="6458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 reforma busca simplificar e padronizar a tributação sobre o consumo, o que pode refletir em futuras simplificações nas obrigações acessórias como REINF e DCTFWeb.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6" name="Google Shape;896;p38"/>
          <p:cNvSpPr/>
          <p:nvPr/>
        </p:nvSpPr>
        <p:spPr>
          <a:xfrm>
            <a:off x="1200150" y="2190694"/>
            <a:ext cx="6743700" cy="1148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7" name="Google Shape;897;p38"/>
          <p:cNvSpPr/>
          <p:nvPr/>
        </p:nvSpPr>
        <p:spPr>
          <a:xfrm>
            <a:off x="1200150" y="2190694"/>
            <a:ext cx="42900" cy="114870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898" name="Google Shape;898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78744" y="2420717"/>
            <a:ext cx="180380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899" name="Google Shape;899;p38"/>
          <p:cNvSpPr/>
          <p:nvPr/>
        </p:nvSpPr>
        <p:spPr>
          <a:xfrm>
            <a:off x="1666280" y="2369288"/>
            <a:ext cx="22020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Período de Transição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0" name="Google Shape;900;p38"/>
          <p:cNvSpPr/>
          <p:nvPr/>
        </p:nvSpPr>
        <p:spPr>
          <a:xfrm>
            <a:off x="1378744" y="2749330"/>
            <a:ext cx="6458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Durante o longo período de transição, as obrigações atuais (REINF, DCTFWeb, MIT) coexistirão com as novas regras, exigindo atenção redobrada dos contribuintes.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1" name="Google Shape;901;p38"/>
          <p:cNvSpPr/>
          <p:nvPr/>
        </p:nvSpPr>
        <p:spPr>
          <a:xfrm>
            <a:off x="1200150" y="3482234"/>
            <a:ext cx="6743700" cy="1148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2" name="Google Shape;902;p38"/>
          <p:cNvSpPr/>
          <p:nvPr/>
        </p:nvSpPr>
        <p:spPr>
          <a:xfrm>
            <a:off x="1200150" y="3482234"/>
            <a:ext cx="42900" cy="114870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903" name="Google Shape;903;p3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78744" y="3712257"/>
            <a:ext cx="257175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904" name="Google Shape;904;p38"/>
          <p:cNvSpPr/>
          <p:nvPr/>
        </p:nvSpPr>
        <p:spPr>
          <a:xfrm>
            <a:off x="1743075" y="3660828"/>
            <a:ext cx="24453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Adaptação de Sistemas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5" name="Google Shape;905;p38"/>
          <p:cNvSpPr/>
          <p:nvPr/>
        </p:nvSpPr>
        <p:spPr>
          <a:xfrm>
            <a:off x="1378744" y="4040870"/>
            <a:ext cx="6458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 reforma demandará a adaptação dos sistemas de gestão e contabilidade para atender às novas regras de apuração e declaração dos tributos e obrigações acessórias.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906" name="Google Shape;906;p38"/>
          <p:cNvPicPr preferRelativeResize="0"/>
          <p:nvPr/>
        </p:nvPicPr>
        <p:blipFill rotWithShape="1">
          <a:blip r:embed="rId7">
            <a:alphaModFix/>
          </a:blip>
          <a:srcRect b="27257" l="4497" r="823" t="64409"/>
          <a:stretch/>
        </p:blipFill>
        <p:spPr>
          <a:xfrm>
            <a:off x="0" y="466802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7" name="Google Shape;907;p3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7544" y="47442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08" name="Google Shape;908;p3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380312" y="47716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0" name="Google Shape;70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3"/>
          <p:cNvSpPr/>
          <p:nvPr/>
        </p:nvSpPr>
        <p:spPr>
          <a:xfrm>
            <a:off x="357188" y="357188"/>
            <a:ext cx="8501063" cy="514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700"/>
              <a:buFont typeface="Noto Sans"/>
              <a:buNone/>
            </a:pPr>
            <a:r>
              <a:rPr b="1" i="0" lang="en-US" sz="270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Nossa Jornada de Conhecimento</a:t>
            </a:r>
            <a:endParaRPr b="0" i="0" sz="27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3"/>
          <p:cNvSpPr/>
          <p:nvPr/>
        </p:nvSpPr>
        <p:spPr>
          <a:xfrm>
            <a:off x="357188" y="1085850"/>
            <a:ext cx="4125516" cy="6972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3"/>
          <p:cNvSpPr/>
          <p:nvPr/>
        </p:nvSpPr>
        <p:spPr>
          <a:xfrm>
            <a:off x="357188" y="1085850"/>
            <a:ext cx="35719" cy="697213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4" name="Google Shape;74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0063" y="1291568"/>
            <a:ext cx="214313" cy="28575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3"/>
          <p:cNvSpPr/>
          <p:nvPr/>
        </p:nvSpPr>
        <p:spPr>
          <a:xfrm>
            <a:off x="857250" y="1228725"/>
            <a:ext cx="1494132" cy="2400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260"/>
              <a:buFont typeface="Noto Sans"/>
              <a:buNone/>
            </a:pPr>
            <a:r>
              <a:rPr b="1" i="0" lang="en-US" sz="126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EFD-REINF</a:t>
            </a:r>
            <a:endParaRPr b="0" i="0" sz="12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3"/>
          <p:cNvSpPr/>
          <p:nvPr/>
        </p:nvSpPr>
        <p:spPr>
          <a:xfrm>
            <a:off x="857250" y="1468738"/>
            <a:ext cx="1494132" cy="17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900"/>
              <a:buFont typeface="Noto Sans"/>
              <a:buNone/>
            </a:pPr>
            <a:r>
              <a:rPr b="0" i="0" lang="en-US" sz="900" u="none" cap="none" strike="noStrike">
                <a:solidFill>
                  <a:srgbClr val="6B7280"/>
                </a:solidFill>
                <a:latin typeface="Noto Sans"/>
                <a:ea typeface="Noto Sans"/>
                <a:cs typeface="Noto Sans"/>
                <a:sym typeface="Noto Sans"/>
              </a:rPr>
              <a:t>Retenções e Contribuições</a:t>
            </a:r>
            <a:endParaRPr b="0" i="0" sz="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3"/>
          <p:cNvSpPr/>
          <p:nvPr/>
        </p:nvSpPr>
        <p:spPr>
          <a:xfrm>
            <a:off x="4661297" y="1085850"/>
            <a:ext cx="4125516" cy="6972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3"/>
          <p:cNvSpPr/>
          <p:nvPr/>
        </p:nvSpPr>
        <p:spPr>
          <a:xfrm>
            <a:off x="4661297" y="1085850"/>
            <a:ext cx="35719" cy="697213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79" name="Google Shape;79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04172" y="1291568"/>
            <a:ext cx="285750" cy="28575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3"/>
          <p:cNvSpPr/>
          <p:nvPr/>
        </p:nvSpPr>
        <p:spPr>
          <a:xfrm>
            <a:off x="5232797" y="1228725"/>
            <a:ext cx="1200624" cy="2400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260"/>
              <a:buFont typeface="Noto Sans"/>
              <a:buNone/>
            </a:pPr>
            <a:r>
              <a:rPr b="1" i="0" lang="en-US" sz="126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DCTFWeb</a:t>
            </a:r>
            <a:endParaRPr b="0" i="0" sz="12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3"/>
          <p:cNvSpPr/>
          <p:nvPr/>
        </p:nvSpPr>
        <p:spPr>
          <a:xfrm>
            <a:off x="5232797" y="1468738"/>
            <a:ext cx="1200624" cy="17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900"/>
              <a:buFont typeface="Noto Sans"/>
              <a:buNone/>
            </a:pPr>
            <a:r>
              <a:rPr b="0" i="0" lang="en-US" sz="900" u="none" cap="none" strike="noStrike">
                <a:solidFill>
                  <a:srgbClr val="6B7280"/>
                </a:solidFill>
                <a:latin typeface="Noto Sans"/>
                <a:ea typeface="Noto Sans"/>
                <a:cs typeface="Noto Sans"/>
                <a:sym typeface="Noto Sans"/>
              </a:rPr>
              <a:t>Declaração Unificada</a:t>
            </a:r>
            <a:endParaRPr b="0" i="0" sz="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3"/>
          <p:cNvSpPr/>
          <p:nvPr/>
        </p:nvSpPr>
        <p:spPr>
          <a:xfrm>
            <a:off x="357188" y="1961657"/>
            <a:ext cx="4125516" cy="6972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3"/>
          <p:cNvSpPr/>
          <p:nvPr/>
        </p:nvSpPr>
        <p:spPr>
          <a:xfrm>
            <a:off x="357188" y="1961657"/>
            <a:ext cx="35719" cy="697213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84" name="Google Shape;84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0063" y="2167375"/>
            <a:ext cx="357188" cy="28575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3"/>
          <p:cNvSpPr/>
          <p:nvPr/>
        </p:nvSpPr>
        <p:spPr>
          <a:xfrm>
            <a:off x="1000125" y="2104532"/>
            <a:ext cx="1765260" cy="2400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260"/>
              <a:buFont typeface="Noto Sans"/>
              <a:buNone/>
            </a:pPr>
            <a:r>
              <a:rPr b="1" i="0" lang="en-US" sz="126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MIT</a:t>
            </a:r>
            <a:endParaRPr b="0" i="0" sz="12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3"/>
          <p:cNvSpPr/>
          <p:nvPr/>
        </p:nvSpPr>
        <p:spPr>
          <a:xfrm>
            <a:off x="1000125" y="2344545"/>
            <a:ext cx="1765260" cy="17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900"/>
              <a:buFont typeface="Noto Sans"/>
              <a:buNone/>
            </a:pPr>
            <a:r>
              <a:rPr b="0" i="0" lang="en-US" sz="900" u="none" cap="none" strike="noStrike">
                <a:solidFill>
                  <a:srgbClr val="6B7280"/>
                </a:solidFill>
                <a:latin typeface="Noto Sans"/>
                <a:ea typeface="Noto Sans"/>
                <a:cs typeface="Noto Sans"/>
                <a:sym typeface="Noto Sans"/>
              </a:rPr>
              <a:t>Módulo de Inclusão de Tributos</a:t>
            </a:r>
            <a:endParaRPr b="0" i="0" sz="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3"/>
          <p:cNvSpPr/>
          <p:nvPr/>
        </p:nvSpPr>
        <p:spPr>
          <a:xfrm>
            <a:off x="4661297" y="1961657"/>
            <a:ext cx="4125516" cy="6972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3"/>
          <p:cNvSpPr/>
          <p:nvPr/>
        </p:nvSpPr>
        <p:spPr>
          <a:xfrm>
            <a:off x="4661297" y="1961657"/>
            <a:ext cx="35719" cy="697213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89" name="Google Shape;89;p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04172" y="2167375"/>
            <a:ext cx="285750" cy="28575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3"/>
          <p:cNvSpPr/>
          <p:nvPr/>
        </p:nvSpPr>
        <p:spPr>
          <a:xfrm>
            <a:off x="5232797" y="2104532"/>
            <a:ext cx="1447837" cy="2400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260"/>
              <a:buFont typeface="Noto Sans"/>
              <a:buNone/>
            </a:pPr>
            <a:r>
              <a:rPr b="1" i="0" lang="en-US" sz="126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Pontos Polêmicos</a:t>
            </a:r>
            <a:endParaRPr b="0" i="0" sz="12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3"/>
          <p:cNvSpPr/>
          <p:nvPr/>
        </p:nvSpPr>
        <p:spPr>
          <a:xfrm>
            <a:off x="5232797" y="2344545"/>
            <a:ext cx="1447837" cy="17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900"/>
              <a:buFont typeface="Noto Sans"/>
              <a:buNone/>
            </a:pPr>
            <a:r>
              <a:rPr b="0" i="0" lang="en-US" sz="900" u="none" cap="none" strike="noStrike">
                <a:solidFill>
                  <a:srgbClr val="6B7280"/>
                </a:solidFill>
                <a:latin typeface="Noto Sans"/>
                <a:ea typeface="Noto Sans"/>
                <a:cs typeface="Noto Sans"/>
                <a:sym typeface="Noto Sans"/>
              </a:rPr>
              <a:t>Desafios e Debates</a:t>
            </a:r>
            <a:endParaRPr b="0" i="0" sz="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3"/>
          <p:cNvSpPr/>
          <p:nvPr/>
        </p:nvSpPr>
        <p:spPr>
          <a:xfrm>
            <a:off x="357188" y="2837464"/>
            <a:ext cx="4125516" cy="6972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3"/>
          <p:cNvSpPr/>
          <p:nvPr/>
        </p:nvSpPr>
        <p:spPr>
          <a:xfrm>
            <a:off x="357188" y="2837464"/>
            <a:ext cx="35719" cy="697213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94" name="Google Shape;94;p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00063" y="3043182"/>
            <a:ext cx="214313" cy="28575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3"/>
          <p:cNvSpPr/>
          <p:nvPr/>
        </p:nvSpPr>
        <p:spPr>
          <a:xfrm>
            <a:off x="857250" y="2980339"/>
            <a:ext cx="1257774" cy="2400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260"/>
              <a:buFont typeface="Noto Sans"/>
              <a:buNone/>
            </a:pPr>
            <a:r>
              <a:rPr b="1" i="0" lang="en-US" sz="126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Casos Práticos</a:t>
            </a:r>
            <a:endParaRPr b="0" i="0" sz="12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3"/>
          <p:cNvSpPr/>
          <p:nvPr/>
        </p:nvSpPr>
        <p:spPr>
          <a:xfrm>
            <a:off x="857250" y="3220352"/>
            <a:ext cx="1257774" cy="17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900"/>
              <a:buFont typeface="Noto Sans"/>
              <a:buNone/>
            </a:pPr>
            <a:r>
              <a:rPr b="0" i="0" lang="en-US" sz="900" u="none" cap="none" strike="noStrike">
                <a:solidFill>
                  <a:srgbClr val="6B7280"/>
                </a:solidFill>
                <a:latin typeface="Noto Sans"/>
                <a:ea typeface="Noto Sans"/>
                <a:cs typeface="Noto Sans"/>
                <a:sym typeface="Noto Sans"/>
              </a:rPr>
              <a:t>Aplicação no Dia a Dia</a:t>
            </a:r>
            <a:endParaRPr b="0" i="0" sz="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3"/>
          <p:cNvSpPr/>
          <p:nvPr/>
        </p:nvSpPr>
        <p:spPr>
          <a:xfrm>
            <a:off x="4661297" y="2837464"/>
            <a:ext cx="4125516" cy="6972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3"/>
          <p:cNvSpPr/>
          <p:nvPr/>
        </p:nvSpPr>
        <p:spPr>
          <a:xfrm>
            <a:off x="4661297" y="2837464"/>
            <a:ext cx="35719" cy="697213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99" name="Google Shape;99;p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804172" y="3043182"/>
            <a:ext cx="357188" cy="28575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3"/>
          <p:cNvSpPr/>
          <p:nvPr/>
        </p:nvSpPr>
        <p:spPr>
          <a:xfrm>
            <a:off x="5304234" y="2980339"/>
            <a:ext cx="1557142" cy="2400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260"/>
              <a:buFont typeface="Noto Sans"/>
              <a:buNone/>
            </a:pPr>
            <a:r>
              <a:rPr b="1" i="0" lang="en-US" sz="126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Reforma Tributária</a:t>
            </a:r>
            <a:endParaRPr b="0" i="0" sz="12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3"/>
          <p:cNvSpPr/>
          <p:nvPr/>
        </p:nvSpPr>
        <p:spPr>
          <a:xfrm>
            <a:off x="5304234" y="3220352"/>
            <a:ext cx="1557142" cy="17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900"/>
              <a:buFont typeface="Noto Sans"/>
              <a:buNone/>
            </a:pPr>
            <a:r>
              <a:rPr b="0" i="0" lang="en-US" sz="900" u="none" cap="none" strike="noStrike">
                <a:solidFill>
                  <a:srgbClr val="6B7280"/>
                </a:solidFill>
                <a:latin typeface="Noto Sans"/>
                <a:ea typeface="Noto Sans"/>
                <a:cs typeface="Noto Sans"/>
                <a:sym typeface="Noto Sans"/>
              </a:rPr>
              <a:t>Impactos e Perspectivas</a:t>
            </a:r>
            <a:endParaRPr b="0" i="0" sz="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3"/>
          <p:cNvSpPr/>
          <p:nvPr/>
        </p:nvSpPr>
        <p:spPr>
          <a:xfrm>
            <a:off x="357188" y="3713271"/>
            <a:ext cx="4125516" cy="6972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3"/>
          <p:cNvSpPr/>
          <p:nvPr/>
        </p:nvSpPr>
        <p:spPr>
          <a:xfrm>
            <a:off x="357188" y="3713271"/>
            <a:ext cx="35719" cy="697213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04" name="Google Shape;104;p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00063" y="3918989"/>
            <a:ext cx="214313" cy="28575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3"/>
          <p:cNvSpPr/>
          <p:nvPr/>
        </p:nvSpPr>
        <p:spPr>
          <a:xfrm>
            <a:off x="857250" y="3856146"/>
            <a:ext cx="1841385" cy="2400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260"/>
              <a:buFont typeface="Noto Sans"/>
              <a:buNone/>
            </a:pPr>
            <a:r>
              <a:rPr b="1" i="0" lang="en-US" sz="126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Conclusão</a:t>
            </a:r>
            <a:endParaRPr b="0" i="0" sz="12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3"/>
          <p:cNvSpPr/>
          <p:nvPr/>
        </p:nvSpPr>
        <p:spPr>
          <a:xfrm>
            <a:off x="857250" y="4096159"/>
            <a:ext cx="1841385" cy="171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900"/>
              <a:buFont typeface="Noto Sans"/>
              <a:buNone/>
            </a:pPr>
            <a:r>
              <a:rPr b="0" i="0" lang="en-US" sz="900" u="none" cap="none" strike="noStrike">
                <a:solidFill>
                  <a:srgbClr val="6B7280"/>
                </a:solidFill>
                <a:latin typeface="Noto Sans"/>
                <a:ea typeface="Noto Sans"/>
                <a:cs typeface="Noto Sans"/>
                <a:sym typeface="Noto Sans"/>
              </a:rPr>
              <a:t>Recapitulação e Próximos Passos</a:t>
            </a:r>
            <a:endParaRPr b="0" i="0" sz="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107" name="Google Shape;107;p3"/>
          <p:cNvPicPr preferRelativeResize="0"/>
          <p:nvPr/>
        </p:nvPicPr>
        <p:blipFill rotWithShape="1">
          <a:blip r:embed="rId11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3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3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914" name="Google Shape;914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15" name="Google Shape;915;p39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Reforma Tributária: Desafios e Oportunidades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6" name="Google Shape;916;p39"/>
          <p:cNvSpPr/>
          <p:nvPr/>
        </p:nvSpPr>
        <p:spPr>
          <a:xfrm>
            <a:off x="357188" y="1051554"/>
            <a:ext cx="4107656" cy="22930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7" name="Google Shape;917;p39"/>
          <p:cNvSpPr/>
          <p:nvPr/>
        </p:nvSpPr>
        <p:spPr>
          <a:xfrm>
            <a:off x="357188" y="1051554"/>
            <a:ext cx="42863" cy="2293004"/>
          </a:xfrm>
          <a:prstGeom prst="rect">
            <a:avLst/>
          </a:prstGeom>
          <a:solidFill>
            <a:srgbClr val="DC262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918" name="Google Shape;918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5781" y="1281578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919" name="Google Shape;919;p39"/>
          <p:cNvSpPr/>
          <p:nvPr/>
        </p:nvSpPr>
        <p:spPr>
          <a:xfrm>
            <a:off x="848320" y="1230148"/>
            <a:ext cx="943701" cy="308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Desafios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20" name="Google Shape;920;p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5781" y="1681628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921" name="Google Shape;921;p39"/>
          <p:cNvSpPr/>
          <p:nvPr/>
        </p:nvSpPr>
        <p:spPr>
          <a:xfrm>
            <a:off x="744736" y="1645909"/>
            <a:ext cx="2957178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Adaptação de sistemas e processos internos.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22" name="Google Shape;922;p3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5781" y="1958783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923" name="Google Shape;923;p39"/>
          <p:cNvSpPr/>
          <p:nvPr/>
        </p:nvSpPr>
        <p:spPr>
          <a:xfrm>
            <a:off x="744736" y="1923064"/>
            <a:ext cx="3037963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Treinamento de equipes para as novas regras.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24" name="Google Shape;924;p3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35781" y="2235938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925" name="Google Shape;925;p39"/>
          <p:cNvSpPr/>
          <p:nvPr/>
        </p:nvSpPr>
        <p:spPr>
          <a:xfrm>
            <a:off x="744736" y="2200219"/>
            <a:ext cx="3612952" cy="41143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Gestão do período de transição e coexistência de regimes.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26" name="Google Shape;926;p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5781" y="2718811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927" name="Google Shape;927;p39"/>
          <p:cNvSpPr/>
          <p:nvPr/>
        </p:nvSpPr>
        <p:spPr>
          <a:xfrm>
            <a:off x="744736" y="2683092"/>
            <a:ext cx="3410889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Interpretação da nova legislação e regulamentação.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8" name="Google Shape;928;p39"/>
          <p:cNvSpPr/>
          <p:nvPr/>
        </p:nvSpPr>
        <p:spPr>
          <a:xfrm>
            <a:off x="4679156" y="1051554"/>
            <a:ext cx="4107656" cy="22930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9" name="Google Shape;929;p39"/>
          <p:cNvSpPr/>
          <p:nvPr/>
        </p:nvSpPr>
        <p:spPr>
          <a:xfrm>
            <a:off x="4679156" y="1051554"/>
            <a:ext cx="42863" cy="2293004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930" name="Google Shape;930;p3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857750" y="1281578"/>
            <a:ext cx="153591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931" name="Google Shape;931;p39"/>
          <p:cNvSpPr/>
          <p:nvPr/>
        </p:nvSpPr>
        <p:spPr>
          <a:xfrm>
            <a:off x="5118497" y="1230148"/>
            <a:ext cx="1616999" cy="308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Oportunidades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32" name="Google Shape;932;p3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857750" y="1681628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933" name="Google Shape;933;p39"/>
          <p:cNvSpPr/>
          <p:nvPr/>
        </p:nvSpPr>
        <p:spPr>
          <a:xfrm>
            <a:off x="5066705" y="1645909"/>
            <a:ext cx="3458607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Simplificação e redução da burocracia a longo prazo.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34" name="Google Shape;934;p39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857750" y="1958783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935" name="Google Shape;935;p39"/>
          <p:cNvSpPr/>
          <p:nvPr/>
        </p:nvSpPr>
        <p:spPr>
          <a:xfrm>
            <a:off x="5066705" y="1923064"/>
            <a:ext cx="3238212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Otimização da carga tributária com novas regras.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36" name="Google Shape;936;p39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4857750" y="2235938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937" name="Google Shape;937;p39"/>
          <p:cNvSpPr/>
          <p:nvPr/>
        </p:nvSpPr>
        <p:spPr>
          <a:xfrm>
            <a:off x="5066705" y="2200219"/>
            <a:ext cx="3612952" cy="41143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Melhoria do ambiente de negócios e atração de investimentos.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38" name="Google Shape;938;p3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857750" y="2718811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939" name="Google Shape;939;p39"/>
          <p:cNvSpPr/>
          <p:nvPr/>
        </p:nvSpPr>
        <p:spPr>
          <a:xfrm>
            <a:off x="5066705" y="2683092"/>
            <a:ext cx="3612952" cy="41143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Geração de novas demandas por consultoria e tecnologia fiscal.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0" name="Google Shape;940;p39"/>
          <p:cNvSpPr/>
          <p:nvPr/>
        </p:nvSpPr>
        <p:spPr>
          <a:xfrm>
            <a:off x="357188" y="3558871"/>
            <a:ext cx="8429625" cy="760084"/>
          </a:xfrm>
          <a:prstGeom prst="rect">
            <a:avLst/>
          </a:prstGeom>
          <a:solidFill>
            <a:srgbClr val="FEF3C7"/>
          </a:solidFill>
          <a:ln cap="flat" cmpd="sng" w="9525">
            <a:solidFill>
              <a:srgbClr val="F59E0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1" name="Google Shape;941;p39"/>
          <p:cNvSpPr/>
          <p:nvPr/>
        </p:nvSpPr>
        <p:spPr>
          <a:xfrm>
            <a:off x="500063" y="3701746"/>
            <a:ext cx="8215313" cy="4457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92400E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92400E"/>
                </a:solidFill>
                <a:latin typeface="Noto Sans"/>
                <a:ea typeface="Noto Sans"/>
                <a:cs typeface="Noto Sans"/>
                <a:sym typeface="Noto Sans"/>
              </a:rPr>
              <a:t>A reforma tributária exige proatividade e planejamento para transformar desafios em oportunidades de crescimento.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942" name="Google Shape;942;p39"/>
          <p:cNvPicPr preferRelativeResize="0"/>
          <p:nvPr/>
        </p:nvPicPr>
        <p:blipFill rotWithShape="1">
          <a:blip r:embed="rId12">
            <a:alphaModFix/>
          </a:blip>
          <a:srcRect b="27257" l="4497" r="823" t="64409"/>
          <a:stretch/>
        </p:blipFill>
        <p:spPr>
          <a:xfrm>
            <a:off x="0" y="466802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3" name="Google Shape;943;p39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467544" y="47442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44" name="Google Shape;944;p39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7380312" y="47716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950" name="Google Shape;950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583399"/>
          </a:xfrm>
          <a:prstGeom prst="rect">
            <a:avLst/>
          </a:prstGeom>
          <a:noFill/>
          <a:ln>
            <a:noFill/>
          </a:ln>
        </p:spPr>
      </p:pic>
      <p:sp>
        <p:nvSpPr>
          <p:cNvPr id="951" name="Google Shape;951;p40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lang="en-US" sz="2520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Possíveis Impactos nas Obrigações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2" name="Google Shape;952;p40"/>
          <p:cNvSpPr/>
          <p:nvPr/>
        </p:nvSpPr>
        <p:spPr>
          <a:xfrm>
            <a:off x="1200150" y="1051554"/>
            <a:ext cx="6743700" cy="15686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3" name="Google Shape;953;p40"/>
          <p:cNvSpPr/>
          <p:nvPr/>
        </p:nvSpPr>
        <p:spPr>
          <a:xfrm>
            <a:off x="1200150" y="1051554"/>
            <a:ext cx="42863" cy="1568695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954" name="Google Shape;954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744" y="1281578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955" name="Google Shape;955;p40"/>
          <p:cNvSpPr/>
          <p:nvPr/>
        </p:nvSpPr>
        <p:spPr>
          <a:xfrm>
            <a:off x="1691269" y="1230150"/>
            <a:ext cx="2742300" cy="30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lang="en-US" sz="1620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REINF, MIT e DCTFWeb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56" name="Google Shape;956;p4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78744" y="1645909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957" name="Google Shape;957;p40"/>
          <p:cNvSpPr/>
          <p:nvPr/>
        </p:nvSpPr>
        <p:spPr>
          <a:xfrm>
            <a:off x="1587700" y="1610200"/>
            <a:ext cx="6100800" cy="43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1" i="0" lang="en-US" sz="12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REINF</a:t>
            </a:r>
            <a:r>
              <a:rPr b="1" lang="en-US" sz="128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:</a:t>
            </a:r>
            <a:r>
              <a:rPr lang="en-US" sz="128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 </a:t>
            </a:r>
            <a:r>
              <a:rPr lang="en-US" sz="128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Possível</a:t>
            </a:r>
            <a:r>
              <a:rPr lang="en-US" sz="128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 alteração no Leiaute do R4020 com a retirada das informações de retenção de PIS e COFINS.</a:t>
            </a:r>
            <a:endParaRPr b="0" i="0" sz="12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58" name="Google Shape;958;p4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78744" y="2151664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959" name="Google Shape;959;p40"/>
          <p:cNvSpPr/>
          <p:nvPr/>
        </p:nvSpPr>
        <p:spPr>
          <a:xfrm>
            <a:off x="1587700" y="2115950"/>
            <a:ext cx="5980200" cy="32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1" lang="en-US" sz="128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MIT</a:t>
            </a:r>
            <a:r>
              <a:rPr b="1" lang="en-US" sz="128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:</a:t>
            </a:r>
            <a:r>
              <a:rPr lang="en-US" sz="128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 Possível alteração no Leiaute do MIT com a retirada das informações dos valores de débitos de PIS e COFINS.</a:t>
            </a:r>
            <a:endParaRPr b="0" i="0" sz="12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0" name="Google Shape;960;p40"/>
          <p:cNvSpPr/>
          <p:nvPr/>
        </p:nvSpPr>
        <p:spPr>
          <a:xfrm>
            <a:off x="357188" y="4689007"/>
            <a:ext cx="6743700" cy="537204"/>
          </a:xfrm>
          <a:prstGeom prst="rect">
            <a:avLst/>
          </a:prstGeom>
          <a:solidFill>
            <a:srgbClr val="E0F2FE"/>
          </a:solidFill>
          <a:ln cap="flat" cmpd="sng" w="9525">
            <a:solidFill>
              <a:srgbClr val="0284C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1" name="Google Shape;961;p40"/>
          <p:cNvSpPr/>
          <p:nvPr/>
        </p:nvSpPr>
        <p:spPr>
          <a:xfrm>
            <a:off x="500063" y="4831882"/>
            <a:ext cx="6529388" cy="222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C4A6E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0C4A6E"/>
                </a:solidFill>
                <a:latin typeface="Noto Sans"/>
                <a:ea typeface="Noto Sans"/>
                <a:cs typeface="Noto Sans"/>
                <a:sym typeface="Noto Sans"/>
              </a:rPr>
              <a:t>Agradecemos a sua atenção! Para dúvidas e mais informações, entre em contato.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962" name="Google Shape;962;p40"/>
          <p:cNvPicPr preferRelativeResize="0"/>
          <p:nvPr/>
        </p:nvPicPr>
        <p:blipFill rotWithShape="1">
          <a:blip r:embed="rId7">
            <a:alphaModFix/>
          </a:blip>
          <a:srcRect b="27257" l="4497" r="823" t="64409"/>
          <a:stretch/>
        </p:blipFill>
        <p:spPr>
          <a:xfrm>
            <a:off x="0" y="46641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3" name="Google Shape;963;p4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7544" y="47442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64" name="Google Shape;964;p4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380312" y="4771684"/>
            <a:ext cx="1224136" cy="324538"/>
          </a:xfrm>
          <a:prstGeom prst="rect">
            <a:avLst/>
          </a:prstGeom>
          <a:noFill/>
          <a:ln>
            <a:noFill/>
          </a:ln>
        </p:spPr>
      </p:pic>
      <p:sp>
        <p:nvSpPr>
          <p:cNvPr id="965" name="Google Shape;965;p40"/>
          <p:cNvSpPr/>
          <p:nvPr/>
        </p:nvSpPr>
        <p:spPr>
          <a:xfrm>
            <a:off x="357188" y="2949271"/>
            <a:ext cx="8429700" cy="760200"/>
          </a:xfrm>
          <a:prstGeom prst="rect">
            <a:avLst/>
          </a:prstGeom>
          <a:solidFill>
            <a:srgbClr val="FEF3C7"/>
          </a:solidFill>
          <a:ln cap="flat" cmpd="sng" w="9525">
            <a:solidFill>
              <a:srgbClr val="F59E0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6" name="Google Shape;966;p40"/>
          <p:cNvSpPr/>
          <p:nvPr/>
        </p:nvSpPr>
        <p:spPr>
          <a:xfrm>
            <a:off x="423875" y="3092150"/>
            <a:ext cx="8286900" cy="43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92400E"/>
              </a:buClr>
              <a:buSzPts val="1170"/>
              <a:buFont typeface="Noto Sans"/>
              <a:buNone/>
            </a:pPr>
            <a:r>
              <a:rPr b="1" lang="en-US" sz="1470">
                <a:solidFill>
                  <a:srgbClr val="92400E"/>
                </a:solidFill>
                <a:latin typeface="Noto Sans"/>
                <a:ea typeface="Noto Sans"/>
                <a:cs typeface="Noto Sans"/>
                <a:sym typeface="Noto Sans"/>
              </a:rPr>
              <a:t>É necessário aguardar um pronunciamento oficial a respeito do tema, principalmente em relação aos DARFs na DCTFWeb com a nova sistemática trazida pela Reforma Tributária</a:t>
            </a:r>
            <a:endParaRPr b="0" i="0" sz="14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972" name="Google Shape;972;g366f6f8798e_0_5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250526"/>
          </a:xfrm>
          <a:prstGeom prst="rect">
            <a:avLst/>
          </a:prstGeom>
          <a:noFill/>
          <a:ln>
            <a:noFill/>
          </a:ln>
        </p:spPr>
      </p:pic>
      <p:sp>
        <p:nvSpPr>
          <p:cNvPr id="973" name="Google Shape;973;g366f6f8798e_0_595"/>
          <p:cNvSpPr/>
          <p:nvPr/>
        </p:nvSpPr>
        <p:spPr>
          <a:xfrm>
            <a:off x="357188" y="4689007"/>
            <a:ext cx="6743700" cy="537300"/>
          </a:xfrm>
          <a:prstGeom prst="rect">
            <a:avLst/>
          </a:prstGeom>
          <a:solidFill>
            <a:srgbClr val="E0F2FE"/>
          </a:solidFill>
          <a:ln cap="flat" cmpd="sng" w="9525">
            <a:solidFill>
              <a:srgbClr val="0284C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4" name="Google Shape;974;g366f6f8798e_0_595"/>
          <p:cNvSpPr/>
          <p:nvPr/>
        </p:nvSpPr>
        <p:spPr>
          <a:xfrm>
            <a:off x="500063" y="4831882"/>
            <a:ext cx="6529500" cy="22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C4A6E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0C4A6E"/>
                </a:solidFill>
                <a:latin typeface="Noto Sans"/>
                <a:ea typeface="Noto Sans"/>
                <a:cs typeface="Noto Sans"/>
                <a:sym typeface="Noto Sans"/>
              </a:rPr>
              <a:t>Agradecemos a sua atenção! Para dúvidas e mais informações, entre em contato.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975" name="Google Shape;975;g366f6f8798e_0_595"/>
          <p:cNvPicPr preferRelativeResize="0"/>
          <p:nvPr/>
        </p:nvPicPr>
        <p:blipFill rotWithShape="1">
          <a:blip r:embed="rId4">
            <a:alphaModFix/>
          </a:blip>
          <a:srcRect b="27257" l="4497" r="823" t="64409"/>
          <a:stretch/>
        </p:blipFill>
        <p:spPr>
          <a:xfrm>
            <a:off x="0" y="46641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6" name="Google Shape;976;g366f6f8798e_0_59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7544" y="47442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77" name="Google Shape;977;g366f6f8798e_0_59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80312" y="4771684"/>
            <a:ext cx="1224136" cy="324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978" name="Google Shape;978;g366f6f8798e_0_59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125" y="-511164"/>
            <a:ext cx="9144000" cy="5175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5" name="Google Shape;115;g366f6f8798e_0_50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ma imagem contendo Forma&#10;&#10;Descrição gerada automaticamente" id="116" name="Google Shape;116;g366f6f8798e_0_508"/>
          <p:cNvPicPr preferRelativeResize="0"/>
          <p:nvPr/>
        </p:nvPicPr>
        <p:blipFill rotWithShape="1">
          <a:blip r:embed="rId4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g366f6f8798e_0_50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g366f6f8798e_0_50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119" name="Google Shape;119;g366f6f8798e_0_50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085342" y="0"/>
            <a:ext cx="3058659" cy="4587975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g366f6f8798e_0_508"/>
          <p:cNvSpPr/>
          <p:nvPr/>
        </p:nvSpPr>
        <p:spPr>
          <a:xfrm>
            <a:off x="-1094425" y="1434740"/>
            <a:ext cx="8550000" cy="106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EFD-REINF: </a:t>
            </a:r>
            <a:endParaRPr b="1" i="0" sz="2520" u="none" cap="none" strike="noStrike">
              <a:solidFill>
                <a:srgbClr val="1E3A8A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Desvendando a Obrigação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26" name="Google Shape;12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4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EFD-REINF: Desvendando a Obrigação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28" name="Google Shape;128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7188" y="1087273"/>
            <a:ext cx="153591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4"/>
          <p:cNvSpPr/>
          <p:nvPr/>
        </p:nvSpPr>
        <p:spPr>
          <a:xfrm>
            <a:off x="617934" y="1051554"/>
            <a:ext cx="4335056" cy="5486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Escrituração Fiscal Digital de Retenções e Outras Informações Fiscais.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30" name="Google Shape;130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7188" y="1778766"/>
            <a:ext cx="232172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4"/>
          <p:cNvSpPr/>
          <p:nvPr/>
        </p:nvSpPr>
        <p:spPr>
          <a:xfrm>
            <a:off x="696516" y="1743047"/>
            <a:ext cx="4256475" cy="5486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Destinada à apuração de contribuições previdenciárias e retenções de tributos federais.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32" name="Google Shape;132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7188" y="2470259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4"/>
          <p:cNvSpPr/>
          <p:nvPr/>
        </p:nvSpPr>
        <p:spPr>
          <a:xfrm>
            <a:off x="669727" y="2434540"/>
            <a:ext cx="4283264" cy="5486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Integração com a DCTFWeb para consolidação das informações e geração do DARF.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34" name="Google Shape;134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57188" y="3161751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4"/>
          <p:cNvSpPr/>
          <p:nvPr/>
        </p:nvSpPr>
        <p:spPr>
          <a:xfrm>
            <a:off x="669727" y="3126032"/>
            <a:ext cx="4283264" cy="5486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Parte do Sistema Público de Escrituração Digital (SPED).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36" name="Google Shape;136;p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167303" y="1556891"/>
            <a:ext cx="3619509" cy="175527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4"/>
          <p:cNvSpPr/>
          <p:nvPr/>
        </p:nvSpPr>
        <p:spPr>
          <a:xfrm>
            <a:off x="357188" y="4031838"/>
            <a:ext cx="8501063" cy="1542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810"/>
              <a:buFont typeface="Noto Sans"/>
              <a:buNone/>
            </a:pPr>
            <a:r>
              <a:rPr b="0" i="0" lang="en-US" sz="810" u="none" cap="none" strike="noStrike">
                <a:solidFill>
                  <a:srgbClr val="6B7280"/>
                </a:solidFill>
                <a:latin typeface="Noto Sans"/>
                <a:ea typeface="Noto Sans"/>
                <a:cs typeface="Noto Sans"/>
                <a:sym typeface="Noto Sans"/>
              </a:rPr>
              <a:t>A EFD-REINF é um dos pilares da modernização fiscal brasileira, visando simplificar e unificar o envio de informações.</a:t>
            </a:r>
            <a:endParaRPr b="0" i="0" sz="81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138" name="Google Shape;138;p4"/>
          <p:cNvPicPr preferRelativeResize="0"/>
          <p:nvPr/>
        </p:nvPicPr>
        <p:blipFill rotWithShape="1">
          <a:blip r:embed="rId9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4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46" name="Google Shape;14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5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REINF: Fundamentação Legal e Histórico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5"/>
          <p:cNvSpPr/>
          <p:nvPr/>
        </p:nvSpPr>
        <p:spPr>
          <a:xfrm>
            <a:off x="1200150" y="1051554"/>
            <a:ext cx="6743700" cy="176305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5"/>
          <p:cNvSpPr/>
          <p:nvPr/>
        </p:nvSpPr>
        <p:spPr>
          <a:xfrm>
            <a:off x="1200150" y="1051554"/>
            <a:ext cx="57150" cy="1763055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50" name="Google Shape;150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14463" y="1317296"/>
            <a:ext cx="205383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5"/>
          <p:cNvSpPr/>
          <p:nvPr/>
        </p:nvSpPr>
        <p:spPr>
          <a:xfrm>
            <a:off x="1727002" y="1265867"/>
            <a:ext cx="1166273" cy="308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Base Legal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52" name="Google Shape;152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14463" y="1754488"/>
            <a:ext cx="148233" cy="148596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5"/>
          <p:cNvSpPr/>
          <p:nvPr/>
        </p:nvSpPr>
        <p:spPr>
          <a:xfrm>
            <a:off x="1634133" y="1717346"/>
            <a:ext cx="3865438" cy="222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170"/>
              <a:buFont typeface="Noto Sans"/>
              <a:buNone/>
            </a:pPr>
            <a:r>
              <a:rPr b="0" i="0" lang="en-US" sz="117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Instrução Normativa nº 1.701, de 16 de março de 2017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54" name="Google Shape;154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414463" y="2048805"/>
            <a:ext cx="148233" cy="148596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5"/>
          <p:cNvSpPr/>
          <p:nvPr/>
        </p:nvSpPr>
        <p:spPr>
          <a:xfrm>
            <a:off x="1634133" y="2011663"/>
            <a:ext cx="5572320" cy="222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170"/>
              <a:buFont typeface="Noto Sans"/>
              <a:buNone/>
            </a:pPr>
            <a:r>
              <a:rPr b="0" i="0" lang="en-US" sz="117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Última atualização: Instrução Normativa RFB nº 2.043, de 12 de agosto de 2021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56" name="Google Shape;156;p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414463" y="2343122"/>
            <a:ext cx="148233" cy="148596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5"/>
          <p:cNvSpPr/>
          <p:nvPr/>
        </p:nvSpPr>
        <p:spPr>
          <a:xfrm>
            <a:off x="1634133" y="2305980"/>
            <a:ext cx="4078467" cy="22287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170"/>
              <a:buFont typeface="Noto Sans"/>
              <a:buNone/>
            </a:pPr>
            <a:r>
              <a:rPr b="0" i="0" lang="en-US" sz="117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Instrução Normativa RFB nº 2.096, de 18 de julho de 2022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5"/>
          <p:cNvSpPr/>
          <p:nvPr/>
        </p:nvSpPr>
        <p:spPr>
          <a:xfrm>
            <a:off x="778669" y="3512520"/>
            <a:ext cx="7586663" cy="28575"/>
          </a:xfrm>
          <a:prstGeom prst="rect">
            <a:avLst/>
          </a:prstGeom>
          <a:solidFill>
            <a:srgbClr val="CBD5E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5"/>
          <p:cNvSpPr/>
          <p:nvPr/>
        </p:nvSpPr>
        <p:spPr>
          <a:xfrm>
            <a:off x="1619845" y="3171797"/>
            <a:ext cx="214313" cy="214313"/>
          </a:xfrm>
          <a:prstGeom prst="ellipse">
            <a:avLst/>
          </a:prstGeom>
          <a:solidFill>
            <a:srgbClr val="3B82F6"/>
          </a:solidFill>
          <a:ln cap="flat" cmpd="sng" w="9525">
            <a:solidFill>
              <a:srgbClr val="1E3A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5"/>
          <p:cNvSpPr/>
          <p:nvPr/>
        </p:nvSpPr>
        <p:spPr>
          <a:xfrm>
            <a:off x="1619845" y="3171797"/>
            <a:ext cx="2857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Noto Sans"/>
              <a:buNone/>
            </a:pPr>
            <a:r>
              <a:rPr b="1" i="0" lang="en-US" sz="900" u="none" cap="none" strike="noStrike">
                <a:solidFill>
                  <a:srgbClr val="FFFFFF"/>
                </a:solidFill>
                <a:latin typeface="Noto Sans"/>
                <a:ea typeface="Noto Sans"/>
                <a:cs typeface="Noto Sans"/>
                <a:sym typeface="Noto Sans"/>
              </a:rPr>
              <a:t>1</a:t>
            </a:r>
            <a:endParaRPr b="0" i="0" sz="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5"/>
          <p:cNvSpPr/>
          <p:nvPr/>
        </p:nvSpPr>
        <p:spPr>
          <a:xfrm>
            <a:off x="778669" y="3457547"/>
            <a:ext cx="1968103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080"/>
              <a:buFont typeface="Noto Sans"/>
              <a:buNone/>
            </a:pPr>
            <a:r>
              <a:rPr b="1" i="0" lang="en-US" sz="108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2017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5"/>
          <p:cNvSpPr/>
          <p:nvPr/>
        </p:nvSpPr>
        <p:spPr>
          <a:xfrm>
            <a:off x="778669" y="3698984"/>
            <a:ext cx="1968103" cy="1542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4B5563"/>
              </a:buClr>
              <a:buSzPts val="810"/>
              <a:buFont typeface="Noto Sans"/>
              <a:buNone/>
            </a:pPr>
            <a:r>
              <a:rPr b="0" i="0" lang="en-US" sz="810" u="none" cap="none" strike="noStrike">
                <a:solidFill>
                  <a:srgbClr val="4B5563"/>
                </a:solidFill>
                <a:latin typeface="Noto Sans"/>
                <a:ea typeface="Noto Sans"/>
                <a:cs typeface="Noto Sans"/>
                <a:sym typeface="Noto Sans"/>
              </a:rPr>
              <a:t>IN 1.701 (Criação REINF)</a:t>
            </a:r>
            <a:endParaRPr b="0" i="0" sz="81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5"/>
          <p:cNvSpPr/>
          <p:nvPr/>
        </p:nvSpPr>
        <p:spPr>
          <a:xfrm>
            <a:off x="3516511" y="3171797"/>
            <a:ext cx="214313" cy="214313"/>
          </a:xfrm>
          <a:prstGeom prst="ellipse">
            <a:avLst/>
          </a:prstGeom>
          <a:solidFill>
            <a:srgbClr val="3B82F6"/>
          </a:solidFill>
          <a:ln cap="flat" cmpd="sng" w="9525">
            <a:solidFill>
              <a:srgbClr val="1E3A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5"/>
          <p:cNvSpPr/>
          <p:nvPr/>
        </p:nvSpPr>
        <p:spPr>
          <a:xfrm>
            <a:off x="3516511" y="3171797"/>
            <a:ext cx="2857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Noto Sans"/>
              <a:buNone/>
            </a:pPr>
            <a:r>
              <a:rPr b="1" i="0" lang="en-US" sz="900" u="none" cap="none" strike="noStrike">
                <a:solidFill>
                  <a:srgbClr val="FFFFFF"/>
                </a:solidFill>
                <a:latin typeface="Noto Sans"/>
                <a:ea typeface="Noto Sans"/>
                <a:cs typeface="Noto Sans"/>
                <a:sym typeface="Noto Sans"/>
              </a:rPr>
              <a:t>2</a:t>
            </a:r>
            <a:endParaRPr b="0" i="0" sz="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5"/>
          <p:cNvSpPr/>
          <p:nvPr/>
        </p:nvSpPr>
        <p:spPr>
          <a:xfrm>
            <a:off x="2675334" y="3457547"/>
            <a:ext cx="1968103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080"/>
              <a:buFont typeface="Noto Sans"/>
              <a:buNone/>
            </a:pPr>
            <a:r>
              <a:rPr b="1" i="0" lang="en-US" sz="108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2021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5"/>
          <p:cNvSpPr/>
          <p:nvPr/>
        </p:nvSpPr>
        <p:spPr>
          <a:xfrm>
            <a:off x="2675334" y="3698984"/>
            <a:ext cx="1968103" cy="1542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4B5563"/>
              </a:buClr>
              <a:buSzPts val="810"/>
              <a:buFont typeface="Noto Sans"/>
              <a:buNone/>
            </a:pPr>
            <a:r>
              <a:rPr b="0" i="0" lang="en-US" sz="810" u="none" cap="none" strike="noStrike">
                <a:solidFill>
                  <a:srgbClr val="4B5563"/>
                </a:solidFill>
                <a:latin typeface="Noto Sans"/>
                <a:ea typeface="Noto Sans"/>
                <a:cs typeface="Noto Sans"/>
                <a:sym typeface="Noto Sans"/>
              </a:rPr>
              <a:t>IN 2.043 (Atualização)</a:t>
            </a:r>
            <a:endParaRPr b="0" i="0" sz="81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5"/>
          <p:cNvSpPr/>
          <p:nvPr/>
        </p:nvSpPr>
        <p:spPr>
          <a:xfrm>
            <a:off x="5413177" y="3171797"/>
            <a:ext cx="214313" cy="214313"/>
          </a:xfrm>
          <a:prstGeom prst="ellipse">
            <a:avLst/>
          </a:prstGeom>
          <a:solidFill>
            <a:srgbClr val="3B82F6"/>
          </a:solidFill>
          <a:ln cap="flat" cmpd="sng" w="9525">
            <a:solidFill>
              <a:srgbClr val="1E3A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5"/>
          <p:cNvSpPr/>
          <p:nvPr/>
        </p:nvSpPr>
        <p:spPr>
          <a:xfrm>
            <a:off x="5413177" y="3171797"/>
            <a:ext cx="2857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Noto Sans"/>
              <a:buNone/>
            </a:pPr>
            <a:r>
              <a:rPr b="1" i="0" lang="en-US" sz="900" u="none" cap="none" strike="noStrike">
                <a:solidFill>
                  <a:srgbClr val="FFFFFF"/>
                </a:solidFill>
                <a:latin typeface="Noto Sans"/>
                <a:ea typeface="Noto Sans"/>
                <a:cs typeface="Noto Sans"/>
                <a:sym typeface="Noto Sans"/>
              </a:rPr>
              <a:t>3</a:t>
            </a:r>
            <a:endParaRPr b="0" i="0" sz="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5"/>
          <p:cNvSpPr/>
          <p:nvPr/>
        </p:nvSpPr>
        <p:spPr>
          <a:xfrm>
            <a:off x="4572000" y="3457547"/>
            <a:ext cx="1968103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080"/>
              <a:buFont typeface="Noto Sans"/>
              <a:buNone/>
            </a:pPr>
            <a:r>
              <a:rPr b="1" i="0" lang="en-US" sz="108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2022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5"/>
          <p:cNvSpPr/>
          <p:nvPr/>
        </p:nvSpPr>
        <p:spPr>
          <a:xfrm>
            <a:off x="4572000" y="3698984"/>
            <a:ext cx="1968103" cy="1542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4B5563"/>
              </a:buClr>
              <a:buSzPts val="810"/>
              <a:buFont typeface="Noto Sans"/>
              <a:buNone/>
            </a:pPr>
            <a:r>
              <a:rPr b="0" i="0" lang="en-US" sz="810" u="none" cap="none" strike="noStrike">
                <a:solidFill>
                  <a:srgbClr val="4B5563"/>
                </a:solidFill>
                <a:latin typeface="Noto Sans"/>
                <a:ea typeface="Noto Sans"/>
                <a:cs typeface="Noto Sans"/>
                <a:sym typeface="Noto Sans"/>
              </a:rPr>
              <a:t>IN 2.096 (Atualização)</a:t>
            </a:r>
            <a:endParaRPr b="0" i="0" sz="81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5"/>
          <p:cNvSpPr/>
          <p:nvPr/>
        </p:nvSpPr>
        <p:spPr>
          <a:xfrm>
            <a:off x="7309842" y="3171797"/>
            <a:ext cx="214313" cy="214313"/>
          </a:xfrm>
          <a:prstGeom prst="ellipse">
            <a:avLst/>
          </a:prstGeom>
          <a:solidFill>
            <a:srgbClr val="3B82F6"/>
          </a:solidFill>
          <a:ln cap="flat" cmpd="sng" w="9525">
            <a:solidFill>
              <a:srgbClr val="1E3A8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5"/>
          <p:cNvSpPr/>
          <p:nvPr/>
        </p:nvSpPr>
        <p:spPr>
          <a:xfrm>
            <a:off x="7309842" y="3171797"/>
            <a:ext cx="285750" cy="2143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Noto Sans"/>
              <a:buNone/>
            </a:pPr>
            <a:r>
              <a:rPr b="1" i="0" lang="en-US" sz="900" u="none" cap="none" strike="noStrike">
                <a:solidFill>
                  <a:srgbClr val="FFFFFF"/>
                </a:solidFill>
                <a:latin typeface="Noto Sans"/>
                <a:ea typeface="Noto Sans"/>
                <a:cs typeface="Noto Sans"/>
                <a:sym typeface="Noto Sans"/>
              </a:rPr>
              <a:t>4</a:t>
            </a:r>
            <a:endParaRPr b="0" i="0" sz="9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5"/>
          <p:cNvSpPr/>
          <p:nvPr/>
        </p:nvSpPr>
        <p:spPr>
          <a:xfrm>
            <a:off x="6468666" y="3457547"/>
            <a:ext cx="1968103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080"/>
              <a:buFont typeface="Noto Sans"/>
              <a:buNone/>
            </a:pPr>
            <a:r>
              <a:rPr b="1" i="0" lang="en-US" sz="108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2023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5"/>
          <p:cNvSpPr/>
          <p:nvPr/>
        </p:nvSpPr>
        <p:spPr>
          <a:xfrm>
            <a:off x="6468666" y="3698984"/>
            <a:ext cx="1968103" cy="1542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4B5563"/>
              </a:buClr>
              <a:buSzPts val="810"/>
              <a:buFont typeface="Noto Sans"/>
              <a:buNone/>
            </a:pPr>
            <a:r>
              <a:rPr b="0" i="0" lang="en-US" sz="810" u="none" cap="none" strike="noStrike">
                <a:solidFill>
                  <a:srgbClr val="4B5563"/>
                </a:solidFill>
                <a:latin typeface="Noto Sans"/>
                <a:ea typeface="Noto Sans"/>
                <a:cs typeface="Noto Sans"/>
                <a:sym typeface="Noto Sans"/>
              </a:rPr>
              <a:t>Leiaute 2.1 (Série R-4000)</a:t>
            </a:r>
            <a:endParaRPr b="0" i="0" sz="81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175" name="Google Shape;175;p5"/>
          <p:cNvPicPr preferRelativeResize="0"/>
          <p:nvPr/>
        </p:nvPicPr>
        <p:blipFill rotWithShape="1">
          <a:blip r:embed="rId8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83" name="Google Shape;183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6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REINF: Quem Deve Declarar?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6"/>
          <p:cNvSpPr/>
          <p:nvPr/>
        </p:nvSpPr>
        <p:spPr>
          <a:xfrm>
            <a:off x="357188" y="1051554"/>
            <a:ext cx="4107656" cy="2264429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3B82F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86" name="Google Shape;186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5781" y="1281578"/>
            <a:ext cx="153591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6"/>
          <p:cNvSpPr/>
          <p:nvPr/>
        </p:nvSpPr>
        <p:spPr>
          <a:xfrm>
            <a:off x="796528" y="1230148"/>
            <a:ext cx="1818615" cy="308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Pessoas Jurídicas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88" name="Google Shape;188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5781" y="1681628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6"/>
          <p:cNvSpPr/>
          <p:nvPr/>
        </p:nvSpPr>
        <p:spPr>
          <a:xfrm>
            <a:off x="744736" y="1645909"/>
            <a:ext cx="3612952" cy="41143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Empresas que prestam ou contratam serviços com retenção de INSS.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90" name="Google Shape;190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5781" y="2164500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6"/>
          <p:cNvSpPr/>
          <p:nvPr/>
        </p:nvSpPr>
        <p:spPr>
          <a:xfrm>
            <a:off x="744736" y="2128782"/>
            <a:ext cx="3612952" cy="41143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Empresas que pagam ou creditam rendimentos com retenção de IR, PIS, COFINS, CSLL.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92" name="Google Shape;192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5781" y="2647373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6"/>
          <p:cNvSpPr/>
          <p:nvPr/>
        </p:nvSpPr>
        <p:spPr>
          <a:xfrm>
            <a:off x="744736" y="2611655"/>
            <a:ext cx="3612952" cy="41143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Associações desportivas que mantêm equipe de futebol profissional.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6"/>
          <p:cNvSpPr/>
          <p:nvPr/>
        </p:nvSpPr>
        <p:spPr>
          <a:xfrm>
            <a:off x="4679156" y="1051554"/>
            <a:ext cx="4107656" cy="2221567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3B82F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95" name="Google Shape;195;p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57750" y="1281578"/>
            <a:ext cx="180380" cy="205746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6"/>
          <p:cNvSpPr/>
          <p:nvPr/>
        </p:nvSpPr>
        <p:spPr>
          <a:xfrm>
            <a:off x="5145286" y="1230148"/>
            <a:ext cx="2542533" cy="30860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620"/>
              <a:buFont typeface="Noto Sans"/>
              <a:buNone/>
            </a:pPr>
            <a:r>
              <a:rPr b="1" i="0" lang="en-US" sz="16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Pessoas Físicas e Outros</a:t>
            </a:r>
            <a:endParaRPr b="0" i="0" sz="16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97" name="Google Shape;197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57750" y="1681628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6"/>
          <p:cNvSpPr/>
          <p:nvPr/>
        </p:nvSpPr>
        <p:spPr>
          <a:xfrm>
            <a:off x="5066705" y="1645909"/>
            <a:ext cx="3612952" cy="41143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Pessoas Físicas que pagam ou creditam rendimentos com retenção de IR (a partir da série R-4000).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99" name="Google Shape;199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57750" y="2164500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6"/>
          <p:cNvSpPr/>
          <p:nvPr/>
        </p:nvSpPr>
        <p:spPr>
          <a:xfrm>
            <a:off x="5066705" y="2128782"/>
            <a:ext cx="2709742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Produtores rurais pessoa física e jurídica.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01" name="Google Shape;201;p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857750" y="2441656"/>
            <a:ext cx="137517" cy="137154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6"/>
          <p:cNvSpPr/>
          <p:nvPr/>
        </p:nvSpPr>
        <p:spPr>
          <a:xfrm>
            <a:off x="5066705" y="2405937"/>
            <a:ext cx="3067850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Entidades promotoras de eventos desportivos.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6"/>
          <p:cNvSpPr/>
          <p:nvPr/>
        </p:nvSpPr>
        <p:spPr>
          <a:xfrm>
            <a:off x="357188" y="3415996"/>
            <a:ext cx="8429625" cy="760084"/>
          </a:xfrm>
          <a:prstGeom prst="rect">
            <a:avLst/>
          </a:prstGeom>
          <a:solidFill>
            <a:srgbClr val="FEF3C7"/>
          </a:solidFill>
          <a:ln cap="flat" cmpd="sng" w="9525">
            <a:solidFill>
              <a:srgbClr val="F59E0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6"/>
          <p:cNvSpPr/>
          <p:nvPr/>
        </p:nvSpPr>
        <p:spPr>
          <a:xfrm>
            <a:off x="500063" y="3558871"/>
            <a:ext cx="8215313" cy="4457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92400E"/>
              </a:buClr>
              <a:buSzPts val="1170"/>
              <a:buFont typeface="Noto Sans"/>
              <a:buNone/>
            </a:pPr>
            <a:r>
              <a:rPr b="1" i="0" lang="en-US" sz="1170" u="none" cap="none" strike="noStrike">
                <a:solidFill>
                  <a:srgbClr val="92400E"/>
                </a:solidFill>
                <a:latin typeface="Noto Sans"/>
                <a:ea typeface="Noto Sans"/>
                <a:cs typeface="Noto Sans"/>
                <a:sym typeface="Noto Sans"/>
              </a:rPr>
              <a:t>A obrigatoriedade é determinada pela natureza das operações que geram retenções ou contribuições previdenciárias.</a:t>
            </a:r>
            <a:endParaRPr b="0" i="0" sz="11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205" name="Google Shape;205;p6"/>
          <p:cNvPicPr preferRelativeResize="0"/>
          <p:nvPr/>
        </p:nvPicPr>
        <p:blipFill rotWithShape="1">
          <a:blip r:embed="rId9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6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13" name="Google Shape;213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8"/>
          <p:cNvSpPr/>
          <p:nvPr/>
        </p:nvSpPr>
        <p:spPr>
          <a:xfrm>
            <a:off x="357188" y="357188"/>
            <a:ext cx="8501063" cy="4800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2520"/>
              <a:buFont typeface="Noto Sans"/>
              <a:buNone/>
            </a:pPr>
            <a:r>
              <a:rPr b="1" i="0" lang="en-US" sz="252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REINF: Prazos Essenciais</a:t>
            </a:r>
            <a:endParaRPr b="0" i="0" sz="252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8"/>
          <p:cNvSpPr/>
          <p:nvPr/>
        </p:nvSpPr>
        <p:spPr>
          <a:xfrm>
            <a:off x="1621631" y="1051554"/>
            <a:ext cx="5900738" cy="146301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8"/>
          <p:cNvSpPr/>
          <p:nvPr/>
        </p:nvSpPr>
        <p:spPr>
          <a:xfrm>
            <a:off x="1621631" y="1051554"/>
            <a:ext cx="57150" cy="1463018"/>
          </a:xfrm>
          <a:prstGeom prst="rect">
            <a:avLst/>
          </a:prstGeom>
          <a:solidFill>
            <a:srgbClr val="F9731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17" name="Google Shape;217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04294" y="1323017"/>
            <a:ext cx="200025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8"/>
          <p:cNvSpPr/>
          <p:nvPr/>
        </p:nvSpPr>
        <p:spPr>
          <a:xfrm>
            <a:off x="3411475" y="1265867"/>
            <a:ext cx="2699668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3A8A"/>
              </a:buClr>
              <a:buSzPts val="1800"/>
              <a:buFont typeface="Noto Sans"/>
              <a:buNone/>
            </a:pPr>
            <a:r>
              <a:rPr b="1" i="0" lang="en-US" sz="1800" u="none" cap="none" strike="noStrike">
                <a:solidFill>
                  <a:srgbClr val="1E3A8A"/>
                </a:solidFill>
                <a:latin typeface="Noto Sans"/>
                <a:ea typeface="Noto Sans"/>
                <a:cs typeface="Noto Sans"/>
                <a:sym typeface="Noto Sans"/>
              </a:rPr>
              <a:t>Regra Geral de Entrega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8"/>
          <p:cNvSpPr/>
          <p:nvPr/>
        </p:nvSpPr>
        <p:spPr>
          <a:xfrm>
            <a:off x="2392425" y="1771275"/>
            <a:ext cx="4680000" cy="6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rPr b="0" i="0" lang="en-US" sz="1350" u="none" cap="none" strike="noStrike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 EFD-REINF deve ser transmitida até o </a:t>
            </a:r>
            <a:r>
              <a:rPr b="1" lang="en-US" sz="1350">
                <a:solidFill>
                  <a:srgbClr val="DC2626"/>
                </a:solidFill>
                <a:latin typeface="Noto Sans"/>
                <a:ea typeface="Noto Sans"/>
                <a:cs typeface="Noto Sans"/>
                <a:sym typeface="Noto Sans"/>
              </a:rPr>
              <a:t>dia 15 do mês subsequente </a:t>
            </a:r>
            <a:r>
              <a:rPr lang="en-US" sz="1350">
                <a:solidFill>
                  <a:srgbClr val="374151"/>
                </a:solidFill>
                <a:latin typeface="Noto Sans"/>
                <a:ea typeface="Noto Sans"/>
                <a:cs typeface="Noto Sans"/>
                <a:sym typeface="Noto Sans"/>
              </a:rPr>
              <a:t>ao que se refere a escrituração.</a:t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350"/>
              <a:buFont typeface="Noto Sans"/>
              <a:buNone/>
            </a:pPr>
            <a:r>
              <a:t/>
            </a:r>
            <a:endParaRPr sz="1350">
              <a:solidFill>
                <a:srgbClr val="37415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220" name="Google Shape;220;p8"/>
          <p:cNvSpPr/>
          <p:nvPr/>
        </p:nvSpPr>
        <p:spPr>
          <a:xfrm>
            <a:off x="1621631" y="2728885"/>
            <a:ext cx="5900738" cy="1878695"/>
          </a:xfrm>
          <a:prstGeom prst="rect">
            <a:avLst/>
          </a:prstGeom>
          <a:solidFill>
            <a:srgbClr val="FEF3C7"/>
          </a:solidFill>
          <a:ln cap="flat" cmpd="sng" w="9525">
            <a:solidFill>
              <a:srgbClr val="F59E0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21" name="Google Shape;221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07749" y="2914622"/>
            <a:ext cx="171450" cy="17145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8"/>
          <p:cNvSpPr/>
          <p:nvPr/>
        </p:nvSpPr>
        <p:spPr>
          <a:xfrm>
            <a:off x="3750636" y="2871760"/>
            <a:ext cx="1957053" cy="25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92400E"/>
              </a:buClr>
              <a:buSzPts val="1350"/>
              <a:buFont typeface="Noto Sans"/>
              <a:buNone/>
            </a:pPr>
            <a:r>
              <a:rPr b="1" i="0" lang="en-US" sz="1350" u="none" cap="none" strike="noStrike">
                <a:solidFill>
                  <a:srgbClr val="92400E"/>
                </a:solidFill>
                <a:latin typeface="Noto Sans"/>
                <a:ea typeface="Noto Sans"/>
                <a:cs typeface="Noto Sans"/>
                <a:sym typeface="Noto Sans"/>
              </a:rPr>
              <a:t>Exceções Importantes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8"/>
          <p:cNvSpPr/>
          <p:nvPr/>
        </p:nvSpPr>
        <p:spPr>
          <a:xfrm>
            <a:off x="1764506" y="3236091"/>
            <a:ext cx="5686425" cy="2057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92400E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92400E"/>
                </a:solidFill>
                <a:latin typeface="Noto Sans"/>
                <a:ea typeface="Noto Sans"/>
                <a:cs typeface="Noto Sans"/>
                <a:sym typeface="Noto Sans"/>
              </a:rPr>
              <a:t>Eventos desportivos: até o segundo dia útil após a realização do evento.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8"/>
          <p:cNvSpPr/>
          <p:nvPr/>
        </p:nvSpPr>
        <p:spPr>
          <a:xfrm>
            <a:off x="1764506" y="3498959"/>
            <a:ext cx="5686425" cy="41143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92400E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92400E"/>
                </a:solidFill>
                <a:latin typeface="Noto Sans"/>
                <a:ea typeface="Noto Sans"/>
                <a:cs typeface="Noto Sans"/>
                <a:sym typeface="Noto Sans"/>
              </a:rPr>
              <a:t>Lucros e dividendos (R-4000): até o dia 15 do mês subsequente ao pagamento ou crédito.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8"/>
          <p:cNvSpPr/>
          <p:nvPr/>
        </p:nvSpPr>
        <p:spPr>
          <a:xfrm>
            <a:off x="1764506" y="3967544"/>
            <a:ext cx="5686425" cy="41143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92400E"/>
              </a:buClr>
              <a:buSzPts val="1080"/>
              <a:buFont typeface="Noto Sans"/>
              <a:buNone/>
            </a:pPr>
            <a:r>
              <a:rPr b="0" i="0" lang="en-US" sz="1080" u="none" cap="none" strike="noStrike">
                <a:solidFill>
                  <a:srgbClr val="92400E"/>
                </a:solidFill>
                <a:latin typeface="Noto Sans"/>
                <a:ea typeface="Noto Sans"/>
                <a:cs typeface="Noto Sans"/>
                <a:sym typeface="Noto Sans"/>
              </a:rPr>
              <a:t>Quando o dia 15 não for dia útil, o prazo é antecipado para o dia útil imediatamente anterior.</a:t>
            </a:r>
            <a:endParaRPr b="0" i="0" sz="108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Uma imagem contendo Forma&#10;&#10;Descrição gerada automaticamente" id="226" name="Google Shape;226;p8"/>
          <p:cNvPicPr preferRelativeResize="0"/>
          <p:nvPr/>
        </p:nvPicPr>
        <p:blipFill rotWithShape="1">
          <a:blip r:embed="rId6">
            <a:alphaModFix/>
          </a:blip>
          <a:srcRect b="27257" l="4497" r="823" t="64409"/>
          <a:stretch/>
        </p:blipFill>
        <p:spPr>
          <a:xfrm>
            <a:off x="0" y="4587974"/>
            <a:ext cx="9144000" cy="55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7544" y="4668039"/>
            <a:ext cx="1296144" cy="430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80312" y="4695484"/>
            <a:ext cx="1224136" cy="32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2025-06-10T17:36:40Z</dcterms:created>
  <dc:creator>PptxGenJS</dc:creator>
</cp:coreProperties>
</file>