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549" r:id="rId3"/>
    <p:sldId id="550" r:id="rId4"/>
    <p:sldId id="551" r:id="rId5"/>
    <p:sldId id="552" r:id="rId6"/>
    <p:sldId id="553" r:id="rId7"/>
    <p:sldId id="554" r:id="rId8"/>
    <p:sldId id="555" r:id="rId9"/>
    <p:sldId id="556" r:id="rId10"/>
    <p:sldId id="557" r:id="rId11"/>
    <p:sldId id="558" r:id="rId12"/>
    <p:sldId id="559" r:id="rId13"/>
    <p:sldId id="560" r:id="rId14"/>
    <p:sldId id="561" r:id="rId15"/>
    <p:sldId id="563" r:id="rId16"/>
    <p:sldId id="566" r:id="rId17"/>
    <p:sldId id="564" r:id="rId18"/>
    <p:sldId id="565" r:id="rId19"/>
    <p:sldId id="568" r:id="rId20"/>
    <p:sldId id="567" r:id="rId21"/>
    <p:sldId id="571" r:id="rId22"/>
    <p:sldId id="570" r:id="rId23"/>
    <p:sldId id="569" r:id="rId24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6E"/>
    <a:srgbClr val="FFE7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94660"/>
  </p:normalViewPr>
  <p:slideViewPr>
    <p:cSldViewPr>
      <p:cViewPr varScale="1">
        <p:scale>
          <a:sx n="90" d="100"/>
          <a:sy n="90" d="100"/>
        </p:scale>
        <p:origin x="876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06B3F9-03B9-4BBB-87D0-1A7C9DBADE86}" type="datetimeFigureOut">
              <a:rPr lang="pt-BR" smtClean="0"/>
              <a:pPr/>
              <a:t>23/04/2026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DFB2DD-E011-41B2-A33A-61B464C8885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4984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4E820-A50F-4624-9067-33B4F1E3F8BD}" type="datetimeFigureOut">
              <a:rPr lang="pt-BR" smtClean="0"/>
              <a:pPr/>
              <a:t>23/04/2026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04FA-02BB-4E6D-A353-02290554620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4E820-A50F-4624-9067-33B4F1E3F8BD}" type="datetimeFigureOut">
              <a:rPr lang="pt-BR" smtClean="0"/>
              <a:pPr/>
              <a:t>23/04/2026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04FA-02BB-4E6D-A353-02290554620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4E820-A50F-4624-9067-33B4F1E3F8BD}" type="datetimeFigureOut">
              <a:rPr lang="pt-BR" smtClean="0"/>
              <a:pPr/>
              <a:t>23/04/2026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04FA-02BB-4E6D-A353-02290554620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4E820-A50F-4624-9067-33B4F1E3F8BD}" type="datetimeFigureOut">
              <a:rPr lang="pt-BR" smtClean="0"/>
              <a:pPr/>
              <a:t>23/04/2026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04FA-02BB-4E6D-A353-02290554620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4E820-A50F-4624-9067-33B4F1E3F8BD}" type="datetimeFigureOut">
              <a:rPr lang="pt-BR" smtClean="0"/>
              <a:pPr/>
              <a:t>23/04/2026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04FA-02BB-4E6D-A353-02290554620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4E820-A50F-4624-9067-33B4F1E3F8BD}" type="datetimeFigureOut">
              <a:rPr lang="pt-BR" smtClean="0"/>
              <a:pPr/>
              <a:t>23/04/2026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04FA-02BB-4E6D-A353-02290554620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4E820-A50F-4624-9067-33B4F1E3F8BD}" type="datetimeFigureOut">
              <a:rPr lang="pt-BR" smtClean="0"/>
              <a:pPr/>
              <a:t>23/04/2026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04FA-02BB-4E6D-A353-02290554620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4E820-A50F-4624-9067-33B4F1E3F8BD}" type="datetimeFigureOut">
              <a:rPr lang="pt-BR" smtClean="0"/>
              <a:pPr/>
              <a:t>23/04/2026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04FA-02BB-4E6D-A353-02290554620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4E820-A50F-4624-9067-33B4F1E3F8BD}" type="datetimeFigureOut">
              <a:rPr lang="pt-BR" smtClean="0"/>
              <a:pPr/>
              <a:t>23/04/2026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04FA-02BB-4E6D-A353-02290554620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4E820-A50F-4624-9067-33B4F1E3F8BD}" type="datetimeFigureOut">
              <a:rPr lang="pt-BR" smtClean="0"/>
              <a:pPr/>
              <a:t>23/04/2026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04FA-02BB-4E6D-A353-02290554620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4E820-A50F-4624-9067-33B4F1E3F8BD}" type="datetimeFigureOut">
              <a:rPr lang="pt-BR" smtClean="0"/>
              <a:pPr/>
              <a:t>23/04/2026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8204FA-02BB-4E6D-A353-02290554620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4E820-A50F-4624-9067-33B4F1E3F8BD}" type="datetimeFigureOut">
              <a:rPr lang="pt-BR" smtClean="0"/>
              <a:pPr/>
              <a:t>23/04/2026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204FA-02BB-4E6D-A353-02290554620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28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32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33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36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37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44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 descr="Imagem de vídeo game&#10;&#10;Descrição gerada automaticamente com confiança baixa">
            <a:extLst>
              <a:ext uri="{FF2B5EF4-FFF2-40B4-BE49-F238E27FC236}">
                <a16:creationId xmlns:a16="http://schemas.microsoft.com/office/drawing/2014/main" id="{2F1EFD59-0C4E-4886-A5B7-B07B68BA10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8000"/>
          </a:blip>
          <a:srcRect l="2615" t="27656" r="1069" b="18166"/>
          <a:stretch/>
        </p:blipFill>
        <p:spPr>
          <a:xfrm>
            <a:off x="0" y="-8596"/>
            <a:ext cx="9144002" cy="5143501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1331639" y="3939902"/>
            <a:ext cx="7056786" cy="504056"/>
            <a:chOff x="2590008" y="4083918"/>
            <a:chExt cx="4367074" cy="504056"/>
          </a:xfrm>
        </p:grpSpPr>
        <p:pic>
          <p:nvPicPr>
            <p:cNvPr id="6" name="Gráfico 22">
              <a:extLst>
                <a:ext uri="{FF2B5EF4-FFF2-40B4-BE49-F238E27FC236}">
                  <a16:creationId xmlns:a16="http://schemas.microsoft.com/office/drawing/2014/main" id="{40E0A314-E689-4B84-9342-853D61EA1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90008" y="4083918"/>
              <a:ext cx="1069487" cy="400456"/>
            </a:xfrm>
            <a:prstGeom prst="rect">
              <a:avLst/>
            </a:prstGeom>
          </p:spPr>
        </p:pic>
        <p:pic>
          <p:nvPicPr>
            <p:cNvPr id="7" name="Gráfico 21">
              <a:extLst>
                <a:ext uri="{FF2B5EF4-FFF2-40B4-BE49-F238E27FC236}">
                  <a16:creationId xmlns:a16="http://schemas.microsoft.com/office/drawing/2014/main" id="{677B124E-B6D3-4340-B803-3321EEFE2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97413" y="4083918"/>
              <a:ext cx="1559669" cy="504056"/>
            </a:xfrm>
            <a:prstGeom prst="rect">
              <a:avLst/>
            </a:prstGeom>
          </p:spPr>
        </p:pic>
      </p:grpSp>
      <p:pic>
        <p:nvPicPr>
          <p:cNvPr id="9" name="Gráfico 30">
            <a:extLst>
              <a:ext uri="{FF2B5EF4-FFF2-40B4-BE49-F238E27FC236}">
                <a16:creationId xmlns:a16="http://schemas.microsoft.com/office/drawing/2014/main" id="{4C0D6238-287B-D5DD-519E-2AED289E59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5829"/>
          <a:stretch>
            <a:fillRect/>
          </a:stretch>
        </p:blipFill>
        <p:spPr>
          <a:xfrm>
            <a:off x="0" y="3363838"/>
            <a:ext cx="1097121" cy="1579287"/>
          </a:xfrm>
          <a:prstGeom prst="rect">
            <a:avLst/>
          </a:prstGeom>
        </p:spPr>
      </p:pic>
      <p:pic>
        <p:nvPicPr>
          <p:cNvPr id="8" name="Gráfico 20">
            <a:extLst>
              <a:ext uri="{FF2B5EF4-FFF2-40B4-BE49-F238E27FC236}">
                <a16:creationId xmlns:a16="http://schemas.microsoft.com/office/drawing/2014/main" id="{D5968A8B-20D3-F5BA-23A4-28D3703048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50000" r="42701"/>
          <a:stretch>
            <a:fillRect/>
          </a:stretch>
        </p:blipFill>
        <p:spPr>
          <a:xfrm>
            <a:off x="7596336" y="0"/>
            <a:ext cx="1547664" cy="1350522"/>
          </a:xfrm>
          <a:prstGeom prst="rect">
            <a:avLst/>
          </a:prstGeom>
        </p:spPr>
      </p:pic>
      <p:sp>
        <p:nvSpPr>
          <p:cNvPr id="2" name="Google Shape;15;g397a0c5772a_1_0">
            <a:extLst>
              <a:ext uri="{FF2B5EF4-FFF2-40B4-BE49-F238E27FC236}">
                <a16:creationId xmlns:a16="http://schemas.microsoft.com/office/drawing/2014/main" id="{AEED389F-614F-EEDA-5A96-B547BFBD4E78}"/>
              </a:ext>
            </a:extLst>
          </p:cNvPr>
          <p:cNvSpPr/>
          <p:nvPr/>
        </p:nvSpPr>
        <p:spPr>
          <a:xfrm>
            <a:off x="1475656" y="630524"/>
            <a:ext cx="6499091" cy="100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Clr>
                <a:srgbClr val="0B2545"/>
              </a:buClr>
              <a:buSzPts val="3300"/>
              <a:buFont typeface="Playfair Display"/>
              <a:buNone/>
            </a:pPr>
            <a:r>
              <a:rPr lang="en-US" sz="3300" b="1" i="0" u="none" strike="noStrike" cap="none" dirty="0">
                <a:solidFill>
                  <a:schemeClr val="bg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EFD-</a:t>
            </a:r>
            <a:r>
              <a:rPr lang="en-US" sz="3300" b="1" i="0" u="none" strike="noStrike" cap="none" dirty="0" err="1">
                <a:solidFill>
                  <a:schemeClr val="bg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Reinf</a:t>
            </a:r>
            <a:r>
              <a:rPr lang="en-US" sz="3300" b="1" i="0" u="none" strike="noStrike" cap="none" dirty="0">
                <a:solidFill>
                  <a:schemeClr val="bg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no</a:t>
            </a:r>
            <a:br>
              <a:rPr lang="en-US" sz="3300" b="1" i="0" u="none" strike="noStrike" cap="none" dirty="0">
                <a:solidFill>
                  <a:schemeClr val="bg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</a:br>
            <a:r>
              <a:rPr lang="en-US" sz="3300" b="1" i="0" u="none" strike="noStrike" cap="none" dirty="0">
                <a:solidFill>
                  <a:schemeClr val="bg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Simples Nacional</a:t>
            </a:r>
            <a:endParaRPr sz="3300" b="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6;g397a0c5772a_1_0">
            <a:extLst>
              <a:ext uri="{FF2B5EF4-FFF2-40B4-BE49-F238E27FC236}">
                <a16:creationId xmlns:a16="http://schemas.microsoft.com/office/drawing/2014/main" id="{87238679-83F0-1EB7-62A2-C4D6FA6B515E}"/>
              </a:ext>
            </a:extLst>
          </p:cNvPr>
          <p:cNvSpPr/>
          <p:nvPr/>
        </p:nvSpPr>
        <p:spPr>
          <a:xfrm>
            <a:off x="1311402" y="1626616"/>
            <a:ext cx="6000900" cy="5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005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DA9C4"/>
              </a:buClr>
              <a:buSzPts val="1700"/>
              <a:buFont typeface="Montserrat"/>
              <a:buNone/>
            </a:pPr>
            <a:r>
              <a:rPr lang="en-US" sz="1700" b="0" i="0" u="none" strike="noStrike" cap="none" dirty="0" err="1">
                <a:solidFill>
                  <a:srgbClr val="8DA9C4"/>
                </a:solidFill>
                <a:latin typeface="Montserrat"/>
                <a:ea typeface="Montserrat"/>
                <a:cs typeface="Montserrat"/>
                <a:sym typeface="Montserrat"/>
              </a:rPr>
              <a:t>Retenções</a:t>
            </a:r>
            <a:r>
              <a:rPr lang="en-US" sz="1700" b="0" i="0" u="none" strike="noStrike" cap="none" dirty="0">
                <a:solidFill>
                  <a:srgbClr val="8DA9C4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700" b="0" i="0" u="none" strike="noStrike" cap="none" dirty="0" err="1">
                <a:solidFill>
                  <a:srgbClr val="8DA9C4"/>
                </a:solidFill>
                <a:latin typeface="Montserrat"/>
                <a:ea typeface="Montserrat"/>
                <a:cs typeface="Montserrat"/>
                <a:sym typeface="Montserrat"/>
              </a:rPr>
              <a:t>Isenções</a:t>
            </a:r>
            <a:r>
              <a:rPr lang="en-US" sz="1700" b="0" i="0" u="none" strike="noStrike" cap="none" dirty="0">
                <a:solidFill>
                  <a:srgbClr val="8DA9C4"/>
                </a:solidFill>
                <a:latin typeface="Montserrat"/>
                <a:ea typeface="Montserrat"/>
                <a:cs typeface="Montserrat"/>
                <a:sym typeface="Montserrat"/>
              </a:rPr>
              <a:t> e</a:t>
            </a:r>
            <a:br>
              <a:rPr lang="en-US" sz="1700" b="0" i="0" u="none" strike="noStrike" cap="none" dirty="0">
                <a:solidFill>
                  <a:srgbClr val="8DA9C4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1700" b="0" i="0" u="none" strike="noStrike" cap="none" dirty="0" err="1">
                <a:solidFill>
                  <a:srgbClr val="8DA9C4"/>
                </a:solidFill>
                <a:latin typeface="Montserrat"/>
                <a:ea typeface="Montserrat"/>
                <a:cs typeface="Montserrat"/>
                <a:sym typeface="Montserrat"/>
              </a:rPr>
              <a:t>Cruzamentos</a:t>
            </a:r>
            <a:r>
              <a:rPr lang="en-US" sz="1700" b="0" i="0" u="none" strike="noStrike" cap="none" dirty="0">
                <a:solidFill>
                  <a:srgbClr val="8DA9C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700" b="0" i="0" u="none" strike="noStrike" cap="none" dirty="0" err="1">
                <a:solidFill>
                  <a:srgbClr val="8DA9C4"/>
                </a:solidFill>
                <a:latin typeface="Montserrat"/>
                <a:ea typeface="Montserrat"/>
                <a:cs typeface="Montserrat"/>
                <a:sym typeface="Montserrat"/>
              </a:rPr>
              <a:t>Inteligentes</a:t>
            </a:r>
            <a:endParaRPr sz="17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17;g397a0c5772a_1_0">
            <a:extLst>
              <a:ext uri="{FF2B5EF4-FFF2-40B4-BE49-F238E27FC236}">
                <a16:creationId xmlns:a16="http://schemas.microsoft.com/office/drawing/2014/main" id="{658EB137-96DE-7090-1C2E-9A857D0A029E}"/>
              </a:ext>
            </a:extLst>
          </p:cNvPr>
          <p:cNvSpPr/>
          <p:nvPr/>
        </p:nvSpPr>
        <p:spPr>
          <a:xfrm>
            <a:off x="1475656" y="2376009"/>
            <a:ext cx="50007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13315C"/>
              </a:buClr>
              <a:buSzPts val="1050"/>
              <a:buFont typeface="Montserrat"/>
              <a:buNone/>
            </a:pPr>
            <a:r>
              <a:rPr lang="en-US" sz="1250" i="0" u="none" strike="noStrike" cap="none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Uma </a:t>
            </a:r>
            <a:r>
              <a:rPr lang="en-US" sz="1250" i="0" u="none" strike="noStrike" cap="none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análise</a:t>
            </a:r>
            <a:r>
              <a:rPr lang="en-US" sz="1250" i="0" u="none" strike="noStrike" cap="none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50" i="0" u="none" strike="noStrike" cap="none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técnica</a:t>
            </a:r>
            <a:r>
              <a:rPr lang="en-US" sz="1250" i="0" u="none" strike="noStrike" cap="none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50" i="0" u="none" strike="noStrike" cap="none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sobre</a:t>
            </a:r>
            <a:r>
              <a:rPr lang="en-US" sz="1250" i="0" u="none" strike="noStrike" cap="none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50" i="0" u="none" strike="noStrike" cap="none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os</a:t>
            </a:r>
            <a:r>
              <a:rPr lang="en-US" sz="1250" i="0" u="none" strike="noStrike" cap="none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50" i="0" u="none" strike="noStrike" cap="none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impactos</a:t>
            </a:r>
            <a:r>
              <a:rPr lang="en-US" sz="1250" i="0" u="none" strike="noStrike" cap="none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da </a:t>
            </a:r>
            <a:r>
              <a:rPr lang="en-US" sz="1250" i="0" u="none" strike="noStrike" cap="none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conformidade</a:t>
            </a:r>
            <a:r>
              <a:rPr lang="en-US" sz="1250" i="0" u="none" strike="noStrike" cap="none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fiscal e a </a:t>
            </a:r>
            <a:r>
              <a:rPr lang="en-US" sz="1250" i="0" u="none" strike="noStrike" cap="none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importância</a:t>
            </a:r>
            <a:r>
              <a:rPr lang="en-US" sz="1250" i="0" u="none" strike="noStrike" cap="none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da </a:t>
            </a:r>
            <a:r>
              <a:rPr lang="en-US" sz="1250" i="0" u="none" strike="noStrike" cap="none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correta</a:t>
            </a:r>
            <a:r>
              <a:rPr lang="en-US" sz="1250" i="0" u="none" strike="noStrike" cap="none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50" i="0" u="none" strike="noStrike" cap="none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classificação</a:t>
            </a:r>
            <a:r>
              <a:rPr lang="en-US" sz="1250" i="0" u="none" strike="noStrike" cap="none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1250" i="0" u="none" strike="noStrike" cap="none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rendimentos</a:t>
            </a:r>
            <a:r>
              <a:rPr lang="en-US" sz="1250" i="0" u="none" strike="noStrike" cap="none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para </a:t>
            </a:r>
            <a:r>
              <a:rPr lang="en-US" sz="1250" i="0" u="none" strike="noStrike" cap="none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evitar</a:t>
            </a:r>
            <a:r>
              <a:rPr lang="en-US" sz="1250" i="0" u="none" strike="noStrike" cap="none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50" i="0" u="none" strike="noStrike" cap="none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riscos</a:t>
            </a:r>
            <a:r>
              <a:rPr lang="en-US" sz="1250" i="0" u="none" strike="noStrike" cap="none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250" i="0" u="none" strike="noStrike" cap="none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invisíveis</a:t>
            </a:r>
            <a:r>
              <a:rPr lang="en-US" sz="1250" i="0" u="none" strike="noStrike" cap="none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no </a:t>
            </a:r>
            <a:r>
              <a:rPr lang="en-US" sz="1250" i="0" u="none" strike="noStrike" cap="none" dirty="0" err="1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ambiente</a:t>
            </a:r>
            <a:r>
              <a:rPr lang="en-US" sz="1250" i="0" u="none" strike="noStrike" cap="none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 digital.</a:t>
            </a:r>
            <a:endParaRPr sz="1250" i="0" u="none" strike="noStrike" cap="none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0F008-64C9-E1EA-3A3A-8E4786E12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Forma&#10;&#10;Descrição gerada automaticamente">
            <a:extLst>
              <a:ext uri="{FF2B5EF4-FFF2-40B4-BE49-F238E27FC236}">
                <a16:creationId xmlns:a16="http://schemas.microsoft.com/office/drawing/2014/main" id="{3247C67E-CBE4-2CFB-7E89-41D05BB49B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497" t="64410" r="823" b="27257"/>
          <a:stretch/>
        </p:blipFill>
        <p:spPr>
          <a:xfrm>
            <a:off x="0" y="4587974"/>
            <a:ext cx="9144000" cy="555526"/>
          </a:xfrm>
          <a:prstGeom prst="rect">
            <a:avLst/>
          </a:prstGeom>
        </p:spPr>
      </p:pic>
      <p:pic>
        <p:nvPicPr>
          <p:cNvPr id="5" name="Gráfico 13">
            <a:extLst>
              <a:ext uri="{FF2B5EF4-FFF2-40B4-BE49-F238E27FC236}">
                <a16:creationId xmlns:a16="http://schemas.microsoft.com/office/drawing/2014/main" id="{169BCC4B-90EC-D72C-6634-C655DE9A8A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80312" y="4695484"/>
            <a:ext cx="1224136" cy="324538"/>
          </a:xfrm>
          <a:prstGeom prst="rect">
            <a:avLst/>
          </a:prstGeom>
        </p:spPr>
      </p:pic>
      <p:pic>
        <p:nvPicPr>
          <p:cNvPr id="6" name="Gráfico 21">
            <a:extLst>
              <a:ext uri="{FF2B5EF4-FFF2-40B4-BE49-F238E27FC236}">
                <a16:creationId xmlns:a16="http://schemas.microsoft.com/office/drawing/2014/main" id="{342DF241-4A38-C9D7-F85E-5657E5F2E5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7544" y="4668039"/>
            <a:ext cx="1296144" cy="430098"/>
          </a:xfrm>
          <a:prstGeom prst="rect">
            <a:avLst/>
          </a:prstGeom>
        </p:spPr>
      </p:pic>
      <p:pic>
        <p:nvPicPr>
          <p:cNvPr id="3" name="Google Shape;228;p11">
            <a:extLst>
              <a:ext uri="{FF2B5EF4-FFF2-40B4-BE49-F238E27FC236}">
                <a16:creationId xmlns:a16="http://schemas.microsoft.com/office/drawing/2014/main" id="{AF15C57B-A403-82CA-AA6A-47CC9CDB7DB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17989"/>
            <a:ext cx="9144000" cy="45246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4828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8B5C7-B73D-2AF9-2998-E6C18D96D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Forma&#10;&#10;Descrição gerada automaticamente">
            <a:extLst>
              <a:ext uri="{FF2B5EF4-FFF2-40B4-BE49-F238E27FC236}">
                <a16:creationId xmlns:a16="http://schemas.microsoft.com/office/drawing/2014/main" id="{6FF2794F-9E4B-A1D9-43EE-B16597AF14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497" t="64410" r="823" b="27257"/>
          <a:stretch/>
        </p:blipFill>
        <p:spPr>
          <a:xfrm>
            <a:off x="0" y="4587974"/>
            <a:ext cx="9144000" cy="555526"/>
          </a:xfrm>
          <a:prstGeom prst="rect">
            <a:avLst/>
          </a:prstGeom>
        </p:spPr>
      </p:pic>
      <p:pic>
        <p:nvPicPr>
          <p:cNvPr id="5" name="Gráfico 13">
            <a:extLst>
              <a:ext uri="{FF2B5EF4-FFF2-40B4-BE49-F238E27FC236}">
                <a16:creationId xmlns:a16="http://schemas.microsoft.com/office/drawing/2014/main" id="{79CADC37-670C-9B1F-9DFC-6AE66E0A1B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80312" y="4695484"/>
            <a:ext cx="1224136" cy="324538"/>
          </a:xfrm>
          <a:prstGeom prst="rect">
            <a:avLst/>
          </a:prstGeom>
        </p:spPr>
      </p:pic>
      <p:pic>
        <p:nvPicPr>
          <p:cNvPr id="6" name="Gráfico 21">
            <a:extLst>
              <a:ext uri="{FF2B5EF4-FFF2-40B4-BE49-F238E27FC236}">
                <a16:creationId xmlns:a16="http://schemas.microsoft.com/office/drawing/2014/main" id="{0C4DB54B-858F-42BC-F559-EDF9C62AC5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7544" y="4668039"/>
            <a:ext cx="1296144" cy="430098"/>
          </a:xfrm>
          <a:prstGeom prst="rect">
            <a:avLst/>
          </a:prstGeom>
        </p:spPr>
      </p:pic>
      <p:pic>
        <p:nvPicPr>
          <p:cNvPr id="2" name="Google Shape;249;p12">
            <a:extLst>
              <a:ext uri="{FF2B5EF4-FFF2-40B4-BE49-F238E27FC236}">
                <a16:creationId xmlns:a16="http://schemas.microsoft.com/office/drawing/2014/main" id="{357C1ADF-DBE4-45FC-8EED-90DE2A2F3FC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26265"/>
            <a:ext cx="9144000" cy="4641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8795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69BAE-059E-972B-576F-95A425689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Forma&#10;&#10;Descrição gerada automaticamente">
            <a:extLst>
              <a:ext uri="{FF2B5EF4-FFF2-40B4-BE49-F238E27FC236}">
                <a16:creationId xmlns:a16="http://schemas.microsoft.com/office/drawing/2014/main" id="{C64C5C7D-8694-F305-A49D-F8DA96FF9A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497" t="64410" r="823" b="27257"/>
          <a:stretch/>
        </p:blipFill>
        <p:spPr>
          <a:xfrm>
            <a:off x="0" y="4587974"/>
            <a:ext cx="9144000" cy="555526"/>
          </a:xfrm>
          <a:prstGeom prst="rect">
            <a:avLst/>
          </a:prstGeom>
        </p:spPr>
      </p:pic>
      <p:pic>
        <p:nvPicPr>
          <p:cNvPr id="5" name="Gráfico 13">
            <a:extLst>
              <a:ext uri="{FF2B5EF4-FFF2-40B4-BE49-F238E27FC236}">
                <a16:creationId xmlns:a16="http://schemas.microsoft.com/office/drawing/2014/main" id="{737EC727-5B5A-9B72-411A-233F9A4ADC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80312" y="4695484"/>
            <a:ext cx="1224136" cy="324538"/>
          </a:xfrm>
          <a:prstGeom prst="rect">
            <a:avLst/>
          </a:prstGeom>
        </p:spPr>
      </p:pic>
      <p:pic>
        <p:nvPicPr>
          <p:cNvPr id="6" name="Gráfico 21">
            <a:extLst>
              <a:ext uri="{FF2B5EF4-FFF2-40B4-BE49-F238E27FC236}">
                <a16:creationId xmlns:a16="http://schemas.microsoft.com/office/drawing/2014/main" id="{A9D2BDBC-280F-72B6-7D2F-BD6D2CEB03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7544" y="4668039"/>
            <a:ext cx="1296144" cy="430098"/>
          </a:xfrm>
          <a:prstGeom prst="rect">
            <a:avLst/>
          </a:prstGeom>
        </p:spPr>
      </p:pic>
      <p:pic>
        <p:nvPicPr>
          <p:cNvPr id="3" name="Google Shape;270;p13">
            <a:extLst>
              <a:ext uri="{FF2B5EF4-FFF2-40B4-BE49-F238E27FC236}">
                <a16:creationId xmlns:a16="http://schemas.microsoft.com/office/drawing/2014/main" id="{0BFD8C95-0FEC-B377-C365-C907B99B95A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7987"/>
            <a:ext cx="9144000" cy="4534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59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EEE9A-46F5-AAA5-1A1C-DC4DC0012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Forma&#10;&#10;Descrição gerada automaticamente">
            <a:extLst>
              <a:ext uri="{FF2B5EF4-FFF2-40B4-BE49-F238E27FC236}">
                <a16:creationId xmlns:a16="http://schemas.microsoft.com/office/drawing/2014/main" id="{22FFE870-7C4C-F4BF-8E6A-4A1AC008CB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497" t="64410" r="823" b="27257"/>
          <a:stretch/>
        </p:blipFill>
        <p:spPr>
          <a:xfrm>
            <a:off x="0" y="4587974"/>
            <a:ext cx="9144000" cy="555526"/>
          </a:xfrm>
          <a:prstGeom prst="rect">
            <a:avLst/>
          </a:prstGeom>
        </p:spPr>
      </p:pic>
      <p:pic>
        <p:nvPicPr>
          <p:cNvPr id="5" name="Gráfico 13">
            <a:extLst>
              <a:ext uri="{FF2B5EF4-FFF2-40B4-BE49-F238E27FC236}">
                <a16:creationId xmlns:a16="http://schemas.microsoft.com/office/drawing/2014/main" id="{83828609-E833-F5BD-EBF4-0657D3D5AC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80312" y="4695484"/>
            <a:ext cx="1224136" cy="324538"/>
          </a:xfrm>
          <a:prstGeom prst="rect">
            <a:avLst/>
          </a:prstGeom>
        </p:spPr>
      </p:pic>
      <p:pic>
        <p:nvPicPr>
          <p:cNvPr id="6" name="Gráfico 21">
            <a:extLst>
              <a:ext uri="{FF2B5EF4-FFF2-40B4-BE49-F238E27FC236}">
                <a16:creationId xmlns:a16="http://schemas.microsoft.com/office/drawing/2014/main" id="{15B67D2E-C204-62D0-44FD-E992A7E18F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7544" y="4668039"/>
            <a:ext cx="1296144" cy="430098"/>
          </a:xfrm>
          <a:prstGeom prst="rect">
            <a:avLst/>
          </a:prstGeom>
        </p:spPr>
      </p:pic>
      <p:pic>
        <p:nvPicPr>
          <p:cNvPr id="2" name="Google Shape;291;p14">
            <a:extLst>
              <a:ext uri="{FF2B5EF4-FFF2-40B4-BE49-F238E27FC236}">
                <a16:creationId xmlns:a16="http://schemas.microsoft.com/office/drawing/2014/main" id="{600E7A27-8E8E-2741-709A-5E3F5A6584A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20" y="1"/>
            <a:ext cx="9144000" cy="46226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3757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0906E-4948-3860-2CD0-E5A5AEAAB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Forma&#10;&#10;Descrição gerada automaticamente">
            <a:extLst>
              <a:ext uri="{FF2B5EF4-FFF2-40B4-BE49-F238E27FC236}">
                <a16:creationId xmlns:a16="http://schemas.microsoft.com/office/drawing/2014/main" id="{B6CCF47B-D7BF-90DD-7E75-E10E38D2F1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497" t="64410" r="823" b="27257"/>
          <a:stretch/>
        </p:blipFill>
        <p:spPr>
          <a:xfrm>
            <a:off x="0" y="4587974"/>
            <a:ext cx="9144000" cy="555526"/>
          </a:xfrm>
          <a:prstGeom prst="rect">
            <a:avLst/>
          </a:prstGeom>
        </p:spPr>
      </p:pic>
      <p:pic>
        <p:nvPicPr>
          <p:cNvPr id="5" name="Gráfico 13">
            <a:extLst>
              <a:ext uri="{FF2B5EF4-FFF2-40B4-BE49-F238E27FC236}">
                <a16:creationId xmlns:a16="http://schemas.microsoft.com/office/drawing/2014/main" id="{1FDA91C6-6500-3C60-2CE0-4208337F3C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80312" y="4695484"/>
            <a:ext cx="1224136" cy="324538"/>
          </a:xfrm>
          <a:prstGeom prst="rect">
            <a:avLst/>
          </a:prstGeom>
        </p:spPr>
      </p:pic>
      <p:pic>
        <p:nvPicPr>
          <p:cNvPr id="6" name="Gráfico 21">
            <a:extLst>
              <a:ext uri="{FF2B5EF4-FFF2-40B4-BE49-F238E27FC236}">
                <a16:creationId xmlns:a16="http://schemas.microsoft.com/office/drawing/2014/main" id="{8BCC57AB-A4B5-7400-32A1-C4E36F162D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7544" y="4668039"/>
            <a:ext cx="1296144" cy="430098"/>
          </a:xfrm>
          <a:prstGeom prst="rect">
            <a:avLst/>
          </a:prstGeom>
        </p:spPr>
      </p:pic>
      <p:pic>
        <p:nvPicPr>
          <p:cNvPr id="3" name="Google Shape;312;p15">
            <a:extLst>
              <a:ext uri="{FF2B5EF4-FFF2-40B4-BE49-F238E27FC236}">
                <a16:creationId xmlns:a16="http://schemas.microsoft.com/office/drawing/2014/main" id="{2B96ECF0-CDFD-BD16-50BE-EC02436568B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9680" y="-13868"/>
            <a:ext cx="9144000" cy="46018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5885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0B896-A72B-FEB5-FF93-19EB41386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D5EB0197-3D56-EEC6-626F-16D6BED6D46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44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 descr="Imagem de vídeo game&#10;&#10;Descrição gerada automaticamente com confiança baixa">
            <a:extLst>
              <a:ext uri="{FF2B5EF4-FFF2-40B4-BE49-F238E27FC236}">
                <a16:creationId xmlns:a16="http://schemas.microsoft.com/office/drawing/2014/main" id="{4A472F4A-1E5E-AD5B-0530-A8ED10D551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8000"/>
          </a:blip>
          <a:srcRect l="2615" t="27656" r="1069" b="18166"/>
          <a:stretch/>
        </p:blipFill>
        <p:spPr>
          <a:xfrm>
            <a:off x="-22143" y="-302"/>
            <a:ext cx="9144002" cy="5143501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E9095BFE-CD6E-F9D4-8FB3-87278FD5EDF6}"/>
              </a:ext>
            </a:extLst>
          </p:cNvPr>
          <p:cNvGrpSpPr/>
          <p:nvPr/>
        </p:nvGrpSpPr>
        <p:grpSpPr>
          <a:xfrm>
            <a:off x="1119264" y="3981033"/>
            <a:ext cx="7056786" cy="504056"/>
            <a:chOff x="2590008" y="4083918"/>
            <a:chExt cx="4367074" cy="504056"/>
          </a:xfrm>
        </p:grpSpPr>
        <p:pic>
          <p:nvPicPr>
            <p:cNvPr id="6" name="Gráfico 22">
              <a:extLst>
                <a:ext uri="{FF2B5EF4-FFF2-40B4-BE49-F238E27FC236}">
                  <a16:creationId xmlns:a16="http://schemas.microsoft.com/office/drawing/2014/main" id="{16520FC5-76C8-D5DC-495D-990EFE124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90008" y="4083918"/>
              <a:ext cx="1069487" cy="400456"/>
            </a:xfrm>
            <a:prstGeom prst="rect">
              <a:avLst/>
            </a:prstGeom>
          </p:spPr>
        </p:pic>
        <p:pic>
          <p:nvPicPr>
            <p:cNvPr id="7" name="Gráfico 21">
              <a:extLst>
                <a:ext uri="{FF2B5EF4-FFF2-40B4-BE49-F238E27FC236}">
                  <a16:creationId xmlns:a16="http://schemas.microsoft.com/office/drawing/2014/main" id="{6DCA2A2A-4CB1-1CC3-839C-5943D0BA7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97413" y="4083918"/>
              <a:ext cx="1559669" cy="504056"/>
            </a:xfrm>
            <a:prstGeom prst="rect">
              <a:avLst/>
            </a:prstGeom>
          </p:spPr>
        </p:pic>
      </p:grpSp>
      <p:pic>
        <p:nvPicPr>
          <p:cNvPr id="9" name="Gráfico 30">
            <a:extLst>
              <a:ext uri="{FF2B5EF4-FFF2-40B4-BE49-F238E27FC236}">
                <a16:creationId xmlns:a16="http://schemas.microsoft.com/office/drawing/2014/main" id="{15EB6687-5D5A-A811-C9E5-ED71AD4A5E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5829"/>
          <a:stretch>
            <a:fillRect/>
          </a:stretch>
        </p:blipFill>
        <p:spPr>
          <a:xfrm>
            <a:off x="0" y="3363838"/>
            <a:ext cx="1097121" cy="1579287"/>
          </a:xfrm>
          <a:prstGeom prst="rect">
            <a:avLst/>
          </a:prstGeom>
        </p:spPr>
      </p:pic>
      <p:pic>
        <p:nvPicPr>
          <p:cNvPr id="8" name="Gráfico 20">
            <a:extLst>
              <a:ext uri="{FF2B5EF4-FFF2-40B4-BE49-F238E27FC236}">
                <a16:creationId xmlns:a16="http://schemas.microsoft.com/office/drawing/2014/main" id="{564EEAD5-C4DF-460F-76AE-FB29FD73E4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50000" r="42701"/>
          <a:stretch>
            <a:fillRect/>
          </a:stretch>
        </p:blipFill>
        <p:spPr>
          <a:xfrm>
            <a:off x="7596336" y="0"/>
            <a:ext cx="1547664" cy="1350522"/>
          </a:xfrm>
          <a:prstGeom prst="rect">
            <a:avLst/>
          </a:prstGeom>
        </p:spPr>
      </p:pic>
      <p:sp>
        <p:nvSpPr>
          <p:cNvPr id="10" name="Google Shape;323;p16">
            <a:extLst>
              <a:ext uri="{FF2B5EF4-FFF2-40B4-BE49-F238E27FC236}">
                <a16:creationId xmlns:a16="http://schemas.microsoft.com/office/drawing/2014/main" id="{AD4FE000-73E3-ABEA-EE01-9B562E7BFB2A}"/>
              </a:ext>
            </a:extLst>
          </p:cNvPr>
          <p:cNvSpPr/>
          <p:nvPr/>
        </p:nvSpPr>
        <p:spPr>
          <a:xfrm>
            <a:off x="3576161" y="1161748"/>
            <a:ext cx="5312100" cy="14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8FAFC"/>
              </a:buClr>
              <a:buSzPts val="1200"/>
              <a:buFont typeface="Inter"/>
              <a:buNone/>
            </a:pPr>
            <a:r>
              <a:rPr lang="en-US" sz="2900" b="1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Como </a:t>
            </a:r>
            <a:r>
              <a:rPr lang="en-US" sz="2900" b="1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informar</a:t>
            </a:r>
            <a:r>
              <a:rPr lang="en-US" sz="2900" b="1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a </a:t>
            </a:r>
            <a:r>
              <a:rPr lang="en-US" sz="2900" b="1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distribuição</a:t>
            </a:r>
            <a:r>
              <a:rPr lang="en-US" sz="2900" b="1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de </a:t>
            </a:r>
            <a:r>
              <a:rPr lang="en-US" sz="2900" b="1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lucros</a:t>
            </a:r>
            <a:r>
              <a:rPr lang="en-US" sz="2900" b="1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900" b="1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na</a:t>
            </a:r>
            <a:r>
              <a:rPr lang="en-US" sz="2900" b="1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REINF?</a:t>
            </a:r>
            <a:endParaRPr sz="2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322;p16" descr="preencoded.png">
            <a:extLst>
              <a:ext uri="{FF2B5EF4-FFF2-40B4-BE49-F238E27FC236}">
                <a16:creationId xmlns:a16="http://schemas.microsoft.com/office/drawing/2014/main" id="{66E0209D-CD8D-1D6C-B7AE-8FF1145EBA01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03168" y="1275606"/>
            <a:ext cx="396138" cy="39613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321;p16">
            <a:extLst>
              <a:ext uri="{FF2B5EF4-FFF2-40B4-BE49-F238E27FC236}">
                <a16:creationId xmlns:a16="http://schemas.microsoft.com/office/drawing/2014/main" id="{0E3CFFDD-2130-F6A8-65A7-BFA4E1628241}"/>
              </a:ext>
            </a:extLst>
          </p:cNvPr>
          <p:cNvSpPr/>
          <p:nvPr/>
        </p:nvSpPr>
        <p:spPr>
          <a:xfrm>
            <a:off x="522962" y="1162467"/>
            <a:ext cx="2314575" cy="1234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Clr>
                <a:srgbClr val="F8FAFC"/>
              </a:buClr>
              <a:buSzPts val="2450"/>
              <a:buFont typeface="Inter"/>
              <a:buNone/>
            </a:pPr>
            <a:r>
              <a:rPr lang="en-US" sz="2450" b="1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Informação</a:t>
            </a:r>
            <a:r>
              <a:rPr lang="en-US" sz="2450" b="1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de </a:t>
            </a:r>
            <a:r>
              <a:rPr lang="en-US" sz="2450" b="1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Lucros</a:t>
            </a:r>
            <a:r>
              <a:rPr lang="en-US" sz="2450" b="1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50" b="1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na</a:t>
            </a:r>
            <a:r>
              <a:rPr lang="en-US" sz="2450" b="1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REINF</a:t>
            </a:r>
            <a:endParaRPr sz="24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320;p16">
            <a:extLst>
              <a:ext uri="{FF2B5EF4-FFF2-40B4-BE49-F238E27FC236}">
                <a16:creationId xmlns:a16="http://schemas.microsoft.com/office/drawing/2014/main" id="{850377AA-3F86-9781-8641-761349AB21C4}"/>
              </a:ext>
            </a:extLst>
          </p:cNvPr>
          <p:cNvSpPr/>
          <p:nvPr/>
        </p:nvSpPr>
        <p:spPr>
          <a:xfrm>
            <a:off x="3065815" y="51470"/>
            <a:ext cx="7144" cy="5143500"/>
          </a:xfrm>
          <a:prstGeom prst="rect">
            <a:avLst/>
          </a:prstGeom>
          <a:solidFill>
            <a:srgbClr val="EBF8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683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75603-A680-0E2F-8865-23BDEB172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5A266978-F5EF-A740-05F0-68F7FAA48E2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44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 descr="Imagem de vídeo game&#10;&#10;Descrição gerada automaticamente com confiança baixa">
            <a:extLst>
              <a:ext uri="{FF2B5EF4-FFF2-40B4-BE49-F238E27FC236}">
                <a16:creationId xmlns:a16="http://schemas.microsoft.com/office/drawing/2014/main" id="{5DB5A9D2-F882-2182-EC56-E48C5594BD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8000"/>
          </a:blip>
          <a:srcRect l="2615" t="27656" r="1069" b="18166"/>
          <a:stretch/>
        </p:blipFill>
        <p:spPr>
          <a:xfrm>
            <a:off x="0" y="-5004"/>
            <a:ext cx="9144002" cy="5143501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08708070-9628-2BA9-41F7-B152787C0C71}"/>
              </a:ext>
            </a:extLst>
          </p:cNvPr>
          <p:cNvGrpSpPr/>
          <p:nvPr/>
        </p:nvGrpSpPr>
        <p:grpSpPr>
          <a:xfrm>
            <a:off x="1119264" y="3981033"/>
            <a:ext cx="7056786" cy="504056"/>
            <a:chOff x="2590008" y="4083918"/>
            <a:chExt cx="4367074" cy="504056"/>
          </a:xfrm>
        </p:grpSpPr>
        <p:pic>
          <p:nvPicPr>
            <p:cNvPr id="6" name="Gráfico 22">
              <a:extLst>
                <a:ext uri="{FF2B5EF4-FFF2-40B4-BE49-F238E27FC236}">
                  <a16:creationId xmlns:a16="http://schemas.microsoft.com/office/drawing/2014/main" id="{2B96EFE2-E249-036E-CB46-674AD5A0A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90008" y="4083918"/>
              <a:ext cx="1069487" cy="400456"/>
            </a:xfrm>
            <a:prstGeom prst="rect">
              <a:avLst/>
            </a:prstGeom>
          </p:spPr>
        </p:pic>
        <p:pic>
          <p:nvPicPr>
            <p:cNvPr id="7" name="Gráfico 21">
              <a:extLst>
                <a:ext uri="{FF2B5EF4-FFF2-40B4-BE49-F238E27FC236}">
                  <a16:creationId xmlns:a16="http://schemas.microsoft.com/office/drawing/2014/main" id="{2B996EC7-A260-B92B-3B38-5994C2159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97413" y="4083918"/>
              <a:ext cx="1559669" cy="504056"/>
            </a:xfrm>
            <a:prstGeom prst="rect">
              <a:avLst/>
            </a:prstGeom>
          </p:spPr>
        </p:pic>
      </p:grpSp>
      <p:pic>
        <p:nvPicPr>
          <p:cNvPr id="9" name="Gráfico 30">
            <a:extLst>
              <a:ext uri="{FF2B5EF4-FFF2-40B4-BE49-F238E27FC236}">
                <a16:creationId xmlns:a16="http://schemas.microsoft.com/office/drawing/2014/main" id="{C1285569-BF3A-8749-CF71-843D1D3339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5829"/>
          <a:stretch>
            <a:fillRect/>
          </a:stretch>
        </p:blipFill>
        <p:spPr>
          <a:xfrm>
            <a:off x="0" y="3363838"/>
            <a:ext cx="1097121" cy="1579287"/>
          </a:xfrm>
          <a:prstGeom prst="rect">
            <a:avLst/>
          </a:prstGeom>
        </p:spPr>
      </p:pic>
      <p:pic>
        <p:nvPicPr>
          <p:cNvPr id="8" name="Gráfico 20">
            <a:extLst>
              <a:ext uri="{FF2B5EF4-FFF2-40B4-BE49-F238E27FC236}">
                <a16:creationId xmlns:a16="http://schemas.microsoft.com/office/drawing/2014/main" id="{2AE92939-785D-FCB2-6A50-F86EDCF376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50000" r="42701"/>
          <a:stretch>
            <a:fillRect/>
          </a:stretch>
        </p:blipFill>
        <p:spPr>
          <a:xfrm>
            <a:off x="7596336" y="0"/>
            <a:ext cx="1547664" cy="1350522"/>
          </a:xfrm>
          <a:prstGeom prst="rect">
            <a:avLst/>
          </a:prstGeom>
        </p:spPr>
      </p:pic>
      <p:sp>
        <p:nvSpPr>
          <p:cNvPr id="17" name="Google Shape;320;p16">
            <a:extLst>
              <a:ext uri="{FF2B5EF4-FFF2-40B4-BE49-F238E27FC236}">
                <a16:creationId xmlns:a16="http://schemas.microsoft.com/office/drawing/2014/main" id="{778249FD-FCEE-A0DB-E1F4-E4C63EA747A4}"/>
              </a:ext>
            </a:extLst>
          </p:cNvPr>
          <p:cNvSpPr/>
          <p:nvPr/>
        </p:nvSpPr>
        <p:spPr>
          <a:xfrm>
            <a:off x="3065815" y="51470"/>
            <a:ext cx="7144" cy="5143500"/>
          </a:xfrm>
          <a:prstGeom prst="rect">
            <a:avLst/>
          </a:prstGeom>
          <a:solidFill>
            <a:srgbClr val="EBF8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335;p17">
            <a:extLst>
              <a:ext uri="{FF2B5EF4-FFF2-40B4-BE49-F238E27FC236}">
                <a16:creationId xmlns:a16="http://schemas.microsoft.com/office/drawing/2014/main" id="{9A3ACC0F-60B1-EC35-BEB9-DD30248823F7}"/>
              </a:ext>
            </a:extLst>
          </p:cNvPr>
          <p:cNvSpPr/>
          <p:nvPr/>
        </p:nvSpPr>
        <p:spPr>
          <a:xfrm>
            <a:off x="3171825" y="1078706"/>
            <a:ext cx="2628900" cy="276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8BDF8"/>
              </a:buClr>
              <a:buSzPts val="1600"/>
              <a:buFont typeface="Inter"/>
              <a:buNone/>
            </a:pPr>
            <a:r>
              <a:rPr lang="en-US" sz="1600" b="1" dirty="0">
                <a:solidFill>
                  <a:srgbClr val="38BDF8"/>
                </a:solidFill>
                <a:latin typeface="Inter"/>
                <a:ea typeface="Inter"/>
                <a:cs typeface="Inter"/>
                <a:sym typeface="Inter"/>
              </a:rPr>
              <a:t>10001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40;p17">
            <a:extLst>
              <a:ext uri="{FF2B5EF4-FFF2-40B4-BE49-F238E27FC236}">
                <a16:creationId xmlns:a16="http://schemas.microsoft.com/office/drawing/2014/main" id="{845647F3-E264-B4B9-20AC-4B8B07A3AB21}"/>
              </a:ext>
            </a:extLst>
          </p:cNvPr>
          <p:cNvSpPr/>
          <p:nvPr/>
        </p:nvSpPr>
        <p:spPr>
          <a:xfrm>
            <a:off x="6281886" y="1078706"/>
            <a:ext cx="2628900" cy="276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8BDF8"/>
              </a:buClr>
              <a:buSzPts val="1600"/>
              <a:buFont typeface="Inter"/>
              <a:buNone/>
            </a:pPr>
            <a:r>
              <a:rPr lang="en-US" sz="1600" b="1" dirty="0">
                <a:solidFill>
                  <a:srgbClr val="38BDF8"/>
                </a:solidFill>
                <a:latin typeface="Inter"/>
                <a:ea typeface="Inter"/>
                <a:cs typeface="Inter"/>
                <a:sym typeface="Inter"/>
              </a:rPr>
              <a:t>12001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336;p17">
            <a:extLst>
              <a:ext uri="{FF2B5EF4-FFF2-40B4-BE49-F238E27FC236}">
                <a16:creationId xmlns:a16="http://schemas.microsoft.com/office/drawing/2014/main" id="{D8EDE65B-1D67-9D00-F835-07A2EB6942AF}"/>
              </a:ext>
            </a:extLst>
          </p:cNvPr>
          <p:cNvSpPr/>
          <p:nvPr/>
        </p:nvSpPr>
        <p:spPr>
          <a:xfrm>
            <a:off x="3171825" y="1462683"/>
            <a:ext cx="2628900" cy="617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CBD5E1"/>
              </a:buClr>
              <a:buSzPts val="950"/>
              <a:buFont typeface="Inter Light"/>
              <a:buNone/>
            </a:pP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Focado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na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Natureza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do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Rendimento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.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Representa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a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essência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do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fato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gerador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financeiro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.</a:t>
            </a:r>
            <a:endParaRPr sz="9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341;p17">
            <a:extLst>
              <a:ext uri="{FF2B5EF4-FFF2-40B4-BE49-F238E27FC236}">
                <a16:creationId xmlns:a16="http://schemas.microsoft.com/office/drawing/2014/main" id="{ED7CF681-6DDC-EC30-4C50-C6FA1258477B}"/>
              </a:ext>
            </a:extLst>
          </p:cNvPr>
          <p:cNvSpPr/>
          <p:nvPr/>
        </p:nvSpPr>
        <p:spPr>
          <a:xfrm>
            <a:off x="6281886" y="1462683"/>
            <a:ext cx="2628900" cy="411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CBD5E1"/>
              </a:buClr>
              <a:buSzPts val="950"/>
              <a:buFont typeface="Inter Light"/>
              <a:buNone/>
            </a:pP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Focado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no Código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Operacional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.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Muitas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vezes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usado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por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conveniência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técnica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.</a:t>
            </a:r>
            <a:endParaRPr sz="9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337;p17">
            <a:extLst>
              <a:ext uri="{FF2B5EF4-FFF2-40B4-BE49-F238E27FC236}">
                <a16:creationId xmlns:a16="http://schemas.microsoft.com/office/drawing/2014/main" id="{73EED1F5-4A6C-35C7-B2BE-2DBA674F1B19}"/>
              </a:ext>
            </a:extLst>
          </p:cNvPr>
          <p:cNvSpPr/>
          <p:nvPr/>
        </p:nvSpPr>
        <p:spPr>
          <a:xfrm>
            <a:off x="3171825" y="2222711"/>
            <a:ext cx="2628900" cy="560784"/>
          </a:xfrm>
          <a:prstGeom prst="rect">
            <a:avLst/>
          </a:prstGeom>
          <a:solidFill>
            <a:srgbClr val="38BDF8">
              <a:alpha val="509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8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O que a </a:t>
            </a:r>
            <a:r>
              <a:rPr lang="en-US" sz="8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Receita</a:t>
            </a:r>
            <a:r>
              <a:rPr lang="en-US" sz="8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Federal </a:t>
            </a:r>
            <a:r>
              <a:rPr lang="en-US" sz="8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realmente</a:t>
            </a:r>
            <a:r>
              <a:rPr lang="en-US" sz="8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8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espera</a:t>
            </a:r>
            <a:r>
              <a:rPr lang="en-US" sz="8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8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receber</a:t>
            </a:r>
            <a:r>
              <a:rPr lang="en-US" sz="8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para </a:t>
            </a:r>
            <a:r>
              <a:rPr lang="en-US" sz="8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distribuições</a:t>
            </a:r>
            <a:r>
              <a:rPr lang="en-US" sz="8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de </a:t>
            </a:r>
            <a:r>
              <a:rPr lang="en-US" sz="8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lucros</a:t>
            </a:r>
            <a:endParaRPr sz="850" dirty="0"/>
          </a:p>
        </p:txBody>
      </p:sp>
      <p:sp>
        <p:nvSpPr>
          <p:cNvPr id="19" name="Google Shape;342;p17">
            <a:extLst>
              <a:ext uri="{FF2B5EF4-FFF2-40B4-BE49-F238E27FC236}">
                <a16:creationId xmlns:a16="http://schemas.microsoft.com/office/drawing/2014/main" id="{BCFED75B-78CC-0E2D-CDFD-1B82CB222146}"/>
              </a:ext>
            </a:extLst>
          </p:cNvPr>
          <p:cNvSpPr/>
          <p:nvPr/>
        </p:nvSpPr>
        <p:spPr>
          <a:xfrm>
            <a:off x="6149484" y="2222711"/>
            <a:ext cx="2628900" cy="560784"/>
          </a:xfrm>
          <a:prstGeom prst="rect">
            <a:avLst/>
          </a:prstGeom>
          <a:solidFill>
            <a:srgbClr val="38BDF8">
              <a:alpha val="509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85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Um erro comum que pode gerar inconsistências com a DIRF e DCTFWeb</a:t>
            </a:r>
            <a:endParaRPr sz="850"/>
          </a:p>
        </p:txBody>
      </p:sp>
      <p:sp>
        <p:nvSpPr>
          <p:cNvPr id="20" name="Google Shape;346;p17">
            <a:extLst>
              <a:ext uri="{FF2B5EF4-FFF2-40B4-BE49-F238E27FC236}">
                <a16:creationId xmlns:a16="http://schemas.microsoft.com/office/drawing/2014/main" id="{F3B2550E-0475-EFB8-D41A-D12F0BC8EF49}"/>
              </a:ext>
            </a:extLst>
          </p:cNvPr>
          <p:cNvSpPr/>
          <p:nvPr/>
        </p:nvSpPr>
        <p:spPr>
          <a:xfrm>
            <a:off x="3314700" y="3212120"/>
            <a:ext cx="5116711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818CF8"/>
              </a:buClr>
              <a:buSzPts val="1050"/>
              <a:buFont typeface="Inter Light"/>
              <a:buNone/>
            </a:pPr>
            <a:r>
              <a:rPr lang="en-US" sz="1050" dirty="0">
                <a:solidFill>
                  <a:srgbClr val="818CF8"/>
                </a:solidFill>
                <a:latin typeface="Inter Light"/>
                <a:ea typeface="Inter Light"/>
                <a:cs typeface="Inter Light"/>
                <a:sym typeface="Inter Light"/>
              </a:rPr>
              <a:t>A </a:t>
            </a:r>
            <a:r>
              <a:rPr lang="en-US" sz="1050" dirty="0" err="1">
                <a:solidFill>
                  <a:srgbClr val="818CF8"/>
                </a:solidFill>
                <a:latin typeface="Inter Light"/>
                <a:ea typeface="Inter Light"/>
                <a:cs typeface="Inter Light"/>
                <a:sym typeface="Inter Light"/>
              </a:rPr>
              <a:t>escolha</a:t>
            </a:r>
            <a:r>
              <a:rPr lang="en-US" sz="1050" dirty="0">
                <a:solidFill>
                  <a:srgbClr val="818CF8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dirty="0" err="1">
                <a:solidFill>
                  <a:srgbClr val="818CF8"/>
                </a:solidFill>
                <a:latin typeface="Inter Light"/>
                <a:ea typeface="Inter Light"/>
                <a:cs typeface="Inter Light"/>
                <a:sym typeface="Inter Light"/>
              </a:rPr>
              <a:t>errada</a:t>
            </a:r>
            <a:r>
              <a:rPr lang="en-US" sz="1050" dirty="0">
                <a:solidFill>
                  <a:srgbClr val="818CF8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dirty="0" err="1">
                <a:solidFill>
                  <a:srgbClr val="818CF8"/>
                </a:solidFill>
                <a:latin typeface="Inter Light"/>
                <a:ea typeface="Inter Light"/>
                <a:cs typeface="Inter Light"/>
                <a:sym typeface="Inter Light"/>
              </a:rPr>
              <a:t>não</a:t>
            </a:r>
            <a:r>
              <a:rPr lang="en-US" sz="1050" dirty="0">
                <a:solidFill>
                  <a:srgbClr val="818CF8"/>
                </a:solidFill>
                <a:latin typeface="Inter Light"/>
                <a:ea typeface="Inter Light"/>
                <a:cs typeface="Inter Light"/>
                <a:sym typeface="Inter Light"/>
              </a:rPr>
              <a:t> é </a:t>
            </a:r>
            <a:r>
              <a:rPr lang="en-US" sz="1050" dirty="0" err="1">
                <a:solidFill>
                  <a:srgbClr val="818CF8"/>
                </a:solidFill>
                <a:latin typeface="Inter Light"/>
                <a:ea typeface="Inter Light"/>
                <a:cs typeface="Inter Light"/>
                <a:sym typeface="Inter Light"/>
              </a:rPr>
              <a:t>apenas</a:t>
            </a:r>
            <a:r>
              <a:rPr lang="en-US" sz="1050" dirty="0">
                <a:solidFill>
                  <a:srgbClr val="818CF8"/>
                </a:solidFill>
                <a:latin typeface="Inter Light"/>
                <a:ea typeface="Inter Light"/>
                <a:cs typeface="Inter Light"/>
                <a:sym typeface="Inter Light"/>
              </a:rPr>
              <a:t> um </a:t>
            </a:r>
            <a:r>
              <a:rPr lang="en-US" sz="1050" dirty="0" err="1">
                <a:solidFill>
                  <a:srgbClr val="818CF8"/>
                </a:solidFill>
                <a:latin typeface="Inter Light"/>
                <a:ea typeface="Inter Light"/>
                <a:cs typeface="Inter Light"/>
                <a:sym typeface="Inter Light"/>
              </a:rPr>
              <a:t>detalhe</a:t>
            </a:r>
            <a:r>
              <a:rPr lang="en-US" sz="1050" dirty="0">
                <a:solidFill>
                  <a:srgbClr val="818CF8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dirty="0" err="1">
                <a:solidFill>
                  <a:srgbClr val="818CF8"/>
                </a:solidFill>
                <a:latin typeface="Inter Light"/>
                <a:ea typeface="Inter Light"/>
                <a:cs typeface="Inter Light"/>
                <a:sym typeface="Inter Light"/>
              </a:rPr>
              <a:t>técnico</a:t>
            </a:r>
            <a:r>
              <a:rPr lang="en-US" sz="1050" dirty="0">
                <a:solidFill>
                  <a:srgbClr val="818CF8"/>
                </a:solidFill>
                <a:latin typeface="Inter Light"/>
                <a:ea typeface="Inter Light"/>
                <a:cs typeface="Inter Light"/>
                <a:sym typeface="Inter Light"/>
              </a:rPr>
              <a:t>, mas </a:t>
            </a:r>
            <a:r>
              <a:rPr lang="en-US" sz="1050" dirty="0" err="1">
                <a:solidFill>
                  <a:srgbClr val="818CF8"/>
                </a:solidFill>
                <a:latin typeface="Inter Light"/>
                <a:ea typeface="Inter Light"/>
                <a:cs typeface="Inter Light"/>
                <a:sym typeface="Inter Light"/>
              </a:rPr>
              <a:t>uma</a:t>
            </a:r>
            <a:r>
              <a:rPr lang="en-US" sz="1050" dirty="0">
                <a:solidFill>
                  <a:srgbClr val="818CF8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dirty="0" err="1">
                <a:solidFill>
                  <a:srgbClr val="818CF8"/>
                </a:solidFill>
                <a:latin typeface="Inter Light"/>
                <a:ea typeface="Inter Light"/>
                <a:cs typeface="Inter Light"/>
                <a:sym typeface="Inter Light"/>
              </a:rPr>
              <a:t>falha</a:t>
            </a:r>
            <a:r>
              <a:rPr lang="en-US" sz="1050" dirty="0">
                <a:solidFill>
                  <a:srgbClr val="818CF8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dirty="0" err="1">
                <a:solidFill>
                  <a:srgbClr val="818CF8"/>
                </a:solidFill>
                <a:latin typeface="Inter Light"/>
                <a:ea typeface="Inter Light"/>
                <a:cs typeface="Inter Light"/>
                <a:sym typeface="Inter Light"/>
              </a:rPr>
              <a:t>crítica</a:t>
            </a:r>
            <a:r>
              <a:rPr lang="en-US" sz="1050" dirty="0">
                <a:solidFill>
                  <a:srgbClr val="818CF8"/>
                </a:solidFill>
                <a:latin typeface="Inter Light"/>
                <a:ea typeface="Inter Light"/>
                <a:cs typeface="Inter Light"/>
                <a:sym typeface="Inter Light"/>
              </a:rPr>
              <a:t> de </a:t>
            </a:r>
            <a:r>
              <a:rPr lang="en-US" sz="1050" dirty="0" err="1">
                <a:solidFill>
                  <a:srgbClr val="818CF8"/>
                </a:solidFill>
                <a:latin typeface="Inter Light"/>
                <a:ea typeface="Inter Light"/>
                <a:cs typeface="Inter Light"/>
                <a:sym typeface="Inter Light"/>
              </a:rPr>
              <a:t>conformidade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Google Shape;345;p17" descr="preencoded.png">
            <a:extLst>
              <a:ext uri="{FF2B5EF4-FFF2-40B4-BE49-F238E27FC236}">
                <a16:creationId xmlns:a16="http://schemas.microsoft.com/office/drawing/2014/main" id="{0A17536B-1D18-1402-B67F-550850613D07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71825" y="3226408"/>
            <a:ext cx="142875" cy="14287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338;p17">
            <a:extLst>
              <a:ext uri="{FF2B5EF4-FFF2-40B4-BE49-F238E27FC236}">
                <a16:creationId xmlns:a16="http://schemas.microsoft.com/office/drawing/2014/main" id="{9633B1AF-D354-6A81-A15E-DCCCC7340DBE}"/>
              </a:ext>
            </a:extLst>
          </p:cNvPr>
          <p:cNvSpPr/>
          <p:nvPr/>
        </p:nvSpPr>
        <p:spPr>
          <a:xfrm>
            <a:off x="3171825" y="2222711"/>
            <a:ext cx="28575" cy="560784"/>
          </a:xfrm>
          <a:prstGeom prst="rect">
            <a:avLst/>
          </a:prstGeom>
          <a:solidFill>
            <a:srgbClr val="38BD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338;p17">
            <a:extLst>
              <a:ext uri="{FF2B5EF4-FFF2-40B4-BE49-F238E27FC236}">
                <a16:creationId xmlns:a16="http://schemas.microsoft.com/office/drawing/2014/main" id="{0C7CAF69-96B1-1E8C-1A47-7F915033B2B9}"/>
              </a:ext>
            </a:extLst>
          </p:cNvPr>
          <p:cNvSpPr/>
          <p:nvPr/>
        </p:nvSpPr>
        <p:spPr>
          <a:xfrm>
            <a:off x="6253311" y="2205588"/>
            <a:ext cx="28575" cy="560784"/>
          </a:xfrm>
          <a:prstGeom prst="rect">
            <a:avLst/>
          </a:prstGeom>
          <a:solidFill>
            <a:srgbClr val="38BD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332;p17">
            <a:extLst>
              <a:ext uri="{FF2B5EF4-FFF2-40B4-BE49-F238E27FC236}">
                <a16:creationId xmlns:a16="http://schemas.microsoft.com/office/drawing/2014/main" id="{EFBF6DDE-B0FF-4CE8-3D71-68610CD81318}"/>
              </a:ext>
            </a:extLst>
          </p:cNvPr>
          <p:cNvSpPr/>
          <p:nvPr/>
        </p:nvSpPr>
        <p:spPr>
          <a:xfrm>
            <a:off x="428625" y="814388"/>
            <a:ext cx="2314575" cy="1645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6000"/>
              </a:lnSpc>
              <a:buClr>
                <a:srgbClr val="F8FAFC"/>
              </a:buClr>
              <a:buSzPts val="2450"/>
              <a:buFont typeface="Inter"/>
              <a:buNone/>
            </a:pPr>
            <a:r>
              <a:rPr lang="en-US" sz="2450" b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O </a:t>
            </a:r>
            <a:r>
              <a:rPr lang="en-US" sz="2450" b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Dilema</a:t>
            </a:r>
            <a:r>
              <a:rPr lang="en-US" sz="2450" b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dos </a:t>
            </a:r>
            <a:r>
              <a:rPr lang="en-US" sz="2450" b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Códigos</a:t>
            </a:r>
            <a:r>
              <a:rPr lang="en-US" sz="2450" b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: 10001 </a:t>
            </a:r>
            <a:r>
              <a:rPr lang="en-US" sz="2450" b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ou</a:t>
            </a:r>
            <a:r>
              <a:rPr lang="en-US" sz="2450" b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12001?</a:t>
            </a:r>
            <a:endParaRPr sz="245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9598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DBFE3-78B1-DA0D-050C-F544D6469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AE3FD762-7DCE-994B-070C-70745E429F7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44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 descr="Imagem de vídeo game&#10;&#10;Descrição gerada automaticamente com confiança baixa">
            <a:extLst>
              <a:ext uri="{FF2B5EF4-FFF2-40B4-BE49-F238E27FC236}">
                <a16:creationId xmlns:a16="http://schemas.microsoft.com/office/drawing/2014/main" id="{6EE67BA0-C1A0-DAE4-6EA6-6232CECCC8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8000"/>
          </a:blip>
          <a:srcRect l="2615" t="27656" r="1069" b="18166"/>
          <a:stretch/>
        </p:blipFill>
        <p:spPr>
          <a:xfrm>
            <a:off x="-22143" y="-302"/>
            <a:ext cx="9144002" cy="5143501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3E81E6A8-5540-180E-591B-87904D0CF820}"/>
              </a:ext>
            </a:extLst>
          </p:cNvPr>
          <p:cNvGrpSpPr/>
          <p:nvPr/>
        </p:nvGrpSpPr>
        <p:grpSpPr>
          <a:xfrm>
            <a:off x="1119264" y="3981033"/>
            <a:ext cx="7056786" cy="504056"/>
            <a:chOff x="2590008" y="4083918"/>
            <a:chExt cx="4367074" cy="504056"/>
          </a:xfrm>
        </p:grpSpPr>
        <p:pic>
          <p:nvPicPr>
            <p:cNvPr id="6" name="Gráfico 22">
              <a:extLst>
                <a:ext uri="{FF2B5EF4-FFF2-40B4-BE49-F238E27FC236}">
                  <a16:creationId xmlns:a16="http://schemas.microsoft.com/office/drawing/2014/main" id="{83993CE1-9812-08E8-D8FA-3D8AB3C6E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90008" y="4083918"/>
              <a:ext cx="1069487" cy="400456"/>
            </a:xfrm>
            <a:prstGeom prst="rect">
              <a:avLst/>
            </a:prstGeom>
          </p:spPr>
        </p:pic>
        <p:pic>
          <p:nvPicPr>
            <p:cNvPr id="7" name="Gráfico 21">
              <a:extLst>
                <a:ext uri="{FF2B5EF4-FFF2-40B4-BE49-F238E27FC236}">
                  <a16:creationId xmlns:a16="http://schemas.microsoft.com/office/drawing/2014/main" id="{4DEEF502-EF7C-7A27-E171-2CA7477E9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97413" y="4083918"/>
              <a:ext cx="1559669" cy="504056"/>
            </a:xfrm>
            <a:prstGeom prst="rect">
              <a:avLst/>
            </a:prstGeom>
          </p:spPr>
        </p:pic>
      </p:grpSp>
      <p:pic>
        <p:nvPicPr>
          <p:cNvPr id="9" name="Gráfico 30">
            <a:extLst>
              <a:ext uri="{FF2B5EF4-FFF2-40B4-BE49-F238E27FC236}">
                <a16:creationId xmlns:a16="http://schemas.microsoft.com/office/drawing/2014/main" id="{637E85D7-C0C5-B0B4-7B21-6F2A68F100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5829"/>
          <a:stretch>
            <a:fillRect/>
          </a:stretch>
        </p:blipFill>
        <p:spPr>
          <a:xfrm>
            <a:off x="0" y="3363838"/>
            <a:ext cx="1097121" cy="1579287"/>
          </a:xfrm>
          <a:prstGeom prst="rect">
            <a:avLst/>
          </a:prstGeom>
        </p:spPr>
      </p:pic>
      <p:pic>
        <p:nvPicPr>
          <p:cNvPr id="8" name="Gráfico 20">
            <a:extLst>
              <a:ext uri="{FF2B5EF4-FFF2-40B4-BE49-F238E27FC236}">
                <a16:creationId xmlns:a16="http://schemas.microsoft.com/office/drawing/2014/main" id="{DFCAC037-B1D1-0A97-82DE-51A75D4CAF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50000" r="42701"/>
          <a:stretch>
            <a:fillRect/>
          </a:stretch>
        </p:blipFill>
        <p:spPr>
          <a:xfrm>
            <a:off x="7757644" y="-51772"/>
            <a:ext cx="1547664" cy="1350522"/>
          </a:xfrm>
          <a:prstGeom prst="rect">
            <a:avLst/>
          </a:prstGeom>
        </p:spPr>
      </p:pic>
      <p:sp>
        <p:nvSpPr>
          <p:cNvPr id="17" name="Google Shape;320;p16">
            <a:extLst>
              <a:ext uri="{FF2B5EF4-FFF2-40B4-BE49-F238E27FC236}">
                <a16:creationId xmlns:a16="http://schemas.microsoft.com/office/drawing/2014/main" id="{594972D5-DC6B-1F61-73D2-2C8C8E5667F2}"/>
              </a:ext>
            </a:extLst>
          </p:cNvPr>
          <p:cNvSpPr/>
          <p:nvPr/>
        </p:nvSpPr>
        <p:spPr>
          <a:xfrm>
            <a:off x="3065815" y="51470"/>
            <a:ext cx="7144" cy="5143500"/>
          </a:xfrm>
          <a:prstGeom prst="rect">
            <a:avLst/>
          </a:prstGeom>
          <a:solidFill>
            <a:srgbClr val="EBF8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356;p18">
            <a:extLst>
              <a:ext uri="{FF2B5EF4-FFF2-40B4-BE49-F238E27FC236}">
                <a16:creationId xmlns:a16="http://schemas.microsoft.com/office/drawing/2014/main" id="{FF3B8F14-DA8D-F7CC-2A6B-B0FB0E7D8B4F}"/>
              </a:ext>
            </a:extLst>
          </p:cNvPr>
          <p:cNvSpPr/>
          <p:nvPr/>
        </p:nvSpPr>
        <p:spPr>
          <a:xfrm>
            <a:off x="428625" y="814388"/>
            <a:ext cx="2314575" cy="822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6000"/>
              </a:lnSpc>
              <a:buClr>
                <a:srgbClr val="F8FAFC"/>
              </a:buClr>
              <a:buSzPts val="2450"/>
              <a:buFont typeface="Inter"/>
              <a:buNone/>
            </a:pPr>
            <a:r>
              <a:rPr lang="en-US" sz="2450" b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A Base Legal: LC 123/2006</a:t>
            </a:r>
            <a:endParaRPr sz="245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57;p18">
            <a:extLst>
              <a:ext uri="{FF2B5EF4-FFF2-40B4-BE49-F238E27FC236}">
                <a16:creationId xmlns:a16="http://schemas.microsoft.com/office/drawing/2014/main" id="{2B9A0D74-23C7-48BD-7C3A-00709CF67310}"/>
              </a:ext>
            </a:extLst>
          </p:cNvPr>
          <p:cNvSpPr/>
          <p:nvPr/>
        </p:nvSpPr>
        <p:spPr>
          <a:xfrm>
            <a:off x="3171825" y="571500"/>
            <a:ext cx="5543550" cy="1571960"/>
          </a:xfrm>
          <a:prstGeom prst="rect">
            <a:avLst/>
          </a:prstGeom>
          <a:solidFill>
            <a:srgbClr val="818CF8">
              <a:alpha val="509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Google Shape;359;p18">
            <a:extLst>
              <a:ext uri="{FF2B5EF4-FFF2-40B4-BE49-F238E27FC236}">
                <a16:creationId xmlns:a16="http://schemas.microsoft.com/office/drawing/2014/main" id="{9CA60EE2-707C-4DDB-F91F-6E41D453407D}"/>
              </a:ext>
            </a:extLst>
          </p:cNvPr>
          <p:cNvSpPr/>
          <p:nvPr/>
        </p:nvSpPr>
        <p:spPr>
          <a:xfrm>
            <a:off x="3169745" y="854571"/>
            <a:ext cx="4972050" cy="1005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8000"/>
              </a:lnSpc>
              <a:buClr>
                <a:srgbClr val="F8FAFC"/>
              </a:buClr>
              <a:buSzPts val="1150"/>
              <a:buFont typeface="Inter"/>
              <a:buNone/>
            </a:pPr>
            <a:r>
              <a:rPr lang="en-US" sz="1150" i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"</a:t>
            </a:r>
            <a:r>
              <a:rPr lang="en-US" sz="1150" i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Consideram</a:t>
            </a:r>
            <a:r>
              <a:rPr lang="en-US" sz="1150" i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-se </a:t>
            </a:r>
            <a:r>
              <a:rPr lang="en-US" sz="1150" i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isentos</a:t>
            </a:r>
            <a:r>
              <a:rPr lang="en-US" sz="1150" i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do </a:t>
            </a:r>
            <a:r>
              <a:rPr lang="en-US" sz="1150" i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imposto</a:t>
            </a:r>
            <a:r>
              <a:rPr lang="en-US" sz="1150" i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de </a:t>
            </a:r>
            <a:r>
              <a:rPr lang="en-US" sz="1150" i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renda</a:t>
            </a:r>
            <a:r>
              <a:rPr lang="en-US" sz="1150" i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en-US" sz="1150" i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na</a:t>
            </a:r>
            <a:r>
              <a:rPr lang="en-US" sz="1150" i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150" i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fonte</a:t>
            </a:r>
            <a:r>
              <a:rPr lang="en-US" sz="1150" i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e </a:t>
            </a:r>
            <a:r>
              <a:rPr lang="en-US" sz="1150" i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na</a:t>
            </a:r>
            <a:r>
              <a:rPr lang="en-US" sz="1150" i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150" i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declaração</a:t>
            </a:r>
            <a:r>
              <a:rPr lang="en-US" sz="1150" i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de </a:t>
            </a:r>
            <a:r>
              <a:rPr lang="en-US" sz="1150" i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ajuste</a:t>
            </a:r>
            <a:r>
              <a:rPr lang="en-US" sz="1150" i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do </a:t>
            </a:r>
            <a:r>
              <a:rPr lang="en-US" sz="1150" i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beneficiário</a:t>
            </a:r>
            <a:r>
              <a:rPr lang="en-US" sz="1150" i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, </a:t>
            </a:r>
            <a:r>
              <a:rPr lang="en-US" sz="1150" i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os</a:t>
            </a:r>
            <a:r>
              <a:rPr lang="en-US" sz="1150" i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150" i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valores</a:t>
            </a:r>
            <a:r>
              <a:rPr lang="en-US" sz="1150" i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150" i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efetivamente</a:t>
            </a:r>
            <a:r>
              <a:rPr lang="en-US" sz="1150" i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150" i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pagos</a:t>
            </a:r>
            <a:r>
              <a:rPr lang="en-US" sz="1150" i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150" i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ou</a:t>
            </a:r>
            <a:r>
              <a:rPr lang="en-US" sz="1150" i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150" i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distribuídos</a:t>
            </a:r>
            <a:r>
              <a:rPr lang="en-US" sz="1150" i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150" i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ao</a:t>
            </a:r>
            <a:r>
              <a:rPr lang="en-US" sz="1150" i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titular </a:t>
            </a:r>
            <a:r>
              <a:rPr lang="en-US" sz="1150" i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ou</a:t>
            </a:r>
            <a:r>
              <a:rPr lang="en-US" sz="1150" i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150" i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sócio</a:t>
            </a:r>
            <a:r>
              <a:rPr lang="en-US" sz="1150" i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da </a:t>
            </a:r>
            <a:r>
              <a:rPr lang="en-US" sz="1150" i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microempresa</a:t>
            </a:r>
            <a:r>
              <a:rPr lang="en-US" sz="1150" i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150" i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ou</a:t>
            </a:r>
            <a:r>
              <a:rPr lang="en-US" sz="1150" i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150" i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empresa</a:t>
            </a:r>
            <a:r>
              <a:rPr lang="en-US" sz="1150" i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de </a:t>
            </a:r>
            <a:r>
              <a:rPr lang="en-US" sz="1150" i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pequeno</a:t>
            </a:r>
            <a:r>
              <a:rPr lang="en-US" sz="1150" i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150" i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porte</a:t>
            </a:r>
            <a:r>
              <a:rPr lang="en-US" sz="1150" i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150" i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optante</a:t>
            </a:r>
            <a:r>
              <a:rPr lang="en-US" sz="1150" i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150" i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pelo</a:t>
            </a:r>
            <a:r>
              <a:rPr lang="en-US" sz="1150" i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Simples Nacional..."</a:t>
            </a:r>
            <a:endParaRPr sz="115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360;p18">
            <a:extLst>
              <a:ext uri="{FF2B5EF4-FFF2-40B4-BE49-F238E27FC236}">
                <a16:creationId xmlns:a16="http://schemas.microsoft.com/office/drawing/2014/main" id="{D430694D-2DA6-C140-CDB6-1E8186E992DB}"/>
              </a:ext>
            </a:extLst>
          </p:cNvPr>
          <p:cNvSpPr/>
          <p:nvPr/>
        </p:nvSpPr>
        <p:spPr>
          <a:xfrm>
            <a:off x="3222543" y="1969757"/>
            <a:ext cx="4972050" cy="137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818CF8"/>
              </a:buClr>
              <a:buSzPts val="800"/>
              <a:buFont typeface="Inter"/>
              <a:buNone/>
            </a:pPr>
            <a:r>
              <a:rPr lang="en-US" sz="800" b="1" kern="0" dirty="0" err="1">
                <a:solidFill>
                  <a:srgbClr val="818CF8"/>
                </a:solidFill>
                <a:latin typeface="Inter"/>
                <a:ea typeface="Inter"/>
                <a:cs typeface="Inter"/>
                <a:sym typeface="Inter"/>
              </a:rPr>
              <a:t>Artigo</a:t>
            </a:r>
            <a:r>
              <a:rPr lang="en-US" sz="800" b="1" kern="0" dirty="0">
                <a:solidFill>
                  <a:srgbClr val="818CF8"/>
                </a:solidFill>
                <a:latin typeface="Inter"/>
                <a:ea typeface="Inter"/>
                <a:cs typeface="Inter"/>
                <a:sym typeface="Inter"/>
              </a:rPr>
              <a:t> 14 da Lei </a:t>
            </a:r>
            <a:r>
              <a:rPr lang="en-US" sz="800" b="1" kern="0" dirty="0" err="1">
                <a:solidFill>
                  <a:srgbClr val="818CF8"/>
                </a:solidFill>
                <a:latin typeface="Inter"/>
                <a:ea typeface="Inter"/>
                <a:cs typeface="Inter"/>
                <a:sym typeface="Inter"/>
              </a:rPr>
              <a:t>Complementar</a:t>
            </a:r>
            <a:r>
              <a:rPr lang="en-US" sz="800" b="1" kern="0" dirty="0">
                <a:solidFill>
                  <a:srgbClr val="818CF8"/>
                </a:solidFill>
                <a:latin typeface="Inter"/>
                <a:ea typeface="Inter"/>
                <a:cs typeface="Inter"/>
                <a:sym typeface="Inter"/>
              </a:rPr>
              <a:t> nº 123/2006</a:t>
            </a:r>
            <a:endParaRPr sz="80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362;p18">
            <a:extLst>
              <a:ext uri="{FF2B5EF4-FFF2-40B4-BE49-F238E27FC236}">
                <a16:creationId xmlns:a16="http://schemas.microsoft.com/office/drawing/2014/main" id="{1A217DD4-FB8A-9D0C-AA01-7A5CC1E197C4}"/>
              </a:ext>
            </a:extLst>
          </p:cNvPr>
          <p:cNvSpPr/>
          <p:nvPr/>
        </p:nvSpPr>
        <p:spPr>
          <a:xfrm>
            <a:off x="3171825" y="2707816"/>
            <a:ext cx="1704984" cy="34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F8FAFC"/>
              </a:buClr>
              <a:buSzPts val="1000"/>
              <a:buFont typeface="Inter"/>
              <a:buNone/>
            </a:pPr>
            <a:r>
              <a:rPr lang="en-US" sz="1000" b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Natureza</a:t>
            </a:r>
            <a:r>
              <a:rPr lang="en-US" sz="1000" b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do </a:t>
            </a:r>
            <a:r>
              <a:rPr lang="en-US" sz="1000" b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Rendimento</a:t>
            </a:r>
            <a:endParaRPr sz="100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365;p18">
            <a:extLst>
              <a:ext uri="{FF2B5EF4-FFF2-40B4-BE49-F238E27FC236}">
                <a16:creationId xmlns:a16="http://schemas.microsoft.com/office/drawing/2014/main" id="{A3AA9EC3-D0F3-B54A-D5E3-4114FC9D7E1F}"/>
              </a:ext>
            </a:extLst>
          </p:cNvPr>
          <p:cNvSpPr/>
          <p:nvPr/>
        </p:nvSpPr>
        <p:spPr>
          <a:xfrm>
            <a:off x="5091122" y="2707816"/>
            <a:ext cx="1704984" cy="34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8FAFC"/>
              </a:buClr>
              <a:buSzPts val="1000"/>
              <a:buFont typeface="Inter"/>
              <a:buNone/>
            </a:pPr>
            <a:r>
              <a:rPr lang="en-US" sz="1000" b="1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Independência</a:t>
            </a:r>
            <a:r>
              <a:rPr lang="en-US" sz="1000" b="1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de Regime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368;p18">
            <a:extLst>
              <a:ext uri="{FF2B5EF4-FFF2-40B4-BE49-F238E27FC236}">
                <a16:creationId xmlns:a16="http://schemas.microsoft.com/office/drawing/2014/main" id="{D89EF554-C043-CB15-2296-6794DDE1AAED}"/>
              </a:ext>
            </a:extLst>
          </p:cNvPr>
          <p:cNvSpPr/>
          <p:nvPr/>
        </p:nvSpPr>
        <p:spPr>
          <a:xfrm>
            <a:off x="7010419" y="2707816"/>
            <a:ext cx="1704984" cy="173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8FAFC"/>
              </a:buClr>
              <a:buSzPts val="1000"/>
              <a:buFont typeface="Inter"/>
              <a:buNone/>
            </a:pPr>
            <a:r>
              <a:rPr lang="en-US" sz="1000" b="1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Clareza</a:t>
            </a:r>
            <a:r>
              <a:rPr lang="en-US" sz="1000" b="1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000" b="1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Normativa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" name="Google Shape;361;p18" descr="preencoded.png">
            <a:extLst>
              <a:ext uri="{FF2B5EF4-FFF2-40B4-BE49-F238E27FC236}">
                <a16:creationId xmlns:a16="http://schemas.microsoft.com/office/drawing/2014/main" id="{B8657807-C538-4B3F-10F4-963A98F9DC6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71825" y="2429210"/>
            <a:ext cx="171450" cy="17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64;p18" descr="preencoded.png">
            <a:extLst>
              <a:ext uri="{FF2B5EF4-FFF2-40B4-BE49-F238E27FC236}">
                <a16:creationId xmlns:a16="http://schemas.microsoft.com/office/drawing/2014/main" id="{6E5B1BA2-7A31-9E0C-3DDA-DD1068FE6181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091122" y="2429210"/>
            <a:ext cx="214313" cy="17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367;p18" descr="preencoded.png">
            <a:extLst>
              <a:ext uri="{FF2B5EF4-FFF2-40B4-BE49-F238E27FC236}">
                <a16:creationId xmlns:a16="http://schemas.microsoft.com/office/drawing/2014/main" id="{ED658C94-B962-712E-38B6-A922CB249AB1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010419" y="2429210"/>
            <a:ext cx="171450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358;p18">
            <a:extLst>
              <a:ext uri="{FF2B5EF4-FFF2-40B4-BE49-F238E27FC236}">
                <a16:creationId xmlns:a16="http://schemas.microsoft.com/office/drawing/2014/main" id="{4CAE3ABD-6A37-4862-2865-AEADF57F517F}"/>
              </a:ext>
            </a:extLst>
          </p:cNvPr>
          <p:cNvSpPr/>
          <p:nvPr/>
        </p:nvSpPr>
        <p:spPr>
          <a:xfrm>
            <a:off x="3171825" y="571500"/>
            <a:ext cx="28575" cy="1571960"/>
          </a:xfrm>
          <a:prstGeom prst="rect">
            <a:avLst/>
          </a:prstGeom>
          <a:solidFill>
            <a:srgbClr val="818C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5775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896C6-43A5-C896-0415-481AED47E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4CE672EC-2C61-B1FD-42FF-07ED64B46E52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44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 descr="Imagem de vídeo game&#10;&#10;Descrição gerada automaticamente com confiança baixa">
            <a:extLst>
              <a:ext uri="{FF2B5EF4-FFF2-40B4-BE49-F238E27FC236}">
                <a16:creationId xmlns:a16="http://schemas.microsoft.com/office/drawing/2014/main" id="{7DFAC499-BFDF-4BD2-2BC7-A059E4CEC9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8000"/>
          </a:blip>
          <a:srcRect l="2615" t="27656" r="1069" b="18166"/>
          <a:stretch/>
        </p:blipFill>
        <p:spPr>
          <a:xfrm>
            <a:off x="-22143" y="-302"/>
            <a:ext cx="9144002" cy="5143501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0FB5261D-B48A-3C8D-B0F2-137AADAF08EE}"/>
              </a:ext>
            </a:extLst>
          </p:cNvPr>
          <p:cNvGrpSpPr/>
          <p:nvPr/>
        </p:nvGrpSpPr>
        <p:grpSpPr>
          <a:xfrm>
            <a:off x="1119264" y="3981033"/>
            <a:ext cx="7056786" cy="504056"/>
            <a:chOff x="2590008" y="4083918"/>
            <a:chExt cx="4367074" cy="504056"/>
          </a:xfrm>
        </p:grpSpPr>
        <p:pic>
          <p:nvPicPr>
            <p:cNvPr id="6" name="Gráfico 22">
              <a:extLst>
                <a:ext uri="{FF2B5EF4-FFF2-40B4-BE49-F238E27FC236}">
                  <a16:creationId xmlns:a16="http://schemas.microsoft.com/office/drawing/2014/main" id="{F9D54EAF-B977-1556-B3B3-8CFC08D42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90008" y="4083918"/>
              <a:ext cx="1069487" cy="400456"/>
            </a:xfrm>
            <a:prstGeom prst="rect">
              <a:avLst/>
            </a:prstGeom>
          </p:spPr>
        </p:pic>
        <p:pic>
          <p:nvPicPr>
            <p:cNvPr id="7" name="Gráfico 21">
              <a:extLst>
                <a:ext uri="{FF2B5EF4-FFF2-40B4-BE49-F238E27FC236}">
                  <a16:creationId xmlns:a16="http://schemas.microsoft.com/office/drawing/2014/main" id="{C4FCE469-B1B9-CB13-272B-B978644F7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97413" y="4083918"/>
              <a:ext cx="1559669" cy="504056"/>
            </a:xfrm>
            <a:prstGeom prst="rect">
              <a:avLst/>
            </a:prstGeom>
          </p:spPr>
        </p:pic>
      </p:grpSp>
      <p:pic>
        <p:nvPicPr>
          <p:cNvPr id="9" name="Gráfico 30">
            <a:extLst>
              <a:ext uri="{FF2B5EF4-FFF2-40B4-BE49-F238E27FC236}">
                <a16:creationId xmlns:a16="http://schemas.microsoft.com/office/drawing/2014/main" id="{FF344C77-5A1A-984A-DEC9-9A41BEBA24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5829"/>
          <a:stretch>
            <a:fillRect/>
          </a:stretch>
        </p:blipFill>
        <p:spPr>
          <a:xfrm>
            <a:off x="0" y="3363838"/>
            <a:ext cx="1097121" cy="1579287"/>
          </a:xfrm>
          <a:prstGeom prst="rect">
            <a:avLst/>
          </a:prstGeom>
        </p:spPr>
      </p:pic>
      <p:pic>
        <p:nvPicPr>
          <p:cNvPr id="8" name="Gráfico 20">
            <a:extLst>
              <a:ext uri="{FF2B5EF4-FFF2-40B4-BE49-F238E27FC236}">
                <a16:creationId xmlns:a16="http://schemas.microsoft.com/office/drawing/2014/main" id="{5B1C4460-EA0C-8F67-9115-6F7F75B52E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50000" r="42701"/>
          <a:stretch>
            <a:fillRect/>
          </a:stretch>
        </p:blipFill>
        <p:spPr>
          <a:xfrm>
            <a:off x="7596336" y="0"/>
            <a:ext cx="1547664" cy="1350522"/>
          </a:xfrm>
          <a:prstGeom prst="rect">
            <a:avLst/>
          </a:prstGeom>
        </p:spPr>
      </p:pic>
      <p:sp>
        <p:nvSpPr>
          <p:cNvPr id="17" name="Google Shape;320;p16">
            <a:extLst>
              <a:ext uri="{FF2B5EF4-FFF2-40B4-BE49-F238E27FC236}">
                <a16:creationId xmlns:a16="http://schemas.microsoft.com/office/drawing/2014/main" id="{FF127330-B685-9A4D-26B2-ACBF5F3DD153}"/>
              </a:ext>
            </a:extLst>
          </p:cNvPr>
          <p:cNvSpPr/>
          <p:nvPr/>
        </p:nvSpPr>
        <p:spPr>
          <a:xfrm>
            <a:off x="3065815" y="51470"/>
            <a:ext cx="7144" cy="5143500"/>
          </a:xfrm>
          <a:prstGeom prst="rect">
            <a:avLst/>
          </a:prstGeom>
          <a:solidFill>
            <a:srgbClr val="EBF8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378;p19">
            <a:extLst>
              <a:ext uri="{FF2B5EF4-FFF2-40B4-BE49-F238E27FC236}">
                <a16:creationId xmlns:a16="http://schemas.microsoft.com/office/drawing/2014/main" id="{7C8343EC-48F5-ACD0-0210-9AE2E28A7077}"/>
              </a:ext>
            </a:extLst>
          </p:cNvPr>
          <p:cNvSpPr/>
          <p:nvPr/>
        </p:nvSpPr>
        <p:spPr>
          <a:xfrm>
            <a:off x="428625" y="814388"/>
            <a:ext cx="2314575" cy="1234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6000"/>
              </a:lnSpc>
              <a:buClr>
                <a:srgbClr val="F8FAFC"/>
              </a:buClr>
              <a:buSzPts val="2450"/>
              <a:buFont typeface="Inter"/>
              <a:buNone/>
            </a:pPr>
            <a:r>
              <a:rPr lang="en-US" sz="2450" b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Erros</a:t>
            </a:r>
            <a:r>
              <a:rPr lang="en-US" sz="2450" b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que </a:t>
            </a:r>
            <a:r>
              <a:rPr lang="en-US" sz="2450" b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Comprometem</a:t>
            </a:r>
            <a:r>
              <a:rPr lang="en-US" sz="2450" b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a </a:t>
            </a:r>
            <a:r>
              <a:rPr lang="en-US" sz="2450" b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Segurança</a:t>
            </a:r>
            <a:endParaRPr sz="245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380;p19">
            <a:extLst>
              <a:ext uri="{FF2B5EF4-FFF2-40B4-BE49-F238E27FC236}">
                <a16:creationId xmlns:a16="http://schemas.microsoft.com/office/drawing/2014/main" id="{6AD6DF1B-2EA2-9098-BE47-75C8D4C995AE}"/>
              </a:ext>
            </a:extLst>
          </p:cNvPr>
          <p:cNvSpPr/>
          <p:nvPr/>
        </p:nvSpPr>
        <p:spPr>
          <a:xfrm>
            <a:off x="3509977" y="571500"/>
            <a:ext cx="4993481" cy="24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F8FAFC"/>
              </a:buClr>
              <a:buSzPts val="1400"/>
              <a:buFont typeface="Inter"/>
              <a:buNone/>
            </a:pPr>
            <a:r>
              <a:rPr lang="en-US" sz="1400" b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Uso </a:t>
            </a:r>
            <a:r>
              <a:rPr lang="en-US" sz="1400" b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Indevido</a:t>
            </a:r>
            <a:r>
              <a:rPr lang="en-US" sz="1400" b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do Código 12001</a:t>
            </a:r>
            <a:endParaRPr sz="140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381;p19">
            <a:extLst>
              <a:ext uri="{FF2B5EF4-FFF2-40B4-BE49-F238E27FC236}">
                <a16:creationId xmlns:a16="http://schemas.microsoft.com/office/drawing/2014/main" id="{024347F5-8463-C1B0-5A6E-C7483FDD9FF1}"/>
              </a:ext>
            </a:extLst>
          </p:cNvPr>
          <p:cNvSpPr/>
          <p:nvPr/>
        </p:nvSpPr>
        <p:spPr>
          <a:xfrm>
            <a:off x="3509976" y="900112"/>
            <a:ext cx="4367249" cy="413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8000"/>
              </a:lnSpc>
              <a:buClr>
                <a:srgbClr val="CBD5E1"/>
              </a:buClr>
              <a:buSzPts val="1050"/>
              <a:buFont typeface="Inter Light"/>
              <a:buNone/>
            </a:pP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Adotar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o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código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por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mera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"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comodidade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"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técnica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ou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falta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de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conhecimento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sobre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a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natureza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real do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rendimento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.</a:t>
            </a:r>
            <a:endParaRPr sz="105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383;p19">
            <a:extLst>
              <a:ext uri="{FF2B5EF4-FFF2-40B4-BE49-F238E27FC236}">
                <a16:creationId xmlns:a16="http://schemas.microsoft.com/office/drawing/2014/main" id="{E54120B0-52E6-4970-D490-1DDDE5CAA43B}"/>
              </a:ext>
            </a:extLst>
          </p:cNvPr>
          <p:cNvSpPr/>
          <p:nvPr/>
        </p:nvSpPr>
        <p:spPr>
          <a:xfrm>
            <a:off x="3509977" y="1664493"/>
            <a:ext cx="4993481" cy="24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F8FAFC"/>
              </a:buClr>
              <a:buSzPts val="1400"/>
              <a:buFont typeface="Inter"/>
              <a:buNone/>
            </a:pPr>
            <a:r>
              <a:rPr lang="en-US" sz="1400" b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Negligência</a:t>
            </a:r>
            <a:r>
              <a:rPr lang="en-US" sz="1400" b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no Campo </a:t>
            </a:r>
            <a:r>
              <a:rPr lang="en-US" sz="1400" b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tpIsencao</a:t>
            </a:r>
            <a:endParaRPr sz="140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384;p19">
            <a:extLst>
              <a:ext uri="{FF2B5EF4-FFF2-40B4-BE49-F238E27FC236}">
                <a16:creationId xmlns:a16="http://schemas.microsoft.com/office/drawing/2014/main" id="{31F077F6-1B01-77B6-CA5E-528222148DDA}"/>
              </a:ext>
            </a:extLst>
          </p:cNvPr>
          <p:cNvSpPr/>
          <p:nvPr/>
        </p:nvSpPr>
        <p:spPr>
          <a:xfrm>
            <a:off x="3510491" y="2028825"/>
            <a:ext cx="4993481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8000"/>
              </a:lnSpc>
              <a:buClr>
                <a:srgbClr val="CBD5E1"/>
              </a:buClr>
              <a:buSzPts val="1050"/>
              <a:buFont typeface="Inter Light"/>
              <a:buNone/>
            </a:pP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Ignorar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o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preenchimento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ou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informar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dados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incorretos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,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impedindo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a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validação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sistêmica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da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isenção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tributária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.</a:t>
            </a:r>
            <a:endParaRPr sz="105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386;p19">
            <a:extLst>
              <a:ext uri="{FF2B5EF4-FFF2-40B4-BE49-F238E27FC236}">
                <a16:creationId xmlns:a16="http://schemas.microsoft.com/office/drawing/2014/main" id="{3E649B13-7D1E-CD4D-2DA5-0434417105F7}"/>
              </a:ext>
            </a:extLst>
          </p:cNvPr>
          <p:cNvSpPr/>
          <p:nvPr/>
        </p:nvSpPr>
        <p:spPr>
          <a:xfrm>
            <a:off x="3539969" y="2785760"/>
            <a:ext cx="4993481" cy="24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F8FAFC"/>
              </a:buClr>
              <a:buSzPts val="1400"/>
              <a:buFont typeface="Inter"/>
              <a:buNone/>
            </a:pPr>
            <a:r>
              <a:rPr lang="en-US" sz="1400" b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Foco </a:t>
            </a:r>
            <a:r>
              <a:rPr lang="en-US" sz="1400" b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Exclusivo</a:t>
            </a:r>
            <a:r>
              <a:rPr lang="en-US" sz="1400" b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no </a:t>
            </a:r>
            <a:r>
              <a:rPr lang="en-US" sz="1400" b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Prazo</a:t>
            </a:r>
            <a:endParaRPr sz="140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387;p19">
            <a:extLst>
              <a:ext uri="{FF2B5EF4-FFF2-40B4-BE49-F238E27FC236}">
                <a16:creationId xmlns:a16="http://schemas.microsoft.com/office/drawing/2014/main" id="{E98E4DF2-2E2C-6B43-F4D4-D5D3ED12BE62}"/>
              </a:ext>
            </a:extLst>
          </p:cNvPr>
          <p:cNvSpPr/>
          <p:nvPr/>
        </p:nvSpPr>
        <p:spPr>
          <a:xfrm>
            <a:off x="3509976" y="3114019"/>
            <a:ext cx="4993481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8000"/>
              </a:lnSpc>
              <a:buClr>
                <a:srgbClr val="CBD5E1"/>
              </a:buClr>
              <a:buSzPts val="1050"/>
              <a:buFont typeface="Inter Light"/>
              <a:buNone/>
            </a:pP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Priorizar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a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entrega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dentro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da data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limite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em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detrimento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da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qualidade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e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precisão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técnica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das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informações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enviadas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.</a:t>
            </a:r>
            <a:endParaRPr sz="105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379;p19" descr="preencoded.png">
            <a:extLst>
              <a:ext uri="{FF2B5EF4-FFF2-40B4-BE49-F238E27FC236}">
                <a16:creationId xmlns:a16="http://schemas.microsoft.com/office/drawing/2014/main" id="{0A9F42DE-8F1C-213E-94FD-D18ADFC922D2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66974" y="578644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79;p19" descr="preencoded.png">
            <a:extLst>
              <a:ext uri="{FF2B5EF4-FFF2-40B4-BE49-F238E27FC236}">
                <a16:creationId xmlns:a16="http://schemas.microsoft.com/office/drawing/2014/main" id="{4F2BC976-2899-ED5A-92C3-A1F95407D0F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68826" y="1700137"/>
            <a:ext cx="228600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379;p19" descr="preencoded.png">
            <a:extLst>
              <a:ext uri="{FF2B5EF4-FFF2-40B4-BE49-F238E27FC236}">
                <a16:creationId xmlns:a16="http://schemas.microsoft.com/office/drawing/2014/main" id="{41CD325A-EF24-4E95-281D-CE892369ECFB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58368" y="2771624"/>
            <a:ext cx="228600" cy="228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5876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9D834-C7A7-264A-D77E-06D431B9F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273E4935-BA22-2622-CD8A-24A30961B6C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44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 descr="Imagem de vídeo game&#10;&#10;Descrição gerada automaticamente com confiança baixa">
            <a:extLst>
              <a:ext uri="{FF2B5EF4-FFF2-40B4-BE49-F238E27FC236}">
                <a16:creationId xmlns:a16="http://schemas.microsoft.com/office/drawing/2014/main" id="{7FACD967-0833-0CA6-71CC-13F0E0652B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8000"/>
          </a:blip>
          <a:srcRect l="2615" t="27656" r="1069" b="18166"/>
          <a:stretch/>
        </p:blipFill>
        <p:spPr>
          <a:xfrm>
            <a:off x="-22143" y="-302"/>
            <a:ext cx="9144002" cy="5143501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CDA9A8BF-2108-1A1F-658B-153FA5F0412A}"/>
              </a:ext>
            </a:extLst>
          </p:cNvPr>
          <p:cNvGrpSpPr/>
          <p:nvPr/>
        </p:nvGrpSpPr>
        <p:grpSpPr>
          <a:xfrm>
            <a:off x="1119264" y="3981033"/>
            <a:ext cx="7056786" cy="504056"/>
            <a:chOff x="2590008" y="4083918"/>
            <a:chExt cx="4367074" cy="504056"/>
          </a:xfrm>
        </p:grpSpPr>
        <p:pic>
          <p:nvPicPr>
            <p:cNvPr id="6" name="Gráfico 22">
              <a:extLst>
                <a:ext uri="{FF2B5EF4-FFF2-40B4-BE49-F238E27FC236}">
                  <a16:creationId xmlns:a16="http://schemas.microsoft.com/office/drawing/2014/main" id="{9A264E8A-DD4B-E771-62FE-679E0B408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90008" y="4083918"/>
              <a:ext cx="1069487" cy="400456"/>
            </a:xfrm>
            <a:prstGeom prst="rect">
              <a:avLst/>
            </a:prstGeom>
          </p:spPr>
        </p:pic>
        <p:pic>
          <p:nvPicPr>
            <p:cNvPr id="7" name="Gráfico 21">
              <a:extLst>
                <a:ext uri="{FF2B5EF4-FFF2-40B4-BE49-F238E27FC236}">
                  <a16:creationId xmlns:a16="http://schemas.microsoft.com/office/drawing/2014/main" id="{566ADAA6-0FAD-629E-7DF9-BAEFDD5D8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97413" y="4083918"/>
              <a:ext cx="1559669" cy="504056"/>
            </a:xfrm>
            <a:prstGeom prst="rect">
              <a:avLst/>
            </a:prstGeom>
          </p:spPr>
        </p:pic>
      </p:grpSp>
      <p:pic>
        <p:nvPicPr>
          <p:cNvPr id="9" name="Gráfico 30">
            <a:extLst>
              <a:ext uri="{FF2B5EF4-FFF2-40B4-BE49-F238E27FC236}">
                <a16:creationId xmlns:a16="http://schemas.microsoft.com/office/drawing/2014/main" id="{97244464-A9E5-6A9A-2957-3F6DFD823E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5829"/>
          <a:stretch>
            <a:fillRect/>
          </a:stretch>
        </p:blipFill>
        <p:spPr>
          <a:xfrm>
            <a:off x="0" y="3363838"/>
            <a:ext cx="1097121" cy="1579287"/>
          </a:xfrm>
          <a:prstGeom prst="rect">
            <a:avLst/>
          </a:prstGeom>
        </p:spPr>
      </p:pic>
      <p:pic>
        <p:nvPicPr>
          <p:cNvPr id="8" name="Gráfico 20">
            <a:extLst>
              <a:ext uri="{FF2B5EF4-FFF2-40B4-BE49-F238E27FC236}">
                <a16:creationId xmlns:a16="http://schemas.microsoft.com/office/drawing/2014/main" id="{83AEB70B-3C78-BB4C-2F7A-26DFFCC4F7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50000" r="42701"/>
          <a:stretch>
            <a:fillRect/>
          </a:stretch>
        </p:blipFill>
        <p:spPr>
          <a:xfrm>
            <a:off x="7596336" y="0"/>
            <a:ext cx="1547664" cy="1350522"/>
          </a:xfrm>
          <a:prstGeom prst="rect">
            <a:avLst/>
          </a:prstGeom>
        </p:spPr>
      </p:pic>
      <p:sp>
        <p:nvSpPr>
          <p:cNvPr id="17" name="Google Shape;320;p16">
            <a:extLst>
              <a:ext uri="{FF2B5EF4-FFF2-40B4-BE49-F238E27FC236}">
                <a16:creationId xmlns:a16="http://schemas.microsoft.com/office/drawing/2014/main" id="{6DCB7044-E30B-4813-0CE3-9664E99D852B}"/>
              </a:ext>
            </a:extLst>
          </p:cNvPr>
          <p:cNvSpPr/>
          <p:nvPr/>
        </p:nvSpPr>
        <p:spPr>
          <a:xfrm>
            <a:off x="3065815" y="51470"/>
            <a:ext cx="7144" cy="5143500"/>
          </a:xfrm>
          <a:prstGeom prst="rect">
            <a:avLst/>
          </a:prstGeom>
          <a:solidFill>
            <a:srgbClr val="EBF8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398;p20">
            <a:extLst>
              <a:ext uri="{FF2B5EF4-FFF2-40B4-BE49-F238E27FC236}">
                <a16:creationId xmlns:a16="http://schemas.microsoft.com/office/drawing/2014/main" id="{E46B08AC-A9F4-4575-EBC5-E41EC185BC53}"/>
              </a:ext>
            </a:extLst>
          </p:cNvPr>
          <p:cNvSpPr/>
          <p:nvPr/>
        </p:nvSpPr>
        <p:spPr>
          <a:xfrm>
            <a:off x="428625" y="814388"/>
            <a:ext cx="2314575" cy="1645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6000"/>
              </a:lnSpc>
              <a:buClr>
                <a:srgbClr val="F8FAFC"/>
              </a:buClr>
              <a:buSzPts val="2450"/>
              <a:buFont typeface="Inter"/>
              <a:buNone/>
            </a:pPr>
            <a:r>
              <a:rPr lang="en-US" sz="2450" b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O </a:t>
            </a:r>
            <a:r>
              <a:rPr lang="en-US" sz="2450" b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Caminho</a:t>
            </a:r>
            <a:r>
              <a:rPr lang="en-US" sz="2450" b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Técnico para a </a:t>
            </a:r>
            <a:r>
              <a:rPr lang="en-US" sz="2450" b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Conformidade</a:t>
            </a:r>
            <a:endParaRPr sz="245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00;p20">
            <a:extLst>
              <a:ext uri="{FF2B5EF4-FFF2-40B4-BE49-F238E27FC236}">
                <a16:creationId xmlns:a16="http://schemas.microsoft.com/office/drawing/2014/main" id="{E55DD154-73BB-633E-4500-99105517C9B6}"/>
              </a:ext>
            </a:extLst>
          </p:cNvPr>
          <p:cNvSpPr/>
          <p:nvPr/>
        </p:nvSpPr>
        <p:spPr>
          <a:xfrm>
            <a:off x="3707606" y="714375"/>
            <a:ext cx="5007769" cy="24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F8FAFC"/>
              </a:buClr>
              <a:buSzPts val="1400"/>
              <a:buFont typeface="Inter"/>
              <a:buNone/>
            </a:pPr>
            <a:r>
              <a:rPr lang="en-US" sz="1400" b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Classificação</a:t>
            </a:r>
            <a:r>
              <a:rPr lang="en-US" sz="1400" b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de </a:t>
            </a:r>
            <a:r>
              <a:rPr lang="en-US" sz="1400" b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Rendimento</a:t>
            </a:r>
            <a:endParaRPr sz="140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401;p20">
            <a:extLst>
              <a:ext uri="{FF2B5EF4-FFF2-40B4-BE49-F238E27FC236}">
                <a16:creationId xmlns:a16="http://schemas.microsoft.com/office/drawing/2014/main" id="{60DD0048-2AFA-29BA-4036-32C0B0700465}"/>
              </a:ext>
            </a:extLst>
          </p:cNvPr>
          <p:cNvSpPr/>
          <p:nvPr/>
        </p:nvSpPr>
        <p:spPr>
          <a:xfrm>
            <a:off x="3707606" y="1042988"/>
            <a:ext cx="5007769" cy="45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8000"/>
              </a:lnSpc>
              <a:buClr>
                <a:srgbClr val="CBD5E1"/>
              </a:buClr>
              <a:buSzPts val="1050"/>
              <a:buFont typeface="Inter Light"/>
              <a:buNone/>
            </a:pP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Utilize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obrigatoriamente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o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código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00" b="1" kern="0" dirty="0">
                <a:solidFill>
                  <a:srgbClr val="38BDF8"/>
                </a:solidFill>
                <a:latin typeface="Arial"/>
                <a:ea typeface="Arial"/>
                <a:cs typeface="Arial"/>
                <a:sym typeface="Arial"/>
              </a:rPr>
              <a:t>10001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para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distribuições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de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lucros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,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respeitando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a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natureza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real do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fato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gerador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.</a:t>
            </a:r>
            <a:endParaRPr sz="105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403;p20">
            <a:extLst>
              <a:ext uri="{FF2B5EF4-FFF2-40B4-BE49-F238E27FC236}">
                <a16:creationId xmlns:a16="http://schemas.microsoft.com/office/drawing/2014/main" id="{F859BC65-64FA-C3F9-A665-64915BE3B0A5}"/>
              </a:ext>
            </a:extLst>
          </p:cNvPr>
          <p:cNvSpPr/>
          <p:nvPr/>
        </p:nvSpPr>
        <p:spPr>
          <a:xfrm>
            <a:off x="3707606" y="1823442"/>
            <a:ext cx="5007769" cy="24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F8FAFC"/>
              </a:buClr>
              <a:buSzPts val="1400"/>
              <a:buFont typeface="Inter"/>
              <a:buNone/>
            </a:pPr>
            <a:r>
              <a:rPr lang="en-US" sz="1400" b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Validação</a:t>
            </a:r>
            <a:r>
              <a:rPr lang="en-US" sz="1400" b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de </a:t>
            </a:r>
            <a:r>
              <a:rPr lang="en-US" sz="1400" b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Isenção</a:t>
            </a:r>
            <a:endParaRPr sz="140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404;p20">
            <a:extLst>
              <a:ext uri="{FF2B5EF4-FFF2-40B4-BE49-F238E27FC236}">
                <a16:creationId xmlns:a16="http://schemas.microsoft.com/office/drawing/2014/main" id="{E2136849-6070-B6A5-E988-0F676FB3603C}"/>
              </a:ext>
            </a:extLst>
          </p:cNvPr>
          <p:cNvSpPr/>
          <p:nvPr/>
        </p:nvSpPr>
        <p:spPr>
          <a:xfrm>
            <a:off x="3707606" y="2152055"/>
            <a:ext cx="5007769" cy="45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8000"/>
              </a:lnSpc>
              <a:buClr>
                <a:srgbClr val="CBD5E1"/>
              </a:buClr>
              <a:buSzPts val="1050"/>
              <a:buFont typeface="Inter Light"/>
              <a:buNone/>
            </a:pP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Informe o campo </a:t>
            </a:r>
            <a:r>
              <a:rPr lang="en-US" sz="1000" b="1" kern="0" dirty="0" err="1">
                <a:solidFill>
                  <a:srgbClr val="38BDF8"/>
                </a:solidFill>
                <a:latin typeface="Arial"/>
                <a:ea typeface="Arial"/>
                <a:cs typeface="Arial"/>
                <a:sym typeface="Arial"/>
              </a:rPr>
              <a:t>tpIsencao</a:t>
            </a:r>
            <a:r>
              <a:rPr lang="en-US" sz="1000" b="1" kern="0" dirty="0">
                <a:solidFill>
                  <a:srgbClr val="38BDF8"/>
                </a:solidFill>
                <a:latin typeface="Arial"/>
                <a:ea typeface="Arial"/>
                <a:cs typeface="Arial"/>
                <a:sym typeface="Arial"/>
              </a:rPr>
              <a:t> = 5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. Este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parâmetro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é crucial para a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correta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validação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sistêmica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perante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a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Receita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Federal.</a:t>
            </a:r>
            <a:endParaRPr sz="105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406;p20">
            <a:extLst>
              <a:ext uri="{FF2B5EF4-FFF2-40B4-BE49-F238E27FC236}">
                <a16:creationId xmlns:a16="http://schemas.microsoft.com/office/drawing/2014/main" id="{78DF329E-5B9B-52B1-BEC8-D4404A63F85F}"/>
              </a:ext>
            </a:extLst>
          </p:cNvPr>
          <p:cNvSpPr/>
          <p:nvPr/>
        </p:nvSpPr>
        <p:spPr>
          <a:xfrm>
            <a:off x="3707606" y="2932509"/>
            <a:ext cx="5007769" cy="24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F8FAFC"/>
              </a:buClr>
              <a:buSzPts val="1400"/>
              <a:buFont typeface="Inter"/>
              <a:buNone/>
            </a:pPr>
            <a:r>
              <a:rPr lang="en-US" sz="1400" b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Fidelidade</a:t>
            </a:r>
            <a:r>
              <a:rPr lang="en-US" sz="1400" b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à </a:t>
            </a:r>
            <a:r>
              <a:rPr lang="en-US" sz="1400" b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Natureza</a:t>
            </a:r>
            <a:endParaRPr sz="140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07;p20">
            <a:extLst>
              <a:ext uri="{FF2B5EF4-FFF2-40B4-BE49-F238E27FC236}">
                <a16:creationId xmlns:a16="http://schemas.microsoft.com/office/drawing/2014/main" id="{23F5C295-6CE0-427D-6E4F-08BA0FFD024E}"/>
              </a:ext>
            </a:extLst>
          </p:cNvPr>
          <p:cNvSpPr/>
          <p:nvPr/>
        </p:nvSpPr>
        <p:spPr>
          <a:xfrm>
            <a:off x="3707606" y="3261122"/>
            <a:ext cx="500776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8000"/>
              </a:lnSpc>
              <a:buClr>
                <a:srgbClr val="CBD5E1"/>
              </a:buClr>
              <a:buSzPts val="1050"/>
              <a:buFont typeface="Inter Light"/>
              <a:buNone/>
            </a:pP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A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estrutura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do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envio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deve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seguir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rigorosamente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a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natureza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real do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rendimento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financeiro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,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ignorando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facilidades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operacionais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indevidas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.</a:t>
            </a:r>
            <a:endParaRPr sz="105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399;p20">
            <a:extLst>
              <a:ext uri="{FF2B5EF4-FFF2-40B4-BE49-F238E27FC236}">
                <a16:creationId xmlns:a16="http://schemas.microsoft.com/office/drawing/2014/main" id="{45D4D947-8E18-DBC2-8C06-F6B13FA8A786}"/>
              </a:ext>
            </a:extLst>
          </p:cNvPr>
          <p:cNvSpPr/>
          <p:nvPr/>
        </p:nvSpPr>
        <p:spPr>
          <a:xfrm>
            <a:off x="3171825" y="714375"/>
            <a:ext cx="357188" cy="312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38BDF8"/>
              </a:buClr>
              <a:buSzPts val="1800"/>
              <a:buFont typeface="Inter"/>
              <a:buNone/>
            </a:pPr>
            <a:r>
              <a:rPr lang="en-US" b="1" kern="0" dirty="0">
                <a:solidFill>
                  <a:srgbClr val="38BDF8"/>
                </a:solidFill>
                <a:latin typeface="Inter"/>
                <a:ea typeface="Inter"/>
                <a:cs typeface="Inter"/>
                <a:sym typeface="Inter"/>
              </a:rPr>
              <a:t>01</a:t>
            </a:r>
            <a:endParaRPr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402;p20">
            <a:extLst>
              <a:ext uri="{FF2B5EF4-FFF2-40B4-BE49-F238E27FC236}">
                <a16:creationId xmlns:a16="http://schemas.microsoft.com/office/drawing/2014/main" id="{C102AD29-D11C-D2A1-4A92-9031CE3DAF2C}"/>
              </a:ext>
            </a:extLst>
          </p:cNvPr>
          <p:cNvSpPr/>
          <p:nvPr/>
        </p:nvSpPr>
        <p:spPr>
          <a:xfrm>
            <a:off x="3171825" y="1823442"/>
            <a:ext cx="357188" cy="312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38BDF8"/>
              </a:buClr>
              <a:buSzPts val="1800"/>
              <a:buFont typeface="Inter"/>
              <a:buNone/>
            </a:pPr>
            <a:r>
              <a:rPr lang="en-US" b="1" kern="0" dirty="0">
                <a:solidFill>
                  <a:srgbClr val="38BDF8"/>
                </a:solidFill>
                <a:latin typeface="Inter"/>
                <a:ea typeface="Inter"/>
                <a:cs typeface="Inter"/>
                <a:sym typeface="Inter"/>
              </a:rPr>
              <a:t>02</a:t>
            </a:r>
            <a:endParaRPr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405;p20">
            <a:extLst>
              <a:ext uri="{FF2B5EF4-FFF2-40B4-BE49-F238E27FC236}">
                <a16:creationId xmlns:a16="http://schemas.microsoft.com/office/drawing/2014/main" id="{C9A71D7A-AD77-6FF2-46EC-13CE4B5B2BA1}"/>
              </a:ext>
            </a:extLst>
          </p:cNvPr>
          <p:cNvSpPr/>
          <p:nvPr/>
        </p:nvSpPr>
        <p:spPr>
          <a:xfrm>
            <a:off x="3171825" y="2932509"/>
            <a:ext cx="357188" cy="312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38BDF8"/>
              </a:buClr>
              <a:buSzPts val="1800"/>
              <a:buFont typeface="Inter"/>
              <a:buNone/>
            </a:pPr>
            <a:r>
              <a:rPr lang="en-US" b="1" kern="0" dirty="0">
                <a:solidFill>
                  <a:srgbClr val="38BDF8"/>
                </a:solidFill>
                <a:latin typeface="Inter"/>
                <a:ea typeface="Inter"/>
                <a:cs typeface="Inter"/>
                <a:sym typeface="Inter"/>
              </a:rPr>
              <a:t>03</a:t>
            </a:r>
            <a:endParaRPr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409;p20">
            <a:extLst>
              <a:ext uri="{FF2B5EF4-FFF2-40B4-BE49-F238E27FC236}">
                <a16:creationId xmlns:a16="http://schemas.microsoft.com/office/drawing/2014/main" id="{55F6FDCD-1819-32D8-41EB-53F9189B480C}"/>
              </a:ext>
            </a:extLst>
          </p:cNvPr>
          <p:cNvSpPr/>
          <p:nvPr/>
        </p:nvSpPr>
        <p:spPr>
          <a:xfrm>
            <a:off x="3712963" y="3804047"/>
            <a:ext cx="2498527" cy="189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10B981"/>
              </a:buClr>
              <a:buSzPts val="1100"/>
              <a:buFont typeface="Inter"/>
              <a:buNone/>
            </a:pPr>
            <a:r>
              <a:rPr lang="en-US" sz="1100" b="1" kern="0" dirty="0" err="1">
                <a:solidFill>
                  <a:srgbClr val="10B981"/>
                </a:solidFill>
                <a:latin typeface="Inter"/>
                <a:ea typeface="Inter"/>
                <a:cs typeface="Inter"/>
                <a:sym typeface="Inter"/>
              </a:rPr>
              <a:t>Conformidade</a:t>
            </a:r>
            <a:r>
              <a:rPr lang="en-US" sz="1100" b="1" kern="0" dirty="0">
                <a:solidFill>
                  <a:srgbClr val="10B981"/>
                </a:solidFill>
                <a:latin typeface="Inter"/>
                <a:ea typeface="Inter"/>
                <a:cs typeface="Inter"/>
                <a:sym typeface="Inter"/>
              </a:rPr>
              <a:t> Total e Risco Zero</a:t>
            </a:r>
            <a:endParaRPr sz="110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23" name="Google Shape;408;p20" descr="preencoded.png">
            <a:extLst>
              <a:ext uri="{FF2B5EF4-FFF2-40B4-BE49-F238E27FC236}">
                <a16:creationId xmlns:a16="http://schemas.microsoft.com/office/drawing/2014/main" id="{934B4440-74B5-22A9-8055-10B2AC2ACC7A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529013" y="3804047"/>
            <a:ext cx="157163" cy="157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5870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Forma&#10;&#10;Descrição gerada automaticamente">
            <a:extLst>
              <a:ext uri="{FF2B5EF4-FFF2-40B4-BE49-F238E27FC236}">
                <a16:creationId xmlns:a16="http://schemas.microsoft.com/office/drawing/2014/main" id="{60D8F003-96E0-9C93-F12B-79DE3F5C88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497" t="64410" r="823" b="27257"/>
          <a:stretch/>
        </p:blipFill>
        <p:spPr>
          <a:xfrm>
            <a:off x="0" y="4587974"/>
            <a:ext cx="9144000" cy="555526"/>
          </a:xfrm>
          <a:prstGeom prst="rect">
            <a:avLst/>
          </a:prstGeom>
        </p:spPr>
      </p:pic>
      <p:pic>
        <p:nvPicPr>
          <p:cNvPr id="5" name="Gráfico 13">
            <a:extLst>
              <a:ext uri="{FF2B5EF4-FFF2-40B4-BE49-F238E27FC236}">
                <a16:creationId xmlns:a16="http://schemas.microsoft.com/office/drawing/2014/main" id="{588EE649-6DE0-383B-9A10-44F34BF553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80312" y="4695484"/>
            <a:ext cx="1224136" cy="324538"/>
          </a:xfrm>
          <a:prstGeom prst="rect">
            <a:avLst/>
          </a:prstGeom>
        </p:spPr>
      </p:pic>
      <p:pic>
        <p:nvPicPr>
          <p:cNvPr id="6" name="Gráfico 21">
            <a:extLst>
              <a:ext uri="{FF2B5EF4-FFF2-40B4-BE49-F238E27FC236}">
                <a16:creationId xmlns:a16="http://schemas.microsoft.com/office/drawing/2014/main" id="{677B124E-B6D3-4340-B803-3321EEFE20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7544" y="4668039"/>
            <a:ext cx="1296144" cy="430098"/>
          </a:xfrm>
          <a:prstGeom prst="rect">
            <a:avLst/>
          </a:prstGeom>
        </p:spPr>
      </p:pic>
      <p:pic>
        <p:nvPicPr>
          <p:cNvPr id="2" name="Google Shape;39;p2">
            <a:extLst>
              <a:ext uri="{FF2B5EF4-FFF2-40B4-BE49-F238E27FC236}">
                <a16:creationId xmlns:a16="http://schemas.microsoft.com/office/drawing/2014/main" id="{7F52C80C-6CBB-00FC-EACB-EB6A0A5EE11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992" y="-92545"/>
            <a:ext cx="9114008" cy="47052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2087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4407C-9B15-D887-FAC8-BCC66755B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616318C8-3D00-229C-92E5-6C5432EA289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44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 descr="Imagem de vídeo game&#10;&#10;Descrição gerada automaticamente com confiança baixa">
            <a:extLst>
              <a:ext uri="{FF2B5EF4-FFF2-40B4-BE49-F238E27FC236}">
                <a16:creationId xmlns:a16="http://schemas.microsoft.com/office/drawing/2014/main" id="{F47F43E1-C4D4-D03C-C4C0-59D7E0AB05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8000"/>
          </a:blip>
          <a:srcRect l="2615" t="27656" r="1069" b="18166"/>
          <a:stretch/>
        </p:blipFill>
        <p:spPr>
          <a:xfrm>
            <a:off x="-22143" y="-302"/>
            <a:ext cx="9144002" cy="5143501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F5C7143D-F564-D654-4B04-D639E301D0BE}"/>
              </a:ext>
            </a:extLst>
          </p:cNvPr>
          <p:cNvGrpSpPr/>
          <p:nvPr/>
        </p:nvGrpSpPr>
        <p:grpSpPr>
          <a:xfrm>
            <a:off x="1119264" y="3981033"/>
            <a:ext cx="7056786" cy="504056"/>
            <a:chOff x="2590008" y="4083918"/>
            <a:chExt cx="4367074" cy="504056"/>
          </a:xfrm>
        </p:grpSpPr>
        <p:pic>
          <p:nvPicPr>
            <p:cNvPr id="6" name="Gráfico 22">
              <a:extLst>
                <a:ext uri="{FF2B5EF4-FFF2-40B4-BE49-F238E27FC236}">
                  <a16:creationId xmlns:a16="http://schemas.microsoft.com/office/drawing/2014/main" id="{10AC569E-DC2D-3CB3-480B-28BB61D86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90008" y="4083918"/>
              <a:ext cx="1069487" cy="400456"/>
            </a:xfrm>
            <a:prstGeom prst="rect">
              <a:avLst/>
            </a:prstGeom>
          </p:spPr>
        </p:pic>
        <p:pic>
          <p:nvPicPr>
            <p:cNvPr id="7" name="Gráfico 21">
              <a:extLst>
                <a:ext uri="{FF2B5EF4-FFF2-40B4-BE49-F238E27FC236}">
                  <a16:creationId xmlns:a16="http://schemas.microsoft.com/office/drawing/2014/main" id="{DD8A0CFB-9423-26C5-399B-01B1E3D3C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97413" y="4083918"/>
              <a:ext cx="1559669" cy="504056"/>
            </a:xfrm>
            <a:prstGeom prst="rect">
              <a:avLst/>
            </a:prstGeom>
          </p:spPr>
        </p:pic>
      </p:grpSp>
      <p:pic>
        <p:nvPicPr>
          <p:cNvPr id="9" name="Gráfico 30">
            <a:extLst>
              <a:ext uri="{FF2B5EF4-FFF2-40B4-BE49-F238E27FC236}">
                <a16:creationId xmlns:a16="http://schemas.microsoft.com/office/drawing/2014/main" id="{5CA31318-1A69-62D1-8674-71507C337F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5829"/>
          <a:stretch>
            <a:fillRect/>
          </a:stretch>
        </p:blipFill>
        <p:spPr>
          <a:xfrm>
            <a:off x="0" y="3363838"/>
            <a:ext cx="1097121" cy="1579287"/>
          </a:xfrm>
          <a:prstGeom prst="rect">
            <a:avLst/>
          </a:prstGeom>
        </p:spPr>
      </p:pic>
      <p:pic>
        <p:nvPicPr>
          <p:cNvPr id="8" name="Gráfico 20">
            <a:extLst>
              <a:ext uri="{FF2B5EF4-FFF2-40B4-BE49-F238E27FC236}">
                <a16:creationId xmlns:a16="http://schemas.microsoft.com/office/drawing/2014/main" id="{55212B77-D261-7743-E129-D3B6B5CCDD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50000" r="42701"/>
          <a:stretch>
            <a:fillRect/>
          </a:stretch>
        </p:blipFill>
        <p:spPr>
          <a:xfrm>
            <a:off x="7596336" y="0"/>
            <a:ext cx="1547664" cy="1350522"/>
          </a:xfrm>
          <a:prstGeom prst="rect">
            <a:avLst/>
          </a:prstGeom>
        </p:spPr>
      </p:pic>
      <p:sp>
        <p:nvSpPr>
          <p:cNvPr id="17" name="Google Shape;320;p16">
            <a:extLst>
              <a:ext uri="{FF2B5EF4-FFF2-40B4-BE49-F238E27FC236}">
                <a16:creationId xmlns:a16="http://schemas.microsoft.com/office/drawing/2014/main" id="{0E9BB458-2E0B-FA8B-EBF9-F11CA0AFA4E0}"/>
              </a:ext>
            </a:extLst>
          </p:cNvPr>
          <p:cNvSpPr/>
          <p:nvPr/>
        </p:nvSpPr>
        <p:spPr>
          <a:xfrm>
            <a:off x="3065815" y="51470"/>
            <a:ext cx="7144" cy="5143500"/>
          </a:xfrm>
          <a:prstGeom prst="rect">
            <a:avLst/>
          </a:prstGeom>
          <a:solidFill>
            <a:srgbClr val="EBF8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418;p21">
            <a:extLst>
              <a:ext uri="{FF2B5EF4-FFF2-40B4-BE49-F238E27FC236}">
                <a16:creationId xmlns:a16="http://schemas.microsoft.com/office/drawing/2014/main" id="{FEF78EFB-3C78-44DB-1167-016D3280E8F1}"/>
              </a:ext>
            </a:extLst>
          </p:cNvPr>
          <p:cNvSpPr/>
          <p:nvPr/>
        </p:nvSpPr>
        <p:spPr>
          <a:xfrm>
            <a:off x="428625" y="814388"/>
            <a:ext cx="2314575" cy="1234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6000"/>
              </a:lnSpc>
              <a:buClr>
                <a:srgbClr val="F8FAFC"/>
              </a:buClr>
              <a:buSzPts val="2450"/>
              <a:buFont typeface="Inter"/>
              <a:buNone/>
            </a:pPr>
            <a:r>
              <a:rPr lang="en-US" sz="2450" b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Cruzamentos</a:t>
            </a:r>
            <a:r>
              <a:rPr lang="en-US" sz="2450" b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e </a:t>
            </a:r>
            <a:r>
              <a:rPr lang="en-US" sz="2450" b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Riscos</a:t>
            </a:r>
            <a:r>
              <a:rPr lang="en-US" sz="2450" b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de </a:t>
            </a:r>
            <a:r>
              <a:rPr lang="en-US" sz="2450" b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Autuação</a:t>
            </a:r>
            <a:endParaRPr sz="245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419;p21">
            <a:extLst>
              <a:ext uri="{FF2B5EF4-FFF2-40B4-BE49-F238E27FC236}">
                <a16:creationId xmlns:a16="http://schemas.microsoft.com/office/drawing/2014/main" id="{0C403DB0-D8BE-614B-5BAB-C184D36468A6}"/>
              </a:ext>
            </a:extLst>
          </p:cNvPr>
          <p:cNvSpPr/>
          <p:nvPr/>
        </p:nvSpPr>
        <p:spPr>
          <a:xfrm>
            <a:off x="3529013" y="1150144"/>
            <a:ext cx="571500" cy="571500"/>
          </a:xfrm>
          <a:prstGeom prst="rect">
            <a:avLst/>
          </a:prstGeom>
          <a:solidFill>
            <a:srgbClr val="38BDF8">
              <a:alpha val="1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" name="Google Shape;420;p21" descr="preencoded.png">
            <a:extLst>
              <a:ext uri="{FF2B5EF4-FFF2-40B4-BE49-F238E27FC236}">
                <a16:creationId xmlns:a16="http://schemas.microsoft.com/office/drawing/2014/main" id="{0E6C9E22-BB60-FA37-158F-AFF68DCD1D7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729038" y="1321594"/>
            <a:ext cx="17145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422;p21">
            <a:extLst>
              <a:ext uri="{FF2B5EF4-FFF2-40B4-BE49-F238E27FC236}">
                <a16:creationId xmlns:a16="http://schemas.microsoft.com/office/drawing/2014/main" id="{69684C9C-2171-7F5E-755E-75472C08CC39}"/>
              </a:ext>
            </a:extLst>
          </p:cNvPr>
          <p:cNvSpPr/>
          <p:nvPr/>
        </p:nvSpPr>
        <p:spPr>
          <a:xfrm>
            <a:off x="5657850" y="1150144"/>
            <a:ext cx="571500" cy="571500"/>
          </a:xfrm>
          <a:prstGeom prst="rect">
            <a:avLst/>
          </a:prstGeom>
          <a:solidFill>
            <a:srgbClr val="38BDF8">
              <a:alpha val="1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" name="Google Shape;423;p21" descr="preencoded.png">
            <a:extLst>
              <a:ext uri="{FF2B5EF4-FFF2-40B4-BE49-F238E27FC236}">
                <a16:creationId xmlns:a16="http://schemas.microsoft.com/office/drawing/2014/main" id="{AE0A4664-7146-3FDC-CF6A-A1A7A9BE235C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800725" y="1321594"/>
            <a:ext cx="28575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425;p21">
            <a:extLst>
              <a:ext uri="{FF2B5EF4-FFF2-40B4-BE49-F238E27FC236}">
                <a16:creationId xmlns:a16="http://schemas.microsoft.com/office/drawing/2014/main" id="{21321BB2-0E78-4D1B-9A2E-C2CD226A9E7A}"/>
              </a:ext>
            </a:extLst>
          </p:cNvPr>
          <p:cNvSpPr/>
          <p:nvPr/>
        </p:nvSpPr>
        <p:spPr>
          <a:xfrm>
            <a:off x="7786688" y="1150144"/>
            <a:ext cx="571500" cy="571500"/>
          </a:xfrm>
          <a:prstGeom prst="rect">
            <a:avLst/>
          </a:prstGeom>
          <a:solidFill>
            <a:srgbClr val="38BDF8">
              <a:alpha val="1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Google Shape;426;p21" descr="preencoded.png">
            <a:extLst>
              <a:ext uri="{FF2B5EF4-FFF2-40B4-BE49-F238E27FC236}">
                <a16:creationId xmlns:a16="http://schemas.microsoft.com/office/drawing/2014/main" id="{5F1259D2-CF26-50A4-0B67-8C6361276DA9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958138" y="1321594"/>
            <a:ext cx="22860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428;p21">
            <a:extLst>
              <a:ext uri="{FF2B5EF4-FFF2-40B4-BE49-F238E27FC236}">
                <a16:creationId xmlns:a16="http://schemas.microsoft.com/office/drawing/2014/main" id="{9F298A8B-A454-CF7D-5C07-18ADB3A989AC}"/>
              </a:ext>
            </a:extLst>
          </p:cNvPr>
          <p:cNvSpPr/>
          <p:nvPr/>
        </p:nvSpPr>
        <p:spPr>
          <a:xfrm>
            <a:off x="3496633" y="2243454"/>
            <a:ext cx="5328568" cy="34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CBD5E1"/>
              </a:buClr>
              <a:buSzPts val="1050"/>
              <a:buFont typeface="Inter Light"/>
              <a:buNone/>
            </a:pPr>
            <a:r>
              <a:rPr lang="en-US" sz="10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Cruzamentos</a:t>
            </a:r>
            <a:r>
              <a:rPr lang="en-US" sz="10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Automáticos</a:t>
            </a:r>
            <a:r>
              <a:rPr lang="en-US" sz="10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: A </a:t>
            </a:r>
            <a:r>
              <a:rPr lang="en-US" sz="10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Receita</a:t>
            </a:r>
            <a:r>
              <a:rPr lang="en-US" sz="10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Federal </a:t>
            </a:r>
            <a:r>
              <a:rPr lang="en-US" sz="10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valida</a:t>
            </a:r>
            <a:r>
              <a:rPr lang="en-US" sz="10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dados </a:t>
            </a:r>
            <a:r>
              <a:rPr lang="en-US" sz="10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em</a:t>
            </a:r>
            <a:r>
              <a:rPr lang="en-US" sz="10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tempo real entre as </a:t>
            </a:r>
            <a:r>
              <a:rPr lang="en-US" sz="10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declarações</a:t>
            </a:r>
            <a:r>
              <a:rPr lang="en-US" sz="10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.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429;p21">
            <a:extLst>
              <a:ext uri="{FF2B5EF4-FFF2-40B4-BE49-F238E27FC236}">
                <a16:creationId xmlns:a16="http://schemas.microsoft.com/office/drawing/2014/main" id="{FDD7971C-2EE2-5020-DF6F-C98A4463C51D}"/>
              </a:ext>
            </a:extLst>
          </p:cNvPr>
          <p:cNvSpPr/>
          <p:nvPr/>
        </p:nvSpPr>
        <p:spPr>
          <a:xfrm>
            <a:off x="3472979" y="2745745"/>
            <a:ext cx="5337163" cy="34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CBD5E1"/>
              </a:buClr>
              <a:buSzPts val="1050"/>
              <a:buFont typeface="Inter Light"/>
              <a:buNone/>
            </a:pP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Inconsistências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Imediatas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: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Divergências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de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códigos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geram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alertas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automáticos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nos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sistemas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de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fiscalização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.</a:t>
            </a:r>
            <a:endParaRPr sz="105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430;p21">
            <a:extLst>
              <a:ext uri="{FF2B5EF4-FFF2-40B4-BE49-F238E27FC236}">
                <a16:creationId xmlns:a16="http://schemas.microsoft.com/office/drawing/2014/main" id="{5D4C2F51-3E41-768C-1AB4-A636C5B7004A}"/>
              </a:ext>
            </a:extLst>
          </p:cNvPr>
          <p:cNvSpPr/>
          <p:nvPr/>
        </p:nvSpPr>
        <p:spPr>
          <a:xfrm>
            <a:off x="3461269" y="3305506"/>
            <a:ext cx="5332754" cy="346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CBD5E1"/>
              </a:buClr>
              <a:buSzPts val="1050"/>
              <a:buFont typeface="Inter Light"/>
              <a:buNone/>
            </a:pP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Passivo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Retroativo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: O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risco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de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autuação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futura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é real para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quem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mantém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práticas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genéricas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de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envio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.</a:t>
            </a:r>
            <a:endParaRPr sz="105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432;p21">
            <a:extLst>
              <a:ext uri="{FF2B5EF4-FFF2-40B4-BE49-F238E27FC236}">
                <a16:creationId xmlns:a16="http://schemas.microsoft.com/office/drawing/2014/main" id="{E139799A-D5A1-2CEC-88E0-8A153338E2C2}"/>
              </a:ext>
            </a:extLst>
          </p:cNvPr>
          <p:cNvSpPr/>
          <p:nvPr/>
        </p:nvSpPr>
        <p:spPr>
          <a:xfrm>
            <a:off x="3437036" y="3747037"/>
            <a:ext cx="5013127" cy="189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43F5E"/>
              </a:buClr>
              <a:buSzPts val="1100"/>
              <a:buFont typeface="Inter"/>
              <a:buNone/>
            </a:pPr>
            <a:r>
              <a:rPr lang="en-US" sz="1100" b="1" dirty="0">
                <a:solidFill>
                  <a:srgbClr val="F43F5E"/>
                </a:solidFill>
                <a:latin typeface="Inter"/>
                <a:ea typeface="Inter"/>
                <a:cs typeface="Inter"/>
                <a:sym typeface="Inter"/>
              </a:rPr>
              <a:t>O </a:t>
            </a:r>
            <a:r>
              <a:rPr lang="en-US" sz="1100" b="1" dirty="0" err="1">
                <a:solidFill>
                  <a:srgbClr val="F43F5E"/>
                </a:solidFill>
                <a:latin typeface="Inter"/>
                <a:ea typeface="Inter"/>
                <a:cs typeface="Inter"/>
                <a:sym typeface="Inter"/>
              </a:rPr>
              <a:t>fisco</a:t>
            </a:r>
            <a:r>
              <a:rPr lang="en-US" sz="1100" b="1" dirty="0">
                <a:solidFill>
                  <a:srgbClr val="F43F5E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100" b="1" dirty="0" err="1">
                <a:solidFill>
                  <a:srgbClr val="F43F5E"/>
                </a:solidFill>
                <a:latin typeface="Inter"/>
                <a:ea typeface="Inter"/>
                <a:cs typeface="Inter"/>
                <a:sym typeface="Inter"/>
              </a:rPr>
              <a:t>não</a:t>
            </a:r>
            <a:r>
              <a:rPr lang="en-US" sz="1100" b="1" dirty="0">
                <a:solidFill>
                  <a:srgbClr val="F43F5E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100" b="1" dirty="0" err="1">
                <a:solidFill>
                  <a:srgbClr val="F43F5E"/>
                </a:solidFill>
                <a:latin typeface="Inter"/>
                <a:ea typeface="Inter"/>
                <a:cs typeface="Inter"/>
                <a:sym typeface="Inter"/>
              </a:rPr>
              <a:t>dorme</a:t>
            </a:r>
            <a:r>
              <a:rPr lang="en-US" sz="1100" b="1" dirty="0">
                <a:solidFill>
                  <a:srgbClr val="F43F5E"/>
                </a:solidFill>
                <a:latin typeface="Inter"/>
                <a:ea typeface="Inter"/>
                <a:cs typeface="Inter"/>
                <a:sym typeface="Inter"/>
              </a:rPr>
              <a:t>: a </a:t>
            </a:r>
            <a:r>
              <a:rPr lang="en-US" sz="1100" b="1" dirty="0" err="1">
                <a:solidFill>
                  <a:srgbClr val="F43F5E"/>
                </a:solidFill>
                <a:latin typeface="Inter"/>
                <a:ea typeface="Inter"/>
                <a:cs typeface="Inter"/>
                <a:sym typeface="Inter"/>
              </a:rPr>
              <a:t>inteligência</a:t>
            </a:r>
            <a:r>
              <a:rPr lang="en-US" sz="1100" b="1" dirty="0">
                <a:solidFill>
                  <a:srgbClr val="F43F5E"/>
                </a:solidFill>
                <a:latin typeface="Inter"/>
                <a:ea typeface="Inter"/>
                <a:cs typeface="Inter"/>
                <a:sym typeface="Inter"/>
              </a:rPr>
              <a:t> artificial </a:t>
            </a:r>
            <a:r>
              <a:rPr lang="en-US" sz="1100" b="1" dirty="0" err="1">
                <a:solidFill>
                  <a:srgbClr val="F43F5E"/>
                </a:solidFill>
                <a:latin typeface="Inter"/>
                <a:ea typeface="Inter"/>
                <a:cs typeface="Inter"/>
                <a:sym typeface="Inter"/>
              </a:rPr>
              <a:t>tributária</a:t>
            </a:r>
            <a:r>
              <a:rPr lang="en-US" sz="1100" b="1" dirty="0">
                <a:solidFill>
                  <a:srgbClr val="F43F5E"/>
                </a:solidFill>
                <a:latin typeface="Inter"/>
                <a:ea typeface="Inter"/>
                <a:cs typeface="Inter"/>
                <a:sym typeface="Inter"/>
              </a:rPr>
              <a:t> é </a:t>
            </a:r>
            <a:r>
              <a:rPr lang="en-US" sz="1100" b="1" dirty="0" err="1">
                <a:solidFill>
                  <a:srgbClr val="F43F5E"/>
                </a:solidFill>
                <a:latin typeface="Inter"/>
                <a:ea typeface="Inter"/>
                <a:cs typeface="Inter"/>
                <a:sym typeface="Inter"/>
              </a:rPr>
              <a:t>implacável</a:t>
            </a:r>
            <a:r>
              <a:rPr lang="en-US" sz="1100" b="1" dirty="0">
                <a:solidFill>
                  <a:srgbClr val="F43F5E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421;p21">
            <a:extLst>
              <a:ext uri="{FF2B5EF4-FFF2-40B4-BE49-F238E27FC236}">
                <a16:creationId xmlns:a16="http://schemas.microsoft.com/office/drawing/2014/main" id="{859C1B5F-CA8C-2A55-BEC1-ED5CE52E2FAC}"/>
              </a:ext>
            </a:extLst>
          </p:cNvPr>
          <p:cNvSpPr/>
          <p:nvPr/>
        </p:nvSpPr>
        <p:spPr>
          <a:xfrm>
            <a:off x="3171825" y="1828800"/>
            <a:ext cx="1285875" cy="155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buClr>
                <a:srgbClr val="F8FAFC"/>
              </a:buClr>
              <a:buSzPts val="900"/>
              <a:buFont typeface="Inter"/>
              <a:buNone/>
            </a:pPr>
            <a:r>
              <a:rPr lang="en-US" sz="900" b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EFD-</a:t>
            </a:r>
            <a:r>
              <a:rPr lang="en-US" sz="900" b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Reinf</a:t>
            </a:r>
            <a:endParaRPr sz="90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424;p21">
            <a:extLst>
              <a:ext uri="{FF2B5EF4-FFF2-40B4-BE49-F238E27FC236}">
                <a16:creationId xmlns:a16="http://schemas.microsoft.com/office/drawing/2014/main" id="{C855B439-4FA1-300D-65CC-89DD367CF50F}"/>
              </a:ext>
            </a:extLst>
          </p:cNvPr>
          <p:cNvSpPr/>
          <p:nvPr/>
        </p:nvSpPr>
        <p:spPr>
          <a:xfrm>
            <a:off x="5300663" y="1828800"/>
            <a:ext cx="1285875" cy="155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buClr>
                <a:srgbClr val="F8FAFC"/>
              </a:buClr>
              <a:buSzPts val="900"/>
              <a:buFont typeface="Inter"/>
              <a:buNone/>
            </a:pPr>
            <a:r>
              <a:rPr lang="en-US" sz="900" b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DCTFWeb</a:t>
            </a:r>
            <a:endParaRPr sz="90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427;p21">
            <a:extLst>
              <a:ext uri="{FF2B5EF4-FFF2-40B4-BE49-F238E27FC236}">
                <a16:creationId xmlns:a16="http://schemas.microsoft.com/office/drawing/2014/main" id="{F85452ED-0412-E4CE-7B5A-C39B1AFCEFA8}"/>
              </a:ext>
            </a:extLst>
          </p:cNvPr>
          <p:cNvSpPr/>
          <p:nvPr/>
        </p:nvSpPr>
        <p:spPr>
          <a:xfrm>
            <a:off x="7429500" y="1828800"/>
            <a:ext cx="1285875" cy="155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buClr>
                <a:srgbClr val="F8FAFC"/>
              </a:buClr>
              <a:buSzPts val="900"/>
              <a:buFont typeface="Inter"/>
              <a:buNone/>
            </a:pPr>
            <a:r>
              <a:rPr lang="en-US" sz="900" b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DIRF / Malha</a:t>
            </a:r>
            <a:endParaRPr sz="90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1225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5EE5B-52FC-2D76-AF04-6B71A324A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A0E259A2-5D43-84E3-C811-A05605379795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44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 descr="Imagem de vídeo game&#10;&#10;Descrição gerada automaticamente com confiança baixa">
            <a:extLst>
              <a:ext uri="{FF2B5EF4-FFF2-40B4-BE49-F238E27FC236}">
                <a16:creationId xmlns:a16="http://schemas.microsoft.com/office/drawing/2014/main" id="{20725AF9-B9D5-639D-AD48-A15B4B20AE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8000"/>
          </a:blip>
          <a:srcRect l="2615" t="27656" r="1069" b="18166"/>
          <a:stretch/>
        </p:blipFill>
        <p:spPr>
          <a:xfrm>
            <a:off x="0" y="-303"/>
            <a:ext cx="9144002" cy="5143501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327DC5D7-B078-FB71-065D-C1A8D8BBCCC6}"/>
              </a:ext>
            </a:extLst>
          </p:cNvPr>
          <p:cNvGrpSpPr/>
          <p:nvPr/>
        </p:nvGrpSpPr>
        <p:grpSpPr>
          <a:xfrm>
            <a:off x="1119264" y="3981033"/>
            <a:ext cx="7056786" cy="504056"/>
            <a:chOff x="2590008" y="4083918"/>
            <a:chExt cx="4367074" cy="504056"/>
          </a:xfrm>
        </p:grpSpPr>
        <p:pic>
          <p:nvPicPr>
            <p:cNvPr id="6" name="Gráfico 22">
              <a:extLst>
                <a:ext uri="{FF2B5EF4-FFF2-40B4-BE49-F238E27FC236}">
                  <a16:creationId xmlns:a16="http://schemas.microsoft.com/office/drawing/2014/main" id="{4EE20E35-4732-50C4-1D59-02B6F6A0E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90008" y="4083918"/>
              <a:ext cx="1069487" cy="400456"/>
            </a:xfrm>
            <a:prstGeom prst="rect">
              <a:avLst/>
            </a:prstGeom>
          </p:spPr>
        </p:pic>
        <p:pic>
          <p:nvPicPr>
            <p:cNvPr id="7" name="Gráfico 21">
              <a:extLst>
                <a:ext uri="{FF2B5EF4-FFF2-40B4-BE49-F238E27FC236}">
                  <a16:creationId xmlns:a16="http://schemas.microsoft.com/office/drawing/2014/main" id="{A159392A-3135-25C6-3ACC-EA4B38733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97413" y="4083918"/>
              <a:ext cx="1559669" cy="504056"/>
            </a:xfrm>
            <a:prstGeom prst="rect">
              <a:avLst/>
            </a:prstGeom>
          </p:spPr>
        </p:pic>
      </p:grpSp>
      <p:pic>
        <p:nvPicPr>
          <p:cNvPr id="9" name="Gráfico 30">
            <a:extLst>
              <a:ext uri="{FF2B5EF4-FFF2-40B4-BE49-F238E27FC236}">
                <a16:creationId xmlns:a16="http://schemas.microsoft.com/office/drawing/2014/main" id="{0AD7033E-7072-8B91-1DC6-2AC355B4D5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5829"/>
          <a:stretch>
            <a:fillRect/>
          </a:stretch>
        </p:blipFill>
        <p:spPr>
          <a:xfrm>
            <a:off x="0" y="3363838"/>
            <a:ext cx="1097121" cy="1579287"/>
          </a:xfrm>
          <a:prstGeom prst="rect">
            <a:avLst/>
          </a:prstGeom>
        </p:spPr>
      </p:pic>
      <p:pic>
        <p:nvPicPr>
          <p:cNvPr id="8" name="Gráfico 20">
            <a:extLst>
              <a:ext uri="{FF2B5EF4-FFF2-40B4-BE49-F238E27FC236}">
                <a16:creationId xmlns:a16="http://schemas.microsoft.com/office/drawing/2014/main" id="{136376CD-BBD8-E325-A109-A4BA08712A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50000" r="42701"/>
          <a:stretch>
            <a:fillRect/>
          </a:stretch>
        </p:blipFill>
        <p:spPr>
          <a:xfrm>
            <a:off x="7596336" y="0"/>
            <a:ext cx="1547664" cy="1350522"/>
          </a:xfrm>
          <a:prstGeom prst="rect">
            <a:avLst/>
          </a:prstGeom>
        </p:spPr>
      </p:pic>
      <p:sp>
        <p:nvSpPr>
          <p:cNvPr id="17" name="Google Shape;320;p16">
            <a:extLst>
              <a:ext uri="{FF2B5EF4-FFF2-40B4-BE49-F238E27FC236}">
                <a16:creationId xmlns:a16="http://schemas.microsoft.com/office/drawing/2014/main" id="{F635E8B1-6F09-52FB-0CDA-FF9F2EC8574D}"/>
              </a:ext>
            </a:extLst>
          </p:cNvPr>
          <p:cNvSpPr/>
          <p:nvPr/>
        </p:nvSpPr>
        <p:spPr>
          <a:xfrm>
            <a:off x="3065815" y="51470"/>
            <a:ext cx="7144" cy="5143500"/>
          </a:xfrm>
          <a:prstGeom prst="rect">
            <a:avLst/>
          </a:prstGeom>
          <a:solidFill>
            <a:srgbClr val="EBF8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441;p22">
            <a:extLst>
              <a:ext uri="{FF2B5EF4-FFF2-40B4-BE49-F238E27FC236}">
                <a16:creationId xmlns:a16="http://schemas.microsoft.com/office/drawing/2014/main" id="{F3C37E35-6B2B-5860-AEB6-2F27E0015B83}"/>
              </a:ext>
            </a:extLst>
          </p:cNvPr>
          <p:cNvSpPr/>
          <p:nvPr/>
        </p:nvSpPr>
        <p:spPr>
          <a:xfrm>
            <a:off x="428625" y="814388"/>
            <a:ext cx="2314575" cy="1645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6000"/>
              </a:lnSpc>
              <a:buClr>
                <a:srgbClr val="F8FAFC"/>
              </a:buClr>
              <a:buSzPts val="2450"/>
              <a:buFont typeface="Inter"/>
              <a:buNone/>
            </a:pPr>
            <a:r>
              <a:rPr lang="en-US" sz="2450" b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Exemplo</a:t>
            </a:r>
            <a:r>
              <a:rPr lang="en-US" sz="2450" b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450" b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Prático</a:t>
            </a:r>
            <a:r>
              <a:rPr lang="en-US" sz="2450" b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: </a:t>
            </a:r>
            <a:r>
              <a:rPr lang="en-US" sz="2450" b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Distribuição</a:t>
            </a:r>
            <a:r>
              <a:rPr lang="en-US" sz="2450" b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de </a:t>
            </a:r>
            <a:r>
              <a:rPr lang="en-US" sz="2450" b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Lucros</a:t>
            </a:r>
            <a:endParaRPr sz="245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44;p22">
            <a:extLst>
              <a:ext uri="{FF2B5EF4-FFF2-40B4-BE49-F238E27FC236}">
                <a16:creationId xmlns:a16="http://schemas.microsoft.com/office/drawing/2014/main" id="{C8F1A588-9813-B9C5-82FD-80DE156EF3F6}"/>
              </a:ext>
            </a:extLst>
          </p:cNvPr>
          <p:cNvSpPr/>
          <p:nvPr/>
        </p:nvSpPr>
        <p:spPr>
          <a:xfrm>
            <a:off x="3626789" y="757590"/>
            <a:ext cx="49006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8FAFC"/>
              </a:buClr>
              <a:buSzPts val="1200"/>
              <a:buFont typeface="Inter"/>
              <a:buNone/>
            </a:pPr>
            <a:r>
              <a:rPr lang="en-US" sz="1200" b="1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O Fato </a:t>
            </a:r>
            <a:r>
              <a:rPr lang="en-US" sz="1200" b="1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Gerador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445;p22">
            <a:extLst>
              <a:ext uri="{FF2B5EF4-FFF2-40B4-BE49-F238E27FC236}">
                <a16:creationId xmlns:a16="http://schemas.microsoft.com/office/drawing/2014/main" id="{AB0F0901-3C48-5D26-97A0-A93CD0261AD7}"/>
              </a:ext>
            </a:extLst>
          </p:cNvPr>
          <p:cNvSpPr/>
          <p:nvPr/>
        </p:nvSpPr>
        <p:spPr>
          <a:xfrm>
            <a:off x="3658173" y="1057717"/>
            <a:ext cx="4900613" cy="38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BD5E1"/>
              </a:buClr>
              <a:buSzPts val="950"/>
              <a:buFont typeface="Inter Light"/>
              <a:buNone/>
            </a:pP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A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distribuição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de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lucro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ocorre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efetivamente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no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mês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de Janeiro. O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registro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contábil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e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financeiro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deve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ser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imediato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.</a:t>
            </a:r>
            <a:endParaRPr sz="9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448;p22">
            <a:extLst>
              <a:ext uri="{FF2B5EF4-FFF2-40B4-BE49-F238E27FC236}">
                <a16:creationId xmlns:a16="http://schemas.microsoft.com/office/drawing/2014/main" id="{BB2DCE3B-501C-0B94-A893-3CD74CF9A36E}"/>
              </a:ext>
            </a:extLst>
          </p:cNvPr>
          <p:cNvSpPr/>
          <p:nvPr/>
        </p:nvSpPr>
        <p:spPr>
          <a:xfrm>
            <a:off x="3620736" y="1744561"/>
            <a:ext cx="49006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8FAFC"/>
              </a:buClr>
              <a:buSzPts val="1200"/>
              <a:buFont typeface="Inter"/>
              <a:buNone/>
            </a:pPr>
            <a:r>
              <a:rPr lang="en-US" sz="1200" b="1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O </a:t>
            </a:r>
            <a:r>
              <a:rPr lang="en-US" sz="1200" b="1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Envio</a:t>
            </a:r>
            <a:r>
              <a:rPr lang="en-US" sz="1200" b="1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200" b="1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na</a:t>
            </a:r>
            <a:r>
              <a:rPr lang="en-US" sz="1200" b="1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EFD-</a:t>
            </a:r>
            <a:r>
              <a:rPr lang="en-US" sz="1200" b="1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Reinf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449;p22">
            <a:extLst>
              <a:ext uri="{FF2B5EF4-FFF2-40B4-BE49-F238E27FC236}">
                <a16:creationId xmlns:a16="http://schemas.microsoft.com/office/drawing/2014/main" id="{EBCB59EE-FD23-CCAE-1292-41B5995F9C2A}"/>
              </a:ext>
            </a:extLst>
          </p:cNvPr>
          <p:cNvSpPr/>
          <p:nvPr/>
        </p:nvSpPr>
        <p:spPr>
          <a:xfrm>
            <a:off x="3591771" y="2077639"/>
            <a:ext cx="4900613" cy="38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BD5E1"/>
              </a:buClr>
              <a:buSzPts val="950"/>
              <a:buFont typeface="Inter Light"/>
              <a:buNone/>
            </a:pP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O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evento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R-4010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deve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ser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enviado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no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mês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do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fato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(Janeiro),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utilizando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o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código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10001 e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tpIsencao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= 5.</a:t>
            </a:r>
            <a:endParaRPr sz="9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452;p22">
            <a:extLst>
              <a:ext uri="{FF2B5EF4-FFF2-40B4-BE49-F238E27FC236}">
                <a16:creationId xmlns:a16="http://schemas.microsoft.com/office/drawing/2014/main" id="{CD8AE5B1-7CD8-3E3D-8130-A8E98E99A44C}"/>
              </a:ext>
            </a:extLst>
          </p:cNvPr>
          <p:cNvSpPr/>
          <p:nvPr/>
        </p:nvSpPr>
        <p:spPr>
          <a:xfrm>
            <a:off x="3620735" y="2639858"/>
            <a:ext cx="49006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8FAFC"/>
              </a:buClr>
              <a:buSzPts val="1200"/>
              <a:buFont typeface="Inter"/>
              <a:buNone/>
            </a:pPr>
            <a:r>
              <a:rPr lang="en-US" sz="1200" b="1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Conformidade</a:t>
            </a:r>
            <a:r>
              <a:rPr lang="en-US" sz="1200" b="1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de </a:t>
            </a:r>
            <a:r>
              <a:rPr lang="en-US" sz="1200" b="1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Fluxo</a:t>
            </a: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53;p22">
            <a:extLst>
              <a:ext uri="{FF2B5EF4-FFF2-40B4-BE49-F238E27FC236}">
                <a16:creationId xmlns:a16="http://schemas.microsoft.com/office/drawing/2014/main" id="{C83ACCE4-D7AF-6608-1FCE-9359E99F123B}"/>
              </a:ext>
            </a:extLst>
          </p:cNvPr>
          <p:cNvSpPr/>
          <p:nvPr/>
        </p:nvSpPr>
        <p:spPr>
          <a:xfrm>
            <a:off x="3635002" y="2934945"/>
            <a:ext cx="4900613" cy="38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CBD5E1"/>
              </a:buClr>
              <a:buSzPts val="950"/>
              <a:buFont typeface="Inter Light"/>
              <a:buNone/>
            </a:pP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O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registro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fiel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ao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fluxo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de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caixa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garante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que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não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haja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divergências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em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cruzamentos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com a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conta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bancária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da </a:t>
            </a:r>
            <a:r>
              <a:rPr lang="en-US" sz="9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empresa</a:t>
            </a:r>
            <a:r>
              <a:rPr lang="en-US" sz="9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.</a:t>
            </a:r>
            <a:endParaRPr sz="9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442;p22">
            <a:extLst>
              <a:ext uri="{FF2B5EF4-FFF2-40B4-BE49-F238E27FC236}">
                <a16:creationId xmlns:a16="http://schemas.microsoft.com/office/drawing/2014/main" id="{5C56166F-D44B-6B49-D8ED-E306E34795FB}"/>
              </a:ext>
            </a:extLst>
          </p:cNvPr>
          <p:cNvSpPr/>
          <p:nvPr/>
        </p:nvSpPr>
        <p:spPr>
          <a:xfrm>
            <a:off x="3114101" y="981705"/>
            <a:ext cx="428625" cy="428625"/>
          </a:xfrm>
          <a:prstGeom prst="rect">
            <a:avLst/>
          </a:prstGeom>
          <a:solidFill>
            <a:srgbClr val="38BD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72A"/>
              </a:buClr>
              <a:buSzPts val="1200"/>
              <a:buFont typeface="Inter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F172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01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446;p22">
            <a:extLst>
              <a:ext uri="{FF2B5EF4-FFF2-40B4-BE49-F238E27FC236}">
                <a16:creationId xmlns:a16="http://schemas.microsoft.com/office/drawing/2014/main" id="{59720C46-1D7A-8D02-F092-AAFED6550D2F}"/>
              </a:ext>
            </a:extLst>
          </p:cNvPr>
          <p:cNvSpPr/>
          <p:nvPr/>
        </p:nvSpPr>
        <p:spPr>
          <a:xfrm>
            <a:off x="3143590" y="1991774"/>
            <a:ext cx="428625" cy="428625"/>
          </a:xfrm>
          <a:prstGeom prst="rect">
            <a:avLst/>
          </a:prstGeom>
          <a:solidFill>
            <a:srgbClr val="38BD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72A"/>
              </a:buClr>
              <a:buSzPts val="1200"/>
              <a:buFont typeface="Inter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F172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02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450;p22">
            <a:extLst>
              <a:ext uri="{FF2B5EF4-FFF2-40B4-BE49-F238E27FC236}">
                <a16:creationId xmlns:a16="http://schemas.microsoft.com/office/drawing/2014/main" id="{2460AC7C-C4FF-B9F7-D8D5-B08474D33CED}"/>
              </a:ext>
            </a:extLst>
          </p:cNvPr>
          <p:cNvSpPr/>
          <p:nvPr/>
        </p:nvSpPr>
        <p:spPr>
          <a:xfrm>
            <a:off x="3143589" y="2847027"/>
            <a:ext cx="428625" cy="428625"/>
          </a:xfrm>
          <a:prstGeom prst="rect">
            <a:avLst/>
          </a:prstGeom>
          <a:solidFill>
            <a:srgbClr val="38BD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172A"/>
              </a:buClr>
              <a:buSzPts val="1200"/>
              <a:buFont typeface="Inter"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0F172A"/>
                </a:solidFill>
                <a:effectLst/>
                <a:uLnTx/>
                <a:uFillTx/>
                <a:latin typeface="Inter"/>
                <a:ea typeface="Inter"/>
                <a:cs typeface="Inter"/>
                <a:sym typeface="Inter"/>
              </a:rPr>
              <a:t>03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454;p22">
            <a:extLst>
              <a:ext uri="{FF2B5EF4-FFF2-40B4-BE49-F238E27FC236}">
                <a16:creationId xmlns:a16="http://schemas.microsoft.com/office/drawing/2014/main" id="{F3BB38A4-E2E4-33FE-CD36-B3BBF70972A3}"/>
              </a:ext>
            </a:extLst>
          </p:cNvPr>
          <p:cNvSpPr/>
          <p:nvPr/>
        </p:nvSpPr>
        <p:spPr>
          <a:xfrm>
            <a:off x="3171825" y="3386138"/>
            <a:ext cx="5543550" cy="596503"/>
          </a:xfrm>
          <a:prstGeom prst="rect">
            <a:avLst/>
          </a:prstGeom>
          <a:solidFill>
            <a:srgbClr val="F43F5E">
              <a:alpha val="1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457;p22">
            <a:extLst>
              <a:ext uri="{FF2B5EF4-FFF2-40B4-BE49-F238E27FC236}">
                <a16:creationId xmlns:a16="http://schemas.microsoft.com/office/drawing/2014/main" id="{7454CC97-6D40-8D35-AC8A-2C17C0BFBA1E}"/>
              </a:ext>
            </a:extLst>
          </p:cNvPr>
          <p:cNvSpPr/>
          <p:nvPr/>
        </p:nvSpPr>
        <p:spPr>
          <a:xfrm>
            <a:off x="3686175" y="3529013"/>
            <a:ext cx="4886325" cy="3107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F8FAFC"/>
              </a:buClr>
              <a:buSzPts val="950"/>
              <a:buFont typeface="Inter Light"/>
              <a:buNone/>
            </a:pPr>
            <a:r>
              <a:rPr lang="en-US" sz="950" kern="0" dirty="0">
                <a:solidFill>
                  <a:srgbClr val="F8FAFC"/>
                </a:solidFill>
                <a:latin typeface="Inter Light"/>
                <a:ea typeface="Inter Light"/>
                <a:cs typeface="Inter Light"/>
                <a:sym typeface="Inter Light"/>
              </a:rPr>
              <a:t>Evite a </a:t>
            </a:r>
            <a:r>
              <a:rPr lang="en-US" sz="950" kern="0" dirty="0" err="1">
                <a:solidFill>
                  <a:srgbClr val="F8FAFC"/>
                </a:solidFill>
                <a:latin typeface="Inter Light"/>
                <a:ea typeface="Inter Light"/>
                <a:cs typeface="Inter Light"/>
                <a:sym typeface="Inter Light"/>
              </a:rPr>
              <a:t>Postergação</a:t>
            </a:r>
            <a:r>
              <a:rPr lang="en-US" sz="950" kern="0" dirty="0">
                <a:solidFill>
                  <a:srgbClr val="F8FAFC"/>
                </a:solidFill>
                <a:latin typeface="Inter Light"/>
                <a:ea typeface="Inter Light"/>
                <a:cs typeface="Inter Light"/>
                <a:sym typeface="Inter Light"/>
              </a:rPr>
              <a:t> Artificial:</a:t>
            </a:r>
            <a:r>
              <a:rPr lang="en-US" sz="9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O </a:t>
            </a:r>
            <a:r>
              <a:rPr lang="en-US" sz="9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envio</a:t>
            </a:r>
            <a:r>
              <a:rPr lang="en-US" sz="9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fora do </a:t>
            </a:r>
            <a:r>
              <a:rPr lang="en-US" sz="9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mês</a:t>
            </a:r>
            <a:r>
              <a:rPr lang="en-US" sz="9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do </a:t>
            </a:r>
            <a:r>
              <a:rPr lang="en-US" sz="9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fato</a:t>
            </a:r>
            <a:r>
              <a:rPr lang="en-US" sz="9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9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gerador</a:t>
            </a:r>
            <a:r>
              <a:rPr lang="en-US" sz="9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9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pode</a:t>
            </a:r>
            <a:r>
              <a:rPr lang="en-US" sz="9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ser </a:t>
            </a:r>
            <a:r>
              <a:rPr lang="en-US" sz="9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interpretado</a:t>
            </a:r>
            <a:r>
              <a:rPr lang="en-US" sz="9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9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pelo</a:t>
            </a:r>
            <a:r>
              <a:rPr lang="en-US" sz="9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9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fisco</a:t>
            </a:r>
            <a:r>
              <a:rPr lang="en-US" sz="9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9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como</a:t>
            </a:r>
            <a:r>
              <a:rPr lang="en-US" sz="9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9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omissão</a:t>
            </a:r>
            <a:r>
              <a:rPr lang="en-US" sz="9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de </a:t>
            </a:r>
            <a:r>
              <a:rPr lang="en-US" sz="9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informação</a:t>
            </a:r>
            <a:r>
              <a:rPr lang="en-US" sz="9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9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ou</a:t>
            </a:r>
            <a:r>
              <a:rPr lang="en-US" sz="9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9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tentativa</a:t>
            </a:r>
            <a:r>
              <a:rPr lang="en-US" sz="9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de </a:t>
            </a:r>
            <a:r>
              <a:rPr lang="en-US" sz="9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fraude</a:t>
            </a:r>
            <a:r>
              <a:rPr lang="en-US" sz="9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.</a:t>
            </a:r>
            <a:endParaRPr sz="95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23" name="Google Shape;456;p22" descr="preencoded.png">
            <a:extLst>
              <a:ext uri="{FF2B5EF4-FFF2-40B4-BE49-F238E27FC236}">
                <a16:creationId xmlns:a16="http://schemas.microsoft.com/office/drawing/2014/main" id="{B1F03F81-7BB9-B50D-25D1-E06F9B14724A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314700" y="3570089"/>
            <a:ext cx="22860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455;p22">
            <a:extLst>
              <a:ext uri="{FF2B5EF4-FFF2-40B4-BE49-F238E27FC236}">
                <a16:creationId xmlns:a16="http://schemas.microsoft.com/office/drawing/2014/main" id="{4A0D2B48-69C5-33C9-275D-3910B70C4343}"/>
              </a:ext>
            </a:extLst>
          </p:cNvPr>
          <p:cNvSpPr/>
          <p:nvPr/>
        </p:nvSpPr>
        <p:spPr>
          <a:xfrm>
            <a:off x="3171825" y="3386138"/>
            <a:ext cx="28575" cy="596503"/>
          </a:xfrm>
          <a:prstGeom prst="rect">
            <a:avLst/>
          </a:prstGeom>
          <a:solidFill>
            <a:srgbClr val="F43F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7432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64554-4705-E0D8-E586-11C76F8CF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373E2153-12A4-12EB-96BC-120B4C94C407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44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 descr="Imagem de vídeo game&#10;&#10;Descrição gerada automaticamente com confiança baixa">
            <a:extLst>
              <a:ext uri="{FF2B5EF4-FFF2-40B4-BE49-F238E27FC236}">
                <a16:creationId xmlns:a16="http://schemas.microsoft.com/office/drawing/2014/main" id="{44B288CE-5F3A-84C6-738B-C110E15559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8000"/>
          </a:blip>
          <a:srcRect l="2615" t="27656" r="1069" b="18166"/>
          <a:stretch/>
        </p:blipFill>
        <p:spPr>
          <a:xfrm>
            <a:off x="-22143" y="-302"/>
            <a:ext cx="9144002" cy="5143501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FDF122F3-3F09-5C8A-DFEE-A82AD686BCE6}"/>
              </a:ext>
            </a:extLst>
          </p:cNvPr>
          <p:cNvGrpSpPr/>
          <p:nvPr/>
        </p:nvGrpSpPr>
        <p:grpSpPr>
          <a:xfrm>
            <a:off x="1119264" y="3981033"/>
            <a:ext cx="7056786" cy="504056"/>
            <a:chOff x="2590008" y="4083918"/>
            <a:chExt cx="4367074" cy="504056"/>
          </a:xfrm>
        </p:grpSpPr>
        <p:pic>
          <p:nvPicPr>
            <p:cNvPr id="6" name="Gráfico 22">
              <a:extLst>
                <a:ext uri="{FF2B5EF4-FFF2-40B4-BE49-F238E27FC236}">
                  <a16:creationId xmlns:a16="http://schemas.microsoft.com/office/drawing/2014/main" id="{D0853C59-55B1-620E-0580-C722CB57B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90008" y="4083918"/>
              <a:ext cx="1069487" cy="400456"/>
            </a:xfrm>
            <a:prstGeom prst="rect">
              <a:avLst/>
            </a:prstGeom>
          </p:spPr>
        </p:pic>
        <p:pic>
          <p:nvPicPr>
            <p:cNvPr id="7" name="Gráfico 21">
              <a:extLst>
                <a:ext uri="{FF2B5EF4-FFF2-40B4-BE49-F238E27FC236}">
                  <a16:creationId xmlns:a16="http://schemas.microsoft.com/office/drawing/2014/main" id="{FC67ECDB-6903-3FA2-C6FA-0AD312EB9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97413" y="4083918"/>
              <a:ext cx="1559669" cy="504056"/>
            </a:xfrm>
            <a:prstGeom prst="rect">
              <a:avLst/>
            </a:prstGeom>
          </p:spPr>
        </p:pic>
      </p:grpSp>
      <p:pic>
        <p:nvPicPr>
          <p:cNvPr id="9" name="Gráfico 30">
            <a:extLst>
              <a:ext uri="{FF2B5EF4-FFF2-40B4-BE49-F238E27FC236}">
                <a16:creationId xmlns:a16="http://schemas.microsoft.com/office/drawing/2014/main" id="{AF93C1C6-C1A5-9BAD-901E-BAB834BA81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5829"/>
          <a:stretch>
            <a:fillRect/>
          </a:stretch>
        </p:blipFill>
        <p:spPr>
          <a:xfrm>
            <a:off x="0" y="3363838"/>
            <a:ext cx="1097121" cy="1579287"/>
          </a:xfrm>
          <a:prstGeom prst="rect">
            <a:avLst/>
          </a:prstGeom>
        </p:spPr>
      </p:pic>
      <p:pic>
        <p:nvPicPr>
          <p:cNvPr id="8" name="Gráfico 20">
            <a:extLst>
              <a:ext uri="{FF2B5EF4-FFF2-40B4-BE49-F238E27FC236}">
                <a16:creationId xmlns:a16="http://schemas.microsoft.com/office/drawing/2014/main" id="{C2BE98E8-9A3D-93DA-B5BF-ACFC7B97FE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50000" r="42701"/>
          <a:stretch>
            <a:fillRect/>
          </a:stretch>
        </p:blipFill>
        <p:spPr>
          <a:xfrm>
            <a:off x="7596336" y="0"/>
            <a:ext cx="1547664" cy="1350522"/>
          </a:xfrm>
          <a:prstGeom prst="rect">
            <a:avLst/>
          </a:prstGeom>
        </p:spPr>
      </p:pic>
      <p:sp>
        <p:nvSpPr>
          <p:cNvPr id="17" name="Google Shape;320;p16">
            <a:extLst>
              <a:ext uri="{FF2B5EF4-FFF2-40B4-BE49-F238E27FC236}">
                <a16:creationId xmlns:a16="http://schemas.microsoft.com/office/drawing/2014/main" id="{6E05E820-B470-85F6-A785-5BFFE0AF8B8B}"/>
              </a:ext>
            </a:extLst>
          </p:cNvPr>
          <p:cNvSpPr/>
          <p:nvPr/>
        </p:nvSpPr>
        <p:spPr>
          <a:xfrm>
            <a:off x="3065815" y="51470"/>
            <a:ext cx="7144" cy="5143500"/>
          </a:xfrm>
          <a:prstGeom prst="rect">
            <a:avLst/>
          </a:prstGeom>
          <a:solidFill>
            <a:srgbClr val="EBF8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466;p23">
            <a:extLst>
              <a:ext uri="{FF2B5EF4-FFF2-40B4-BE49-F238E27FC236}">
                <a16:creationId xmlns:a16="http://schemas.microsoft.com/office/drawing/2014/main" id="{9D3ED2DF-3ECD-F02B-A284-2AB8F10A624C}"/>
              </a:ext>
            </a:extLst>
          </p:cNvPr>
          <p:cNvSpPr/>
          <p:nvPr/>
        </p:nvSpPr>
        <p:spPr>
          <a:xfrm>
            <a:off x="428625" y="814388"/>
            <a:ext cx="2314575" cy="1234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6000"/>
              </a:lnSpc>
              <a:buClr>
                <a:srgbClr val="F8FAFC"/>
              </a:buClr>
              <a:buSzPts val="2450"/>
              <a:buFont typeface="Inter"/>
              <a:buNone/>
            </a:pPr>
            <a:r>
              <a:rPr lang="en-US" sz="2450" b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Governança</a:t>
            </a:r>
            <a:r>
              <a:rPr lang="en-US" sz="2450" b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Fiscal e </a:t>
            </a:r>
            <a:r>
              <a:rPr lang="en-US" sz="2450" b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Padronização</a:t>
            </a:r>
            <a:endParaRPr sz="245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468;p23">
            <a:extLst>
              <a:ext uri="{FF2B5EF4-FFF2-40B4-BE49-F238E27FC236}">
                <a16:creationId xmlns:a16="http://schemas.microsoft.com/office/drawing/2014/main" id="{4ABF2EC0-1681-9C82-36EC-5AFE4D20210E}"/>
              </a:ext>
            </a:extLst>
          </p:cNvPr>
          <p:cNvSpPr/>
          <p:nvPr/>
        </p:nvSpPr>
        <p:spPr>
          <a:xfrm>
            <a:off x="3721894" y="571500"/>
            <a:ext cx="4993481" cy="22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F8FAFC"/>
              </a:buClr>
              <a:buSzPts val="1300"/>
              <a:buFont typeface="Inter"/>
              <a:buNone/>
            </a:pPr>
            <a:r>
              <a:rPr lang="en-US" sz="1300" b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Técnica </a:t>
            </a:r>
            <a:r>
              <a:rPr lang="en-US" sz="1300" b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sobre</a:t>
            </a:r>
            <a:r>
              <a:rPr lang="en-US" sz="1300" b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o "</a:t>
            </a:r>
            <a:r>
              <a:rPr lang="en-US" sz="1300" b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Achismo</a:t>
            </a:r>
            <a:r>
              <a:rPr lang="en-US" sz="1300" b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"</a:t>
            </a:r>
            <a:endParaRPr sz="130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469;p23">
            <a:extLst>
              <a:ext uri="{FF2B5EF4-FFF2-40B4-BE49-F238E27FC236}">
                <a16:creationId xmlns:a16="http://schemas.microsoft.com/office/drawing/2014/main" id="{A39A85F7-0399-9C62-68B5-2EB64CA9A681}"/>
              </a:ext>
            </a:extLst>
          </p:cNvPr>
          <p:cNvSpPr/>
          <p:nvPr/>
        </p:nvSpPr>
        <p:spPr>
          <a:xfrm>
            <a:off x="3721895" y="867966"/>
            <a:ext cx="4234482" cy="393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8000"/>
              </a:lnSpc>
              <a:buClr>
                <a:srgbClr val="CBD5E1"/>
              </a:buClr>
              <a:buSzPts val="1000"/>
              <a:buFont typeface="Inter Light"/>
              <a:buNone/>
            </a:pPr>
            <a:r>
              <a:rPr lang="en-US" sz="100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Substituição</a:t>
            </a:r>
            <a:r>
              <a:rPr lang="en-US" sz="100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de </a:t>
            </a:r>
            <a:r>
              <a:rPr lang="en-US" sz="100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práticas</a:t>
            </a:r>
            <a:r>
              <a:rPr lang="en-US" sz="100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0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baseadas</a:t>
            </a:r>
            <a:r>
              <a:rPr lang="en-US" sz="100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0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em</a:t>
            </a:r>
            <a:r>
              <a:rPr lang="en-US" sz="100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0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suposições</a:t>
            </a:r>
            <a:r>
              <a:rPr lang="en-US" sz="100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0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por</a:t>
            </a:r>
            <a:r>
              <a:rPr lang="en-US" sz="100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0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embasamento</a:t>
            </a:r>
            <a:r>
              <a:rPr lang="en-US" sz="100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0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técnico</a:t>
            </a:r>
            <a:r>
              <a:rPr lang="en-US" sz="100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0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rigoroso</a:t>
            </a:r>
            <a:r>
              <a:rPr lang="en-US" sz="100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e </a:t>
            </a:r>
            <a:r>
              <a:rPr lang="en-US" sz="100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processos</a:t>
            </a:r>
            <a:r>
              <a:rPr lang="en-US" sz="100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0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validados</a:t>
            </a:r>
            <a:r>
              <a:rPr lang="en-US" sz="100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pela </a:t>
            </a:r>
            <a:r>
              <a:rPr lang="en-US" sz="100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legislação</a:t>
            </a:r>
            <a:r>
              <a:rPr lang="en-US" sz="100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0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vigente</a:t>
            </a:r>
            <a:r>
              <a:rPr lang="en-US" sz="100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.</a:t>
            </a:r>
            <a:endParaRPr sz="100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467;p23" descr="preencoded.png">
            <a:extLst>
              <a:ext uri="{FF2B5EF4-FFF2-40B4-BE49-F238E27FC236}">
                <a16:creationId xmlns:a16="http://schemas.microsoft.com/office/drawing/2014/main" id="{1A720F7A-71F5-CA33-F4C7-F088C17C63A7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314700" y="628650"/>
            <a:ext cx="22860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471;p23">
            <a:extLst>
              <a:ext uri="{FF2B5EF4-FFF2-40B4-BE49-F238E27FC236}">
                <a16:creationId xmlns:a16="http://schemas.microsoft.com/office/drawing/2014/main" id="{A1AB142C-06D6-95AE-3A70-C5210F806296}"/>
              </a:ext>
            </a:extLst>
          </p:cNvPr>
          <p:cNvSpPr/>
          <p:nvPr/>
        </p:nvSpPr>
        <p:spPr>
          <a:xfrm>
            <a:off x="3750469" y="1588033"/>
            <a:ext cx="4964906" cy="22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F8FAFC"/>
              </a:buClr>
              <a:buSzPts val="1300"/>
              <a:buFont typeface="Inter"/>
              <a:buNone/>
            </a:pPr>
            <a:r>
              <a:rPr lang="en-US" sz="1300" b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Padronização</a:t>
            </a:r>
            <a:r>
              <a:rPr lang="en-US" sz="1300" b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300" b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Obrigatória</a:t>
            </a:r>
            <a:endParaRPr sz="130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472;p23">
            <a:extLst>
              <a:ext uri="{FF2B5EF4-FFF2-40B4-BE49-F238E27FC236}">
                <a16:creationId xmlns:a16="http://schemas.microsoft.com/office/drawing/2014/main" id="{EBFE980F-AB25-4AB3-D58D-2BB5BB28DF0A}"/>
              </a:ext>
            </a:extLst>
          </p:cNvPr>
          <p:cNvSpPr/>
          <p:nvPr/>
        </p:nvSpPr>
        <p:spPr>
          <a:xfrm>
            <a:off x="3750469" y="1884499"/>
            <a:ext cx="3917875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8000"/>
              </a:lnSpc>
              <a:buClr>
                <a:srgbClr val="CBD5E1"/>
              </a:buClr>
              <a:buSzPts val="1000"/>
              <a:buFont typeface="Inter Light"/>
              <a:buNone/>
            </a:pPr>
            <a:r>
              <a:rPr lang="en-US" sz="100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Implementação</a:t>
            </a:r>
            <a:r>
              <a:rPr lang="en-US" sz="100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de </a:t>
            </a:r>
            <a:r>
              <a:rPr lang="en-US" sz="100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fluxos</a:t>
            </a:r>
            <a:r>
              <a:rPr lang="en-US" sz="100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de </a:t>
            </a:r>
            <a:r>
              <a:rPr lang="en-US" sz="100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trabalho</a:t>
            </a:r>
            <a:r>
              <a:rPr lang="en-US" sz="100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0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uniformes</a:t>
            </a:r>
            <a:r>
              <a:rPr lang="en-US" sz="100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que </a:t>
            </a:r>
            <a:r>
              <a:rPr lang="en-US" sz="100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reduzem</a:t>
            </a:r>
            <a:r>
              <a:rPr lang="en-US" sz="100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0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drasticamente</a:t>
            </a:r>
            <a:r>
              <a:rPr lang="en-US" sz="100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a </a:t>
            </a:r>
            <a:r>
              <a:rPr lang="en-US" sz="100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margem</a:t>
            </a:r>
            <a:r>
              <a:rPr lang="en-US" sz="100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de </a:t>
            </a:r>
            <a:r>
              <a:rPr lang="en-US" sz="100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erro</a:t>
            </a:r>
            <a:r>
              <a:rPr lang="en-US" sz="100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0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humano</a:t>
            </a:r>
            <a:r>
              <a:rPr lang="en-US" sz="100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0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nos</a:t>
            </a:r>
            <a:r>
              <a:rPr lang="en-US" sz="100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0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lançamentos</a:t>
            </a:r>
            <a:r>
              <a:rPr lang="en-US" sz="100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da EFD-</a:t>
            </a:r>
            <a:r>
              <a:rPr lang="en-US" sz="100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Reinf</a:t>
            </a:r>
            <a:r>
              <a:rPr lang="en-US" sz="100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.</a:t>
            </a:r>
            <a:endParaRPr sz="100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470;p23" descr="preencoded.png">
            <a:extLst>
              <a:ext uri="{FF2B5EF4-FFF2-40B4-BE49-F238E27FC236}">
                <a16:creationId xmlns:a16="http://schemas.microsoft.com/office/drawing/2014/main" id="{1971C820-E589-B2CC-1F23-6EDCEC3FED14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314700" y="1645183"/>
            <a:ext cx="257175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474;p23">
            <a:extLst>
              <a:ext uri="{FF2B5EF4-FFF2-40B4-BE49-F238E27FC236}">
                <a16:creationId xmlns:a16="http://schemas.microsoft.com/office/drawing/2014/main" id="{12B281FA-0F52-E51B-3428-619C5A4993B1}"/>
              </a:ext>
            </a:extLst>
          </p:cNvPr>
          <p:cNvSpPr/>
          <p:nvPr/>
        </p:nvSpPr>
        <p:spPr>
          <a:xfrm>
            <a:off x="3779044" y="2604567"/>
            <a:ext cx="4936331" cy="225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8FAFC"/>
              </a:buClr>
              <a:buSzPts val="1300"/>
              <a:buFont typeface="Inter"/>
              <a:buNone/>
            </a:pPr>
            <a:r>
              <a:rPr lang="en-US" sz="1300" b="1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Proteção</a:t>
            </a:r>
            <a:r>
              <a:rPr lang="en-US" sz="1300" b="1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Patrimonial</a:t>
            </a: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475;p23">
            <a:extLst>
              <a:ext uri="{FF2B5EF4-FFF2-40B4-BE49-F238E27FC236}">
                <a16:creationId xmlns:a16="http://schemas.microsoft.com/office/drawing/2014/main" id="{C9D09A8C-F6BF-7A93-2A00-48744CBC0604}"/>
              </a:ext>
            </a:extLst>
          </p:cNvPr>
          <p:cNvSpPr/>
          <p:nvPr/>
        </p:nvSpPr>
        <p:spPr>
          <a:xfrm>
            <a:off x="3779044" y="2901032"/>
            <a:ext cx="3810149" cy="393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8000"/>
              </a:lnSpc>
              <a:buClr>
                <a:srgbClr val="CBD5E1"/>
              </a:buClr>
              <a:buSzPts val="1000"/>
              <a:buFont typeface="Inter Light"/>
              <a:buNone/>
            </a:pPr>
            <a:r>
              <a:rPr lang="en-US" sz="100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A </a:t>
            </a:r>
            <a:r>
              <a:rPr lang="en-US" sz="100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governança</a:t>
            </a:r>
            <a:r>
              <a:rPr lang="en-US" sz="100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fiscal </a:t>
            </a:r>
            <a:r>
              <a:rPr lang="en-US" sz="100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não</a:t>
            </a:r>
            <a:r>
              <a:rPr lang="en-US" sz="100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é </a:t>
            </a:r>
            <a:r>
              <a:rPr lang="en-US" sz="100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burocracia</a:t>
            </a:r>
            <a:r>
              <a:rPr lang="en-US" sz="100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; é a </a:t>
            </a:r>
            <a:r>
              <a:rPr lang="en-US" sz="100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blindagem</a:t>
            </a:r>
            <a:r>
              <a:rPr lang="en-US" sz="100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do </a:t>
            </a:r>
            <a:r>
              <a:rPr lang="en-US" sz="100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patrimônio</a:t>
            </a:r>
            <a:r>
              <a:rPr lang="en-US" sz="100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da </a:t>
            </a:r>
            <a:r>
              <a:rPr lang="en-US" sz="100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empresa</a:t>
            </a:r>
            <a:r>
              <a:rPr lang="en-US" sz="100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e dos </a:t>
            </a:r>
            <a:r>
              <a:rPr lang="en-US" sz="100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sócios</a:t>
            </a:r>
            <a:r>
              <a:rPr lang="en-US" sz="100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contra </a:t>
            </a:r>
            <a:r>
              <a:rPr lang="en-US" sz="100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passivos</a:t>
            </a:r>
            <a:r>
              <a:rPr lang="en-US" sz="100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0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tributários</a:t>
            </a:r>
            <a:r>
              <a:rPr lang="en-US" sz="100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0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evitáveis</a:t>
            </a:r>
            <a:r>
              <a:rPr lang="en-US" sz="100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.</a:t>
            </a:r>
            <a:endParaRPr sz="100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473;p23" descr="preencoded.png">
            <a:extLst>
              <a:ext uri="{FF2B5EF4-FFF2-40B4-BE49-F238E27FC236}">
                <a16:creationId xmlns:a16="http://schemas.microsoft.com/office/drawing/2014/main" id="{773CE683-AE91-93B4-1ADF-996F64212B1D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314700" y="2661717"/>
            <a:ext cx="28575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476;p23">
            <a:extLst>
              <a:ext uri="{FF2B5EF4-FFF2-40B4-BE49-F238E27FC236}">
                <a16:creationId xmlns:a16="http://schemas.microsoft.com/office/drawing/2014/main" id="{852A661B-1249-883F-B505-5A5E5DC3394D}"/>
              </a:ext>
            </a:extLst>
          </p:cNvPr>
          <p:cNvSpPr/>
          <p:nvPr/>
        </p:nvSpPr>
        <p:spPr>
          <a:xfrm>
            <a:off x="3429000" y="3378213"/>
            <a:ext cx="5400675" cy="60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5125" rIns="0" bIns="0" anchor="t" anchorCtr="0">
            <a:spAutoFit/>
          </a:bodyPr>
          <a:lstStyle/>
          <a:p>
            <a:pPr>
              <a:buClr>
                <a:srgbClr val="818CF8"/>
              </a:buClr>
              <a:buSzPts val="1150"/>
              <a:buFont typeface="Inter Light"/>
              <a:buNone/>
            </a:pPr>
            <a:r>
              <a:rPr lang="en-US" sz="1150" i="1" kern="0" dirty="0">
                <a:solidFill>
                  <a:srgbClr val="818CF8"/>
                </a:solidFill>
                <a:latin typeface="Inter Light"/>
                <a:ea typeface="Inter Light"/>
                <a:cs typeface="Inter Light"/>
                <a:sym typeface="Inter Light"/>
              </a:rPr>
              <a:t>"A </a:t>
            </a:r>
            <a:r>
              <a:rPr lang="en-US" sz="1150" i="1" kern="0" dirty="0" err="1">
                <a:solidFill>
                  <a:srgbClr val="818CF8"/>
                </a:solidFill>
                <a:latin typeface="Inter Light"/>
                <a:ea typeface="Inter Light"/>
                <a:cs typeface="Inter Light"/>
                <a:sym typeface="Inter Light"/>
              </a:rPr>
              <a:t>conformidade</a:t>
            </a:r>
            <a:r>
              <a:rPr lang="en-US" sz="1150" i="1" kern="0" dirty="0">
                <a:solidFill>
                  <a:srgbClr val="818CF8"/>
                </a:solidFill>
                <a:latin typeface="Inter Light"/>
                <a:ea typeface="Inter Light"/>
                <a:cs typeface="Inter Light"/>
                <a:sym typeface="Inter Light"/>
              </a:rPr>
              <a:t> é o </a:t>
            </a:r>
            <a:r>
              <a:rPr lang="en-US" sz="1150" i="1" kern="0" dirty="0" err="1">
                <a:solidFill>
                  <a:srgbClr val="818CF8"/>
                </a:solidFill>
                <a:latin typeface="Inter Light"/>
                <a:ea typeface="Inter Light"/>
                <a:cs typeface="Inter Light"/>
                <a:sym typeface="Inter Light"/>
              </a:rPr>
              <a:t>alicerce</a:t>
            </a:r>
            <a:r>
              <a:rPr lang="en-US" sz="1150" i="1" kern="0" dirty="0">
                <a:solidFill>
                  <a:srgbClr val="818CF8"/>
                </a:solidFill>
                <a:latin typeface="Inter Light"/>
                <a:ea typeface="Inter Light"/>
                <a:cs typeface="Inter Light"/>
                <a:sym typeface="Inter Light"/>
              </a:rPr>
              <a:t> da </a:t>
            </a:r>
            <a:r>
              <a:rPr lang="en-US" sz="1150" i="1" kern="0" dirty="0" err="1">
                <a:solidFill>
                  <a:srgbClr val="818CF8"/>
                </a:solidFill>
                <a:latin typeface="Inter Light"/>
                <a:ea typeface="Inter Light"/>
                <a:cs typeface="Inter Light"/>
                <a:sym typeface="Inter Light"/>
              </a:rPr>
              <a:t>segurança</a:t>
            </a:r>
            <a:r>
              <a:rPr lang="en-US" sz="1150" i="1" kern="0" dirty="0">
                <a:solidFill>
                  <a:srgbClr val="818CF8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150" i="1" kern="0" dirty="0" err="1">
                <a:solidFill>
                  <a:srgbClr val="818CF8"/>
                </a:solidFill>
                <a:latin typeface="Inter Light"/>
                <a:ea typeface="Inter Light"/>
                <a:cs typeface="Inter Light"/>
                <a:sym typeface="Inter Light"/>
              </a:rPr>
              <a:t>empresarial</a:t>
            </a:r>
            <a:r>
              <a:rPr lang="en-US" sz="1150" i="1" kern="0" dirty="0">
                <a:solidFill>
                  <a:srgbClr val="818CF8"/>
                </a:solidFill>
                <a:latin typeface="Inter Light"/>
                <a:ea typeface="Inter Light"/>
                <a:cs typeface="Inter Light"/>
                <a:sym typeface="Inter Light"/>
              </a:rPr>
              <a:t> no </a:t>
            </a:r>
            <a:r>
              <a:rPr lang="en-US" sz="1150" i="1" kern="0" dirty="0" err="1">
                <a:solidFill>
                  <a:srgbClr val="818CF8"/>
                </a:solidFill>
                <a:latin typeface="Inter Light"/>
                <a:ea typeface="Inter Light"/>
                <a:cs typeface="Inter Light"/>
                <a:sym typeface="Inter Light"/>
              </a:rPr>
              <a:t>ambiente</a:t>
            </a:r>
            <a:r>
              <a:rPr lang="en-US" sz="1150" i="1" kern="0" dirty="0">
                <a:solidFill>
                  <a:srgbClr val="818CF8"/>
                </a:solidFill>
                <a:latin typeface="Inter Light"/>
                <a:ea typeface="Inter Light"/>
                <a:cs typeface="Inter Light"/>
                <a:sym typeface="Inter Light"/>
              </a:rPr>
              <a:t> digital."</a:t>
            </a:r>
            <a:endParaRPr sz="115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41354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F8A09-87B0-3C2B-BDC0-CAD40EC2F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id="{35DF923E-A165-439B-B085-DB187B6CFD6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44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 descr="Imagem de vídeo game&#10;&#10;Descrição gerada automaticamente com confiança baixa">
            <a:extLst>
              <a:ext uri="{FF2B5EF4-FFF2-40B4-BE49-F238E27FC236}">
                <a16:creationId xmlns:a16="http://schemas.microsoft.com/office/drawing/2014/main" id="{BC574A12-3F27-4203-4B3F-6DC54AEF6F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8000"/>
          </a:blip>
          <a:srcRect l="2615" t="27656" r="1069" b="18166"/>
          <a:stretch/>
        </p:blipFill>
        <p:spPr>
          <a:xfrm>
            <a:off x="-6748" y="-1"/>
            <a:ext cx="9144002" cy="5143501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FB8040F7-FE5A-07BF-3AD1-F9A865C4BC67}"/>
              </a:ext>
            </a:extLst>
          </p:cNvPr>
          <p:cNvGrpSpPr/>
          <p:nvPr/>
        </p:nvGrpSpPr>
        <p:grpSpPr>
          <a:xfrm>
            <a:off x="1119264" y="3981033"/>
            <a:ext cx="7056786" cy="504056"/>
            <a:chOff x="2590008" y="4083918"/>
            <a:chExt cx="4367074" cy="504056"/>
          </a:xfrm>
        </p:grpSpPr>
        <p:pic>
          <p:nvPicPr>
            <p:cNvPr id="6" name="Gráfico 22">
              <a:extLst>
                <a:ext uri="{FF2B5EF4-FFF2-40B4-BE49-F238E27FC236}">
                  <a16:creationId xmlns:a16="http://schemas.microsoft.com/office/drawing/2014/main" id="{F9E8CEDA-986A-92CA-A73F-8CCA4D223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90008" y="4083918"/>
              <a:ext cx="1069487" cy="400456"/>
            </a:xfrm>
            <a:prstGeom prst="rect">
              <a:avLst/>
            </a:prstGeom>
          </p:spPr>
        </p:pic>
        <p:pic>
          <p:nvPicPr>
            <p:cNvPr id="7" name="Gráfico 21">
              <a:extLst>
                <a:ext uri="{FF2B5EF4-FFF2-40B4-BE49-F238E27FC236}">
                  <a16:creationId xmlns:a16="http://schemas.microsoft.com/office/drawing/2014/main" id="{44CAD6CB-5C87-4594-8F7B-1B1AC0A2B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97413" y="4083918"/>
              <a:ext cx="1559669" cy="504056"/>
            </a:xfrm>
            <a:prstGeom prst="rect">
              <a:avLst/>
            </a:prstGeom>
          </p:spPr>
        </p:pic>
      </p:grpSp>
      <p:pic>
        <p:nvPicPr>
          <p:cNvPr id="9" name="Gráfico 30">
            <a:extLst>
              <a:ext uri="{FF2B5EF4-FFF2-40B4-BE49-F238E27FC236}">
                <a16:creationId xmlns:a16="http://schemas.microsoft.com/office/drawing/2014/main" id="{BD482FAD-4A33-59A3-BB10-BC446BBEFC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5829"/>
          <a:stretch>
            <a:fillRect/>
          </a:stretch>
        </p:blipFill>
        <p:spPr>
          <a:xfrm>
            <a:off x="0" y="3363838"/>
            <a:ext cx="1097121" cy="1579287"/>
          </a:xfrm>
          <a:prstGeom prst="rect">
            <a:avLst/>
          </a:prstGeom>
        </p:spPr>
      </p:pic>
      <p:pic>
        <p:nvPicPr>
          <p:cNvPr id="8" name="Gráfico 20">
            <a:extLst>
              <a:ext uri="{FF2B5EF4-FFF2-40B4-BE49-F238E27FC236}">
                <a16:creationId xmlns:a16="http://schemas.microsoft.com/office/drawing/2014/main" id="{10D9EFBF-C98D-F86B-ABFE-E847699BEB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50000" r="42701"/>
          <a:stretch>
            <a:fillRect/>
          </a:stretch>
        </p:blipFill>
        <p:spPr>
          <a:xfrm>
            <a:off x="7596336" y="0"/>
            <a:ext cx="1547664" cy="1350522"/>
          </a:xfrm>
          <a:prstGeom prst="rect">
            <a:avLst/>
          </a:prstGeom>
        </p:spPr>
      </p:pic>
      <p:sp>
        <p:nvSpPr>
          <p:cNvPr id="17" name="Google Shape;320;p16">
            <a:extLst>
              <a:ext uri="{FF2B5EF4-FFF2-40B4-BE49-F238E27FC236}">
                <a16:creationId xmlns:a16="http://schemas.microsoft.com/office/drawing/2014/main" id="{9C53BCC3-CB09-3FD1-30A6-1EA38AF86BFB}"/>
              </a:ext>
            </a:extLst>
          </p:cNvPr>
          <p:cNvSpPr/>
          <p:nvPr/>
        </p:nvSpPr>
        <p:spPr>
          <a:xfrm>
            <a:off x="3065815" y="51470"/>
            <a:ext cx="7144" cy="5143500"/>
          </a:xfrm>
          <a:prstGeom prst="rect">
            <a:avLst/>
          </a:prstGeom>
          <a:solidFill>
            <a:srgbClr val="EBF8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485;p24">
            <a:extLst>
              <a:ext uri="{FF2B5EF4-FFF2-40B4-BE49-F238E27FC236}">
                <a16:creationId xmlns:a16="http://schemas.microsoft.com/office/drawing/2014/main" id="{60855B4B-9F97-82CB-393A-605641276EB1}"/>
              </a:ext>
            </a:extLst>
          </p:cNvPr>
          <p:cNvSpPr/>
          <p:nvPr/>
        </p:nvSpPr>
        <p:spPr>
          <a:xfrm>
            <a:off x="428625" y="1057275"/>
            <a:ext cx="2771775" cy="1320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88000"/>
              </a:lnSpc>
              <a:buClr>
                <a:srgbClr val="F8FAFC"/>
              </a:buClr>
              <a:buSzPts val="2850"/>
              <a:buFont typeface="Inter"/>
              <a:buNone/>
            </a:pPr>
            <a:r>
              <a:rPr lang="en-US" sz="2850" b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Segurança</a:t>
            </a:r>
            <a:r>
              <a:rPr lang="en-US" sz="2850" b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850" b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ou</a:t>
            </a:r>
            <a:r>
              <a:rPr lang="en-US" sz="2850" b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2850" b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Apenas</a:t>
            </a:r>
            <a:r>
              <a:rPr lang="en-US" sz="2850" b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Conforto?</a:t>
            </a:r>
            <a:endParaRPr sz="285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486;p24">
            <a:extLst>
              <a:ext uri="{FF2B5EF4-FFF2-40B4-BE49-F238E27FC236}">
                <a16:creationId xmlns:a16="http://schemas.microsoft.com/office/drawing/2014/main" id="{F0617486-DD73-3D99-9ACF-4C277708DF65}"/>
              </a:ext>
            </a:extLst>
          </p:cNvPr>
          <p:cNvSpPr/>
          <p:nvPr/>
        </p:nvSpPr>
        <p:spPr>
          <a:xfrm>
            <a:off x="3433917" y="650434"/>
            <a:ext cx="4800600" cy="24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rgbClr val="F8FAFC"/>
              </a:buClr>
              <a:buSzPts val="1400"/>
              <a:buFont typeface="Inter"/>
              <a:buNone/>
            </a:pPr>
            <a:r>
              <a:rPr lang="en-US" sz="1400" b="1" kern="0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Conformidade</a:t>
            </a:r>
            <a:r>
              <a:rPr lang="en-US" sz="1400" b="1" kern="0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Técnica</a:t>
            </a:r>
            <a:endParaRPr sz="140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487;p24">
            <a:extLst>
              <a:ext uri="{FF2B5EF4-FFF2-40B4-BE49-F238E27FC236}">
                <a16:creationId xmlns:a16="http://schemas.microsoft.com/office/drawing/2014/main" id="{1BD5E238-1309-FA4E-61C7-872DB68A8FF4}"/>
              </a:ext>
            </a:extLst>
          </p:cNvPr>
          <p:cNvSpPr/>
          <p:nvPr/>
        </p:nvSpPr>
        <p:spPr>
          <a:xfrm>
            <a:off x="3437290" y="1136291"/>
            <a:ext cx="4800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8000"/>
              </a:lnSpc>
              <a:buClr>
                <a:srgbClr val="CBD5E1"/>
              </a:buClr>
              <a:buSzPts val="1050"/>
              <a:buFont typeface="Inter Light"/>
              <a:buNone/>
            </a:pP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O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código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10001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não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é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uma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opção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facultativa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, mas um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requisito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de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validade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para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evitar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riscos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kern="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silenciosos</a:t>
            </a:r>
            <a:r>
              <a:rPr lang="en-US" sz="1050" kern="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.</a:t>
            </a:r>
            <a:endParaRPr sz="1050" kern="0" dirty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488;p24">
            <a:extLst>
              <a:ext uri="{FF2B5EF4-FFF2-40B4-BE49-F238E27FC236}">
                <a16:creationId xmlns:a16="http://schemas.microsoft.com/office/drawing/2014/main" id="{6EDA2E8A-3A66-8F6F-979D-E9529895AA77}"/>
              </a:ext>
            </a:extLst>
          </p:cNvPr>
          <p:cNvSpPr/>
          <p:nvPr/>
        </p:nvSpPr>
        <p:spPr>
          <a:xfrm>
            <a:off x="3418759" y="1908169"/>
            <a:ext cx="4800600" cy="242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8FAFC"/>
              </a:buClr>
              <a:buSzPts val="1400"/>
              <a:buFont typeface="Inter"/>
              <a:buNone/>
            </a:pPr>
            <a:r>
              <a:rPr lang="en-US" sz="1400" b="1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Visão</a:t>
            </a:r>
            <a:r>
              <a:rPr lang="en-US" sz="1400" b="1" dirty="0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400" b="1" dirty="0" err="1">
                <a:solidFill>
                  <a:srgbClr val="F8FAFC"/>
                </a:solidFill>
                <a:latin typeface="Inter"/>
                <a:ea typeface="Inter"/>
                <a:cs typeface="Inter"/>
                <a:sym typeface="Inter"/>
              </a:rPr>
              <a:t>Estratégica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489;p24">
            <a:extLst>
              <a:ext uri="{FF2B5EF4-FFF2-40B4-BE49-F238E27FC236}">
                <a16:creationId xmlns:a16="http://schemas.microsoft.com/office/drawing/2014/main" id="{3A56D2E3-7BCE-EEEF-E47E-456606BF0B21}"/>
              </a:ext>
            </a:extLst>
          </p:cNvPr>
          <p:cNvSpPr/>
          <p:nvPr/>
        </p:nvSpPr>
        <p:spPr>
          <a:xfrm>
            <a:off x="3418759" y="2296618"/>
            <a:ext cx="4800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CBD5E1"/>
              </a:buClr>
              <a:buSzPts val="1050"/>
              <a:buFont typeface="Inter Light"/>
              <a:buNone/>
            </a:pPr>
            <a:r>
              <a:rPr lang="en-US" sz="10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A </a:t>
            </a:r>
            <a:r>
              <a:rPr lang="en-US" sz="10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mudança</a:t>
            </a:r>
            <a:r>
              <a:rPr lang="en-US" sz="10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na</a:t>
            </a:r>
            <a:r>
              <a:rPr lang="en-US" sz="10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EFD-</a:t>
            </a:r>
            <a:r>
              <a:rPr lang="en-US" sz="10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Reinf</a:t>
            </a:r>
            <a:r>
              <a:rPr lang="en-US" sz="10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exige</a:t>
            </a:r>
            <a:r>
              <a:rPr lang="en-US" sz="10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atualização</a:t>
            </a:r>
            <a:r>
              <a:rPr lang="en-US" sz="10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constante</a:t>
            </a:r>
            <a:r>
              <a:rPr lang="en-US" sz="10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e </a:t>
            </a:r>
            <a:r>
              <a:rPr lang="en-US" sz="10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atenção</a:t>
            </a:r>
            <a:r>
              <a:rPr lang="en-US" sz="10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aos</a:t>
            </a:r>
            <a:r>
              <a:rPr lang="en-US" sz="10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detalhes</a:t>
            </a:r>
            <a:r>
              <a:rPr lang="en-US" sz="10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nos</a:t>
            </a:r>
            <a:r>
              <a:rPr lang="en-US" sz="10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cruzamentos</a:t>
            </a:r>
            <a:r>
              <a:rPr lang="en-US" sz="10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 </a:t>
            </a:r>
            <a:r>
              <a:rPr lang="en-US" sz="1050" dirty="0" err="1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inteligentes</a:t>
            </a:r>
            <a:r>
              <a:rPr lang="en-US" sz="1050" dirty="0">
                <a:solidFill>
                  <a:srgbClr val="CBD5E1"/>
                </a:solidFill>
                <a:latin typeface="Inter Light"/>
                <a:ea typeface="Inter Light"/>
                <a:cs typeface="Inter Light"/>
                <a:sym typeface="Inter Light"/>
              </a:rPr>
              <a:t>.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490;p24">
            <a:extLst>
              <a:ext uri="{FF2B5EF4-FFF2-40B4-BE49-F238E27FC236}">
                <a16:creationId xmlns:a16="http://schemas.microsoft.com/office/drawing/2014/main" id="{70B7690E-A8E7-3991-B5DE-8C8021AC0426}"/>
              </a:ext>
            </a:extLst>
          </p:cNvPr>
          <p:cNvSpPr/>
          <p:nvPr/>
        </p:nvSpPr>
        <p:spPr>
          <a:xfrm>
            <a:off x="3407174" y="2971114"/>
            <a:ext cx="4943475" cy="594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818CF8"/>
              </a:buClr>
              <a:buSzPts val="1600"/>
              <a:buFont typeface="Inter"/>
              <a:buNone/>
            </a:pPr>
            <a:r>
              <a:rPr lang="en-US" sz="1600" b="1" dirty="0">
                <a:solidFill>
                  <a:srgbClr val="818CF8"/>
                </a:solidFill>
                <a:latin typeface="Inter"/>
                <a:ea typeface="Inter"/>
                <a:cs typeface="Inter"/>
                <a:sym typeface="Inter"/>
              </a:rPr>
              <a:t>Sua </a:t>
            </a:r>
            <a:r>
              <a:rPr lang="en-US" sz="1600" b="1" dirty="0" err="1">
                <a:solidFill>
                  <a:srgbClr val="818CF8"/>
                </a:solidFill>
                <a:latin typeface="Inter"/>
                <a:ea typeface="Inter"/>
                <a:cs typeface="Inter"/>
                <a:sym typeface="Inter"/>
              </a:rPr>
              <a:t>empresa</a:t>
            </a:r>
            <a:r>
              <a:rPr lang="en-US" sz="1600" b="1" dirty="0">
                <a:solidFill>
                  <a:srgbClr val="818CF8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b="1" dirty="0" err="1">
                <a:solidFill>
                  <a:srgbClr val="818CF8"/>
                </a:solidFill>
                <a:latin typeface="Inter"/>
                <a:ea typeface="Inter"/>
                <a:cs typeface="Inter"/>
                <a:sym typeface="Inter"/>
              </a:rPr>
              <a:t>está</a:t>
            </a:r>
            <a:r>
              <a:rPr lang="en-US" sz="1600" b="1" dirty="0">
                <a:solidFill>
                  <a:srgbClr val="818CF8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b="1" dirty="0" err="1">
                <a:solidFill>
                  <a:srgbClr val="818CF8"/>
                </a:solidFill>
                <a:latin typeface="Inter"/>
                <a:ea typeface="Inter"/>
                <a:cs typeface="Inter"/>
                <a:sym typeface="Inter"/>
              </a:rPr>
              <a:t>realmente</a:t>
            </a:r>
            <a:r>
              <a:rPr lang="en-US" sz="1600" b="1" dirty="0">
                <a:solidFill>
                  <a:srgbClr val="818CF8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-US" sz="1600" b="1" dirty="0" err="1">
                <a:solidFill>
                  <a:srgbClr val="818CF8"/>
                </a:solidFill>
                <a:latin typeface="Inter"/>
                <a:ea typeface="Inter"/>
                <a:cs typeface="Inter"/>
                <a:sym typeface="Inter"/>
              </a:rPr>
              <a:t>preparada</a:t>
            </a:r>
            <a:r>
              <a:rPr lang="en-US" sz="1600" b="1" dirty="0">
                <a:solidFill>
                  <a:srgbClr val="818CF8"/>
                </a:solidFill>
                <a:latin typeface="Inter"/>
                <a:ea typeface="Inter"/>
                <a:cs typeface="Inter"/>
                <a:sym typeface="Inter"/>
              </a:rPr>
              <a:t> para a nova era da </a:t>
            </a:r>
            <a:r>
              <a:rPr lang="en-US" sz="1600" b="1" dirty="0" err="1">
                <a:solidFill>
                  <a:srgbClr val="818CF8"/>
                </a:solidFill>
                <a:latin typeface="Inter"/>
                <a:ea typeface="Inter"/>
                <a:cs typeface="Inter"/>
                <a:sym typeface="Inter"/>
              </a:rPr>
              <a:t>fiscalização</a:t>
            </a:r>
            <a:r>
              <a:rPr lang="en-US" sz="1600" b="1" dirty="0">
                <a:solidFill>
                  <a:srgbClr val="818CF8"/>
                </a:solidFill>
                <a:latin typeface="Inter"/>
                <a:ea typeface="Inter"/>
                <a:cs typeface="Inter"/>
                <a:sym typeface="Inter"/>
              </a:rPr>
              <a:t> digital?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5514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287DF-E17F-25D4-8F61-308BF49EB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Forma&#10;&#10;Descrição gerada automaticamente">
            <a:extLst>
              <a:ext uri="{FF2B5EF4-FFF2-40B4-BE49-F238E27FC236}">
                <a16:creationId xmlns:a16="http://schemas.microsoft.com/office/drawing/2014/main" id="{5A377E9F-56EA-B33F-D14F-38A8501A16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497" t="64410" r="823" b="27257"/>
          <a:stretch/>
        </p:blipFill>
        <p:spPr>
          <a:xfrm>
            <a:off x="0" y="4587974"/>
            <a:ext cx="9144000" cy="555526"/>
          </a:xfrm>
          <a:prstGeom prst="rect">
            <a:avLst/>
          </a:prstGeom>
        </p:spPr>
      </p:pic>
      <p:pic>
        <p:nvPicPr>
          <p:cNvPr id="5" name="Gráfico 13">
            <a:extLst>
              <a:ext uri="{FF2B5EF4-FFF2-40B4-BE49-F238E27FC236}">
                <a16:creationId xmlns:a16="http://schemas.microsoft.com/office/drawing/2014/main" id="{0EB20597-0183-B6D8-E367-7264456727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80312" y="4695484"/>
            <a:ext cx="1224136" cy="324538"/>
          </a:xfrm>
          <a:prstGeom prst="rect">
            <a:avLst/>
          </a:prstGeom>
        </p:spPr>
      </p:pic>
      <p:pic>
        <p:nvPicPr>
          <p:cNvPr id="6" name="Gráfico 21">
            <a:extLst>
              <a:ext uri="{FF2B5EF4-FFF2-40B4-BE49-F238E27FC236}">
                <a16:creationId xmlns:a16="http://schemas.microsoft.com/office/drawing/2014/main" id="{B439C251-04DB-C370-485E-4F2BB89FC8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7544" y="4668039"/>
            <a:ext cx="1296144" cy="430098"/>
          </a:xfrm>
          <a:prstGeom prst="rect">
            <a:avLst/>
          </a:prstGeom>
        </p:spPr>
      </p:pic>
      <p:pic>
        <p:nvPicPr>
          <p:cNvPr id="3" name="Google Shape;60;p3">
            <a:extLst>
              <a:ext uri="{FF2B5EF4-FFF2-40B4-BE49-F238E27FC236}">
                <a16:creationId xmlns:a16="http://schemas.microsoft.com/office/drawing/2014/main" id="{2191A26E-0F37-B8B6-5CFE-211D58A582E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930" y="-18707"/>
            <a:ext cx="9108140" cy="45326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1185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9D6E1-7266-C0FD-5CB6-62048F56D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Forma&#10;&#10;Descrição gerada automaticamente">
            <a:extLst>
              <a:ext uri="{FF2B5EF4-FFF2-40B4-BE49-F238E27FC236}">
                <a16:creationId xmlns:a16="http://schemas.microsoft.com/office/drawing/2014/main" id="{8E7737D7-CDB6-59FC-C415-09B7791BFC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497" t="64410" r="823" b="27257"/>
          <a:stretch/>
        </p:blipFill>
        <p:spPr>
          <a:xfrm>
            <a:off x="0" y="4587974"/>
            <a:ext cx="9144000" cy="555526"/>
          </a:xfrm>
          <a:prstGeom prst="rect">
            <a:avLst/>
          </a:prstGeom>
        </p:spPr>
      </p:pic>
      <p:pic>
        <p:nvPicPr>
          <p:cNvPr id="5" name="Gráfico 13">
            <a:extLst>
              <a:ext uri="{FF2B5EF4-FFF2-40B4-BE49-F238E27FC236}">
                <a16:creationId xmlns:a16="http://schemas.microsoft.com/office/drawing/2014/main" id="{929956AE-53CC-ADB5-4734-3613712240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80312" y="4695484"/>
            <a:ext cx="1224136" cy="324538"/>
          </a:xfrm>
          <a:prstGeom prst="rect">
            <a:avLst/>
          </a:prstGeom>
        </p:spPr>
      </p:pic>
      <p:pic>
        <p:nvPicPr>
          <p:cNvPr id="6" name="Gráfico 21">
            <a:extLst>
              <a:ext uri="{FF2B5EF4-FFF2-40B4-BE49-F238E27FC236}">
                <a16:creationId xmlns:a16="http://schemas.microsoft.com/office/drawing/2014/main" id="{CD53946D-37BC-3503-6C4F-63F0E561F9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7544" y="4668039"/>
            <a:ext cx="1296144" cy="430098"/>
          </a:xfrm>
          <a:prstGeom prst="rect">
            <a:avLst/>
          </a:prstGeom>
        </p:spPr>
      </p:pic>
      <p:pic>
        <p:nvPicPr>
          <p:cNvPr id="2" name="Google Shape;81;p4">
            <a:extLst>
              <a:ext uri="{FF2B5EF4-FFF2-40B4-BE49-F238E27FC236}">
                <a16:creationId xmlns:a16="http://schemas.microsoft.com/office/drawing/2014/main" id="{C65381C1-E13C-5175-2C46-AF2AB99D2D1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28561"/>
            <a:ext cx="9144000" cy="4514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8900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8DCAA-01FF-8112-99FC-35AA41EF9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Forma&#10;&#10;Descrição gerada automaticamente">
            <a:extLst>
              <a:ext uri="{FF2B5EF4-FFF2-40B4-BE49-F238E27FC236}">
                <a16:creationId xmlns:a16="http://schemas.microsoft.com/office/drawing/2014/main" id="{46BAB46A-D4B7-63D9-D2C5-28C7F90914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497" t="64410" r="823" b="27257"/>
          <a:stretch/>
        </p:blipFill>
        <p:spPr>
          <a:xfrm>
            <a:off x="0" y="4587974"/>
            <a:ext cx="9144000" cy="555526"/>
          </a:xfrm>
          <a:prstGeom prst="rect">
            <a:avLst/>
          </a:prstGeom>
        </p:spPr>
      </p:pic>
      <p:pic>
        <p:nvPicPr>
          <p:cNvPr id="5" name="Gráfico 13">
            <a:extLst>
              <a:ext uri="{FF2B5EF4-FFF2-40B4-BE49-F238E27FC236}">
                <a16:creationId xmlns:a16="http://schemas.microsoft.com/office/drawing/2014/main" id="{DFBF4944-5D0B-AEA8-0DB1-7A8DFFD7D3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80312" y="4695484"/>
            <a:ext cx="1224136" cy="324538"/>
          </a:xfrm>
          <a:prstGeom prst="rect">
            <a:avLst/>
          </a:prstGeom>
        </p:spPr>
      </p:pic>
      <p:pic>
        <p:nvPicPr>
          <p:cNvPr id="6" name="Gráfico 21">
            <a:extLst>
              <a:ext uri="{FF2B5EF4-FFF2-40B4-BE49-F238E27FC236}">
                <a16:creationId xmlns:a16="http://schemas.microsoft.com/office/drawing/2014/main" id="{99DA671F-EB59-90B8-AEBB-4951A9F69B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7544" y="4668039"/>
            <a:ext cx="1296144" cy="430098"/>
          </a:xfrm>
          <a:prstGeom prst="rect">
            <a:avLst/>
          </a:prstGeom>
        </p:spPr>
      </p:pic>
      <p:pic>
        <p:nvPicPr>
          <p:cNvPr id="3" name="Google Shape;102;p5">
            <a:extLst>
              <a:ext uri="{FF2B5EF4-FFF2-40B4-BE49-F238E27FC236}">
                <a16:creationId xmlns:a16="http://schemas.microsoft.com/office/drawing/2014/main" id="{D8B85D8C-9333-4479-9EDE-0EA0DFA3D45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" y="0"/>
            <a:ext cx="9144000" cy="4464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1692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D3EE3-E082-2C50-374C-AD719FEE1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Forma&#10;&#10;Descrição gerada automaticamente">
            <a:extLst>
              <a:ext uri="{FF2B5EF4-FFF2-40B4-BE49-F238E27FC236}">
                <a16:creationId xmlns:a16="http://schemas.microsoft.com/office/drawing/2014/main" id="{60C8B7CA-E014-2BEB-6A64-A001A8ED0C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497" t="64410" r="823" b="27257"/>
          <a:stretch/>
        </p:blipFill>
        <p:spPr>
          <a:xfrm>
            <a:off x="0" y="4587974"/>
            <a:ext cx="9144000" cy="555526"/>
          </a:xfrm>
          <a:prstGeom prst="rect">
            <a:avLst/>
          </a:prstGeom>
        </p:spPr>
      </p:pic>
      <p:pic>
        <p:nvPicPr>
          <p:cNvPr id="5" name="Gráfico 13">
            <a:extLst>
              <a:ext uri="{FF2B5EF4-FFF2-40B4-BE49-F238E27FC236}">
                <a16:creationId xmlns:a16="http://schemas.microsoft.com/office/drawing/2014/main" id="{F4D66D0D-80C3-1240-57BA-96768F38C5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80312" y="4695484"/>
            <a:ext cx="1224136" cy="324538"/>
          </a:xfrm>
          <a:prstGeom prst="rect">
            <a:avLst/>
          </a:prstGeom>
        </p:spPr>
      </p:pic>
      <p:pic>
        <p:nvPicPr>
          <p:cNvPr id="6" name="Gráfico 21">
            <a:extLst>
              <a:ext uri="{FF2B5EF4-FFF2-40B4-BE49-F238E27FC236}">
                <a16:creationId xmlns:a16="http://schemas.microsoft.com/office/drawing/2014/main" id="{6328B288-C2BE-244A-6859-F786A76AE3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7544" y="4668039"/>
            <a:ext cx="1296144" cy="430098"/>
          </a:xfrm>
          <a:prstGeom prst="rect">
            <a:avLst/>
          </a:prstGeom>
        </p:spPr>
      </p:pic>
      <p:pic>
        <p:nvPicPr>
          <p:cNvPr id="2" name="Google Shape;123;p6">
            <a:extLst>
              <a:ext uri="{FF2B5EF4-FFF2-40B4-BE49-F238E27FC236}">
                <a16:creationId xmlns:a16="http://schemas.microsoft.com/office/drawing/2014/main" id="{CB0B8A76-D0ED-AEA1-8079-F7B22BAEE3D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9144000" cy="45720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3383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C348D-7C6B-F3CF-45D7-5903B23A2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Forma&#10;&#10;Descrição gerada automaticamente">
            <a:extLst>
              <a:ext uri="{FF2B5EF4-FFF2-40B4-BE49-F238E27FC236}">
                <a16:creationId xmlns:a16="http://schemas.microsoft.com/office/drawing/2014/main" id="{480B5B7C-C713-235B-4808-1EC1548B54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497" t="64410" r="823" b="27257"/>
          <a:stretch/>
        </p:blipFill>
        <p:spPr>
          <a:xfrm>
            <a:off x="0" y="4587974"/>
            <a:ext cx="9144000" cy="555526"/>
          </a:xfrm>
          <a:prstGeom prst="rect">
            <a:avLst/>
          </a:prstGeom>
        </p:spPr>
      </p:pic>
      <p:pic>
        <p:nvPicPr>
          <p:cNvPr id="5" name="Gráfico 13">
            <a:extLst>
              <a:ext uri="{FF2B5EF4-FFF2-40B4-BE49-F238E27FC236}">
                <a16:creationId xmlns:a16="http://schemas.microsoft.com/office/drawing/2014/main" id="{C1235820-7101-AE03-FC54-D64244DF7C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80312" y="4695484"/>
            <a:ext cx="1224136" cy="324538"/>
          </a:xfrm>
          <a:prstGeom prst="rect">
            <a:avLst/>
          </a:prstGeom>
        </p:spPr>
      </p:pic>
      <p:pic>
        <p:nvPicPr>
          <p:cNvPr id="6" name="Gráfico 21">
            <a:extLst>
              <a:ext uri="{FF2B5EF4-FFF2-40B4-BE49-F238E27FC236}">
                <a16:creationId xmlns:a16="http://schemas.microsoft.com/office/drawing/2014/main" id="{6A4FA419-1998-76AE-8E8F-C660FF9652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7544" y="4668039"/>
            <a:ext cx="1296144" cy="430098"/>
          </a:xfrm>
          <a:prstGeom prst="rect">
            <a:avLst/>
          </a:prstGeom>
        </p:spPr>
      </p:pic>
      <p:pic>
        <p:nvPicPr>
          <p:cNvPr id="7" name="Google Shape;144;p7">
            <a:extLst>
              <a:ext uri="{FF2B5EF4-FFF2-40B4-BE49-F238E27FC236}">
                <a16:creationId xmlns:a16="http://schemas.microsoft.com/office/drawing/2014/main" id="{0AC5BC82-9FAC-E034-2FEA-641711132E3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364" y="-4145"/>
            <a:ext cx="9110635" cy="45467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6623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50F6B-4A6F-67B4-2967-5918609EC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Forma&#10;&#10;Descrição gerada automaticamente">
            <a:extLst>
              <a:ext uri="{FF2B5EF4-FFF2-40B4-BE49-F238E27FC236}">
                <a16:creationId xmlns:a16="http://schemas.microsoft.com/office/drawing/2014/main" id="{B13F60CA-61A7-73DB-8F61-6F5481F45E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497" t="64410" r="823" b="27257"/>
          <a:stretch/>
        </p:blipFill>
        <p:spPr>
          <a:xfrm>
            <a:off x="0" y="4587974"/>
            <a:ext cx="9144000" cy="555526"/>
          </a:xfrm>
          <a:prstGeom prst="rect">
            <a:avLst/>
          </a:prstGeom>
        </p:spPr>
      </p:pic>
      <p:pic>
        <p:nvPicPr>
          <p:cNvPr id="5" name="Gráfico 13">
            <a:extLst>
              <a:ext uri="{FF2B5EF4-FFF2-40B4-BE49-F238E27FC236}">
                <a16:creationId xmlns:a16="http://schemas.microsoft.com/office/drawing/2014/main" id="{960436F9-5746-C015-DB26-F41E203DE2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80312" y="4695484"/>
            <a:ext cx="1224136" cy="324538"/>
          </a:xfrm>
          <a:prstGeom prst="rect">
            <a:avLst/>
          </a:prstGeom>
        </p:spPr>
      </p:pic>
      <p:pic>
        <p:nvPicPr>
          <p:cNvPr id="6" name="Gráfico 21">
            <a:extLst>
              <a:ext uri="{FF2B5EF4-FFF2-40B4-BE49-F238E27FC236}">
                <a16:creationId xmlns:a16="http://schemas.microsoft.com/office/drawing/2014/main" id="{A8AF6834-11A0-07E1-3BD4-D54B7DA16E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7544" y="4668039"/>
            <a:ext cx="1296144" cy="430098"/>
          </a:xfrm>
          <a:prstGeom prst="rect">
            <a:avLst/>
          </a:prstGeom>
        </p:spPr>
      </p:pic>
      <p:pic>
        <p:nvPicPr>
          <p:cNvPr id="3" name="Google Shape;186;p9">
            <a:extLst>
              <a:ext uri="{FF2B5EF4-FFF2-40B4-BE49-F238E27FC236}">
                <a16:creationId xmlns:a16="http://schemas.microsoft.com/office/drawing/2014/main" id="{631256A3-53B9-4CEB-F4F3-B2001865D25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1"/>
            <a:ext cx="9144000" cy="4587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3083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540C9-4DDA-741B-386A-16AC7492C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Forma&#10;&#10;Descrição gerada automaticamente">
            <a:extLst>
              <a:ext uri="{FF2B5EF4-FFF2-40B4-BE49-F238E27FC236}">
                <a16:creationId xmlns:a16="http://schemas.microsoft.com/office/drawing/2014/main" id="{B81A33FE-4FA5-2CB4-E74B-317312D0E4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497" t="64410" r="823" b="27257"/>
          <a:stretch/>
        </p:blipFill>
        <p:spPr>
          <a:xfrm>
            <a:off x="0" y="4587974"/>
            <a:ext cx="9144000" cy="555526"/>
          </a:xfrm>
          <a:prstGeom prst="rect">
            <a:avLst/>
          </a:prstGeom>
        </p:spPr>
      </p:pic>
      <p:pic>
        <p:nvPicPr>
          <p:cNvPr id="5" name="Gráfico 13">
            <a:extLst>
              <a:ext uri="{FF2B5EF4-FFF2-40B4-BE49-F238E27FC236}">
                <a16:creationId xmlns:a16="http://schemas.microsoft.com/office/drawing/2014/main" id="{5D803542-3380-DDAF-093A-BCF8707D8F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80312" y="4695484"/>
            <a:ext cx="1224136" cy="324538"/>
          </a:xfrm>
          <a:prstGeom prst="rect">
            <a:avLst/>
          </a:prstGeom>
        </p:spPr>
      </p:pic>
      <p:pic>
        <p:nvPicPr>
          <p:cNvPr id="6" name="Gráfico 21">
            <a:extLst>
              <a:ext uri="{FF2B5EF4-FFF2-40B4-BE49-F238E27FC236}">
                <a16:creationId xmlns:a16="http://schemas.microsoft.com/office/drawing/2014/main" id="{6552C752-8C97-C1D2-6E02-01ECBC77A1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7544" y="4668039"/>
            <a:ext cx="1296144" cy="430098"/>
          </a:xfrm>
          <a:prstGeom prst="rect">
            <a:avLst/>
          </a:prstGeom>
        </p:spPr>
      </p:pic>
      <p:pic>
        <p:nvPicPr>
          <p:cNvPr id="2" name="Google Shape;207;p10">
            <a:extLst>
              <a:ext uri="{FF2B5EF4-FFF2-40B4-BE49-F238E27FC236}">
                <a16:creationId xmlns:a16="http://schemas.microsoft.com/office/drawing/2014/main" id="{54F5F7A1-5962-1988-FC71-F3D74F197F6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128" y="1"/>
            <a:ext cx="9144000" cy="45879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66546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2582</TotalTime>
  <Words>661</Words>
  <Application>Microsoft Office PowerPoint</Application>
  <PresentationFormat>Apresentação na tela (16:9)</PresentationFormat>
  <Paragraphs>70</Paragraphs>
  <Slides>23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31" baseType="lpstr">
      <vt:lpstr>Aptos</vt:lpstr>
      <vt:lpstr>Arial</vt:lpstr>
      <vt:lpstr>Calibri</vt:lpstr>
      <vt:lpstr>Inter</vt:lpstr>
      <vt:lpstr>Inter Light</vt:lpstr>
      <vt:lpstr>Montserrat</vt:lpstr>
      <vt:lpstr>Playfair Display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AssPres</dc:creator>
  <cp:lastModifiedBy>Maria Jose Alexandre de Lima</cp:lastModifiedBy>
  <cp:revision>113</cp:revision>
  <dcterms:created xsi:type="dcterms:W3CDTF">2023-10-24T18:12:16Z</dcterms:created>
  <dcterms:modified xsi:type="dcterms:W3CDTF">2026-04-23T15:32:43Z</dcterms:modified>
</cp:coreProperties>
</file>