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9" r:id="rId6"/>
    <p:sldId id="258" r:id="rId7"/>
    <p:sldId id="266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AEE27C3-960E-4AF9-998D-F26D1328ED0A}" type="datetimeFigureOut">
              <a:rPr lang="pt-BR" smtClean="0"/>
              <a:pPr/>
              <a:t>11/04/2013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87455AE-F906-4489-8DFE-389068B57FE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383215"/>
            <a:ext cx="7772400" cy="1181689"/>
          </a:xfrm>
        </p:spPr>
        <p:txBody>
          <a:bodyPr>
            <a:noAutofit/>
          </a:bodyPr>
          <a:lstStyle/>
          <a:p>
            <a:r>
              <a:rPr lang="pt-BR" sz="3700" dirty="0" smtClean="0"/>
              <a:t>Secretaria Municipal de Finanças</a:t>
            </a:r>
            <a:endParaRPr lang="pt-BR" sz="37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3501008"/>
            <a:ext cx="7772400" cy="1512168"/>
          </a:xfrm>
        </p:spPr>
        <p:txBody>
          <a:bodyPr>
            <a:normAutofit fontScale="62500" lnSpcReduction="20000"/>
          </a:bodyPr>
          <a:lstStyle/>
          <a:p>
            <a:endParaRPr lang="pt-BR" sz="2800" dirty="0" smtClean="0">
              <a:solidFill>
                <a:srgbClr val="C00000"/>
              </a:solidFill>
            </a:endParaRPr>
          </a:p>
          <a:p>
            <a:r>
              <a:rPr lang="pt-BR" sz="4800" b="1" dirty="0" smtClean="0">
                <a:solidFill>
                  <a:srgbClr val="C00000"/>
                </a:solidFill>
              </a:rPr>
              <a:t>Grupo Temático “Desburocratização”</a:t>
            </a:r>
          </a:p>
          <a:p>
            <a:endParaRPr lang="pt-BR" sz="2800" b="1" dirty="0" smtClean="0">
              <a:solidFill>
                <a:srgbClr val="C00000"/>
              </a:solidFill>
            </a:endParaRPr>
          </a:p>
          <a:p>
            <a:r>
              <a:rPr lang="pt-BR" sz="3300" b="1" dirty="0" smtClean="0">
                <a:solidFill>
                  <a:schemeClr val="accent1">
                    <a:lumMod val="75000"/>
                  </a:schemeClr>
                </a:solidFill>
              </a:rPr>
              <a:t>Jaime </a:t>
            </a:r>
            <a:r>
              <a:rPr lang="pt-BR" sz="3300" b="1" dirty="0" err="1" smtClean="0">
                <a:solidFill>
                  <a:schemeClr val="accent1">
                    <a:lumMod val="75000"/>
                  </a:schemeClr>
                </a:solidFill>
              </a:rPr>
              <a:t>Cavancante</a:t>
            </a:r>
            <a:endParaRPr lang="pt-BR" sz="33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448272" cy="73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44580"/>
            <a:ext cx="7128000" cy="4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Questionamentos</a:t>
            </a:r>
            <a:endParaRPr lang="en-US" dirty="0" smtClean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12775" y="6356350"/>
            <a:ext cx="1981200" cy="365125"/>
          </a:xfrm>
        </p:spPr>
        <p:txBody>
          <a:bodyPr/>
          <a:lstStyle/>
          <a:p>
            <a:pPr>
              <a:defRPr/>
            </a:pPr>
            <a:fld id="{32FCA3C9-E5AB-482D-8FED-BC3E0347E06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352258" name="Picture 2" descr="http://3.bp.blogspot.com/-XHUeROvfZhc/TY_BxEW-cwI/AAAAAAAAAGY/JL6_HOv3xNY/s1600/3914729343_6ba95723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844824"/>
            <a:ext cx="2754306" cy="3672408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4644008" y="4678104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smtClean="0">
                <a:latin typeface="+mn-lt"/>
              </a:rPr>
              <a:t>“A satisfação está no esforço, e não apenas na realização final.”</a:t>
            </a:r>
          </a:p>
          <a:p>
            <a:pPr algn="r"/>
            <a:endParaRPr lang="pt-BR" sz="2000" dirty="0" smtClean="0">
              <a:latin typeface="+mn-lt"/>
            </a:endParaRPr>
          </a:p>
          <a:p>
            <a:pPr algn="r"/>
            <a:r>
              <a:rPr lang="pt-BR" sz="20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            Mahatma Gandhi </a:t>
            </a:r>
            <a:endParaRPr lang="pt-BR" sz="20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3546"/>
            <a:ext cx="2160240" cy="65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49434"/>
            <a:ext cx="7992000" cy="5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Otimização da Arrecadação e da Gestão Financeira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Modernização da Gestão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Inovação Tecnológica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Melhoria da Infraestrutura Física</a:t>
            </a:r>
          </a:p>
          <a:p>
            <a:pPr>
              <a:spcAft>
                <a:spcPts val="600"/>
              </a:spcAft>
            </a:pPr>
            <a:r>
              <a:rPr lang="pt-BR" b="1" dirty="0" smtClean="0">
                <a:solidFill>
                  <a:srgbClr val="C00000"/>
                </a:solidFill>
              </a:rPr>
              <a:t>Melhoria do Atendimento ao Cidadão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Fortalecimento da Comunicação Interna e Externa</a:t>
            </a:r>
          </a:p>
          <a:p>
            <a:endParaRPr lang="pt-BR" dirty="0" smtClean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dirty="0" smtClean="0"/>
              <a:t> Direcionamento Estratégico </a:t>
            </a:r>
            <a:br>
              <a:rPr lang="pt-BR" dirty="0" smtClean="0"/>
            </a:br>
            <a:r>
              <a:rPr lang="pt-BR" sz="3600" dirty="0" smtClean="0"/>
              <a:t>(2013-2016)</a:t>
            </a:r>
            <a:r>
              <a:rPr lang="pt-BR" dirty="0" smtClean="0"/>
              <a:t>	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360082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25.000 atendimentos mês (300.000 ano)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Emissão de documentos e boletos de IPTU, ISS, ITBI, Dívida Ativa, Arrecadação, etc.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Atendimento precário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Filas e insatisfação dos contribuintes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dirty="0" smtClean="0"/>
              <a:t>Atendimento Presencial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pt-BR" sz="1900" b="1" dirty="0" smtClean="0"/>
              <a:t>Por meio das assessorias de comunicação das seguintes entidades:  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1400" dirty="0" smtClean="0"/>
              <a:t> </a:t>
            </a:r>
            <a:r>
              <a:rPr lang="pt-BR" sz="1400" dirty="0" err="1" smtClean="0"/>
              <a:t>Creci</a:t>
            </a:r>
            <a:r>
              <a:rPr lang="pt-BR" sz="1400" dirty="0" smtClean="0"/>
              <a:t>, CRC, CRA, </a:t>
            </a:r>
            <a:r>
              <a:rPr lang="pt-BR" sz="1400" dirty="0" err="1" smtClean="0"/>
              <a:t>Sinduscon</a:t>
            </a:r>
            <a:r>
              <a:rPr lang="pt-BR" sz="1400" dirty="0" smtClean="0"/>
              <a:t>, Sindicato dos Despachantes, SINDIFAM, CUT, SINAPRO (Sindicato de Agências de Propaganda do Estado do Ceará), Associação Ceará Design (designers gráficos)</a:t>
            </a:r>
          </a:p>
          <a:p>
            <a:pPr>
              <a:spcAft>
                <a:spcPts val="600"/>
              </a:spcAft>
            </a:pPr>
            <a:r>
              <a:rPr lang="pt-BR" sz="1900" b="1" dirty="0" err="1" smtClean="0"/>
              <a:t>Facebook</a:t>
            </a:r>
            <a:r>
              <a:rPr lang="pt-BR" sz="1900" b="1" dirty="0" smtClean="0"/>
              <a:t> e </a:t>
            </a:r>
            <a:r>
              <a:rPr lang="pt-BR" sz="1900" b="1" dirty="0" err="1" smtClean="0"/>
              <a:t>Twitter</a:t>
            </a:r>
            <a:r>
              <a:rPr lang="pt-BR" sz="1900" b="1" dirty="0" smtClean="0"/>
              <a:t> da SEFIN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Portal da Prefeitura de Fortaleza</a:t>
            </a:r>
            <a:r>
              <a:rPr lang="pt-BR" sz="1900" dirty="0" smtClean="0"/>
              <a:t>, compartilhado pelas demais secretarias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Bom dia Ceará - Sistema Verdes Mares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Diário do Nordeste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Blog do Eliomar de Lima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TV Ceará</a:t>
            </a:r>
          </a:p>
          <a:p>
            <a:pPr>
              <a:spcAft>
                <a:spcPts val="600"/>
              </a:spcAft>
            </a:pPr>
            <a:r>
              <a:rPr lang="pt-BR" sz="1900" b="1" dirty="0" smtClean="0"/>
              <a:t>Rádio Tribuna </a:t>
            </a:r>
            <a:r>
              <a:rPr lang="pt-BR" sz="1900" b="1" dirty="0" err="1" smtClean="0"/>
              <a:t>Band</a:t>
            </a:r>
            <a:r>
              <a:rPr lang="pt-BR" sz="1900" b="1" dirty="0" smtClean="0"/>
              <a:t> </a:t>
            </a:r>
            <a:r>
              <a:rPr lang="pt-BR" sz="1900" b="1" dirty="0" err="1" smtClean="0"/>
              <a:t>News</a:t>
            </a:r>
            <a:r>
              <a:rPr lang="pt-BR" sz="1900" b="1" dirty="0" smtClean="0"/>
              <a:t> Fortaleza</a:t>
            </a:r>
            <a:r>
              <a:rPr lang="pt-BR" sz="1800" dirty="0" smtClean="0"/>
              <a:t/>
            </a:r>
            <a:br>
              <a:rPr lang="pt-BR" sz="1800" dirty="0" smtClean="0"/>
            </a:br>
            <a:endParaRPr lang="pt-BR" sz="1800" dirty="0" smtClean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Divulgação dos Serviços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NOVOS Serviços por meio do site SEFIN:</a:t>
            </a:r>
          </a:p>
          <a:p>
            <a:pPr lvl="1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pt-BR" dirty="0" smtClean="0"/>
              <a:t> </a:t>
            </a:r>
            <a:r>
              <a:rPr lang="pt-BR" sz="2400" dirty="0" smtClean="0"/>
              <a:t>Emissão de CND de averbação de construção</a:t>
            </a:r>
          </a:p>
          <a:p>
            <a:pPr lvl="2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400" dirty="0" smtClean="0"/>
              <a:t>1.000 atendimentos </a:t>
            </a:r>
            <a:r>
              <a:rPr lang="pt-BR" sz="2400" dirty="0" smtClean="0">
                <a:solidFill>
                  <a:srgbClr val="C00000"/>
                </a:solidFill>
              </a:rPr>
              <a:t>(março/2013)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400" dirty="0" smtClean="0"/>
              <a:t> Emissão de CND de não inscrição no ISS</a:t>
            </a:r>
          </a:p>
          <a:p>
            <a:pPr lvl="2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400" dirty="0" smtClean="0"/>
              <a:t>20 atendimentos </a:t>
            </a:r>
            <a:r>
              <a:rPr lang="pt-BR" sz="2400" dirty="0" smtClean="0">
                <a:solidFill>
                  <a:srgbClr val="C00000"/>
                </a:solidFill>
              </a:rPr>
              <a:t>(março/2013)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400" dirty="0" smtClean="0"/>
              <a:t> Emissão de nota fiscal avulsa </a:t>
            </a:r>
            <a:r>
              <a:rPr lang="pt-BR" sz="2400" i="1" dirty="0" smtClean="0">
                <a:solidFill>
                  <a:srgbClr val="C00000"/>
                </a:solidFill>
              </a:rPr>
              <a:t>(abril/2013)</a:t>
            </a:r>
          </a:p>
          <a:p>
            <a:pPr lvl="2">
              <a:spcAft>
                <a:spcPts val="600"/>
              </a:spcAft>
              <a:buFont typeface="Wingdings" pitchFamily="2" charset="2"/>
              <a:buChar char="ü"/>
            </a:pPr>
            <a:r>
              <a:rPr lang="pt-BR" sz="2400" dirty="0" smtClean="0"/>
              <a:t>60.000 atendimentos/ano </a:t>
            </a:r>
            <a:r>
              <a:rPr lang="pt-BR" sz="2400" i="1" dirty="0" smtClean="0">
                <a:solidFill>
                  <a:srgbClr val="C00000"/>
                </a:solidFill>
              </a:rPr>
              <a:t>(estimado)</a:t>
            </a:r>
          </a:p>
          <a:p>
            <a:pPr lvl="1">
              <a:spcAft>
                <a:spcPts val="600"/>
              </a:spcAft>
              <a:buNone/>
            </a:pPr>
            <a:endParaRPr lang="pt-BR" dirty="0" smtClean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Serviços pela Internet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Serviços no site SEFIN (jan-mar/2013):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Serviços pela Internet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899592" y="2163296"/>
          <a:ext cx="7632848" cy="378598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429552"/>
                <a:gridCol w="2203296"/>
              </a:tblGrid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Serviço</a:t>
                      </a:r>
                      <a:endParaRPr lang="pt-BR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Total</a:t>
                      </a:r>
                      <a:endParaRPr lang="pt-BR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Consulta de </a:t>
                      </a:r>
                      <a:r>
                        <a:rPr lang="pt-BR" sz="1600" dirty="0" err="1"/>
                        <a:t>GIs</a:t>
                      </a:r>
                      <a:r>
                        <a:rPr lang="pt-BR" sz="1600" dirty="0"/>
                        <a:t> - Guia de </a:t>
                      </a:r>
                      <a:r>
                        <a:rPr lang="pt-BR" sz="1600" dirty="0" smtClean="0"/>
                        <a:t>Informação </a:t>
                      </a:r>
                      <a:r>
                        <a:rPr lang="pt-BR" sz="1600" dirty="0"/>
                        <a:t>do ITBI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42.912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Consulta de Processos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20.918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Consulta Extrato do IPTU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25.835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Consulta Situação do IPTU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72.481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Emissão de CND de IPTU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26.705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/>
                        <a:t>Emissão de DAM do IPTU</a:t>
                      </a: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 smtClean="0"/>
                        <a:t>255.393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/>
                        <a:t>...</a:t>
                      </a:r>
                      <a:endParaRPr lang="pt-BR" sz="1600" dirty="0"/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/>
                      <a:endParaRPr lang="pt-BR" sz="1600" dirty="0"/>
                    </a:p>
                  </a:txBody>
                  <a:tcPr marL="38100" marR="38100" marT="38100" marB="38100"/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bg1"/>
                          </a:solidFill>
                        </a:rPr>
                        <a:t>Total de atendimentos em</a:t>
                      </a:r>
                      <a:r>
                        <a:rPr lang="pt-BR" sz="1800" b="1" baseline="0" dirty="0" smtClean="0">
                          <a:solidFill>
                            <a:schemeClr val="bg1"/>
                          </a:solidFill>
                        </a:rPr>
                        <a:t> 2013</a:t>
                      </a:r>
                      <a:endParaRPr lang="pt-BR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38100" marR="38100" marT="38100" marB="381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bg1"/>
                          </a:solidFill>
                        </a:rPr>
                        <a:t>533.231 </a:t>
                      </a:r>
                      <a:r>
                        <a:rPr lang="pt-BR" sz="1800" b="1" dirty="0" smtClean="0">
                          <a:solidFill>
                            <a:srgbClr val="FFC000"/>
                          </a:solidFill>
                        </a:rPr>
                        <a:t>(+12%)</a:t>
                      </a:r>
                      <a:endParaRPr lang="pt-BR" sz="1800" b="1" dirty="0">
                        <a:solidFill>
                          <a:srgbClr val="FFC000"/>
                        </a:solidFill>
                      </a:endParaRPr>
                    </a:p>
                  </a:txBody>
                  <a:tcPr marL="38100" marR="38100" marT="38100" marB="381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8598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bg1"/>
                          </a:solidFill>
                        </a:rPr>
                        <a:t>Total de atendimentos em</a:t>
                      </a:r>
                      <a:r>
                        <a:rPr lang="pt-BR" sz="1800" b="1" baseline="0" dirty="0" smtClean="0">
                          <a:solidFill>
                            <a:schemeClr val="bg1"/>
                          </a:solidFill>
                        </a:rPr>
                        <a:t> 2012 (</a:t>
                      </a:r>
                      <a:r>
                        <a:rPr lang="pt-BR" sz="1800" b="1" baseline="0" dirty="0" err="1" smtClean="0">
                          <a:solidFill>
                            <a:schemeClr val="bg1"/>
                          </a:solidFill>
                        </a:rPr>
                        <a:t>jan-mar</a:t>
                      </a:r>
                      <a:r>
                        <a:rPr lang="pt-BR" sz="1800" b="1" baseline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pt-BR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38100" marR="38100" marT="38100" marB="381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 smtClean="0">
                          <a:solidFill>
                            <a:schemeClr val="bg1"/>
                          </a:solidFill>
                        </a:rPr>
                        <a:t>476.734</a:t>
                      </a:r>
                      <a:endParaRPr lang="pt-BR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38100" marR="38100" marT="38100" marB="381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060848"/>
            <a:ext cx="5392384" cy="408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Descentralização </a:t>
            </a:r>
            <a:r>
              <a:rPr lang="pt-BR" dirty="0" smtClean="0"/>
              <a:t>do atendimento para as </a:t>
            </a:r>
            <a:r>
              <a:rPr lang="pt-BR" dirty="0" smtClean="0"/>
              <a:t>regionais</a:t>
            </a:r>
            <a:endParaRPr lang="pt-BR" dirty="0" smtClean="0"/>
          </a:p>
          <a:p>
            <a:pPr>
              <a:spcAft>
                <a:spcPts val="600"/>
              </a:spcAft>
            </a:pPr>
            <a:endParaRPr lang="pt-BR" dirty="0" smtClean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Melhoria no Atendimento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ipse 7"/>
          <p:cNvSpPr/>
          <p:nvPr/>
        </p:nvSpPr>
        <p:spPr>
          <a:xfrm>
            <a:off x="4427984" y="4293096"/>
            <a:ext cx="1656184" cy="8640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o Explicativo 1 8"/>
          <p:cNvSpPr/>
          <p:nvPr/>
        </p:nvSpPr>
        <p:spPr>
          <a:xfrm>
            <a:off x="6948264" y="3284984"/>
            <a:ext cx="1656184" cy="576064"/>
          </a:xfrm>
          <a:prstGeom prst="borderCallout1">
            <a:avLst>
              <a:gd name="adj1" fmla="val 49873"/>
              <a:gd name="adj2" fmla="val 868"/>
              <a:gd name="adj3" fmla="val 241665"/>
              <a:gd name="adj4" fmla="val -52948"/>
            </a:avLst>
          </a:prstGeom>
          <a:ln w="190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b="1" i="1" dirty="0" smtClean="0"/>
              <a:t>Piloto</a:t>
            </a:r>
            <a:r>
              <a:rPr lang="pt-BR" sz="1500" b="1" dirty="0" smtClean="0"/>
              <a:t>:</a:t>
            </a:r>
          </a:p>
          <a:p>
            <a:pPr algn="ctr"/>
            <a:r>
              <a:rPr lang="pt-BR" sz="1500" b="1" i="1" dirty="0" err="1" smtClean="0"/>
              <a:t>Messejana</a:t>
            </a:r>
            <a:endParaRPr lang="pt-BR" sz="15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Melhoria </a:t>
            </a:r>
            <a:r>
              <a:rPr lang="pt-BR" dirty="0" smtClean="0"/>
              <a:t>na infraestrutura dos atendimentos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Inclusão de novos serviços na web (avaliação de ITBI e baixa de empresas, por exemplo)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Modernização do </a:t>
            </a:r>
            <a:r>
              <a:rPr lang="pt-BR" dirty="0" err="1" smtClean="0"/>
              <a:t>Call</a:t>
            </a:r>
            <a:r>
              <a:rPr lang="pt-BR" dirty="0" smtClean="0"/>
              <a:t> </a:t>
            </a:r>
            <a:r>
              <a:rPr lang="pt-BR" dirty="0" smtClean="0"/>
              <a:t>Center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Agendamento eletrônico</a:t>
            </a:r>
          </a:p>
          <a:p>
            <a:pPr>
              <a:spcAft>
                <a:spcPts val="600"/>
              </a:spcAft>
              <a:buNone/>
            </a:pPr>
            <a:r>
              <a:rPr lang="pt-BR" dirty="0" smtClean="0"/>
              <a:t> </a:t>
            </a:r>
            <a:endParaRPr lang="pt-BR" dirty="0" smtClean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Melhoria no Atendimento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pt-BR" dirty="0" smtClean="0"/>
              <a:t>Ferramenta disponível no Site da SEFIN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Atendimento programado e rápido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Conforto ao cidadão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Redução de filas</a:t>
            </a:r>
          </a:p>
          <a:p>
            <a:pPr>
              <a:spcAft>
                <a:spcPts val="600"/>
              </a:spcAft>
            </a:pPr>
            <a:r>
              <a:rPr lang="pt-BR" dirty="0" smtClean="0"/>
              <a:t>Atendimento diferenciado a grandes contribuintes</a:t>
            </a:r>
          </a:p>
          <a:p>
            <a:pPr>
              <a:spcAft>
                <a:spcPts val="600"/>
              </a:spcAft>
            </a:pPr>
            <a:r>
              <a:rPr lang="pt-BR" dirty="0" smtClean="0">
                <a:solidFill>
                  <a:srgbClr val="C00000"/>
                </a:solidFill>
              </a:rPr>
              <a:t>Previsão: agosto/2013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Agendamento Eletrônico</a:t>
            </a:r>
            <a:endParaRPr lang="pt-BR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140" y="1151018"/>
            <a:ext cx="7740000" cy="5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225</TotalTime>
  <Words>371</Words>
  <Application>Microsoft Office PowerPoint</Application>
  <PresentationFormat>Apresentação na tela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Concurso</vt:lpstr>
      <vt:lpstr>Secretaria Municipal de Finanças</vt:lpstr>
      <vt:lpstr> Direcionamento Estratégico  (2013-2016) </vt:lpstr>
      <vt:lpstr>Atendimento Presencial</vt:lpstr>
      <vt:lpstr>Divulgação dos Serviços</vt:lpstr>
      <vt:lpstr>Serviços pela Internet</vt:lpstr>
      <vt:lpstr>Serviços pela Internet</vt:lpstr>
      <vt:lpstr>Melhoria no Atendimento</vt:lpstr>
      <vt:lpstr>Melhoria no Atendimento</vt:lpstr>
      <vt:lpstr>Agendamento Eletrônico</vt:lpstr>
      <vt:lpstr>Questionamentos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Paulo Henrique Aguiar</dc:creator>
  <cp:lastModifiedBy>Paulo Henrique Aguiar</cp:lastModifiedBy>
  <cp:revision>35</cp:revision>
  <dcterms:created xsi:type="dcterms:W3CDTF">2013-04-10T18:10:37Z</dcterms:created>
  <dcterms:modified xsi:type="dcterms:W3CDTF">2013-04-11T11:43:08Z</dcterms:modified>
</cp:coreProperties>
</file>