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1C"/>
    <a:srgbClr val="0044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23/09/2025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23/09/2025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23/09/2025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23/09/2025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23/09/2025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23/09/2025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23/09/2025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23/09/2025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23/09/2025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23/09/2025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E820-A50F-4624-9067-33B4F1E3F8BD}" type="datetimeFigureOut">
              <a:rPr lang="pt-BR" smtClean="0"/>
              <a:t>23/09/2025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4E820-A50F-4624-9067-33B4F1E3F8BD}" type="datetimeFigureOut">
              <a:rPr lang="pt-BR" smtClean="0"/>
              <a:t>23/09/2025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204FA-02BB-4E6D-A353-02290554620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44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 descr="Imagem de vídeo game&#10;&#10;Descrição gerada automaticamente com confiança baixa">
            <a:extLst>
              <a:ext uri="{FF2B5EF4-FFF2-40B4-BE49-F238E27FC236}">
                <a16:creationId xmlns:a16="http://schemas.microsoft.com/office/drawing/2014/main" id="{2F1EFD59-0C4E-4886-A5B7-B07B68BA10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8000"/>
          </a:blip>
          <a:srcRect l="2615" t="27656" r="1069" b="18166"/>
          <a:stretch/>
        </p:blipFill>
        <p:spPr>
          <a:xfrm>
            <a:off x="13190" y="0"/>
            <a:ext cx="9144002" cy="5143501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339752" y="3867894"/>
            <a:ext cx="4545320" cy="648072"/>
            <a:chOff x="2411760" y="3939902"/>
            <a:chExt cx="4545320" cy="648072"/>
          </a:xfrm>
        </p:grpSpPr>
        <p:pic>
          <p:nvPicPr>
            <p:cNvPr id="6" name="Gráfico 22">
              <a:extLst>
                <a:ext uri="{FF2B5EF4-FFF2-40B4-BE49-F238E27FC236}">
                  <a16:creationId xmlns:a16="http://schemas.microsoft.com/office/drawing/2014/main" id="{40E0A314-E689-4B84-9342-853D61EA1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11760" y="4083918"/>
              <a:ext cx="1512168" cy="400456"/>
            </a:xfrm>
            <a:prstGeom prst="rect">
              <a:avLst/>
            </a:prstGeom>
          </p:spPr>
        </p:pic>
        <p:pic>
          <p:nvPicPr>
            <p:cNvPr id="7" name="Gráfico 21">
              <a:extLst>
                <a:ext uri="{FF2B5EF4-FFF2-40B4-BE49-F238E27FC236}">
                  <a16:creationId xmlns:a16="http://schemas.microsoft.com/office/drawing/2014/main" id="{677B124E-B6D3-4340-B803-3321EEFE2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04048" y="3939902"/>
              <a:ext cx="1953032" cy="648072"/>
            </a:xfrm>
            <a:prstGeom prst="rect">
              <a:avLst/>
            </a:prstGeom>
          </p:spPr>
        </p:pic>
      </p:grpSp>
      <p:pic>
        <p:nvPicPr>
          <p:cNvPr id="9" name="Gráfico 30">
            <a:extLst>
              <a:ext uri="{FF2B5EF4-FFF2-40B4-BE49-F238E27FC236}">
                <a16:creationId xmlns:a16="http://schemas.microsoft.com/office/drawing/2014/main" id="{4C0D6238-287B-D5DD-519E-2AED289E59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5829"/>
          <a:stretch>
            <a:fillRect/>
          </a:stretch>
        </p:blipFill>
        <p:spPr>
          <a:xfrm>
            <a:off x="0" y="3363838"/>
            <a:ext cx="1097121" cy="1579287"/>
          </a:xfrm>
          <a:prstGeom prst="rect">
            <a:avLst/>
          </a:prstGeom>
        </p:spPr>
      </p:pic>
      <p:pic>
        <p:nvPicPr>
          <p:cNvPr id="8" name="Gráfico 20">
            <a:extLst>
              <a:ext uri="{FF2B5EF4-FFF2-40B4-BE49-F238E27FC236}">
                <a16:creationId xmlns:a16="http://schemas.microsoft.com/office/drawing/2014/main" id="{D5968A8B-20D3-F5BA-23A4-28D3703048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50000" r="42701"/>
          <a:stretch>
            <a:fillRect/>
          </a:stretch>
        </p:blipFill>
        <p:spPr>
          <a:xfrm>
            <a:off x="7596336" y="0"/>
            <a:ext cx="1547664" cy="1350522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233772" y="1689520"/>
            <a:ext cx="8676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FFE71C"/>
                </a:solidFill>
                <a:latin typeface="Franklin Gothic Heavy" panose="020B0903020102020204" pitchFamily="34" charset="0"/>
              </a:rPr>
              <a:t>Pró-labore x Distribuição de Lucros: </a:t>
            </a:r>
            <a:r>
              <a:rPr lang="pt-BR" sz="3600" b="1" dirty="0">
                <a:solidFill>
                  <a:srgbClr val="FFE71C"/>
                </a:solidFill>
                <a:latin typeface="Montserrat" pitchFamily="2" charset="0"/>
              </a:rPr>
              <a:t>diferenças e benefícios</a:t>
            </a:r>
            <a:endParaRPr lang="pt-BR" sz="4400" b="1" dirty="0">
              <a:solidFill>
                <a:srgbClr val="FFE71C"/>
              </a:solidFill>
              <a:latin typeface="Montserrat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553749E-E59A-4BDE-8BEF-9850A84601A9}"/>
              </a:ext>
            </a:extLst>
          </p:cNvPr>
          <p:cNvSpPr txBox="1"/>
          <p:nvPr/>
        </p:nvSpPr>
        <p:spPr>
          <a:xfrm>
            <a:off x="683568" y="771550"/>
            <a:ext cx="80742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se pode pagar dividendos?</a:t>
            </a:r>
          </a:p>
          <a:p>
            <a:endParaRPr lang="pt-BR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8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Apenas as empresas lucrativas, independentemente do seu porte ou tamanho, podem distribuir lucros aos sócios. Também independe o regime de tributação da empresa, que pode ser optante pelo Simples Nacional, Lucro Presumido ou Lucro Real. </a:t>
            </a:r>
            <a:r>
              <a:rPr lang="pt-BR" sz="18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única exigência é que a empresa tenha contabilidade regular, com escrituração contábil que demonstre o lucro efetivamente gerado pelo negócio.</a:t>
            </a:r>
          </a:p>
          <a:p>
            <a:endParaRPr lang="pt-BR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8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podem pagar dividendos as empresas que estejam em débito com o INSS e as que estiverem em débito não garantido com o Imposto de Renda.</a:t>
            </a:r>
          </a:p>
        </p:txBody>
      </p:sp>
    </p:spTree>
    <p:extLst>
      <p:ext uri="{BB962C8B-B14F-4D97-AF65-F5344CB8AC3E}">
        <p14:creationId xmlns:p14="http://schemas.microsoft.com/office/powerpoint/2010/main" val="778760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553749E-E59A-4BDE-8BEF-9850A84601A9}"/>
              </a:ext>
            </a:extLst>
          </p:cNvPr>
          <p:cNvSpPr txBox="1"/>
          <p:nvPr/>
        </p:nvSpPr>
        <p:spPr>
          <a:xfrm>
            <a:off x="530188" y="987574"/>
            <a:ext cx="80742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 direito ao recebimento dos dividendos todos os sócios da empresa</a:t>
            </a:r>
            <a:r>
              <a:rPr lang="pt-BR" sz="32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lembrando que o valor do dividendo a ser recebido é calculado 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proporcionalmente à participação de cada sócio no Capital Social da empresa.</a:t>
            </a:r>
            <a:endParaRPr lang="pt-BR" b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384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553749E-E59A-4BDE-8BEF-9850A84601A9}"/>
              </a:ext>
            </a:extLst>
          </p:cNvPr>
          <p:cNvSpPr txBox="1"/>
          <p:nvPr/>
        </p:nvSpPr>
        <p:spPr>
          <a:xfrm>
            <a:off x="554714" y="987574"/>
            <a:ext cx="807426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existe um valor mínimo ou máximo a pagar a título de dividendos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devendo os valores a pagar serem definidos pelos sócios da empresa.</a:t>
            </a:r>
          </a:p>
          <a:p>
            <a:pPr algn="ctr"/>
            <a:r>
              <a:rPr lang="pt-BR" sz="20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pt-BR" sz="20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 seja um empresário individual, poderá receber até 100% dos lucros auferidos no período. Já no caso de uma sociedade, o valor a ser distribuído pode ser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calculado proporcionalmente à participação no capital investido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pela contribuição de cada sócio no resultado do negócio, </a:t>
            </a:r>
          </a:p>
          <a:p>
            <a:pPr algn="ctr"/>
            <a:r>
              <a:rPr lang="pt-BR" sz="20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 pela mescla dos dois critérios.</a:t>
            </a:r>
          </a:p>
          <a:p>
            <a:r>
              <a:rPr lang="pt-BR" sz="18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8681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553749E-E59A-4BDE-8BEF-9850A84601A9}"/>
              </a:ext>
            </a:extLst>
          </p:cNvPr>
          <p:cNvSpPr txBox="1"/>
          <p:nvPr/>
        </p:nvSpPr>
        <p:spPr>
          <a:xfrm>
            <a:off x="544298" y="771550"/>
            <a:ext cx="807426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as empresas optantes pelo Simples Nacional existem duas formas de distribuir dividendos aos sócios:</a:t>
            </a:r>
          </a:p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pt-BR" sz="16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base em Livro Caixa</a:t>
            </a:r>
            <a:r>
              <a:rPr lang="pt-BR" sz="16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nesse caso a empresa fará a distribuição levando em consideração os percentuais de </a:t>
            </a:r>
            <a:r>
              <a:rPr lang="pt-BR" sz="16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presunção de lucro, </a:t>
            </a:r>
            <a:r>
              <a:rPr lang="pt-BR" sz="16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conforme a atividade que a empresa exerce. Os mais comuns são: 8% da Receita Bruta para o Comércio e 32% da Receita Bruta para Serviços (vide RIR/1999, art. 223; Lei nº 11.727, de 23 de junho de 2008, art. 29 e 41, VI e IN RFB nº 1.234, de 11.01.2012, art. 31 § único).</a:t>
            </a:r>
          </a:p>
          <a:p>
            <a:r>
              <a:rPr lang="pt-BR" sz="16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pt-BR" sz="16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base na Escrituração Contábil</a:t>
            </a:r>
            <a:r>
              <a:rPr lang="pt-BR" sz="16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nesse caso a empresa deve ter uma escrituração contábil total e regular para apurar o seu resultado. Sobre o resultado contábil apurado é que pode haver a distribuição dos dividendos sem tributação aos sócios.</a:t>
            </a:r>
          </a:p>
          <a:p>
            <a:r>
              <a:rPr lang="pt-BR" sz="14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782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553749E-E59A-4BDE-8BEF-9850A84601A9}"/>
              </a:ext>
            </a:extLst>
          </p:cNvPr>
          <p:cNvSpPr txBox="1"/>
          <p:nvPr/>
        </p:nvSpPr>
        <p:spPr>
          <a:xfrm>
            <a:off x="544298" y="771550"/>
            <a:ext cx="807426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DIFERENÇAS ENTRE PRÓ-LABORE E DISTRIBUIÇÃO DE LUCROS</a:t>
            </a:r>
          </a:p>
          <a:p>
            <a:endParaRPr lang="pt-BR" sz="14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4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Obrigatoriedade: </a:t>
            </a:r>
            <a:r>
              <a:rPr lang="pt-BR" sz="14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pró-labore é obrigatório para todos os sócios que prestam serviços para a empresa, enquanto que a distribuição de lucros não é obrigatória, ou seja, cabe à organização decidir por ofertar ou não essa forma de remuneração.</a:t>
            </a:r>
          </a:p>
          <a:p>
            <a:r>
              <a:rPr lang="pt-BR" sz="14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Incidência de impostos: </a:t>
            </a:r>
            <a:r>
              <a:rPr lang="pt-BR" sz="14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 o pró-labore podem incidir a contribuição previdenciária, o INSS e o IRPF (imposto de renda pessoa física). Por sua vez, sobre a distribuição de lucros, não há incidência de impostos ou contribuições.</a:t>
            </a:r>
          </a:p>
          <a:p>
            <a:r>
              <a:rPr lang="pt-BR" sz="14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 mínimo: </a:t>
            </a:r>
            <a:r>
              <a:rPr lang="pt-BR" sz="14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pró-labore não pode ser inferior a 1 salário mínimo, enquanto que a distribuição de lucros não tem valor mínimo, já que depende diretamente do resultado da empresa. No entanto, se o resultado for prejuízo, não há distribuição.</a:t>
            </a:r>
          </a:p>
          <a:p>
            <a:r>
              <a:rPr lang="pt-BR" sz="14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Periodicidade de pagamento: </a:t>
            </a:r>
            <a:r>
              <a:rPr lang="pt-BR" sz="14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pró-labore precisa ser pago mensalmente, enquanto que a distribuição de lucros pode ser paga anualmente ou em períodos menores, a depender do que for definido pela empresa.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5231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553749E-E59A-4BDE-8BEF-9850A84601A9}"/>
              </a:ext>
            </a:extLst>
          </p:cNvPr>
          <p:cNvSpPr txBox="1"/>
          <p:nvPr/>
        </p:nvSpPr>
        <p:spPr>
          <a:xfrm>
            <a:off x="544298" y="771550"/>
            <a:ext cx="80742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POSSO RECEBER APENAS DISTRIBUIÇÃO DE LUCROS?</a:t>
            </a:r>
          </a:p>
          <a:p>
            <a:endParaRPr lang="pt-BR" sz="1600" b="1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4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Reforçado o entendimento da Receita Federal, que já se pronunciou alertando que </a:t>
            </a:r>
            <a:r>
              <a:rPr lang="pt-BR" sz="14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 sócio que presta serviços para a empresa da qual detém participação, é obrigado a retirar pró-labore.</a:t>
            </a:r>
          </a:p>
          <a:p>
            <a:endParaRPr lang="pt-BR" sz="14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4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prática, isso significa que se você atua diretamente na gestão ou em alguma outra atividade da organização, deverá ser remunerado através do pró-labore, por mais que também receba distribuições periódicas de lucros.</a:t>
            </a:r>
          </a:p>
          <a:p>
            <a:endParaRPr lang="pt-BR" sz="14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4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Contudo, </a:t>
            </a:r>
            <a:r>
              <a:rPr lang="pt-BR" sz="14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sócios que não trabalham</a:t>
            </a:r>
            <a:r>
              <a:rPr lang="pt-BR" sz="14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empresa, mas apenas investiram ou investem recursos e, por isso, possuem parte do negócio, </a:t>
            </a:r>
            <a:r>
              <a:rPr lang="pt-BR" sz="14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podem receber apenas a distribuição dos lucros.</a:t>
            </a:r>
            <a:endParaRPr lang="pt-BR" sz="1100" b="1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848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79C9F95-887A-4F28-B8C4-05B58D3AB68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0" b="31800"/>
          <a:stretch/>
        </p:blipFill>
        <p:spPr>
          <a:xfrm>
            <a:off x="2555776" y="1151864"/>
            <a:ext cx="5832648" cy="2960028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4D641FD5-14CE-4190-966B-1FD0127C4272}"/>
              </a:ext>
            </a:extLst>
          </p:cNvPr>
          <p:cNvSpPr txBox="1"/>
          <p:nvPr/>
        </p:nvSpPr>
        <p:spPr>
          <a:xfrm>
            <a:off x="233772" y="213357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Franklin Gothic Heavy" panose="020B0903020102020204" pitchFamily="34" charset="0"/>
              </a:rPr>
              <a:t>Pró-labore x Distribuição de Lucros: </a:t>
            </a:r>
          </a:p>
          <a:p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Montserrat" pitchFamily="2" charset="0"/>
              </a:rPr>
              <a:t>diferenças e benefícios</a:t>
            </a:r>
            <a:endParaRPr lang="pt-BR" sz="3200" b="1" dirty="0">
              <a:solidFill>
                <a:schemeClr val="tx2">
                  <a:lumMod val="75000"/>
                </a:schemeClr>
              </a:solidFill>
              <a:latin typeface="Montserrat" pitchFamily="2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0C85E9D-0EAB-47A9-8B6F-3BB0428CBFF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14" r="5769"/>
          <a:stretch/>
        </p:blipFill>
        <p:spPr>
          <a:xfrm>
            <a:off x="-108520" y="1023928"/>
            <a:ext cx="3528392" cy="3139986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9E67202-7A59-4602-95E0-48677B4DB1E2}"/>
              </a:ext>
            </a:extLst>
          </p:cNvPr>
          <p:cNvSpPr txBox="1"/>
          <p:nvPr/>
        </p:nvSpPr>
        <p:spPr>
          <a:xfrm>
            <a:off x="233772" y="3251860"/>
            <a:ext cx="3059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tx2">
                    <a:lumMod val="75000"/>
                  </a:schemeClr>
                </a:solidFill>
                <a:latin typeface="Brush Script MT" panose="03060802040406070304" pitchFamily="66" charset="0"/>
              </a:rPr>
              <a:t>Obrigado</a:t>
            </a:r>
            <a:endParaRPr lang="pt-BR" sz="4800" b="1" dirty="0">
              <a:solidFill>
                <a:schemeClr val="tx2">
                  <a:lumMod val="75000"/>
                </a:schemeClr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92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751F2A2-A1C1-4F03-A56F-D973D4EE7D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0" b="31800"/>
          <a:stretch/>
        </p:blipFill>
        <p:spPr>
          <a:xfrm>
            <a:off x="1187624" y="627534"/>
            <a:ext cx="6552728" cy="33254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A50040D-13D1-4EB7-B808-43C996843BCE}"/>
              </a:ext>
            </a:extLst>
          </p:cNvPr>
          <p:cNvSpPr txBox="1"/>
          <p:nvPr/>
        </p:nvSpPr>
        <p:spPr>
          <a:xfrm>
            <a:off x="435149" y="2005309"/>
            <a:ext cx="8074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tx2">
                    <a:lumMod val="75000"/>
                  </a:schemeClr>
                </a:solidFill>
                <a:latin typeface="Franklin Gothic Heavy" panose="020B0903020102020204" pitchFamily="34" charset="0"/>
              </a:rPr>
              <a:t>Pró-labore</a:t>
            </a:r>
            <a:endParaRPr lang="pt-BR" sz="6000" b="1" dirty="0">
              <a:solidFill>
                <a:schemeClr val="tx2">
                  <a:lumMod val="75000"/>
                </a:schemeClr>
              </a:solidFill>
              <a:latin typeface="Montserrat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553749E-E59A-4BDE-8BEF-9850A84601A9}"/>
              </a:ext>
            </a:extLst>
          </p:cNvPr>
          <p:cNvSpPr txBox="1"/>
          <p:nvPr/>
        </p:nvSpPr>
        <p:spPr>
          <a:xfrm>
            <a:off x="534870" y="728037"/>
            <a:ext cx="80742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 duas formas básicas de se remunerar os sócios de uma empresa: </a:t>
            </a:r>
          </a:p>
          <a:p>
            <a:pPr algn="ctr"/>
            <a:r>
              <a:rPr lang="pt-BR" sz="20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através do pagamento de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Pró-labore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ou pela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Distribuição de Lucros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também chamada </a:t>
            </a:r>
            <a:r>
              <a:rPr lang="pt-BR" sz="2000" i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Distribuição de Dividendos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pt-BR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6FA0E2C-0181-485D-BEBC-648A1A40E961}"/>
              </a:ext>
            </a:extLst>
          </p:cNvPr>
          <p:cNvSpPr txBox="1"/>
          <p:nvPr/>
        </p:nvSpPr>
        <p:spPr>
          <a:xfrm>
            <a:off x="530188" y="2994318"/>
            <a:ext cx="80742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Pró-labore é a </a:t>
            </a: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remuneração dos sócios </a:t>
            </a:r>
            <a:r>
              <a:rPr lang="pt-BR" sz="18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efetivamente trabalham na empresa, como se fosse um salário que se pagaria a um administrador contratado.</a:t>
            </a:r>
          </a:p>
          <a:p>
            <a:pPr algn="ctr"/>
            <a:endParaRPr lang="pt-BR" sz="4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36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553749E-E59A-4BDE-8BEF-9850A84601A9}"/>
              </a:ext>
            </a:extLst>
          </p:cNvPr>
          <p:cNvSpPr txBox="1"/>
          <p:nvPr/>
        </p:nvSpPr>
        <p:spPr>
          <a:xfrm>
            <a:off x="534870" y="728037"/>
            <a:ext cx="8074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pagamento do pró-labore é obrigatório, conforme determina o art. 9, da Instrução Normativa RFB nº 971, de 13/11/2009:</a:t>
            </a:r>
            <a:endParaRPr lang="pt-BR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6FA0E2C-0181-485D-BEBC-648A1A40E961}"/>
              </a:ext>
            </a:extLst>
          </p:cNvPr>
          <p:cNvSpPr txBox="1"/>
          <p:nvPr/>
        </p:nvSpPr>
        <p:spPr>
          <a:xfrm>
            <a:off x="548637" y="1712989"/>
            <a:ext cx="7312142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9º Deve contribuir obrigatoriamente na qualidade de contribuinte individual:</a:t>
            </a:r>
          </a:p>
          <a:p>
            <a:r>
              <a:rPr lang="pt-BR" sz="11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XII – desde que receba remuneração decorrente de trabalho na empresa:</a:t>
            </a:r>
          </a:p>
          <a:p>
            <a:r>
              <a:rPr lang="pt-BR" sz="11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pt-BR" sz="11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o empresário individual e o titular do capital social na empresa individual de responsabilidade limitada, conforme definidos nos </a:t>
            </a:r>
            <a:r>
              <a:rPr lang="pt-BR" sz="1100" dirty="0" err="1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arts</a:t>
            </a:r>
            <a:r>
              <a:rPr lang="pt-BR" sz="11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966 e 980-A da Lei nº 10.406, de 10 de janeiro de 2002 – Código Civil; (Nova redação dada pela IN RFB nº 1.453/2014)</a:t>
            </a:r>
          </a:p>
          <a:p>
            <a:r>
              <a:rPr lang="pt-BR" sz="11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qualquer sócio nas sociedades em nome coletivo; (Nova redação dada pela IN RFB nº 1.071/2010)</a:t>
            </a:r>
          </a:p>
          <a:p>
            <a:r>
              <a:rPr lang="pt-BR" sz="11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o sócio administrador, o sócio cotista e o administrador não-sócio e não-empregado na sociedade limitada, urbana ou rural, conforme definido na Lei nº 10.406, de 2002 (Código Civil);</a:t>
            </a:r>
          </a:p>
          <a:p>
            <a:r>
              <a:rPr lang="pt-BR" sz="11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o membro de conselho de administração na sociedade anônima ou o diretor não-empregado que, participando ou não do risco econômico do empreendimento, seja eleito por </a:t>
            </a:r>
            <a:r>
              <a:rPr lang="pt-BR" sz="1100" dirty="0" err="1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assembléia</a:t>
            </a:r>
            <a:r>
              <a:rPr lang="pt-BR" sz="11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geral dos acionistas para cargo de direção de sociedade anônima, desde que não mantidas as características inerentes à relação de emprego;</a:t>
            </a:r>
          </a:p>
          <a:p>
            <a:r>
              <a:rPr lang="pt-BR" sz="11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e) o membro de conselho fiscal de sociedade ou entidade de qualquer natureza;</a:t>
            </a:r>
          </a:p>
          <a:p>
            <a:pPr algn="ctr"/>
            <a:endParaRPr lang="pt-BR" sz="4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32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553749E-E59A-4BDE-8BEF-9850A84601A9}"/>
              </a:ext>
            </a:extLst>
          </p:cNvPr>
          <p:cNvSpPr txBox="1"/>
          <p:nvPr/>
        </p:nvSpPr>
        <p:spPr>
          <a:xfrm>
            <a:off x="611560" y="987574"/>
            <a:ext cx="80742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Tributação e INSS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 obrigatoriedade se dá pela necessidade de diferenciar a remuneração pelo trabalho (pró-labore) dos lucros da empresa. Essa separação é essencial para a correta aplicação das contribuições previdenciárias sobre o trabalho prestado. </a:t>
            </a:r>
          </a:p>
          <a:p>
            <a:endParaRPr lang="pt-BR" sz="20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Legislação da Previdência Social: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Lei nº 8.212/91 classifica como segurado obrigatório o titular de firma individual que receba remuneração pelo trabalho, tornando o pagamento do pró-labore um dever para esses casos. </a:t>
            </a:r>
            <a:endParaRPr lang="pt-BR" sz="4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021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553749E-E59A-4BDE-8BEF-9850A84601A9}"/>
              </a:ext>
            </a:extLst>
          </p:cNvPr>
          <p:cNvSpPr txBox="1"/>
          <p:nvPr/>
        </p:nvSpPr>
        <p:spPr>
          <a:xfrm>
            <a:off x="611560" y="987574"/>
            <a:ext cx="80742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que acontece se o pró-labore não for retirado?</a:t>
            </a:r>
          </a:p>
          <a:p>
            <a:endParaRPr lang="pt-BR" sz="2000" b="1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Fiscalização: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Receita Federal pode considerar a receita como omissão de renda, cobrando a contribuição previdenciária sobre o valor que deveria ter sido pago. </a:t>
            </a:r>
          </a:p>
          <a:p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Dificuldades Financeiras: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falta de um valor fixo para o empresário pode desorganizar as finanças pessoais e empresariais, misturando o patrimônio pessoal com o da empresa. </a:t>
            </a:r>
            <a:endParaRPr lang="pt-BR" sz="4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300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553749E-E59A-4BDE-8BEF-9850A84601A9}"/>
              </a:ext>
            </a:extLst>
          </p:cNvPr>
          <p:cNvSpPr txBox="1"/>
          <p:nvPr/>
        </p:nvSpPr>
        <p:spPr>
          <a:xfrm>
            <a:off x="863778" y="3075806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existe um valor mínimo ou máximo de pró-labo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re, mas é importante que o valor a ser pago seja </a:t>
            </a:r>
            <a:r>
              <a:rPr lang="pt-BR" sz="12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coerente com a prática salarial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o mercado paga para um profissional que desempenha função semelhante à que o administrador da empresa irá realizar. O mercado também utiliza como base para a definição do valor do pró-labore a tabela do INSS, que define um teto mínimo e máximo para arrecadação.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88D5A09-4095-4D69-9CE1-687B6AFADBE2}"/>
              </a:ext>
            </a:extLst>
          </p:cNvPr>
          <p:cNvSpPr txBox="1"/>
          <p:nvPr/>
        </p:nvSpPr>
        <p:spPr>
          <a:xfrm>
            <a:off x="899592" y="55552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 pagamento deve estar devidamente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formalizado no Contrato Social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porém, caso o contrato seja omisso,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considera-se que todos os sócios são administradores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negócio, podendo fazer uso da denominação ou razão social, agindo em nome da sociedade e, portanto, todos podem 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receber o pró-labore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4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44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553749E-E59A-4BDE-8BEF-9850A84601A9}"/>
              </a:ext>
            </a:extLst>
          </p:cNvPr>
          <p:cNvSpPr txBox="1"/>
          <p:nvPr/>
        </p:nvSpPr>
        <p:spPr>
          <a:xfrm>
            <a:off x="683568" y="771550"/>
            <a:ext cx="80742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Quais encargos incidem sobre o pró-labore?</a:t>
            </a:r>
          </a:p>
          <a:p>
            <a:r>
              <a:rPr lang="pt-BR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Podemos considerar que o custo fiscal do pró-labore é alto, pois sobre o seu pagamento há incidência de impostos e encargos. São eles:</a:t>
            </a:r>
          </a:p>
          <a:p>
            <a:r>
              <a:rPr lang="pt-BR" sz="20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pt-BR" sz="12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pt-BR" sz="12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Imposto de Renda na Fonte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acordo com a tabela progressiva, deduzindo a contribuição ao INSS e o valor dos dependentes, podendo chegar a até 27,50% do valor total pago a título de pró-labore;</a:t>
            </a:r>
          </a:p>
          <a:p>
            <a:r>
              <a:rPr lang="pt-BR" sz="12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pt-BR" sz="12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Contribuição Previdenciária de Pessoa Física (INSS)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de 11% do valor total pago a título de pró-labore, respeitado o teto máximo de contribuição ao INSS. Importante ressaltar que todos os que contribuem ao INSS através de pró-labore são considerados Contribuintes Individuais tendo, assim, direito a todos os benefícios da Previdência Social;</a:t>
            </a:r>
          </a:p>
          <a:p>
            <a:r>
              <a:rPr lang="pt-BR" sz="12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pt-BR" sz="12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Contribuição Previdenciária Patronal adicional de 20% 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 o valor do pró-labore. </a:t>
            </a:r>
          </a:p>
          <a:p>
            <a:r>
              <a:rPr lang="pt-BR" sz="12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 ressaltar que esse custo é da empresa;</a:t>
            </a:r>
          </a:p>
          <a:p>
            <a:r>
              <a:rPr lang="pt-BR" sz="12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O </a:t>
            </a:r>
            <a:r>
              <a:rPr lang="pt-BR" sz="12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pagamento de 13º salário e férias sobre o pró-labore não é obrigatório</a:t>
            </a:r>
            <a:r>
              <a:rPr lang="pt-BR" sz="12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assim como outros benefícios. </a:t>
            </a:r>
          </a:p>
          <a:p>
            <a:r>
              <a:rPr lang="pt-BR" sz="12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Nesse caso, o direito a tais benefícios devem ser acordados diretamente com o administrador do negócio, </a:t>
            </a:r>
          </a:p>
          <a:p>
            <a:r>
              <a:rPr lang="pt-BR" sz="12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bem como </a:t>
            </a:r>
            <a:r>
              <a:rPr lang="pt-BR" sz="12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devem constar no Contrato Social da empresa.</a:t>
            </a:r>
          </a:p>
        </p:txBody>
      </p:sp>
    </p:spTree>
    <p:extLst>
      <p:ext uri="{BB962C8B-B14F-4D97-AF65-F5344CB8AC3E}">
        <p14:creationId xmlns:p14="http://schemas.microsoft.com/office/powerpoint/2010/main" val="2918790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60D8F003-96E0-9C93-F12B-79DE3F5C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97" t="64410" r="823" b="27257"/>
          <a:stretch/>
        </p:blipFill>
        <p:spPr>
          <a:xfrm>
            <a:off x="0" y="4587974"/>
            <a:ext cx="9144000" cy="555526"/>
          </a:xfrm>
          <a:prstGeom prst="rect">
            <a:avLst/>
          </a:prstGeom>
        </p:spPr>
      </p:pic>
      <p:pic>
        <p:nvPicPr>
          <p:cNvPr id="5" name="Gráfico 13">
            <a:extLst>
              <a:ext uri="{FF2B5EF4-FFF2-40B4-BE49-F238E27FC236}">
                <a16:creationId xmlns:a16="http://schemas.microsoft.com/office/drawing/2014/main" id="{588EE649-6DE0-383B-9A10-44F34BF5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0312" y="4695484"/>
            <a:ext cx="1224136" cy="324538"/>
          </a:xfrm>
          <a:prstGeom prst="rect">
            <a:avLst/>
          </a:prstGeom>
        </p:spPr>
      </p:pic>
      <p:pic>
        <p:nvPicPr>
          <p:cNvPr id="6" name="Gráfico 21">
            <a:extLst>
              <a:ext uri="{FF2B5EF4-FFF2-40B4-BE49-F238E27FC236}">
                <a16:creationId xmlns:a16="http://schemas.microsoft.com/office/drawing/2014/main" id="{677B124E-B6D3-4340-B803-3321EEFE2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4668039"/>
            <a:ext cx="1296144" cy="43009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6FA0E2C-0181-485D-BEBC-648A1A40E961}"/>
              </a:ext>
            </a:extLst>
          </p:cNvPr>
          <p:cNvSpPr txBox="1"/>
          <p:nvPr/>
        </p:nvSpPr>
        <p:spPr>
          <a:xfrm>
            <a:off x="622066" y="1704129"/>
            <a:ext cx="770953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dividendos</a:t>
            </a:r>
            <a:r>
              <a:rPr lang="pt-BR" sz="14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também conhecidos como </a:t>
            </a:r>
            <a:r>
              <a:rPr lang="pt-BR" sz="14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Distribuição de Lucros</a:t>
            </a:r>
            <a:r>
              <a:rPr lang="pt-BR" sz="14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são a remuneração dos sócios investidores, quer trabalhem ou não na empresa, que é </a:t>
            </a:r>
            <a:r>
              <a:rPr lang="pt-BR" sz="14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paga proporcionalmente à participação de cada sócio no Capital Social da empresa, de acordo com o Contrato Social.</a:t>
            </a:r>
          </a:p>
          <a:p>
            <a:pPr algn="ctr"/>
            <a:r>
              <a:rPr lang="pt-BR" sz="14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pt-BR" sz="14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recebimento desse valor é a forma de o empreendedor ser recompensado por ter investido o seu capital na empresa, bem como ter assumido os riscos do empreendimento.</a:t>
            </a:r>
          </a:p>
          <a:p>
            <a:pPr algn="ctr"/>
            <a:r>
              <a:rPr lang="pt-BR" sz="14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pt-BR" sz="14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PAGAMENTO DOS DIVIDENDOS SÓ PODE SER REALIZADO SE HOUVER LUCRO</a:t>
            </a:r>
          </a:p>
          <a:p>
            <a:pPr algn="ctr"/>
            <a:r>
              <a:rPr lang="pt-BR" sz="14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diferentemente do pró-labore, não incide Imposto de Renda e </a:t>
            </a:r>
          </a:p>
          <a:p>
            <a:pPr algn="ctr"/>
            <a:r>
              <a:rPr lang="pt-BR" sz="1400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Contribuição Previdenciária (INSS) sobre essa retirada.</a:t>
            </a:r>
          </a:p>
          <a:p>
            <a:pPr algn="ctr"/>
            <a:endParaRPr lang="pt-BR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C60DE23-31BA-459D-8071-50191C3F88EB}"/>
              </a:ext>
            </a:extLst>
          </p:cNvPr>
          <p:cNvSpPr txBox="1"/>
          <p:nvPr/>
        </p:nvSpPr>
        <p:spPr>
          <a:xfrm>
            <a:off x="439705" y="650820"/>
            <a:ext cx="8074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tx2">
                    <a:lumMod val="75000"/>
                  </a:schemeClr>
                </a:solidFill>
                <a:latin typeface="Franklin Gothic Heavy" panose="020B0903020102020204" pitchFamily="34" charset="0"/>
              </a:rPr>
              <a:t>Distribuição de Lucros</a:t>
            </a:r>
            <a:endParaRPr lang="pt-BR" sz="6000" b="1" dirty="0">
              <a:solidFill>
                <a:schemeClr val="tx2">
                  <a:lumMod val="75000"/>
                </a:schemeClr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0831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1547</Words>
  <Application>Microsoft Office PowerPoint</Application>
  <PresentationFormat>Apresentação na tela (16:9)</PresentationFormat>
  <Paragraphs>74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Brush Script MT</vt:lpstr>
      <vt:lpstr>Calibri</vt:lpstr>
      <vt:lpstr>Franklin Gothic Heavy</vt:lpstr>
      <vt:lpstr>Montserrat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AssPres</dc:creator>
  <cp:lastModifiedBy>CONTABILIDADE</cp:lastModifiedBy>
  <cp:revision>3</cp:revision>
  <dcterms:created xsi:type="dcterms:W3CDTF">2023-10-24T18:12:16Z</dcterms:created>
  <dcterms:modified xsi:type="dcterms:W3CDTF">2025-09-23T18:14:59Z</dcterms:modified>
</cp:coreProperties>
</file>