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5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7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2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35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2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1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0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2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73F8-F840-4DDB-A05E-D4CF30FD056F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4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23;p23">
            <a:extLst>
              <a:ext uri="{FF2B5EF4-FFF2-40B4-BE49-F238E27FC236}">
                <a16:creationId xmlns:a16="http://schemas.microsoft.com/office/drawing/2014/main" id="{09325837-FA71-4D16-8FAD-C6EC8C24BDDD}"/>
              </a:ext>
            </a:extLst>
          </p:cNvPr>
          <p:cNvSpPr txBox="1">
            <a:spLocks/>
          </p:cNvSpPr>
          <p:nvPr/>
        </p:nvSpPr>
        <p:spPr>
          <a:xfrm>
            <a:off x="1086678" y="4744279"/>
            <a:ext cx="5009322" cy="800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5400"/>
            </a:pPr>
            <a:r>
              <a:rPr lang="pt-BR" sz="4000" dirty="0">
                <a:solidFill>
                  <a:schemeClr val="bg1"/>
                </a:solidFill>
              </a:rPr>
              <a:t>A Nova Gestão Contábil para uma Nova Economia 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5400"/>
            </a:pPr>
            <a:endParaRPr lang="pt-BR" sz="4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5400"/>
            </a:pPr>
            <a:endParaRPr lang="pt-BR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5400"/>
            </a:pPr>
            <a:r>
              <a:rPr lang="pt-BR" sz="2800" dirty="0">
                <a:solidFill>
                  <a:schemeClr val="bg1"/>
                </a:solidFill>
              </a:rPr>
              <a:t>Um novo conceito de negócio </a:t>
            </a:r>
          </a:p>
        </p:txBody>
      </p:sp>
    </p:spTree>
    <p:extLst>
      <p:ext uri="{BB962C8B-B14F-4D97-AF65-F5344CB8AC3E}">
        <p14:creationId xmlns:p14="http://schemas.microsoft.com/office/powerpoint/2010/main" val="34323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 descr="Uma imagem contendo fogão, luz, animal&#10;&#10;Descrição gerada automaticamente">
            <a:extLst>
              <a:ext uri="{FF2B5EF4-FFF2-40B4-BE49-F238E27FC236}">
                <a16:creationId xmlns:a16="http://schemas.microsoft.com/office/drawing/2014/main" id="{DA01FF85-2D4C-4411-A383-20C8127A4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t="-4977" r="47566" b="-876"/>
          <a:stretch/>
        </p:blipFill>
        <p:spPr>
          <a:xfrm>
            <a:off x="8267" y="-221643"/>
            <a:ext cx="4825464" cy="6714518"/>
          </a:xfrm>
          <a:prstGeom prst="rect">
            <a:avLst/>
          </a:prstGeom>
        </p:spPr>
      </p:pic>
      <p:sp>
        <p:nvSpPr>
          <p:cNvPr id="10" name="Google Shape;169;p29">
            <a:extLst>
              <a:ext uri="{FF2B5EF4-FFF2-40B4-BE49-F238E27FC236}">
                <a16:creationId xmlns:a16="http://schemas.microsoft.com/office/drawing/2014/main" id="{B8BCB8D4-86A7-41FF-9CDF-8AAEB5C20B9D}"/>
              </a:ext>
            </a:extLst>
          </p:cNvPr>
          <p:cNvSpPr txBox="1">
            <a:spLocks/>
          </p:cNvSpPr>
          <p:nvPr/>
        </p:nvSpPr>
        <p:spPr>
          <a:xfrm>
            <a:off x="5208104" y="1272208"/>
            <a:ext cx="6665844" cy="3644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O Vírus trouxe o caos econômico, que não temos ideia da recuperação da economia no mundo , porem ele fez avançar 5 anos a frente um coisa já prevista pela economia mundial , avanço de tecnologia do mercado.</a:t>
            </a:r>
          </a:p>
        </p:txBody>
      </p:sp>
      <p:sp>
        <p:nvSpPr>
          <p:cNvPr id="11" name="Google Shape;170;p29">
            <a:extLst>
              <a:ext uri="{FF2B5EF4-FFF2-40B4-BE49-F238E27FC236}">
                <a16:creationId xmlns:a16="http://schemas.microsoft.com/office/drawing/2014/main" id="{B7A13E43-EFA4-4DC5-A0E6-ABF90D30E117}"/>
              </a:ext>
            </a:extLst>
          </p:cNvPr>
          <p:cNvSpPr txBox="1">
            <a:spLocks/>
          </p:cNvSpPr>
          <p:nvPr/>
        </p:nvSpPr>
        <p:spPr>
          <a:xfrm>
            <a:off x="4954740" y="238013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Corona vírus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2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203;p33">
            <a:extLst>
              <a:ext uri="{FF2B5EF4-FFF2-40B4-BE49-F238E27FC236}">
                <a16:creationId xmlns:a16="http://schemas.microsoft.com/office/drawing/2014/main" id="{855781E8-8C58-4012-9755-567AA575AA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92" y="-3657"/>
            <a:ext cx="12192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194;p32">
            <a:extLst>
              <a:ext uri="{FF2B5EF4-FFF2-40B4-BE49-F238E27FC236}">
                <a16:creationId xmlns:a16="http://schemas.microsoft.com/office/drawing/2014/main" id="{8B9A1F2C-DACC-4D3F-A806-8D1D75B691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8" y="12099"/>
            <a:ext cx="9603634" cy="64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D6D3DF2-E191-480E-880A-6A46F72206CB}"/>
              </a:ext>
            </a:extLst>
          </p:cNvPr>
          <p:cNvSpPr/>
          <p:nvPr/>
        </p:nvSpPr>
        <p:spPr>
          <a:xfrm>
            <a:off x="7959346" y="1357911"/>
            <a:ext cx="3325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Tecnologia </a:t>
            </a:r>
          </a:p>
        </p:txBody>
      </p:sp>
    </p:spTree>
    <p:extLst>
      <p:ext uri="{BB962C8B-B14F-4D97-AF65-F5344CB8AC3E}">
        <p14:creationId xmlns:p14="http://schemas.microsoft.com/office/powerpoint/2010/main" val="219682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69;p29">
            <a:extLst>
              <a:ext uri="{FF2B5EF4-FFF2-40B4-BE49-F238E27FC236}">
                <a16:creationId xmlns:a16="http://schemas.microsoft.com/office/drawing/2014/main" id="{D1B1B9AB-F4BF-455F-9DF4-B7F339866C96}"/>
              </a:ext>
            </a:extLst>
          </p:cNvPr>
          <p:cNvSpPr txBox="1">
            <a:spLocks/>
          </p:cNvSpPr>
          <p:nvPr/>
        </p:nvSpPr>
        <p:spPr>
          <a:xfrm>
            <a:off x="293602" y="1179757"/>
            <a:ext cx="10515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Estude os processos , entenda cada detalhe 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Alinhe com a equipe melhorias e implantações, o diferencial hoje no mundo diverso e dinâmico, não se encaixa mais o perfil de controlar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A velocidade da informação, deve estar processado ao ganho da eficiência, do Mercado, neste novos tempos o trajeto ate o resultado tem despertado interesse maior que o próprio resultado positivo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Invista em pessoas , o relacionamento sempre será a base de negócios 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pt-BR" dirty="0"/>
              <a:t>Se você não sabe lidar com pessoas, então não saberá lidar com negocio </a:t>
            </a:r>
          </a:p>
        </p:txBody>
      </p:sp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8773A98D-6C7E-4C71-8B5D-1607DFB01EF8}"/>
              </a:ext>
            </a:extLst>
          </p:cNvPr>
          <p:cNvSpPr txBox="1">
            <a:spLocks/>
          </p:cNvSpPr>
          <p:nvPr/>
        </p:nvSpPr>
        <p:spPr>
          <a:xfrm>
            <a:off x="2803422" y="264009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Por Onde Começar</a:t>
            </a:r>
            <a:br>
              <a:rPr lang="pt-BR" dirty="0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D38B3C03-EBB4-494E-B88B-092BC07E40D8}"/>
              </a:ext>
            </a:extLst>
          </p:cNvPr>
          <p:cNvSpPr/>
          <p:nvPr/>
        </p:nvSpPr>
        <p:spPr>
          <a:xfrm>
            <a:off x="7967952" y="706266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Uma nova Romptura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1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69;p29">
            <a:extLst>
              <a:ext uri="{FF2B5EF4-FFF2-40B4-BE49-F238E27FC236}">
                <a16:creationId xmlns:a16="http://schemas.microsoft.com/office/drawing/2014/main" id="{D1B1B9AB-F4BF-455F-9DF4-B7F339866C96}"/>
              </a:ext>
            </a:extLst>
          </p:cNvPr>
          <p:cNvSpPr txBox="1">
            <a:spLocks/>
          </p:cNvSpPr>
          <p:nvPr/>
        </p:nvSpPr>
        <p:spPr>
          <a:xfrm>
            <a:off x="293602" y="1179757"/>
            <a:ext cx="10515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Melhorar a Capacitação e gerir recursos internos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Crie novos produtos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Incentive produção compartilhada de resultado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Defina seu atendimentos 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pt-BR" dirty="0"/>
          </a:p>
          <a:p>
            <a:pPr marL="10160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pt-BR" dirty="0"/>
              <a:t>Lembre-se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pt-BR" dirty="0"/>
              <a:t>- Você não vai receber nenhuma critica se não fazer nada, não falar nada e não ser nada .....   Aristóteles 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pt-BR" dirty="0"/>
          </a:p>
        </p:txBody>
      </p:sp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8773A98D-6C7E-4C71-8B5D-1607DFB01EF8}"/>
              </a:ext>
            </a:extLst>
          </p:cNvPr>
          <p:cNvSpPr txBox="1">
            <a:spLocks/>
          </p:cNvSpPr>
          <p:nvPr/>
        </p:nvSpPr>
        <p:spPr>
          <a:xfrm>
            <a:off x="2803422" y="264009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Por Onde Começar</a:t>
            </a:r>
            <a:br>
              <a:rPr lang="pt-BR" dirty="0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D38B3C03-EBB4-494E-B88B-092BC07E40D8}"/>
              </a:ext>
            </a:extLst>
          </p:cNvPr>
          <p:cNvSpPr/>
          <p:nvPr/>
        </p:nvSpPr>
        <p:spPr>
          <a:xfrm>
            <a:off x="7967952" y="706266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Uma nova Romptura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2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Espaço Reservado para Conteúdo 10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1082155-AB2D-4ED9-A0DF-86B0D369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1188702"/>
            <a:ext cx="7180797" cy="4988261"/>
          </a:xfrm>
        </p:spPr>
      </p:pic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8773A98D-6C7E-4C71-8B5D-1607DFB01EF8}"/>
              </a:ext>
            </a:extLst>
          </p:cNvPr>
          <p:cNvSpPr txBox="1">
            <a:spLocks/>
          </p:cNvSpPr>
          <p:nvPr/>
        </p:nvSpPr>
        <p:spPr>
          <a:xfrm>
            <a:off x="2803422" y="264008"/>
            <a:ext cx="5617247" cy="7808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Por Onde Começar</a:t>
            </a:r>
            <a:br>
              <a:rPr lang="pt-BR" dirty="0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D38B3C03-EBB4-494E-B88B-092BC07E40D8}"/>
              </a:ext>
            </a:extLst>
          </p:cNvPr>
          <p:cNvSpPr/>
          <p:nvPr/>
        </p:nvSpPr>
        <p:spPr>
          <a:xfrm>
            <a:off x="7967952" y="706266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ANALISE DE  S W O 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6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8773A98D-6C7E-4C71-8B5D-1607DFB01EF8}"/>
              </a:ext>
            </a:extLst>
          </p:cNvPr>
          <p:cNvSpPr txBox="1">
            <a:spLocks/>
          </p:cNvSpPr>
          <p:nvPr/>
        </p:nvSpPr>
        <p:spPr>
          <a:xfrm>
            <a:off x="2803422" y="264008"/>
            <a:ext cx="5617247" cy="7808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Por Onde Começar</a:t>
            </a:r>
            <a:br>
              <a:rPr lang="pt-BR" dirty="0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D38B3C03-EBB4-494E-B88B-092BC07E40D8}"/>
              </a:ext>
            </a:extLst>
          </p:cNvPr>
          <p:cNvSpPr/>
          <p:nvPr/>
        </p:nvSpPr>
        <p:spPr>
          <a:xfrm>
            <a:off x="7967952" y="706266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Um produto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8B3A2D8-F3E6-4FC4-8B53-D470CFB39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5936"/>
            <a:ext cx="8619700" cy="5005798"/>
          </a:xfrm>
        </p:spPr>
      </p:pic>
    </p:spTree>
    <p:extLst>
      <p:ext uri="{BB962C8B-B14F-4D97-AF65-F5344CB8AC3E}">
        <p14:creationId xmlns:p14="http://schemas.microsoft.com/office/powerpoint/2010/main" val="29744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Google Shape;143;p25">
            <a:extLst>
              <a:ext uri="{FF2B5EF4-FFF2-40B4-BE49-F238E27FC236}">
                <a16:creationId xmlns:a16="http://schemas.microsoft.com/office/drawing/2014/main" id="{AE2713EE-865B-4AAB-A0C2-8802FBDDC5BD}"/>
              </a:ext>
            </a:extLst>
          </p:cNvPr>
          <p:cNvSpPr txBox="1">
            <a:spLocks/>
          </p:cNvSpPr>
          <p:nvPr/>
        </p:nvSpPr>
        <p:spPr>
          <a:xfrm>
            <a:off x="278654" y="715618"/>
            <a:ext cx="9660477" cy="25117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pt-BR" sz="5400" b="1" dirty="0">
                <a:solidFill>
                  <a:srgbClr val="00B0F0"/>
                </a:solidFill>
                <a:latin typeface="Muli"/>
                <a:ea typeface="Muli"/>
                <a:cs typeface="Muli"/>
                <a:sym typeface="Muli"/>
              </a:rPr>
              <a:t>COMISSÁO DE ESTUDO DAS NOVAS TENDËNCIAS DA ATIVIDADE CONTABÍL</a:t>
            </a:r>
            <a:endParaRPr lang="pt-BR" sz="5400" dirty="0">
              <a:solidFill>
                <a:srgbClr val="00B0F0"/>
              </a:solidFill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2176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Google Shape;142;p25">
            <a:extLst>
              <a:ext uri="{FF2B5EF4-FFF2-40B4-BE49-F238E27FC236}">
                <a16:creationId xmlns:a16="http://schemas.microsoft.com/office/drawing/2014/main" id="{43A4C6EB-A7A3-4532-8CB3-713BBC08619F}"/>
              </a:ext>
            </a:extLst>
          </p:cNvPr>
          <p:cNvSpPr txBox="1">
            <a:spLocks/>
          </p:cNvSpPr>
          <p:nvPr/>
        </p:nvSpPr>
        <p:spPr>
          <a:xfrm>
            <a:off x="2363372" y="1420837"/>
            <a:ext cx="8370531" cy="12580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9600"/>
              <a:buFont typeface="Arial"/>
              <a:buNone/>
            </a:pPr>
            <a:r>
              <a:rPr lang="pt-BR" sz="9600" b="1" dirty="0" err="1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Ola</a:t>
            </a:r>
            <a:r>
              <a:rPr lang="pt-BR" sz="9600" b="1" dirty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!</a:t>
            </a:r>
          </a:p>
        </p:txBody>
      </p:sp>
      <p:sp>
        <p:nvSpPr>
          <p:cNvPr id="5" name="Google Shape;143;p25">
            <a:extLst>
              <a:ext uri="{FF2B5EF4-FFF2-40B4-BE49-F238E27FC236}">
                <a16:creationId xmlns:a16="http://schemas.microsoft.com/office/drawing/2014/main" id="{AE2713EE-865B-4AAB-A0C2-8802FBDDC5BD}"/>
              </a:ext>
            </a:extLst>
          </p:cNvPr>
          <p:cNvSpPr txBox="1">
            <a:spLocks/>
          </p:cNvSpPr>
          <p:nvPr/>
        </p:nvSpPr>
        <p:spPr>
          <a:xfrm>
            <a:off x="1458097" y="2557670"/>
            <a:ext cx="4867831" cy="2511732"/>
          </a:xfrm>
          <a:prstGeom prst="rect">
            <a:avLst/>
          </a:prstGeom>
          <a:solidFill>
            <a:srgbClr val="00B2FF">
              <a:alpha val="72941"/>
            </a:srgbClr>
          </a:solidFill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Eu sou André Jorge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endParaRPr lang="pt-BR" sz="14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FFFFFF"/>
                </a:solidFill>
                <a:ea typeface="Muli"/>
                <a:cs typeface="Muli"/>
                <a:sym typeface="Muli"/>
              </a:rPr>
              <a:t>Eu ajudo empresários a se relacionar e conectar com os números e indicadores do seu  negócio</a:t>
            </a:r>
            <a:endParaRPr lang="pt-BR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sz="1800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sz="1800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FFFFFF"/>
                </a:solidFill>
                <a:ea typeface="Muli"/>
                <a:cs typeface="Muli"/>
                <a:sym typeface="Muli"/>
              </a:rPr>
              <a:t>@</a:t>
            </a:r>
            <a:r>
              <a:rPr lang="pt-BR" sz="1800" dirty="0" err="1">
                <a:solidFill>
                  <a:srgbClr val="FFFFFF"/>
                </a:solidFill>
                <a:ea typeface="Muli"/>
                <a:cs typeface="Muli"/>
                <a:sym typeface="Muli"/>
              </a:rPr>
              <a:t>andrejorge_aj</a:t>
            </a:r>
            <a:endParaRPr lang="pt-BR" sz="1800" b="1" dirty="0">
              <a:solidFill>
                <a:srgbClr val="FFFFFF"/>
              </a:solidFill>
              <a:ea typeface="Muli"/>
              <a:cs typeface="Muli"/>
              <a:sym typeface="Muli"/>
            </a:endParaRPr>
          </a:p>
        </p:txBody>
      </p:sp>
      <p:pic>
        <p:nvPicPr>
          <p:cNvPr id="6" name="Google Shape;145;p25">
            <a:extLst>
              <a:ext uri="{FF2B5EF4-FFF2-40B4-BE49-F238E27FC236}">
                <a16:creationId xmlns:a16="http://schemas.microsoft.com/office/drawing/2014/main" id="{2794676D-5D30-4DB7-895E-F4D8287FE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57" t="29076" r="29076" b="7204"/>
          <a:stretch/>
        </p:blipFill>
        <p:spPr>
          <a:xfrm rot="1269956">
            <a:off x="7255606" y="2465079"/>
            <a:ext cx="2538401" cy="2733682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1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0;p26">
            <a:extLst>
              <a:ext uri="{FF2B5EF4-FFF2-40B4-BE49-F238E27FC236}">
                <a16:creationId xmlns:a16="http://schemas.microsoft.com/office/drawing/2014/main" id="{47C09FC5-9F2C-44BE-965D-E9340420E4F3}"/>
              </a:ext>
            </a:extLst>
          </p:cNvPr>
          <p:cNvSpPr txBox="1">
            <a:spLocks/>
          </p:cNvSpPr>
          <p:nvPr/>
        </p:nvSpPr>
        <p:spPr>
          <a:xfrm>
            <a:off x="3009350" y="2264825"/>
            <a:ext cx="6598884" cy="173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r>
              <a:rPr lang="pt-BR" sz="3600" dirty="0"/>
              <a:t>O mercado é o ambiente social ou virtual propício às condições para a troca de bens e serviços. </a:t>
            </a:r>
          </a:p>
        </p:txBody>
      </p:sp>
      <p:sp>
        <p:nvSpPr>
          <p:cNvPr id="6" name="Google Shape;151;p26">
            <a:extLst>
              <a:ext uri="{FF2B5EF4-FFF2-40B4-BE49-F238E27FC236}">
                <a16:creationId xmlns:a16="http://schemas.microsoft.com/office/drawing/2014/main" id="{DE5F21B2-7254-4CA2-A98C-333368B0D2D5}"/>
              </a:ext>
            </a:extLst>
          </p:cNvPr>
          <p:cNvSpPr txBox="1">
            <a:spLocks/>
          </p:cNvSpPr>
          <p:nvPr/>
        </p:nvSpPr>
        <p:spPr>
          <a:xfrm>
            <a:off x="3009349" y="220325"/>
            <a:ext cx="6516149" cy="2044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sz="6600" b="1" dirty="0"/>
              <a:t>Mercado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77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56;p27">
            <a:extLst>
              <a:ext uri="{FF2B5EF4-FFF2-40B4-BE49-F238E27FC236}">
                <a16:creationId xmlns:a16="http://schemas.microsoft.com/office/drawing/2014/main" id="{6F2DD47B-6F36-40F2-8B0B-58B75C8D55BC}"/>
              </a:ext>
            </a:extLst>
          </p:cNvPr>
          <p:cNvSpPr txBox="1">
            <a:spLocks/>
          </p:cNvSpPr>
          <p:nvPr/>
        </p:nvSpPr>
        <p:spPr>
          <a:xfrm>
            <a:off x="2902774" y="302375"/>
            <a:ext cx="6055695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sz="4000" b="1" dirty="0"/>
              <a:t>Um Novo Mercado Contábil </a:t>
            </a:r>
          </a:p>
        </p:txBody>
      </p:sp>
      <p:sp>
        <p:nvSpPr>
          <p:cNvPr id="8" name="Google Shape;157;p27">
            <a:extLst>
              <a:ext uri="{FF2B5EF4-FFF2-40B4-BE49-F238E27FC236}">
                <a16:creationId xmlns:a16="http://schemas.microsoft.com/office/drawing/2014/main" id="{62759A1A-8228-4330-94D8-205AD83518C8}"/>
              </a:ext>
            </a:extLst>
          </p:cNvPr>
          <p:cNvSpPr txBox="1"/>
          <p:nvPr/>
        </p:nvSpPr>
        <p:spPr>
          <a:xfrm>
            <a:off x="1758462" y="1282124"/>
            <a:ext cx="9595338" cy="214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800" b="1" i="0" u="none" strike="noStrike" cap="none" dirty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O que seria Um Novo Mercado ?</a:t>
            </a:r>
            <a:endParaRPr sz="2800" b="0" i="0" u="none" strike="noStrike" cap="none" dirty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A demanda por informações mais privilegiadas estão a cada dia ganhando espaço neste novo cenário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O</a:t>
            </a:r>
            <a:r>
              <a:rPr lang="en" sz="2800" b="1" dirty="0"/>
              <a:t> que vender 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C</a:t>
            </a:r>
            <a:r>
              <a:rPr lang="en" sz="2800" b="1" dirty="0"/>
              <a:t>omo vender?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Q</a:t>
            </a:r>
            <a:r>
              <a:rPr lang="en" sz="2800" b="1" dirty="0"/>
              <a:t>uando vender 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F</a:t>
            </a:r>
            <a:r>
              <a:rPr lang="en" sz="2800" b="1" dirty="0"/>
              <a:t>unilar a</a:t>
            </a:r>
            <a:r>
              <a:rPr lang="pt-BR" sz="2800" b="1" dirty="0"/>
              <a:t>s</a:t>
            </a:r>
            <a:r>
              <a:rPr lang="en" sz="2800" b="1" dirty="0"/>
              <a:t> informações,</a:t>
            </a:r>
            <a:r>
              <a:rPr lang="pt-BR" sz="2800" b="1" dirty="0"/>
              <a:t>analisar o ganho, prever mercado</a:t>
            </a:r>
            <a:r>
              <a:rPr lang="en" sz="2800" b="1" dirty="0"/>
              <a:t> </a:t>
            </a:r>
            <a:r>
              <a:rPr lang="pt-BR" sz="2800" b="1" dirty="0"/>
              <a:t>futuro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Nosso MVP deve estar desenhado </a:t>
            </a:r>
            <a:endParaRPr sz="2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20866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163;p28">
            <a:extLst>
              <a:ext uri="{FF2B5EF4-FFF2-40B4-BE49-F238E27FC236}">
                <a16:creationId xmlns:a16="http://schemas.microsoft.com/office/drawing/2014/main" id="{9CA4673C-5EB6-4750-A5E4-EF43B9815B6A}"/>
              </a:ext>
            </a:extLst>
          </p:cNvPr>
          <p:cNvSpPr txBox="1">
            <a:spLocks/>
          </p:cNvSpPr>
          <p:nvPr/>
        </p:nvSpPr>
        <p:spPr>
          <a:xfrm>
            <a:off x="838200" y="1765005"/>
            <a:ext cx="10850217" cy="15523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pt-BR"/>
              <a:t>“Cada momento nos Negócios ocorre uma só vez. O próximo Bill Gates  não criara um sistema operacional, e o próximo Mark Zuckerberg não fundara uma rede social  se você anda copiando essas pessoas não esta aprendendo com elas.”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pt-BR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pt-BR"/>
              <a:t>Livro de zero a Um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32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69;p29">
            <a:extLst>
              <a:ext uri="{FF2B5EF4-FFF2-40B4-BE49-F238E27FC236}">
                <a16:creationId xmlns:a16="http://schemas.microsoft.com/office/drawing/2014/main" id="{95AA2510-F72D-4741-B040-34E3EF714546}"/>
              </a:ext>
            </a:extLst>
          </p:cNvPr>
          <p:cNvSpPr txBox="1">
            <a:spLocks/>
          </p:cNvSpPr>
          <p:nvPr/>
        </p:nvSpPr>
        <p:spPr>
          <a:xfrm>
            <a:off x="324678" y="1621274"/>
            <a:ext cx="11542643" cy="312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Setor Fiscal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Setor Contábil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Setor Pessoal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Setor Contratual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Extras******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pt-BR" dirty="0"/>
              <a:t>‘quando você trabalha no passado, dificilmente conseguirá agregar valor futuro aos olhos que só quem enxerga o presente .</a:t>
            </a:r>
          </a:p>
        </p:txBody>
      </p:sp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A7E62E8F-A8D4-4EC2-ABBD-4E769D5AEB27}"/>
              </a:ext>
            </a:extLst>
          </p:cNvPr>
          <p:cNvSpPr txBox="1">
            <a:spLocks/>
          </p:cNvSpPr>
          <p:nvPr/>
        </p:nvSpPr>
        <p:spPr>
          <a:xfrm>
            <a:off x="1458289" y="266803"/>
            <a:ext cx="712912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dirty="0"/>
              <a:t>O que Oferecemos  hoje? </a:t>
            </a:r>
            <a:br>
              <a:rPr lang="pt-BR" dirty="0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A497F7A2-A86E-4046-9FAA-9D5EF4AE4346}"/>
              </a:ext>
            </a:extLst>
          </p:cNvPr>
          <p:cNvSpPr/>
          <p:nvPr/>
        </p:nvSpPr>
        <p:spPr>
          <a:xfrm>
            <a:off x="8091708" y="1130483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Contabilidade Tradicional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3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9"/>
            <a:ext cx="12192000" cy="6858000"/>
          </a:xfrm>
          <a:prstGeom prst="rect">
            <a:avLst/>
          </a:prstGeom>
        </p:spPr>
      </p:pic>
      <p:sp>
        <p:nvSpPr>
          <p:cNvPr id="10" name="Google Shape;178;p30">
            <a:extLst>
              <a:ext uri="{FF2B5EF4-FFF2-40B4-BE49-F238E27FC236}">
                <a16:creationId xmlns:a16="http://schemas.microsoft.com/office/drawing/2014/main" id="{417D2623-D9D2-43B9-9EFB-B922A09187FD}"/>
              </a:ext>
            </a:extLst>
          </p:cNvPr>
          <p:cNvSpPr txBox="1">
            <a:spLocks/>
          </p:cNvSpPr>
          <p:nvPr/>
        </p:nvSpPr>
        <p:spPr>
          <a:xfrm>
            <a:off x="2306732" y="1753438"/>
            <a:ext cx="5106082" cy="312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/>
              <a:t>Contabilidade Tradicional </a:t>
            </a:r>
            <a:endParaRPr lang="pt-B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/>
              <a:t>Contabilidade Online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/>
              <a:t>Contabilidade Digital </a:t>
            </a:r>
            <a:endParaRPr lang="pt-B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11" name="Google Shape;180;p30">
            <a:extLst>
              <a:ext uri="{FF2B5EF4-FFF2-40B4-BE49-F238E27FC236}">
                <a16:creationId xmlns:a16="http://schemas.microsoft.com/office/drawing/2014/main" id="{CCDD533C-0E23-4E77-9308-9B886292FD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8070" t="-4180" r="8070" b="4180"/>
          <a:stretch/>
        </p:blipFill>
        <p:spPr>
          <a:xfrm>
            <a:off x="7897943" y="2529132"/>
            <a:ext cx="3874957" cy="26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7;p30">
            <a:extLst>
              <a:ext uri="{FF2B5EF4-FFF2-40B4-BE49-F238E27FC236}">
                <a16:creationId xmlns:a16="http://schemas.microsoft.com/office/drawing/2014/main" id="{AA3F9560-3D53-4854-8D78-6DFAFFE5C60A}"/>
              </a:ext>
            </a:extLst>
          </p:cNvPr>
          <p:cNvSpPr txBox="1">
            <a:spLocks/>
          </p:cNvSpPr>
          <p:nvPr/>
        </p:nvSpPr>
        <p:spPr>
          <a:xfrm>
            <a:off x="2902774" y="302375"/>
            <a:ext cx="8451025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/>
              <a:t>Um Escritório pode ser Hibrido ?</a:t>
            </a:r>
            <a:endParaRPr lang="pt-BR" dirty="0"/>
          </a:p>
        </p:txBody>
      </p:sp>
      <p:sp>
        <p:nvSpPr>
          <p:cNvPr id="5" name="Seta: Curva para a Esquerda 4">
            <a:extLst>
              <a:ext uri="{FF2B5EF4-FFF2-40B4-BE49-F238E27FC236}">
                <a16:creationId xmlns:a16="http://schemas.microsoft.com/office/drawing/2014/main" id="{C0F27076-D372-4828-994F-3A23FA4AA970}"/>
              </a:ext>
            </a:extLst>
          </p:cNvPr>
          <p:cNvSpPr/>
          <p:nvPr/>
        </p:nvSpPr>
        <p:spPr>
          <a:xfrm rot="1016515">
            <a:off x="5857307" y="2202540"/>
            <a:ext cx="751599" cy="15262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Seta: Curva para a Esquerda 12">
            <a:extLst>
              <a:ext uri="{FF2B5EF4-FFF2-40B4-BE49-F238E27FC236}">
                <a16:creationId xmlns:a16="http://schemas.microsoft.com/office/drawing/2014/main" id="{3DEC5EBE-98BF-40BD-A164-8FB7CEC3C0C6}"/>
              </a:ext>
            </a:extLst>
          </p:cNvPr>
          <p:cNvSpPr/>
          <p:nvPr/>
        </p:nvSpPr>
        <p:spPr>
          <a:xfrm flipH="1">
            <a:off x="1790136" y="3429000"/>
            <a:ext cx="571500" cy="13020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Curva para a Esquerda 13">
            <a:extLst>
              <a:ext uri="{FF2B5EF4-FFF2-40B4-BE49-F238E27FC236}">
                <a16:creationId xmlns:a16="http://schemas.microsoft.com/office/drawing/2014/main" id="{880F5CC2-3614-45A3-BABB-0CD9D1E1DCBC}"/>
              </a:ext>
            </a:extLst>
          </p:cNvPr>
          <p:cNvSpPr/>
          <p:nvPr/>
        </p:nvSpPr>
        <p:spPr>
          <a:xfrm rot="11804135" flipH="1">
            <a:off x="5947692" y="1865256"/>
            <a:ext cx="986760" cy="3072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69;p29">
            <a:extLst>
              <a:ext uri="{FF2B5EF4-FFF2-40B4-BE49-F238E27FC236}">
                <a16:creationId xmlns:a16="http://schemas.microsoft.com/office/drawing/2014/main" id="{D1B1B9AB-F4BF-455F-9DF4-B7F339866C96}"/>
              </a:ext>
            </a:extLst>
          </p:cNvPr>
          <p:cNvSpPr txBox="1">
            <a:spLocks/>
          </p:cNvSpPr>
          <p:nvPr/>
        </p:nvSpPr>
        <p:spPr>
          <a:xfrm>
            <a:off x="838201" y="1463372"/>
            <a:ext cx="9971002" cy="312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2018 já sinalizava uma crise para 2019 em diante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2019 muitas empresas entravam no vermelho e o mundo ainda estava esperando melhora na economia mundial 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➜"/>
            </a:pPr>
            <a:r>
              <a:rPr lang="pt-BR" dirty="0"/>
              <a:t>2020 corona vírus muda todo planeta e quem já estava ruim de gestão ficou pior . Mais sem o </a:t>
            </a:r>
            <a:r>
              <a:rPr lang="pt-BR" dirty="0" err="1"/>
              <a:t>covid</a:t>
            </a:r>
            <a:r>
              <a:rPr lang="pt-BR" dirty="0"/>
              <a:t>, a pedra da crise já estava sendo cantada .</a:t>
            </a:r>
          </a:p>
        </p:txBody>
      </p:sp>
      <p:sp>
        <p:nvSpPr>
          <p:cNvPr id="7" name="Google Shape;170;p29">
            <a:extLst>
              <a:ext uri="{FF2B5EF4-FFF2-40B4-BE49-F238E27FC236}">
                <a16:creationId xmlns:a16="http://schemas.microsoft.com/office/drawing/2014/main" id="{8773A98D-6C7E-4C71-8B5D-1607DFB01EF8}"/>
              </a:ext>
            </a:extLst>
          </p:cNvPr>
          <p:cNvSpPr txBox="1">
            <a:spLocks/>
          </p:cNvSpPr>
          <p:nvPr/>
        </p:nvSpPr>
        <p:spPr>
          <a:xfrm>
            <a:off x="2803422" y="264009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/>
              <a:t>Um sinal de Crise </a:t>
            </a:r>
            <a:br>
              <a:rPr lang="pt-BR"/>
            </a:br>
            <a:endParaRPr lang="pt-BR" dirty="0"/>
          </a:p>
        </p:txBody>
      </p:sp>
      <p:sp>
        <p:nvSpPr>
          <p:cNvPr id="8" name="Google Shape;172;p29">
            <a:extLst>
              <a:ext uri="{FF2B5EF4-FFF2-40B4-BE49-F238E27FC236}">
                <a16:creationId xmlns:a16="http://schemas.microsoft.com/office/drawing/2014/main" id="{D38B3C03-EBB4-494E-B88B-092BC07E40D8}"/>
              </a:ext>
            </a:extLst>
          </p:cNvPr>
          <p:cNvSpPr/>
          <p:nvPr/>
        </p:nvSpPr>
        <p:spPr>
          <a:xfrm>
            <a:off x="7967952" y="706266"/>
            <a:ext cx="2841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Uma nova Romptura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490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Muli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Agência Nove Dois</dc:creator>
  <cp:lastModifiedBy>A J Mota Contabilidade</cp:lastModifiedBy>
  <cp:revision>12</cp:revision>
  <dcterms:created xsi:type="dcterms:W3CDTF">2020-06-09T12:06:03Z</dcterms:created>
  <dcterms:modified xsi:type="dcterms:W3CDTF">2020-08-04T23:36:50Z</dcterms:modified>
</cp:coreProperties>
</file>