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11155-58FC-45C1-8AF8-92B786391FDA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B6338-4ABA-4AB7-820E-E10976646D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2644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1"/>
          <p:cNvSpPr txBox="1">
            <a:spLocks noChangeArrowheads="1"/>
          </p:cNvSpPr>
          <p:nvPr/>
        </p:nvSpPr>
        <p:spPr bwMode="auto">
          <a:xfrm>
            <a:off x="1133475" y="754063"/>
            <a:ext cx="4530725" cy="37226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/>
          </a:p>
        </p:txBody>
      </p:sp>
      <p:sp>
        <p:nvSpPr>
          <p:cNvPr id="144387" name="Rectangle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2425" cy="4460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875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0764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8832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507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589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095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6538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8526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2205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9469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6326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449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F07C-5633-412C-BB6D-4095FB08AB5D}" type="datetimeFigureOut">
              <a:rPr lang="pt-BR" smtClean="0"/>
              <a:t>09/10/2018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45344-6C0E-41B2-B492-D8D03BDE2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913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3600">
              <a:solidFill>
                <a:srgbClr val="000000"/>
              </a:solidFill>
            </a:endParaRPr>
          </a:p>
        </p:txBody>
      </p:sp>
      <p:pic>
        <p:nvPicPr>
          <p:cNvPr id="14336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6432551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364" name="Line 4"/>
          <p:cNvSpPr>
            <a:spLocks noChangeShapeType="1"/>
          </p:cNvSpPr>
          <p:nvPr/>
        </p:nvSpPr>
        <p:spPr bwMode="auto">
          <a:xfrm>
            <a:off x="2009775" y="1044575"/>
            <a:ext cx="7283450" cy="1588"/>
          </a:xfrm>
          <a:prstGeom prst="line">
            <a:avLst/>
          </a:prstGeom>
          <a:noFill/>
          <a:ln w="936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2208214" y="1700214"/>
            <a:ext cx="72723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400"/>
              <a:t>S</a:t>
            </a:r>
          </a:p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endParaRPr lang="pt-BR" altLang="pt-BR" sz="2400" i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3366" name="Rectangle 5"/>
          <p:cNvSpPr>
            <a:spLocks noChangeArrowheads="1"/>
          </p:cNvSpPr>
          <p:nvPr/>
        </p:nvSpPr>
        <p:spPr bwMode="auto">
          <a:xfrm>
            <a:off x="2063750" y="549275"/>
            <a:ext cx="727233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pt-BR" altLang="pt-BR" sz="2400" b="1" dirty="0">
                <a:solidFill>
                  <a:srgbClr val="000000"/>
                </a:solidFill>
                <a:cs typeface="Arial" panose="020B0604020202020204" pitchFamily="34" charset="0"/>
              </a:rPr>
              <a:t>SOLUÇÃO EXERCÍCIO 3</a:t>
            </a:r>
            <a:endParaRPr lang="pt-BR" altLang="pt-BR" sz="24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3367" name="CaixaDeTexto 1"/>
          <p:cNvSpPr txBox="1">
            <a:spLocks noChangeArrowheads="1"/>
          </p:cNvSpPr>
          <p:nvPr/>
        </p:nvSpPr>
        <p:spPr bwMode="auto">
          <a:xfrm>
            <a:off x="1900239" y="1412876"/>
            <a:ext cx="8137525" cy="474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44926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44926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44926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44926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pt-BR" altLang="pt-BR" sz="1400" dirty="0">
                <a:latin typeface="Trebuchet MS" panose="020B0603020202020204" pitchFamily="34" charset="0"/>
              </a:rPr>
              <a:t>Imposto devido: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ü"/>
            </a:pP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r>
              <a:rPr lang="pt-BR" altLang="pt-BR" sz="1400" dirty="0">
                <a:latin typeface="Trebuchet MS" panose="020B0603020202020204" pitchFamily="34" charset="0"/>
              </a:rPr>
              <a:t>Imposto normal: 15% DE 400.000,00 = 60.000,00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r>
              <a:rPr lang="pt-BR" altLang="pt-BR" sz="1400" dirty="0">
                <a:latin typeface="Trebuchet MS" panose="020B0603020202020204" pitchFamily="34" charset="0"/>
              </a:rPr>
              <a:t>Imposto adicional: 10% DE 400.000,00 – </a:t>
            </a:r>
            <a:r>
              <a:rPr lang="pt-BR" altLang="pt-BR" sz="1400" dirty="0" smtClean="0">
                <a:latin typeface="Trebuchet MS" panose="020B0603020202020204" pitchFamily="34" charset="0"/>
              </a:rPr>
              <a:t>120.000,00 </a:t>
            </a:r>
            <a:r>
              <a:rPr lang="pt-BR" altLang="pt-BR" sz="1400" dirty="0">
                <a:latin typeface="Trebuchet MS" panose="020B0603020202020204" pitchFamily="34" charset="0"/>
              </a:rPr>
              <a:t>= </a:t>
            </a:r>
            <a:r>
              <a:rPr lang="pt-BR" altLang="pt-BR" sz="1400" dirty="0" smtClean="0">
                <a:latin typeface="Trebuchet MS" panose="020B0603020202020204" pitchFamily="34" charset="0"/>
              </a:rPr>
              <a:t>28.000,00</a:t>
            </a: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r>
              <a:rPr lang="pt-BR" altLang="pt-BR" sz="1400" dirty="0">
                <a:latin typeface="Trebuchet MS" panose="020B0603020202020204" pitchFamily="34" charset="0"/>
              </a:rPr>
              <a:t>Total do IRPJ: </a:t>
            </a:r>
            <a:r>
              <a:rPr lang="pt-BR" altLang="pt-BR" sz="1400" dirty="0" smtClean="0">
                <a:latin typeface="Trebuchet MS" panose="020B0603020202020204" pitchFamily="34" charset="0"/>
              </a:rPr>
              <a:t>88.000,00</a:t>
            </a: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r>
              <a:rPr lang="pt-BR" altLang="pt-BR" sz="1400" dirty="0">
                <a:latin typeface="Trebuchet MS" panose="020B0603020202020204" pitchFamily="34" charset="0"/>
              </a:rPr>
              <a:t>Dedução do PAT: 4% DE 60.000,00 = 2.400,00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r>
              <a:rPr lang="pt-BR" altLang="pt-BR" sz="1400" dirty="0">
                <a:latin typeface="Trebuchet MS" panose="020B0603020202020204" pitchFamily="34" charset="0"/>
              </a:rPr>
              <a:t>Imposto líquido do incentivo: </a:t>
            </a:r>
            <a:r>
              <a:rPr lang="pt-BR" altLang="pt-BR" sz="1400" dirty="0" smtClean="0">
                <a:latin typeface="Trebuchet MS" panose="020B0603020202020204" pitchFamily="34" charset="0"/>
              </a:rPr>
              <a:t>88.000,00 </a:t>
            </a:r>
            <a:r>
              <a:rPr lang="pt-BR" altLang="pt-BR" sz="1400" dirty="0">
                <a:latin typeface="Trebuchet MS" panose="020B0603020202020204" pitchFamily="34" charset="0"/>
              </a:rPr>
              <a:t>– 2.400,00 = </a:t>
            </a:r>
            <a:r>
              <a:rPr lang="pt-BR" altLang="pt-BR" sz="1400" dirty="0" smtClean="0">
                <a:latin typeface="Trebuchet MS" panose="020B0603020202020204" pitchFamily="34" charset="0"/>
              </a:rPr>
              <a:t>85.600,00</a:t>
            </a: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r>
              <a:rPr lang="pt-BR" altLang="pt-BR" sz="1400" dirty="0">
                <a:latin typeface="Trebuchet MS" panose="020B0603020202020204" pitchFamily="34" charset="0"/>
              </a:rPr>
              <a:t>Imposto pago por estimativa: 80.000,00;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r>
              <a:rPr lang="pt-BR" altLang="pt-BR" sz="1400" dirty="0">
                <a:latin typeface="Trebuchet MS" panose="020B0603020202020204" pitchFamily="34" charset="0"/>
              </a:rPr>
              <a:t>IRRF: 1.000,00;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Calibri Light" panose="020F0302020204030204" pitchFamily="34" charset="0"/>
              <a:buAutoNum type="arabicPeriod"/>
            </a:pPr>
            <a:r>
              <a:rPr lang="pt-BR" altLang="pt-BR" sz="1400" dirty="0">
                <a:latin typeface="Trebuchet MS" panose="020B0603020202020204" pitchFamily="34" charset="0"/>
              </a:rPr>
              <a:t>Pagamento verificado</a:t>
            </a:r>
            <a:r>
              <a:rPr lang="pt-BR" altLang="pt-BR" sz="1400">
                <a:latin typeface="Trebuchet MS" panose="020B0603020202020204" pitchFamily="34" charset="0"/>
              </a:rPr>
              <a:t>: </a:t>
            </a:r>
            <a:r>
              <a:rPr lang="pt-BR" altLang="pt-BR" sz="1400" smtClean="0">
                <a:latin typeface="Trebuchet MS" panose="020B0603020202020204" pitchFamily="34" charset="0"/>
              </a:rPr>
              <a:t>85.600,00 </a:t>
            </a:r>
            <a:r>
              <a:rPr lang="pt-BR" altLang="pt-BR" sz="1400" dirty="0">
                <a:latin typeface="Trebuchet MS" panose="020B0603020202020204" pitchFamily="34" charset="0"/>
              </a:rPr>
              <a:t>– 80.000,00 – 1.000,00 </a:t>
            </a:r>
            <a:r>
              <a:rPr lang="pt-BR" altLang="pt-BR" sz="1400">
                <a:latin typeface="Trebuchet MS" panose="020B0603020202020204" pitchFamily="34" charset="0"/>
              </a:rPr>
              <a:t>= </a:t>
            </a:r>
            <a:r>
              <a:rPr lang="pt-BR" altLang="pt-BR" sz="1400" smtClean="0">
                <a:latin typeface="Trebuchet MS" panose="020B0603020202020204" pitchFamily="34" charset="0"/>
              </a:rPr>
              <a:t>4.600,00</a:t>
            </a:r>
            <a:endParaRPr lang="pt-BR" altLang="pt-BR" sz="1400" dirty="0">
              <a:latin typeface="Trebuchet MS" panose="020B0603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ü"/>
            </a:pPr>
            <a:endParaRPr lang="pt-BR" altLang="pt-BR" sz="14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16240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73</Words>
  <Application>Microsoft Office PowerPoint</Application>
  <PresentationFormat>Widescreen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Lucida Sans Unicode</vt:lpstr>
      <vt:lpstr>Times New Roman</vt:lpstr>
      <vt:lpstr>Trebuchet MS</vt:lpstr>
      <vt:lpstr>Wingdings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Fabiana Mendonca</dc:creator>
  <cp:lastModifiedBy>Fabiana Mendonça</cp:lastModifiedBy>
  <cp:revision>2</cp:revision>
  <dcterms:created xsi:type="dcterms:W3CDTF">2018-07-26T14:02:20Z</dcterms:created>
  <dcterms:modified xsi:type="dcterms:W3CDTF">2018-10-09T22:39:07Z</dcterms:modified>
</cp:coreProperties>
</file>