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B271C-5C32-4CB1-AF7B-99FBA2AF7A32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56854-3CEC-4EDE-9C46-D246AEE158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6725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Text Box 1"/>
          <p:cNvSpPr txBox="1">
            <a:spLocks noChangeArrowheads="1"/>
          </p:cNvSpPr>
          <p:nvPr/>
        </p:nvSpPr>
        <p:spPr bwMode="auto">
          <a:xfrm>
            <a:off x="1133475" y="754063"/>
            <a:ext cx="4530725" cy="37226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/>
          </a:p>
        </p:txBody>
      </p:sp>
      <p:sp>
        <p:nvSpPr>
          <p:cNvPr id="238595" name="Rectangle 2"/>
          <p:cNvSpPr>
            <a:spLocks noChangeArrowheads="1"/>
          </p:cNvSpPr>
          <p:nvPr>
            <p:ph type="body"/>
          </p:nvPr>
        </p:nvSpPr>
        <p:spPr>
          <a:xfrm>
            <a:off x="679450" y="4714875"/>
            <a:ext cx="5432425" cy="4460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904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0525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552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143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233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3214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7971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5061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8585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1964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2154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9744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6D2F0-20D3-4CE2-9B02-30D7287D72A5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EED46-8341-479D-B846-707655015A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647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Text Box 1"/>
          <p:cNvSpPr txBox="1">
            <a:spLocks noChangeArrowheads="1"/>
          </p:cNvSpPr>
          <p:nvPr/>
        </p:nvSpPr>
        <p:spPr bwMode="auto">
          <a:xfrm>
            <a:off x="1981200" y="1889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2500">
              <a:solidFill>
                <a:srgbClr val="000000"/>
              </a:solidFill>
            </a:endParaRPr>
          </a:p>
        </p:txBody>
      </p:sp>
      <p:pic>
        <p:nvPicPr>
          <p:cNvPr id="23757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6432551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7572" name="Line 4"/>
          <p:cNvSpPr>
            <a:spLocks noChangeShapeType="1"/>
          </p:cNvSpPr>
          <p:nvPr/>
        </p:nvSpPr>
        <p:spPr bwMode="auto">
          <a:xfrm>
            <a:off x="2009775" y="1044575"/>
            <a:ext cx="7283450" cy="1588"/>
          </a:xfrm>
          <a:prstGeom prst="line">
            <a:avLst/>
          </a:prstGeom>
          <a:noFill/>
          <a:ln w="936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237573" name="Rectangle 5"/>
          <p:cNvSpPr>
            <a:spLocks noChangeArrowheads="1"/>
          </p:cNvSpPr>
          <p:nvPr/>
        </p:nvSpPr>
        <p:spPr bwMode="auto">
          <a:xfrm>
            <a:off x="2208214" y="1700214"/>
            <a:ext cx="72723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400"/>
              <a:t>S</a:t>
            </a:r>
          </a:p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endParaRPr lang="pt-BR" altLang="pt-BR" sz="2400" i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37574" name="Rectangle 5">
            <a:hlinkClick r:id="" action="ppaction://noaction" tooltip="JCP - Ver art 9º da Lei 12.973/2014"/>
          </p:cNvPr>
          <p:cNvSpPr>
            <a:spLocks noChangeArrowheads="1"/>
          </p:cNvSpPr>
          <p:nvPr/>
        </p:nvSpPr>
        <p:spPr bwMode="auto">
          <a:xfrm>
            <a:off x="1981200" y="577850"/>
            <a:ext cx="706755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000" b="1" smtClean="0">
                <a:solidFill>
                  <a:srgbClr val="000000"/>
                </a:solidFill>
                <a:cs typeface="Arial" panose="020B0604020202020204" pitchFamily="34" charset="0"/>
              </a:rPr>
              <a:t>SOLUÇÃO EXERCÍCIO 4</a:t>
            </a:r>
            <a:endParaRPr lang="pt-BR" altLang="pt-BR" sz="2000" b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37575" name="CaixaDeTexto 1"/>
          <p:cNvSpPr txBox="1">
            <a:spLocks noChangeArrowheads="1"/>
          </p:cNvSpPr>
          <p:nvPr/>
        </p:nvSpPr>
        <p:spPr bwMode="auto">
          <a:xfrm>
            <a:off x="1847528" y="1129594"/>
            <a:ext cx="792088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Aplicada em: 2015 Banca: VUNESP Órgão: CRO-SP Prova: Assistente Contábil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2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Considere os dados a seguir para responder à questão.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2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Uma empresa tributada pelo lucro real, durante o ano, apresentou os seguintes resultados: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2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200" dirty="0">
              <a:latin typeface="Trebuchet MS" panose="020B0603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1" y="2446370"/>
            <a:ext cx="3114675" cy="36195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5494698" y="2856550"/>
            <a:ext cx="4716103" cy="28623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O imposto de renda e respectivo adicional do período são em R$:</a:t>
            </a:r>
          </a:p>
          <a:p>
            <a:endParaRPr lang="pt-BR" sz="1200" dirty="0">
              <a:solidFill>
                <a:srgbClr val="252525"/>
              </a:solidFill>
              <a:latin typeface="Trebuchet MS" panose="020B0603020202020204" pitchFamily="34" charset="0"/>
            </a:endParaRPr>
          </a:p>
          <a:p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Lucro líquido                                              247.500</a:t>
            </a:r>
          </a:p>
          <a:p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(+) Provisão para </a:t>
            </a:r>
            <a:r>
              <a:rPr lang="pt-BR" sz="1200" dirty="0" err="1">
                <a:solidFill>
                  <a:srgbClr val="252525"/>
                </a:solidFill>
                <a:latin typeface="Trebuchet MS" panose="020B0603020202020204" pitchFamily="34" charset="0"/>
              </a:rPr>
              <a:t>Contigências</a:t>
            </a:r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 Tributárias      50.000</a:t>
            </a:r>
          </a:p>
          <a:p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Lucro Real (Base de cálculo)                        297.500</a:t>
            </a:r>
          </a:p>
          <a:p>
            <a:endParaRPr lang="pt-BR" sz="1200" dirty="0">
              <a:solidFill>
                <a:srgbClr val="252525"/>
              </a:solidFill>
              <a:latin typeface="Trebuchet MS" panose="020B0603020202020204" pitchFamily="34" charset="0"/>
            </a:endParaRPr>
          </a:p>
          <a:p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Cálculo do IRPJ anual:</a:t>
            </a:r>
          </a:p>
          <a:p>
            <a:endParaRPr lang="pt-BR" sz="1200" dirty="0">
              <a:solidFill>
                <a:srgbClr val="252525"/>
              </a:solidFill>
              <a:latin typeface="Trebuchet MS" panose="020B0603020202020204" pitchFamily="34" charset="0"/>
            </a:endParaRPr>
          </a:p>
          <a:p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A = 0,15 x 297.500 = 44.625</a:t>
            </a:r>
          </a:p>
          <a:p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B = 0,10 x (297.500-240.00) = 5.750</a:t>
            </a:r>
          </a:p>
          <a:p>
            <a:endParaRPr lang="pt-BR" sz="1200" dirty="0">
              <a:solidFill>
                <a:srgbClr val="252525"/>
              </a:solidFill>
              <a:latin typeface="Trebuchet MS" panose="020B0603020202020204" pitchFamily="34" charset="0"/>
            </a:endParaRPr>
          </a:p>
          <a:p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IRPJ a pagar: 44.625 + 5.750 = 50.375</a:t>
            </a:r>
          </a:p>
          <a:p>
            <a:endParaRPr lang="pt-BR" sz="1200" dirty="0">
              <a:solidFill>
                <a:srgbClr val="252525"/>
              </a:solidFill>
              <a:latin typeface="Trebuchet MS" panose="020B0603020202020204" pitchFamily="34" charset="0"/>
            </a:endParaRPr>
          </a:p>
          <a:p>
            <a:r>
              <a:rPr lang="pt-BR" sz="1200" dirty="0">
                <a:solidFill>
                  <a:srgbClr val="252525"/>
                </a:solidFill>
                <a:latin typeface="Trebuchet MS" panose="020B0603020202020204" pitchFamily="34" charset="0"/>
              </a:rPr>
              <a:t>Gabarito: letra d</a:t>
            </a:r>
          </a:p>
          <a:p>
            <a:pPr marL="228600" indent="-228600">
              <a:buAutoNum type="alphaLcParenR" startAt="5"/>
            </a:pPr>
            <a:endParaRPr lang="pt-BR" sz="12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69101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Office PowerPoint</Application>
  <PresentationFormat>Widescreen</PresentationFormat>
  <Paragraphs>21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Lucida Sans Unicode</vt:lpstr>
      <vt:lpstr>Times New Roman</vt:lpstr>
      <vt:lpstr>Trebuchet MS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Fabiana Mendonca</dc:creator>
  <cp:lastModifiedBy>Fabiana Mendonca</cp:lastModifiedBy>
  <cp:revision>2</cp:revision>
  <dcterms:created xsi:type="dcterms:W3CDTF">2018-07-31T14:01:40Z</dcterms:created>
  <dcterms:modified xsi:type="dcterms:W3CDTF">2018-07-31T14:02:23Z</dcterms:modified>
</cp:coreProperties>
</file>