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7" r:id="rId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1A61C-138F-4B63-8871-41E23501E609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988A64-0087-4AAD-8F8B-2CF2B2EF5D1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83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Text Box 1"/>
          <p:cNvSpPr txBox="1">
            <a:spLocks noChangeArrowheads="1"/>
          </p:cNvSpPr>
          <p:nvPr/>
        </p:nvSpPr>
        <p:spPr bwMode="auto">
          <a:xfrm>
            <a:off x="1133475" y="754063"/>
            <a:ext cx="4530725" cy="37226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/>
          </a:p>
        </p:txBody>
      </p:sp>
      <p:sp>
        <p:nvSpPr>
          <p:cNvPr id="271363" name="Rectangle 2"/>
          <p:cNvSpPr>
            <a:spLocks noChangeArrowheads="1"/>
          </p:cNvSpPr>
          <p:nvPr>
            <p:ph type="body"/>
          </p:nvPr>
        </p:nvSpPr>
        <p:spPr>
          <a:xfrm>
            <a:off x="679450" y="4714875"/>
            <a:ext cx="5432425" cy="4460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046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Text Box 1"/>
          <p:cNvSpPr txBox="1">
            <a:spLocks noChangeArrowheads="1"/>
          </p:cNvSpPr>
          <p:nvPr/>
        </p:nvSpPr>
        <p:spPr bwMode="auto">
          <a:xfrm>
            <a:off x="1133475" y="754063"/>
            <a:ext cx="4530725" cy="37226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/>
          </a:p>
        </p:txBody>
      </p:sp>
      <p:sp>
        <p:nvSpPr>
          <p:cNvPr id="271363" name="Rectangle 2"/>
          <p:cNvSpPr>
            <a:spLocks noChangeArrowheads="1"/>
          </p:cNvSpPr>
          <p:nvPr>
            <p:ph type="body"/>
          </p:nvPr>
        </p:nvSpPr>
        <p:spPr>
          <a:xfrm>
            <a:off x="679450" y="4714875"/>
            <a:ext cx="5432425" cy="4460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742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856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9469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639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902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4548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5563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7112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5223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1583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6925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5953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AA628-0206-4B11-9CAD-CAC9F36D5E6A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C7C77-BC35-4D41-95CF-F78930AFD1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680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qconcursos.com/questoes-de-concursos/provas/cfc-2017-cfc-bacharel-em-ciencias-contabeis-1-exam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qconcursos.com/questoes-de-concursos/provas/cfc-2017-cfc-bacharel-em-ciencias-contabeis-1-exam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Text Box 1"/>
          <p:cNvSpPr txBox="1">
            <a:spLocks noChangeArrowheads="1"/>
          </p:cNvSpPr>
          <p:nvPr/>
        </p:nvSpPr>
        <p:spPr bwMode="auto">
          <a:xfrm>
            <a:off x="1981200" y="2841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>
              <a:solidFill>
                <a:srgbClr val="000000"/>
              </a:solidFill>
            </a:endParaRPr>
          </a:p>
        </p:txBody>
      </p:sp>
      <p:pic>
        <p:nvPicPr>
          <p:cNvPr id="27033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6432551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70340" name="Line 4"/>
          <p:cNvSpPr>
            <a:spLocks noChangeShapeType="1"/>
          </p:cNvSpPr>
          <p:nvPr/>
        </p:nvSpPr>
        <p:spPr bwMode="auto">
          <a:xfrm>
            <a:off x="2009775" y="1044575"/>
            <a:ext cx="7283450" cy="1588"/>
          </a:xfrm>
          <a:prstGeom prst="line">
            <a:avLst/>
          </a:prstGeom>
          <a:noFill/>
          <a:ln w="936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270341" name="Rectangle 5"/>
          <p:cNvSpPr>
            <a:spLocks noChangeArrowheads="1"/>
          </p:cNvSpPr>
          <p:nvPr/>
        </p:nvSpPr>
        <p:spPr bwMode="auto">
          <a:xfrm>
            <a:off x="1981201" y="1111251"/>
            <a:ext cx="7272337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r>
              <a:rPr lang="pt-BR" sz="1100" b="1" dirty="0">
                <a:solidFill>
                  <a:schemeClr val="tx1"/>
                </a:solidFill>
              </a:rPr>
              <a:t>Aplicada em:</a:t>
            </a:r>
            <a:r>
              <a:rPr lang="pt-BR" sz="1100" dirty="0">
                <a:solidFill>
                  <a:schemeClr val="tx1"/>
                </a:solidFill>
              </a:rPr>
              <a:t> 2017 </a:t>
            </a:r>
            <a:r>
              <a:rPr lang="pt-BR" sz="1100" b="1" dirty="0">
                <a:solidFill>
                  <a:schemeClr val="tx1"/>
                </a:solidFill>
              </a:rPr>
              <a:t>Banca:</a:t>
            </a:r>
            <a:r>
              <a:rPr lang="pt-BR" sz="1100" dirty="0">
                <a:solidFill>
                  <a:schemeClr val="tx1"/>
                </a:solidFill>
              </a:rPr>
              <a:t> CFC </a:t>
            </a:r>
            <a:r>
              <a:rPr lang="pt-BR" sz="1100" b="1" dirty="0">
                <a:solidFill>
                  <a:schemeClr val="tx1"/>
                </a:solidFill>
              </a:rPr>
              <a:t>Órgão:</a:t>
            </a:r>
            <a:r>
              <a:rPr lang="pt-BR" sz="1100" dirty="0">
                <a:solidFill>
                  <a:schemeClr val="tx1"/>
                </a:solidFill>
              </a:rPr>
              <a:t> CFC </a:t>
            </a:r>
            <a:r>
              <a:rPr lang="pt-BR" sz="1100" b="1" dirty="0">
                <a:solidFill>
                  <a:schemeClr val="tx1"/>
                </a:solidFill>
              </a:rPr>
              <a:t>Prova:</a:t>
            </a:r>
            <a:r>
              <a:rPr lang="pt-BR" sz="1100" dirty="0">
                <a:solidFill>
                  <a:schemeClr val="tx1"/>
                </a:solidFill>
              </a:rPr>
              <a:t> </a:t>
            </a:r>
            <a:r>
              <a:rPr lang="pt-BR" sz="1100" u="sng" dirty="0">
                <a:solidFill>
                  <a:schemeClr val="tx1"/>
                </a:solidFill>
                <a:hlinkClick r:id="rId4"/>
              </a:rPr>
              <a:t>Bacharel em Ciências Contábeis - 1º Exame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270342" name="Rectangle 5">
            <a:hlinkClick r:id="" action="ppaction://noaction" tooltip="JCP - Ver art 9º da Lei 12.973/2014"/>
          </p:cNvPr>
          <p:cNvSpPr>
            <a:spLocks noChangeArrowheads="1"/>
          </p:cNvSpPr>
          <p:nvPr/>
        </p:nvSpPr>
        <p:spPr bwMode="auto">
          <a:xfrm>
            <a:off x="1981200" y="577850"/>
            <a:ext cx="706755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pt-BR" altLang="pt-BR" sz="2000" b="1" dirty="0">
                <a:solidFill>
                  <a:srgbClr val="000000"/>
                </a:solidFill>
                <a:cs typeface="Arial" panose="020B0604020202020204" pitchFamily="34" charset="0"/>
              </a:rPr>
              <a:t>EXERCÍCIO 5</a:t>
            </a:r>
          </a:p>
        </p:txBody>
      </p:sp>
      <p:sp>
        <p:nvSpPr>
          <p:cNvPr id="270343" name="CaixaDeTexto 1"/>
          <p:cNvSpPr txBox="1">
            <a:spLocks noChangeArrowheads="1"/>
          </p:cNvSpPr>
          <p:nvPr/>
        </p:nvSpPr>
        <p:spPr bwMode="auto">
          <a:xfrm>
            <a:off x="1981201" y="1535403"/>
            <a:ext cx="8137525" cy="4542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100" dirty="0">
                <a:latin typeface="Trebuchet MS" panose="020B0603020202020204" pitchFamily="34" charset="0"/>
              </a:rPr>
              <a:t>A NBC TG 28 (R3) – PROPRIEDADE PARA INVESTIMENTO estabelece que o ganho ou a perda proveniente de alteração no valor justo de propriedade para investimento deve ser reconhecido no resultado do período em que ocorra.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1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100" dirty="0">
                <a:latin typeface="Trebuchet MS" panose="020B0603020202020204" pitchFamily="34" charset="0"/>
              </a:rPr>
              <a:t>A Lei n.º 12.973/2014 estabelece, no art. 14, que: 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1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100" dirty="0">
                <a:latin typeface="Trebuchet MS" panose="020B0603020202020204" pitchFamily="34" charset="0"/>
              </a:rPr>
              <a:t>[...] a perda decorrente de avaliação de ativo ou passivo com base no valor justo somente poderá ser computada na determinação do lucro real à medida que o ativo for realizado, inclusive mediante depreciação, amortização, exaustão, alienação ou baixa, ou quando o passivo for liquidado ou baixado, e desde que a respectiva redução no valor do ativo ou aumento no valor do passivo seja evidenciada contabilmente em subconta vinculada ao ativo ou passivo. 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1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100" dirty="0">
                <a:latin typeface="Trebuchet MS" panose="020B0603020202020204" pitchFamily="34" charset="0"/>
              </a:rPr>
              <a:t>De acordo com as normas citadas, considere as seguintes informações relativas a uma Sociedade Empresária: 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1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100" dirty="0">
                <a:latin typeface="Trebuchet MS" panose="020B0603020202020204" pitchFamily="34" charset="0"/>
              </a:rPr>
              <a:t> é tributada pelo Lucro Real apurado anualmente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1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100" dirty="0">
                <a:latin typeface="Trebuchet MS" panose="020B0603020202020204" pitchFamily="34" charset="0"/>
              </a:rPr>
              <a:t> possui um terreno classificado como propriedade para Investimento, mensurado ao Valor Justo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1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100" dirty="0">
                <a:latin typeface="Trebuchet MS" panose="020B0603020202020204" pitchFamily="34" charset="0"/>
              </a:rPr>
              <a:t> em 2016 reconheceu no resultado do período uma redução, no valor de R$500.000,00, decorrente da mensuração a valor justo do terreno, com reflexo em subconta vinculada ao ativo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1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100" dirty="0">
                <a:latin typeface="Trebuchet MS" panose="020B0603020202020204" pitchFamily="34" charset="0"/>
              </a:rPr>
              <a:t>Considerando-se as informações apresentadas e as normas mencionadas, e que a perda é dedutível da base de cálculo do Tributo sobre o Lucro no momento da venda, é CORRETO afirmar que, no ano de 2016, a Sociedade Empresária reconhece: 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1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73312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Text Box 1"/>
          <p:cNvSpPr txBox="1">
            <a:spLocks noChangeArrowheads="1"/>
          </p:cNvSpPr>
          <p:nvPr/>
        </p:nvSpPr>
        <p:spPr bwMode="auto">
          <a:xfrm>
            <a:off x="1981200" y="2841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>
              <a:solidFill>
                <a:srgbClr val="000000"/>
              </a:solidFill>
            </a:endParaRPr>
          </a:p>
        </p:txBody>
      </p:sp>
      <p:pic>
        <p:nvPicPr>
          <p:cNvPr id="27033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6432551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70340" name="Line 4"/>
          <p:cNvSpPr>
            <a:spLocks noChangeShapeType="1"/>
          </p:cNvSpPr>
          <p:nvPr/>
        </p:nvSpPr>
        <p:spPr bwMode="auto">
          <a:xfrm>
            <a:off x="2009775" y="1044575"/>
            <a:ext cx="7283450" cy="1588"/>
          </a:xfrm>
          <a:prstGeom prst="line">
            <a:avLst/>
          </a:prstGeom>
          <a:noFill/>
          <a:ln w="936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270341" name="Rectangle 5"/>
          <p:cNvSpPr>
            <a:spLocks noChangeArrowheads="1"/>
          </p:cNvSpPr>
          <p:nvPr/>
        </p:nvSpPr>
        <p:spPr bwMode="auto">
          <a:xfrm>
            <a:off x="1981201" y="1111251"/>
            <a:ext cx="7272337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r>
              <a:rPr lang="pt-BR" sz="1100" b="1" dirty="0">
                <a:solidFill>
                  <a:schemeClr val="tx1"/>
                </a:solidFill>
              </a:rPr>
              <a:t>Aplicada em:</a:t>
            </a:r>
            <a:r>
              <a:rPr lang="pt-BR" sz="1100" dirty="0">
                <a:solidFill>
                  <a:schemeClr val="tx1"/>
                </a:solidFill>
              </a:rPr>
              <a:t> 2017 </a:t>
            </a:r>
            <a:r>
              <a:rPr lang="pt-BR" sz="1100" b="1" dirty="0">
                <a:solidFill>
                  <a:schemeClr val="tx1"/>
                </a:solidFill>
              </a:rPr>
              <a:t>Banca:</a:t>
            </a:r>
            <a:r>
              <a:rPr lang="pt-BR" sz="1100" dirty="0">
                <a:solidFill>
                  <a:schemeClr val="tx1"/>
                </a:solidFill>
              </a:rPr>
              <a:t> CFC </a:t>
            </a:r>
            <a:r>
              <a:rPr lang="pt-BR" sz="1100" b="1" dirty="0">
                <a:solidFill>
                  <a:schemeClr val="tx1"/>
                </a:solidFill>
              </a:rPr>
              <a:t>Órgão:</a:t>
            </a:r>
            <a:r>
              <a:rPr lang="pt-BR" sz="1100" dirty="0">
                <a:solidFill>
                  <a:schemeClr val="tx1"/>
                </a:solidFill>
              </a:rPr>
              <a:t> CFC </a:t>
            </a:r>
            <a:r>
              <a:rPr lang="pt-BR" sz="1100" b="1" dirty="0">
                <a:solidFill>
                  <a:schemeClr val="tx1"/>
                </a:solidFill>
              </a:rPr>
              <a:t>Prova:</a:t>
            </a:r>
            <a:r>
              <a:rPr lang="pt-BR" sz="1100" dirty="0">
                <a:solidFill>
                  <a:schemeClr val="tx1"/>
                </a:solidFill>
              </a:rPr>
              <a:t> </a:t>
            </a:r>
            <a:r>
              <a:rPr lang="pt-BR" sz="1100" u="sng" dirty="0">
                <a:solidFill>
                  <a:schemeClr val="tx1"/>
                </a:solidFill>
                <a:hlinkClick r:id="rId4"/>
              </a:rPr>
              <a:t>Bacharel em Ciências Contábeis - 1º Exame</a:t>
            </a:r>
            <a:endParaRPr lang="pt-BR" sz="1100" dirty="0">
              <a:solidFill>
                <a:schemeClr val="tx1"/>
              </a:solidFill>
            </a:endParaRPr>
          </a:p>
        </p:txBody>
      </p:sp>
      <p:sp>
        <p:nvSpPr>
          <p:cNvPr id="270342" name="Rectangle 5">
            <a:hlinkClick r:id="" action="ppaction://noaction" tooltip="JCP - Ver art 9º da Lei 12.973/2014"/>
          </p:cNvPr>
          <p:cNvSpPr>
            <a:spLocks noChangeArrowheads="1"/>
          </p:cNvSpPr>
          <p:nvPr/>
        </p:nvSpPr>
        <p:spPr bwMode="auto">
          <a:xfrm>
            <a:off x="1981200" y="577850"/>
            <a:ext cx="706755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pt-BR" altLang="pt-BR" sz="2000" b="1" dirty="0">
                <a:solidFill>
                  <a:srgbClr val="000000"/>
                </a:solidFill>
                <a:cs typeface="Arial" panose="020B0604020202020204" pitchFamily="34" charset="0"/>
              </a:rPr>
              <a:t>EXERCÍCIO 5</a:t>
            </a:r>
          </a:p>
        </p:txBody>
      </p:sp>
      <p:sp>
        <p:nvSpPr>
          <p:cNvPr id="270343" name="CaixaDeTexto 1"/>
          <p:cNvSpPr txBox="1">
            <a:spLocks noChangeArrowheads="1"/>
          </p:cNvSpPr>
          <p:nvPr/>
        </p:nvSpPr>
        <p:spPr bwMode="auto">
          <a:xfrm>
            <a:off x="1919537" y="1831052"/>
            <a:ext cx="8137525" cy="250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a) um ganho no resultado, no valor de R$500.000,00, e efetua uma exclusão no lucro líquido para efeito de apuração do Lucro  Real nesse valor. 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2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b) um ganho no resultado, no valor de R$500.000,00, e não ajusta o lucro líquido para efeito de apuração do Lucro Real.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12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c) uma perda no resultado, no valor de R$500.000,00, e não ajusta o lucro líquido para efeito de apuração do Lucro Real.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200" dirty="0">
                <a:latin typeface="Trebuchet MS" panose="020B0603020202020204" pitchFamily="34" charset="0"/>
              </a:rPr>
              <a:t> </a:t>
            </a:r>
          </a:p>
          <a:p>
            <a:pPr algn="just" eaLnBrk="1" hangingPunct="1">
              <a:lnSpc>
                <a:spcPct val="12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BR" sz="1200" dirty="0">
                <a:solidFill>
                  <a:srgbClr val="FF0000"/>
                </a:solidFill>
                <a:latin typeface="Trebuchet MS" panose="020B0603020202020204" pitchFamily="34" charset="0"/>
              </a:rPr>
              <a:t>d) uma perda no resultado, no valor de R$500.000,00, e efetua uma adição no lucro líquido para efeito de apuração do Lucro Real nesse valor. </a:t>
            </a:r>
          </a:p>
        </p:txBody>
      </p:sp>
    </p:spTree>
    <p:extLst>
      <p:ext uri="{BB962C8B-B14F-4D97-AF65-F5344CB8AC3E}">
        <p14:creationId xmlns:p14="http://schemas.microsoft.com/office/powerpoint/2010/main" val="321015311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Widescreen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Lucida Sans Unicode</vt:lpstr>
      <vt:lpstr>Times New Roman</vt:lpstr>
      <vt:lpstr>Trebuchet MS</vt:lpstr>
      <vt:lpstr>Tema do Office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Fabiana Mendonca</dc:creator>
  <cp:lastModifiedBy>Fabiana Mendonca</cp:lastModifiedBy>
  <cp:revision>1</cp:revision>
  <dcterms:created xsi:type="dcterms:W3CDTF">2018-07-31T18:00:33Z</dcterms:created>
  <dcterms:modified xsi:type="dcterms:W3CDTF">2018-07-31T18:00:48Z</dcterms:modified>
</cp:coreProperties>
</file>