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03DC32-B144-4433-8F10-50307D487F1C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89DE45-2250-40EA-B0D7-9FD940A0CC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520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Text Box 1"/>
          <p:cNvSpPr txBox="1">
            <a:spLocks noChangeArrowheads="1"/>
          </p:cNvSpPr>
          <p:nvPr/>
        </p:nvSpPr>
        <p:spPr bwMode="auto">
          <a:xfrm>
            <a:off x="1133475" y="754063"/>
            <a:ext cx="4530725" cy="37226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/>
          </a:p>
        </p:txBody>
      </p:sp>
      <p:sp>
        <p:nvSpPr>
          <p:cNvPr id="293891" name="Rectangle 2"/>
          <p:cNvSpPr>
            <a:spLocks noChangeArrowheads="1"/>
          </p:cNvSpPr>
          <p:nvPr>
            <p:ph type="body"/>
          </p:nvPr>
        </p:nvSpPr>
        <p:spPr>
          <a:xfrm>
            <a:off x="679450" y="4714875"/>
            <a:ext cx="5432425" cy="4460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453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5544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129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5049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2391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5428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309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4614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2510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8242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9213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095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E226F-F492-44B2-AF86-332CC296A020}" type="datetimeFigureOut">
              <a:rPr lang="pt-BR" smtClean="0"/>
              <a:t>31/07/2018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2F9A2-6C99-4128-BDB0-9ED075CCCBF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9771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www.qconcursos.com/questoes-de-concursos/provas/consulplan-2018-cfc-bacharel-em-ciencias-contabeis-1-exam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Text Box 1"/>
          <p:cNvSpPr txBox="1">
            <a:spLocks noChangeArrowheads="1"/>
          </p:cNvSpPr>
          <p:nvPr/>
        </p:nvSpPr>
        <p:spPr bwMode="auto">
          <a:xfrm>
            <a:off x="1981200" y="2841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>
              <a:solidFill>
                <a:srgbClr val="000000"/>
              </a:solidFill>
            </a:endParaRPr>
          </a:p>
        </p:txBody>
      </p:sp>
      <p:pic>
        <p:nvPicPr>
          <p:cNvPr id="29286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6432551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92868" name="Line 4"/>
          <p:cNvSpPr>
            <a:spLocks noChangeShapeType="1"/>
          </p:cNvSpPr>
          <p:nvPr/>
        </p:nvSpPr>
        <p:spPr bwMode="auto">
          <a:xfrm>
            <a:off x="2009775" y="1044575"/>
            <a:ext cx="7283450" cy="1588"/>
          </a:xfrm>
          <a:prstGeom prst="line">
            <a:avLst/>
          </a:prstGeom>
          <a:noFill/>
          <a:ln w="936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292869" name="Rectangle 5"/>
          <p:cNvSpPr>
            <a:spLocks noChangeArrowheads="1"/>
          </p:cNvSpPr>
          <p:nvPr/>
        </p:nvSpPr>
        <p:spPr bwMode="auto">
          <a:xfrm>
            <a:off x="2208214" y="1700214"/>
            <a:ext cx="72723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pt-BR" altLang="pt-BR" sz="2400"/>
              <a:t>S</a:t>
            </a:r>
          </a:p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endParaRPr lang="pt-BR" altLang="pt-BR" sz="2400" i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92870" name="Rectangle 5">
            <a:hlinkClick r:id="" action="ppaction://noaction" tooltip="JCP - Ver art 9º da Lei 12.973/2014"/>
          </p:cNvPr>
          <p:cNvSpPr>
            <a:spLocks noChangeArrowheads="1"/>
          </p:cNvSpPr>
          <p:nvPr/>
        </p:nvSpPr>
        <p:spPr bwMode="auto">
          <a:xfrm>
            <a:off x="1981200" y="577850"/>
            <a:ext cx="706755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pt-BR" altLang="pt-BR" sz="2000" b="1" dirty="0">
                <a:solidFill>
                  <a:srgbClr val="000000"/>
                </a:solidFill>
                <a:cs typeface="Arial" panose="020B0604020202020204" pitchFamily="34" charset="0"/>
              </a:rPr>
              <a:t>SOLUÇÃO EXERCÍCIO 6</a:t>
            </a:r>
          </a:p>
        </p:txBody>
      </p:sp>
      <p:sp>
        <p:nvSpPr>
          <p:cNvPr id="292871" name="Retângulo 2"/>
          <p:cNvSpPr>
            <a:spLocks noChangeArrowheads="1"/>
          </p:cNvSpPr>
          <p:nvPr/>
        </p:nvSpPr>
        <p:spPr bwMode="auto">
          <a:xfrm>
            <a:off x="1981200" y="1243013"/>
            <a:ext cx="77866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pt-BR" altLang="pt-BR" sz="1200" b="1">
                <a:solidFill>
                  <a:srgbClr val="767676"/>
                </a:solidFill>
                <a:latin typeface="Tahoma" panose="020B0604030504040204" pitchFamily="34" charset="0"/>
              </a:rPr>
              <a:t>Aplicada em:</a:t>
            </a:r>
            <a:r>
              <a:rPr lang="pt-BR" altLang="pt-BR" sz="1200">
                <a:solidFill>
                  <a:srgbClr val="767676"/>
                </a:solidFill>
                <a:latin typeface="Tahoma" panose="020B0604030504040204" pitchFamily="34" charset="0"/>
              </a:rPr>
              <a:t> 2018 </a:t>
            </a:r>
            <a:r>
              <a:rPr lang="pt-BR" altLang="pt-BR" sz="1200" b="1">
                <a:solidFill>
                  <a:srgbClr val="767676"/>
                </a:solidFill>
                <a:latin typeface="Tahoma" panose="020B0604030504040204" pitchFamily="34" charset="0"/>
              </a:rPr>
              <a:t>Banca:</a:t>
            </a:r>
            <a:r>
              <a:rPr lang="pt-BR" altLang="pt-BR" sz="1200">
                <a:solidFill>
                  <a:srgbClr val="767676"/>
                </a:solidFill>
                <a:latin typeface="Tahoma" panose="020B0604030504040204" pitchFamily="34" charset="0"/>
              </a:rPr>
              <a:t> CONSULPLAN </a:t>
            </a:r>
            <a:r>
              <a:rPr lang="pt-BR" altLang="pt-BR" sz="1200" b="1">
                <a:solidFill>
                  <a:srgbClr val="767676"/>
                </a:solidFill>
                <a:latin typeface="Tahoma" panose="020B0604030504040204" pitchFamily="34" charset="0"/>
              </a:rPr>
              <a:t>Órgão:</a:t>
            </a:r>
            <a:r>
              <a:rPr lang="pt-BR" altLang="pt-BR" sz="1200">
                <a:solidFill>
                  <a:srgbClr val="767676"/>
                </a:solidFill>
                <a:latin typeface="Tahoma" panose="020B0604030504040204" pitchFamily="34" charset="0"/>
              </a:rPr>
              <a:t> CFC </a:t>
            </a:r>
            <a:r>
              <a:rPr lang="pt-BR" altLang="pt-BR" sz="1200" b="1">
                <a:solidFill>
                  <a:srgbClr val="767676"/>
                </a:solidFill>
                <a:latin typeface="Tahoma" panose="020B0604030504040204" pitchFamily="34" charset="0"/>
              </a:rPr>
              <a:t>Prova:</a:t>
            </a:r>
            <a:r>
              <a:rPr lang="pt-BR" altLang="pt-BR" sz="1200">
                <a:solidFill>
                  <a:srgbClr val="767676"/>
                </a:solidFill>
                <a:latin typeface="Tahoma" panose="020B0604030504040204" pitchFamily="34" charset="0"/>
              </a:rPr>
              <a:t> </a:t>
            </a:r>
            <a:r>
              <a:rPr lang="pt-BR" altLang="pt-BR" sz="1200" u="sng">
                <a:solidFill>
                  <a:srgbClr val="767676"/>
                </a:solidFill>
                <a:latin typeface="Tahoma" panose="020B0604030504040204" pitchFamily="34" charset="0"/>
                <a:hlinkClick r:id="rId4"/>
              </a:rPr>
              <a:t>Bacharel em Ciências Contábeis - 1º Exame</a:t>
            </a:r>
            <a:endParaRPr lang="pt-BR" altLang="pt-BR" sz="1200">
              <a:solidFill>
                <a:srgbClr val="767676"/>
              </a:solidFill>
              <a:latin typeface="Tahoma" panose="020B0604030504040204" pitchFamily="34" charset="0"/>
            </a:endParaRPr>
          </a:p>
        </p:txBody>
      </p:sp>
      <p:sp>
        <p:nvSpPr>
          <p:cNvPr id="292872" name="Retângulo 3"/>
          <p:cNvSpPr>
            <a:spLocks noChangeArrowheads="1"/>
          </p:cNvSpPr>
          <p:nvPr/>
        </p:nvSpPr>
        <p:spPr bwMode="auto">
          <a:xfrm>
            <a:off x="1981201" y="1704976"/>
            <a:ext cx="74279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pt-BR" altLang="pt-BR" sz="1200" b="1">
                <a:solidFill>
                  <a:srgbClr val="252525"/>
                </a:solidFill>
                <a:latin typeface="Trebuchet MS" panose="020B0603020202020204" pitchFamily="34" charset="0"/>
              </a:rPr>
              <a:t>Uma prestadora de serviços de consultoria obteve no exercício de 2016 um prejuízo fiscal acumulado no seu LALUR no valor de R$ 250.000. No exercício de 2017, a empresa apresentou na Demonstração de Resultado um lucro de R$ 450.000, assim distribuídos:</a:t>
            </a:r>
            <a:endParaRPr lang="pt-BR" altLang="pt-BR" sz="1200">
              <a:latin typeface="Trebuchet MS" panose="020B0603020202020204" pitchFamily="34" charset="0"/>
            </a:endParaRPr>
          </a:p>
        </p:txBody>
      </p:sp>
      <p:pic>
        <p:nvPicPr>
          <p:cNvPr id="292873" name="Picture 2" descr="https://s3.amazonaws.com/qcon-assets-production/images/provas/58186/dc6591daacc92628085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26" y="2573338"/>
            <a:ext cx="6067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2874" name="Retângulo 4"/>
          <p:cNvSpPr>
            <a:spLocks noChangeArrowheads="1"/>
          </p:cNvSpPr>
          <p:nvPr/>
        </p:nvSpPr>
        <p:spPr bwMode="auto">
          <a:xfrm>
            <a:off x="2087564" y="3790950"/>
            <a:ext cx="7392987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pt-BR" altLang="pt-BR" sz="1200" b="1">
                <a:latin typeface="Trebuchet MS" panose="020B0603020202020204" pitchFamily="34" charset="0"/>
              </a:rPr>
              <a:t>Considerando as informações anteriores, qual seria o valor do imposto de renda anual a pagar?</a:t>
            </a:r>
          </a:p>
          <a:p>
            <a:endParaRPr lang="pt-BR" altLang="pt-BR" sz="1200" b="1">
              <a:latin typeface="Trebuchet MS" panose="020B0603020202020204" pitchFamily="34" charset="0"/>
            </a:endParaRPr>
          </a:p>
          <a:p>
            <a:r>
              <a:rPr lang="pt-BR" altLang="pt-BR" sz="1200" b="1"/>
              <a:t>Lucro Líquido............................................................R$ 450.000</a:t>
            </a:r>
            <a:endParaRPr lang="pt-BR" altLang="pt-BR" sz="1200"/>
          </a:p>
          <a:p>
            <a:r>
              <a:rPr lang="pt-BR" altLang="pt-BR" sz="1200" b="1"/>
              <a:t>(-) Exclusões............................................................R$ 500.000</a:t>
            </a:r>
            <a:endParaRPr lang="pt-BR" altLang="pt-BR" sz="1200"/>
          </a:p>
          <a:p>
            <a:r>
              <a:rPr lang="pt-BR" altLang="pt-BR" sz="1200"/>
              <a:t>       Res. Positivo da Equiv. Patrimonial R$ 500.000</a:t>
            </a:r>
          </a:p>
          <a:p>
            <a:r>
              <a:rPr lang="pt-BR" altLang="pt-BR" sz="1200" b="1"/>
              <a:t>(+) Adição.................................................................R$ 900.000</a:t>
            </a:r>
            <a:endParaRPr lang="pt-BR" altLang="pt-BR" sz="1200"/>
          </a:p>
          <a:p>
            <a:r>
              <a:rPr lang="pt-BR" altLang="pt-BR" sz="1200"/>
              <a:t>      Prov. p/ Crédito de Liquid. Duvid. (Não Realiz.) R$ 900.000 </a:t>
            </a:r>
          </a:p>
          <a:p>
            <a:r>
              <a:rPr lang="pt-BR" altLang="pt-BR" sz="1200" b="1"/>
              <a:t>(=) Base .Fiscal.......................................................R$ 850.000</a:t>
            </a:r>
            <a:endParaRPr lang="pt-BR" altLang="pt-BR" sz="1200"/>
          </a:p>
          <a:p>
            <a:r>
              <a:rPr lang="pt-BR" altLang="pt-BR" sz="1200"/>
              <a:t>(-) Compensação (30%)..........................................R$ 250.000  Obs.: Não pode ultrapassar esse valor.</a:t>
            </a:r>
          </a:p>
          <a:p>
            <a:r>
              <a:rPr lang="pt-BR" altLang="pt-BR" sz="1200" b="1"/>
              <a:t>(=) Lucro Fiscal.......................................................R$ 600.000</a:t>
            </a:r>
            <a:endParaRPr lang="pt-BR" altLang="pt-BR" sz="1200"/>
          </a:p>
          <a:p>
            <a:r>
              <a:rPr lang="pt-BR" altLang="pt-BR" sz="1200"/>
              <a:t>(-) IR (15%)...............................................................R$ 90.000</a:t>
            </a:r>
          </a:p>
          <a:p>
            <a:r>
              <a:rPr lang="pt-BR" altLang="pt-BR" sz="1200"/>
              <a:t>(-) Adicional 10%*(R$ 600.000 - R$ 240.000)............R$ 36.000</a:t>
            </a:r>
          </a:p>
          <a:p>
            <a:r>
              <a:rPr lang="pt-BR" altLang="pt-BR" sz="1200"/>
              <a:t> </a:t>
            </a:r>
          </a:p>
          <a:p>
            <a:r>
              <a:rPr lang="pt-BR" altLang="pt-BR" sz="1200"/>
              <a:t>Logo, </a:t>
            </a:r>
            <a:r>
              <a:rPr lang="pt-BR" altLang="pt-BR" sz="1200" b="1"/>
              <a:t>Total de IR</a:t>
            </a:r>
            <a:r>
              <a:rPr lang="pt-BR" altLang="pt-BR" sz="1200"/>
              <a:t>=R$ 90.000 + R$ 36.000=</a:t>
            </a:r>
            <a:r>
              <a:rPr lang="pt-BR" altLang="pt-BR" sz="1200" b="1"/>
              <a:t>R$ 126.000</a:t>
            </a:r>
            <a:endParaRPr lang="pt-BR" altLang="pt-BR" sz="1200"/>
          </a:p>
          <a:p>
            <a:endParaRPr lang="pt-BR" altLang="pt-BR" sz="1200" b="1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56400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Microsoft Office PowerPoint</Application>
  <PresentationFormat>Widescreen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Lucida Sans Unicode</vt:lpstr>
      <vt:lpstr>Tahoma</vt:lpstr>
      <vt:lpstr>Times New Roman</vt:lpstr>
      <vt:lpstr>Trebuchet MS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Fabiana Mendonca</dc:creator>
  <cp:lastModifiedBy>Fabiana Mendonca</cp:lastModifiedBy>
  <cp:revision>1</cp:revision>
  <dcterms:created xsi:type="dcterms:W3CDTF">2018-07-31T18:08:53Z</dcterms:created>
  <dcterms:modified xsi:type="dcterms:W3CDTF">2018-07-31T18:09:01Z</dcterms:modified>
</cp:coreProperties>
</file>