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7" r:id="rId3"/>
    <p:sldId id="293" r:id="rId4"/>
    <p:sldId id="288" r:id="rId5"/>
    <p:sldId id="286" r:id="rId6"/>
    <p:sldId id="289" r:id="rId7"/>
    <p:sldId id="290" r:id="rId8"/>
    <p:sldId id="291" r:id="rId9"/>
    <p:sldId id="292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625" autoAdjust="0"/>
  </p:normalViewPr>
  <p:slideViewPr>
    <p:cSldViewPr snapToGrid="0">
      <p:cViewPr>
        <p:scale>
          <a:sx n="60" d="100"/>
          <a:sy n="60" d="100"/>
        </p:scale>
        <p:origin x="-1104" y="-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3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REGIÃO VALE DO JAGUARIBE</a:t>
            </a:r>
          </a:p>
          <a:p>
            <a:pPr>
              <a:defRPr sz="2200">
                <a:latin typeface="+mj-lt"/>
              </a:defRPr>
            </a:pPr>
            <a:endParaRPr lang="en-US" sz="2200" dirty="0" smtClean="0">
              <a:latin typeface="+mj-lt"/>
            </a:endParaRPr>
          </a:p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Eventos </a:t>
            </a:r>
            <a:r>
              <a:rPr lang="en-US" sz="2200" dirty="0" err="1">
                <a:latin typeface="+mj-lt"/>
              </a:rPr>
              <a:t>por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delegacia</a:t>
            </a:r>
            <a:endParaRPr lang="en-US" sz="2200" dirty="0">
              <a:latin typeface="+mj-lt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Eventos por delegacia</c:v>
                </c:pt>
              </c:strCache>
            </c:strRef>
          </c:tx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txPr>
              <a:bodyPr anchor="t" anchorCtr="0"/>
              <a:lstStyle/>
              <a:p>
                <a:pPr>
                  <a:defRPr sz="2200" b="1">
                    <a:latin typeface="+mj-lt"/>
                  </a:defRPr>
                </a:pPr>
                <a:endParaRPr lang="pt-BR"/>
              </a:p>
            </c:txPr>
            <c:showVal val="1"/>
            <c:showLeaderLines val="1"/>
          </c:dLbls>
          <c:cat>
            <c:strRef>
              <c:f>Plan1!$A$2:$A$5</c:f>
              <c:strCache>
                <c:ptCount val="4"/>
                <c:pt idx="0">
                  <c:v>Aracati</c:v>
                </c:pt>
                <c:pt idx="1">
                  <c:v>Jaguaribe</c:v>
                </c:pt>
                <c:pt idx="2">
                  <c:v>Limoeiro do Norte</c:v>
                </c:pt>
                <c:pt idx="3">
                  <c:v>Russas</c:v>
                </c:pt>
              </c:strCache>
            </c:strRef>
          </c:cat>
          <c:val>
            <c:numRef>
              <c:f>Plan1!$B$2:$B$5</c:f>
              <c:numCache>
                <c:formatCode>0.0%</c:formatCode>
                <c:ptCount val="4"/>
                <c:pt idx="0">
                  <c:v>0.33333333333333331</c:v>
                </c:pt>
                <c:pt idx="1">
                  <c:v>0.25</c:v>
                </c:pt>
                <c:pt idx="2">
                  <c:v>0.16666666666666671</c:v>
                </c:pt>
                <c:pt idx="3">
                  <c:v>0.25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7840201729975924"/>
          <c:y val="0.31162809966992716"/>
          <c:w val="0.30846416164596829"/>
          <c:h val="0.55131917497914296"/>
        </c:manualLayout>
      </c:layout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REGIÃO CARIRI</a:t>
            </a:r>
          </a:p>
          <a:p>
            <a:pPr>
              <a:defRPr sz="2200">
                <a:latin typeface="+mj-lt"/>
              </a:defRPr>
            </a:pPr>
            <a:endParaRPr lang="en-US" sz="2200" dirty="0" smtClean="0">
              <a:latin typeface="+mj-lt"/>
            </a:endParaRPr>
          </a:p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Eventos </a:t>
            </a:r>
            <a:r>
              <a:rPr lang="en-US" sz="2200" dirty="0" err="1">
                <a:latin typeface="+mj-lt"/>
              </a:rPr>
              <a:t>por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delegacia</a:t>
            </a:r>
            <a:endParaRPr lang="en-US" sz="2200" dirty="0">
              <a:latin typeface="+mj-lt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Eventos por delegacia</c:v>
                </c:pt>
              </c:strCache>
            </c:strRef>
          </c:tx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txPr>
              <a:bodyPr anchor="t" anchorCtr="0"/>
              <a:lstStyle/>
              <a:p>
                <a:pPr>
                  <a:defRPr sz="2200" b="1">
                    <a:latin typeface="+mj-lt"/>
                  </a:defRPr>
                </a:pPr>
                <a:endParaRPr lang="pt-BR"/>
              </a:p>
            </c:txPr>
            <c:showVal val="1"/>
            <c:showLeaderLines val="1"/>
          </c:dLbls>
          <c:cat>
            <c:strRef>
              <c:f>Plan1!$A$2:$A$6</c:f>
              <c:strCache>
                <c:ptCount val="5"/>
                <c:pt idx="0">
                  <c:v>Brejo Santo </c:v>
                </c:pt>
                <c:pt idx="1">
                  <c:v>Crato</c:v>
                </c:pt>
                <c:pt idx="2">
                  <c:v>Icó </c:v>
                </c:pt>
                <c:pt idx="3">
                  <c:v>Iguatú</c:v>
                </c:pt>
                <c:pt idx="4">
                  <c:v>Juazeiro do Norte </c:v>
                </c:pt>
              </c:strCache>
            </c:strRef>
          </c:cat>
          <c:val>
            <c:numRef>
              <c:f>Plan1!$B$2:$B$6</c:f>
              <c:numCache>
                <c:formatCode>0.0%</c:formatCode>
                <c:ptCount val="5"/>
                <c:pt idx="0">
                  <c:v>0.1111111111111111</c:v>
                </c:pt>
                <c:pt idx="1">
                  <c:v>0.22222222222222221</c:v>
                </c:pt>
                <c:pt idx="2">
                  <c:v>0.1111111111111111</c:v>
                </c:pt>
                <c:pt idx="3">
                  <c:v>0.22222222222222221</c:v>
                </c:pt>
                <c:pt idx="4">
                  <c:v>0.33333333333333331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REGIÃO SERTÃO CENTRAL</a:t>
            </a:r>
          </a:p>
          <a:p>
            <a:pPr>
              <a:defRPr sz="2200">
                <a:latin typeface="+mj-lt"/>
              </a:defRPr>
            </a:pPr>
            <a:endParaRPr lang="en-US" sz="2200" dirty="0" smtClean="0">
              <a:latin typeface="+mj-lt"/>
            </a:endParaRPr>
          </a:p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Eventos </a:t>
            </a:r>
            <a:r>
              <a:rPr lang="en-US" sz="2200" dirty="0" err="1">
                <a:latin typeface="+mj-lt"/>
              </a:rPr>
              <a:t>por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delegacia</a:t>
            </a:r>
            <a:endParaRPr lang="en-US" sz="2200" dirty="0">
              <a:latin typeface="+mj-lt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Eventos por delegacia</c:v>
                </c:pt>
              </c:strCache>
            </c:strRef>
          </c:tx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1"/>
              <c:delete val="1"/>
            </c:dLbl>
            <c:txPr>
              <a:bodyPr anchor="t" anchorCtr="0"/>
              <a:lstStyle/>
              <a:p>
                <a:pPr>
                  <a:defRPr sz="2200" b="1">
                    <a:latin typeface="+mj-lt"/>
                  </a:defRPr>
                </a:pPr>
                <a:endParaRPr lang="pt-BR"/>
              </a:p>
            </c:txPr>
            <c:showVal val="1"/>
            <c:showLeaderLines val="1"/>
          </c:dLbls>
          <c:cat>
            <c:strRef>
              <c:f>Plan1!$A$2:$A$4</c:f>
              <c:strCache>
                <c:ptCount val="3"/>
                <c:pt idx="0">
                  <c:v>Quixadá</c:v>
                </c:pt>
                <c:pt idx="1">
                  <c:v>Quixeramobim</c:v>
                </c:pt>
                <c:pt idx="2">
                  <c:v>Senador Pompeu </c:v>
                </c:pt>
              </c:strCache>
            </c:strRef>
          </c:cat>
          <c:val>
            <c:numRef>
              <c:f>Plan1!$B$2:$B$4</c:f>
              <c:numCache>
                <c:formatCode>0.0%</c:formatCode>
                <c:ptCount val="3"/>
                <c:pt idx="0">
                  <c:v>0.83300000000000018</c:v>
                </c:pt>
                <c:pt idx="1">
                  <c:v>0</c:v>
                </c:pt>
                <c:pt idx="2">
                  <c:v>0.16700000000000001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REGIÃO NORTE</a:t>
            </a:r>
          </a:p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Eventos </a:t>
            </a:r>
            <a:r>
              <a:rPr lang="en-US" sz="2200" dirty="0" err="1">
                <a:latin typeface="+mj-lt"/>
              </a:rPr>
              <a:t>por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delegacia</a:t>
            </a:r>
            <a:endParaRPr lang="en-US" sz="2200" dirty="0">
              <a:latin typeface="+mj-lt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Eventos por delegacia</c:v>
                </c:pt>
              </c:strCache>
            </c:strRef>
          </c:tx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txPr>
              <a:bodyPr anchor="t" anchorCtr="0"/>
              <a:lstStyle/>
              <a:p>
                <a:pPr>
                  <a:defRPr sz="2200" b="1">
                    <a:latin typeface="+mj-lt"/>
                  </a:defRPr>
                </a:pPr>
                <a:endParaRPr lang="pt-BR"/>
              </a:p>
            </c:txPr>
            <c:showVal val="1"/>
            <c:showLeaderLines val="1"/>
          </c:dLbls>
          <c:cat>
            <c:strRef>
              <c:f>Plan1!$A$2:$A$6</c:f>
              <c:strCache>
                <c:ptCount val="5"/>
                <c:pt idx="0">
                  <c:v>Acaraú</c:v>
                </c:pt>
                <c:pt idx="1">
                  <c:v>Camocim</c:v>
                </c:pt>
                <c:pt idx="2">
                  <c:v>Itapajé</c:v>
                </c:pt>
                <c:pt idx="3">
                  <c:v>Itapipoca</c:v>
                </c:pt>
                <c:pt idx="4">
                  <c:v>Sobral</c:v>
                </c:pt>
              </c:strCache>
            </c:strRef>
          </c:cat>
          <c:val>
            <c:numRef>
              <c:f>Plan1!$B$2:$B$6</c:f>
              <c:numCache>
                <c:formatCode>0.0%</c:formatCode>
                <c:ptCount val="5"/>
                <c:pt idx="0">
                  <c:v>0.25</c:v>
                </c:pt>
                <c:pt idx="1">
                  <c:v>0.33300000000000013</c:v>
                </c:pt>
                <c:pt idx="2">
                  <c:v>0.111</c:v>
                </c:pt>
                <c:pt idx="3">
                  <c:v>0.13800000000000001</c:v>
                </c:pt>
                <c:pt idx="4">
                  <c:v>0.16600000000000001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REGIÃO CENTRO NORTE</a:t>
            </a:r>
          </a:p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Eventos </a:t>
            </a:r>
            <a:r>
              <a:rPr lang="en-US" sz="2200" dirty="0" err="1">
                <a:latin typeface="+mj-lt"/>
              </a:rPr>
              <a:t>por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delegacia</a:t>
            </a:r>
            <a:endParaRPr lang="en-US" sz="2200" dirty="0">
              <a:latin typeface="+mj-lt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Eventos por delegacia</c:v>
                </c:pt>
              </c:strCache>
            </c:strRef>
          </c:tx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txPr>
              <a:bodyPr anchor="t" anchorCtr="0"/>
              <a:lstStyle/>
              <a:p>
                <a:pPr>
                  <a:defRPr sz="2200" b="1">
                    <a:latin typeface="+mj-lt"/>
                  </a:defRPr>
                </a:pPr>
                <a:endParaRPr lang="pt-BR"/>
              </a:p>
            </c:txPr>
            <c:showVal val="1"/>
            <c:showLeaderLines val="1"/>
          </c:dLbls>
          <c:cat>
            <c:strRef>
              <c:f>Plan1!$A$2:$A$5</c:f>
              <c:strCache>
                <c:ptCount val="4"/>
                <c:pt idx="0">
                  <c:v>Crateús</c:v>
                </c:pt>
                <c:pt idx="1">
                  <c:v>Novas Russas</c:v>
                </c:pt>
                <c:pt idx="2">
                  <c:v>Santa Quitéria</c:v>
                </c:pt>
                <c:pt idx="3">
                  <c:v>Tauá</c:v>
                </c:pt>
              </c:strCache>
            </c:strRef>
          </c:cat>
          <c:val>
            <c:numRef>
              <c:f>Plan1!$B$2:$B$5</c:f>
              <c:numCache>
                <c:formatCode>0.0%</c:formatCode>
                <c:ptCount val="4"/>
                <c:pt idx="0">
                  <c:v>0.33333333333333331</c:v>
                </c:pt>
                <c:pt idx="1">
                  <c:v>0.25</c:v>
                </c:pt>
                <c:pt idx="2">
                  <c:v>0.25</c:v>
                </c:pt>
                <c:pt idx="3">
                  <c:v>0.16666666666666666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REGIÃO IBIAPABA</a:t>
            </a:r>
          </a:p>
          <a:p>
            <a:pPr>
              <a:defRPr sz="2200">
                <a:latin typeface="+mj-lt"/>
              </a:defRPr>
            </a:pPr>
            <a:endParaRPr lang="en-US" sz="2200" dirty="0" smtClean="0">
              <a:latin typeface="+mj-lt"/>
            </a:endParaRPr>
          </a:p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Eventos </a:t>
            </a:r>
            <a:r>
              <a:rPr lang="en-US" sz="2200" dirty="0" err="1">
                <a:latin typeface="+mj-lt"/>
              </a:rPr>
              <a:t>por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delegacia</a:t>
            </a:r>
            <a:endParaRPr lang="en-US" sz="2200" dirty="0">
              <a:latin typeface="+mj-lt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Eventos por delegacia</c:v>
                </c:pt>
              </c:strCache>
            </c:strRef>
          </c:tx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txPr>
              <a:bodyPr anchor="t" anchorCtr="0"/>
              <a:lstStyle/>
              <a:p>
                <a:pPr>
                  <a:defRPr sz="2200" b="1">
                    <a:latin typeface="+mj-lt"/>
                  </a:defRPr>
                </a:pPr>
                <a:endParaRPr lang="pt-BR"/>
              </a:p>
            </c:txPr>
            <c:showVal val="1"/>
            <c:showLeaderLines val="1"/>
          </c:dLbls>
          <c:cat>
            <c:strRef>
              <c:f>Plan1!$A$2:$A$4</c:f>
              <c:strCache>
                <c:ptCount val="3"/>
                <c:pt idx="0">
                  <c:v>Ipu</c:v>
                </c:pt>
                <c:pt idx="1">
                  <c:v>São Benedito</c:v>
                </c:pt>
                <c:pt idx="2">
                  <c:v>Tianguá</c:v>
                </c:pt>
              </c:strCache>
            </c:strRef>
          </c:cat>
          <c:val>
            <c:numRef>
              <c:f>Plan1!$B$2:$B$4</c:f>
              <c:numCache>
                <c:formatCode>0.0%</c:formatCode>
                <c:ptCount val="3"/>
                <c:pt idx="0">
                  <c:v>0.22727272727272727</c:v>
                </c:pt>
                <c:pt idx="1">
                  <c:v>0.31818181818181834</c:v>
                </c:pt>
                <c:pt idx="2">
                  <c:v>0.45454545454545453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REGIÃO METROPOLITANA</a:t>
            </a:r>
          </a:p>
          <a:p>
            <a:pPr>
              <a:defRPr sz="2200">
                <a:latin typeface="+mj-lt"/>
              </a:defRPr>
            </a:pPr>
            <a:endParaRPr lang="en-US" sz="2200" dirty="0" smtClean="0">
              <a:latin typeface="+mj-lt"/>
            </a:endParaRPr>
          </a:p>
          <a:p>
            <a:pPr>
              <a:defRPr sz="2200">
                <a:latin typeface="+mj-lt"/>
              </a:defRPr>
            </a:pPr>
            <a:r>
              <a:rPr lang="en-US" sz="2200" dirty="0" smtClean="0">
                <a:latin typeface="+mj-lt"/>
              </a:rPr>
              <a:t>Eventos </a:t>
            </a:r>
            <a:r>
              <a:rPr lang="en-US" sz="2200" dirty="0" err="1">
                <a:latin typeface="+mj-lt"/>
              </a:rPr>
              <a:t>por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delegacia</a:t>
            </a:r>
            <a:endParaRPr lang="en-US" sz="2200" dirty="0">
              <a:latin typeface="+mj-lt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Eventos por delegacia</c:v>
                </c:pt>
              </c:strCache>
            </c:strRef>
          </c:tx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txPr>
              <a:bodyPr anchor="t" anchorCtr="0"/>
              <a:lstStyle/>
              <a:p>
                <a:pPr>
                  <a:defRPr sz="2200" b="1">
                    <a:latin typeface="+mj-lt"/>
                  </a:defRPr>
                </a:pPr>
                <a:endParaRPr lang="pt-BR"/>
              </a:p>
            </c:txPr>
            <c:showVal val="1"/>
            <c:showLeaderLines val="1"/>
          </c:dLbls>
          <c:cat>
            <c:strRef>
              <c:f>Plan1!$A$2:$A$8</c:f>
              <c:strCache>
                <c:ptCount val="7"/>
                <c:pt idx="0">
                  <c:v>Baturité</c:v>
                </c:pt>
                <c:pt idx="1">
                  <c:v>Canindé</c:v>
                </c:pt>
                <c:pt idx="2">
                  <c:v>Cascavel</c:v>
                </c:pt>
                <c:pt idx="3">
                  <c:v>Caucaia</c:v>
                </c:pt>
                <c:pt idx="4">
                  <c:v>Maracanaú</c:v>
                </c:pt>
                <c:pt idx="5">
                  <c:v>Maranguape</c:v>
                </c:pt>
                <c:pt idx="6">
                  <c:v>Pacajus</c:v>
                </c:pt>
              </c:strCache>
            </c:strRef>
          </c:cat>
          <c:val>
            <c:numRef>
              <c:f>Plan1!$B$2:$B$8</c:f>
              <c:numCache>
                <c:formatCode>0.0%</c:formatCode>
                <c:ptCount val="7"/>
                <c:pt idx="0">
                  <c:v>0.11538461538461539</c:v>
                </c:pt>
                <c:pt idx="1">
                  <c:v>7.6923076923076927E-2</c:v>
                </c:pt>
                <c:pt idx="2">
                  <c:v>7.6923076923076927E-2</c:v>
                </c:pt>
                <c:pt idx="3">
                  <c:v>3.8461538461538464E-2</c:v>
                </c:pt>
                <c:pt idx="4">
                  <c:v>0.15384615384615394</c:v>
                </c:pt>
                <c:pt idx="5">
                  <c:v>0.42307692307692324</c:v>
                </c:pt>
                <c:pt idx="6">
                  <c:v>0.11538461538461539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0500F-9ADF-43DD-89D4-63D473A5E04E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0FD2C-FEBB-48E3-804B-30140651268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92176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0FD2C-FEBB-48E3-804B-30140651268F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0FD2C-FEBB-48E3-804B-30140651268F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0FD2C-FEBB-48E3-804B-30140651268F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0FD2C-FEBB-48E3-804B-30140651268F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0FD2C-FEBB-48E3-804B-30140651268F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0FD2C-FEBB-48E3-804B-30140651268F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0FD2C-FEBB-48E3-804B-30140651268F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0FD2C-FEBB-48E3-804B-30140651268F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24447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83035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15319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90778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83298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94127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6934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49817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43332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80988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03031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84DC1-269C-4508-BA86-18E4A7392BE7}" type="datetimeFigureOut">
              <a:rPr lang="pt-BR" smtClean="0"/>
              <a:pPr/>
              <a:t>30/08/2017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1ED6A-363A-4068-9360-60AD84C8D5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0342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620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620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620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8205"/>
            <a:ext cx="12192000" cy="687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2726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8205"/>
            <a:ext cx="12192000" cy="687620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09431" y="566804"/>
            <a:ext cx="6660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800" b="1" dirty="0" smtClean="0">
                <a:solidFill>
                  <a:schemeClr val="bg1"/>
                </a:solidFill>
                <a:latin typeface="AR DELANEY" panose="02000000000000000000" pitchFamily="2" charset="0"/>
              </a:rPr>
              <a:t>EVENTOS ATÉ 26/08/2017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308538" y="1655382"/>
          <a:ext cx="9380483" cy="4745420"/>
        </p:xfrm>
        <a:graphic>
          <a:graphicData uri="http://schemas.openxmlformats.org/drawingml/2006/table">
            <a:tbl>
              <a:tblPr/>
              <a:tblGrid>
                <a:gridCol w="2216468"/>
                <a:gridCol w="1596724"/>
                <a:gridCol w="1342132"/>
                <a:gridCol w="1608083"/>
                <a:gridCol w="1529255"/>
                <a:gridCol w="1087821"/>
              </a:tblGrid>
              <a:tr h="401671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latin typeface="+mj-lt"/>
                        </a:rPr>
                        <a:t>NÚMEROS POR REGIÃO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16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latin typeface="+mj-lt"/>
                        </a:rPr>
                        <a:t>Região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latin typeface="+mj-lt"/>
                        </a:rPr>
                        <a:t>N° delegacias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latin typeface="+mj-lt"/>
                        </a:rPr>
                        <a:t>Eventos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latin typeface="+mj-lt"/>
                        </a:rPr>
                        <a:t>Participantes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287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latin typeface="+mj-lt"/>
                        </a:rPr>
                        <a:t>Contabilista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latin typeface="+mj-lt"/>
                        </a:rPr>
                        <a:t>Estudante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latin typeface="+mj-lt"/>
                        </a:rPr>
                        <a:t>Geral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40167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latin typeface="+mj-lt"/>
                        </a:rPr>
                        <a:t>Vale do Jaguaribe</a:t>
                      </a:r>
                      <a:endParaRPr lang="pt-BR" sz="24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157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259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486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67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latin typeface="+mj-lt"/>
                        </a:rPr>
                        <a:t>Cariri</a:t>
                      </a:r>
                      <a:endParaRPr lang="pt-BR" sz="24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362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539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1248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67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latin typeface="+mj-lt"/>
                        </a:rPr>
                        <a:t>Sertão Central</a:t>
                      </a:r>
                      <a:endParaRPr lang="pt-BR" sz="24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194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67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latin typeface="+mj-lt"/>
                        </a:rPr>
                        <a:t>Norte</a:t>
                      </a:r>
                      <a:endParaRPr lang="pt-BR" sz="24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latin typeface="+mj-lt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155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632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1095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67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smtClean="0">
                          <a:latin typeface="+mj-lt"/>
                        </a:rPr>
                        <a:t>Centro Norte</a:t>
                      </a:r>
                      <a:endParaRPr lang="pt-BR" sz="24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latin typeface="+mj-lt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140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289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67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smtClean="0">
                          <a:latin typeface="+mj-lt"/>
                        </a:rPr>
                        <a:t>Ibiapaba</a:t>
                      </a:r>
                      <a:endParaRPr lang="pt-BR" sz="24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753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813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67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latin typeface="+mj-lt"/>
                        </a:rPr>
                        <a:t>Metropolitana</a:t>
                      </a:r>
                      <a:endParaRPr lang="pt-BR" sz="24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206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195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latin typeface="+mj-lt"/>
                        </a:rPr>
                        <a:t>556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67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latin typeface="+mj-lt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latin typeface="+mj-lt"/>
                        </a:rPr>
                        <a:t>141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latin typeface="+mj-lt"/>
                        </a:rPr>
                        <a:t>1132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latin typeface="+mj-lt"/>
                        </a:rPr>
                        <a:t>2599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latin typeface="+mj-lt"/>
                        </a:rPr>
                        <a:t>4681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337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8205"/>
            <a:ext cx="12192000" cy="687620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09431" y="566804"/>
            <a:ext cx="6660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800" b="1" dirty="0" smtClean="0">
                <a:solidFill>
                  <a:schemeClr val="bg1"/>
                </a:solidFill>
                <a:latin typeface="AR DELANEY" panose="02000000000000000000" pitchFamily="2" charset="0"/>
              </a:rPr>
              <a:t>EVENTOS ATÉ 26/08/2017</a:t>
            </a:r>
          </a:p>
        </p:txBody>
      </p:sp>
      <p:graphicFrame>
        <p:nvGraphicFramePr>
          <p:cNvPr id="7" name="Gráfico 6"/>
          <p:cNvGraphicFramePr/>
          <p:nvPr/>
        </p:nvGraphicFramePr>
        <p:xfrm>
          <a:off x="2714388" y="1893374"/>
          <a:ext cx="6893636" cy="456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99337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8205"/>
            <a:ext cx="12192000" cy="687620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09431" y="566804"/>
            <a:ext cx="6660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800" b="1" dirty="0" smtClean="0">
                <a:solidFill>
                  <a:schemeClr val="bg1"/>
                </a:solidFill>
                <a:latin typeface="AR DELANEY" panose="02000000000000000000" pitchFamily="2" charset="0"/>
              </a:rPr>
              <a:t>EVENTOS ATÉ 26/08/2017</a:t>
            </a:r>
            <a:endParaRPr lang="pt-BR" sz="4800" b="1" dirty="0">
              <a:solidFill>
                <a:schemeClr val="bg1"/>
              </a:solidFill>
              <a:latin typeface="AR DELANEY" panose="02000000000000000000" pitchFamily="2" charset="0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2714388" y="1893374"/>
          <a:ext cx="5801815" cy="456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99337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8205"/>
            <a:ext cx="12192000" cy="687620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09431" y="566804"/>
            <a:ext cx="6660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800" b="1" dirty="0" smtClean="0">
                <a:solidFill>
                  <a:schemeClr val="bg1"/>
                </a:solidFill>
                <a:latin typeface="AR DELANEY" panose="02000000000000000000" pitchFamily="2" charset="0"/>
              </a:rPr>
              <a:t>EVENTOS ATÉ 26/08/2017</a:t>
            </a:r>
            <a:endParaRPr lang="pt-BR" sz="4800" b="1" dirty="0">
              <a:solidFill>
                <a:schemeClr val="bg1"/>
              </a:solidFill>
              <a:latin typeface="AR DELANEY" panose="02000000000000000000" pitchFamily="2" charset="0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2714388" y="1893374"/>
          <a:ext cx="5801815" cy="456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9337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8205"/>
            <a:ext cx="12192000" cy="687620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09431" y="566804"/>
            <a:ext cx="6660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800" b="1" dirty="0" smtClean="0">
                <a:solidFill>
                  <a:schemeClr val="bg1"/>
                </a:solidFill>
                <a:latin typeface="AR DELANEY" panose="02000000000000000000" pitchFamily="2" charset="0"/>
              </a:rPr>
              <a:t>EVENTOS ATÉ 26/08/2017</a:t>
            </a:r>
          </a:p>
        </p:txBody>
      </p:sp>
      <p:graphicFrame>
        <p:nvGraphicFramePr>
          <p:cNvPr id="7" name="Gráfico 6"/>
          <p:cNvGraphicFramePr/>
          <p:nvPr/>
        </p:nvGraphicFramePr>
        <p:xfrm>
          <a:off x="2714388" y="1893374"/>
          <a:ext cx="5801815" cy="456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99337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8205"/>
            <a:ext cx="12192000" cy="687620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09431" y="566804"/>
            <a:ext cx="6660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800" b="1" dirty="0" smtClean="0">
                <a:solidFill>
                  <a:schemeClr val="bg1"/>
                </a:solidFill>
                <a:latin typeface="AR DELANEY" panose="02000000000000000000" pitchFamily="2" charset="0"/>
              </a:rPr>
              <a:t>EVENTOS ATÉ 26/08/2017</a:t>
            </a:r>
            <a:endParaRPr lang="pt-BR" sz="4800" b="1" dirty="0">
              <a:solidFill>
                <a:schemeClr val="bg1"/>
              </a:solidFill>
              <a:latin typeface="AR DELANEY" panose="02000000000000000000" pitchFamily="2" charset="0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2714388" y="1893374"/>
          <a:ext cx="5801815" cy="456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99337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8205"/>
            <a:ext cx="12192000" cy="687620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09431" y="566804"/>
            <a:ext cx="6660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800" b="1" dirty="0" smtClean="0">
                <a:solidFill>
                  <a:schemeClr val="bg1"/>
                </a:solidFill>
                <a:latin typeface="AR DELANEY" panose="02000000000000000000" pitchFamily="2" charset="0"/>
              </a:rPr>
              <a:t>EVENTOS ATÉ 26/08/2017</a:t>
            </a:r>
            <a:endParaRPr lang="pt-BR" sz="4800" b="1" dirty="0">
              <a:solidFill>
                <a:schemeClr val="bg1"/>
              </a:solidFill>
              <a:latin typeface="AR DELANEY" panose="02000000000000000000" pitchFamily="2" charset="0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2714388" y="1893374"/>
          <a:ext cx="5801815" cy="456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99337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8205"/>
            <a:ext cx="12192000" cy="687620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09431" y="566804"/>
            <a:ext cx="6660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800" b="1" dirty="0" smtClean="0">
                <a:solidFill>
                  <a:schemeClr val="bg1"/>
                </a:solidFill>
                <a:latin typeface="AR DELANEY" panose="02000000000000000000" pitchFamily="2" charset="0"/>
              </a:rPr>
              <a:t>EVENTOS ATÉ 26/08/2017</a:t>
            </a:r>
            <a:endParaRPr lang="pt-BR" sz="4800" b="1" dirty="0">
              <a:solidFill>
                <a:schemeClr val="bg1"/>
              </a:solidFill>
              <a:latin typeface="AR DELANEY" panose="02000000000000000000" pitchFamily="2" charset="0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1733266" y="1815152"/>
          <a:ext cx="7656394" cy="464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99337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135</Words>
  <Application>Microsoft Office PowerPoint</Application>
  <PresentationFormat>Personalizar</PresentationFormat>
  <Paragraphs>91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NataliaCandido</dc:creator>
  <cp:lastModifiedBy>CRCCE</cp:lastModifiedBy>
  <cp:revision>160</cp:revision>
  <dcterms:created xsi:type="dcterms:W3CDTF">2014-07-22T13:53:05Z</dcterms:created>
  <dcterms:modified xsi:type="dcterms:W3CDTF">2017-08-30T20:48:10Z</dcterms:modified>
</cp:coreProperties>
</file>