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05" r:id="rId4"/>
    <p:sldId id="304" r:id="rId5"/>
    <p:sldId id="260" r:id="rId6"/>
    <p:sldId id="261" r:id="rId7"/>
    <p:sldId id="262" r:id="rId8"/>
    <p:sldId id="263" r:id="rId9"/>
    <p:sldId id="2026" r:id="rId10"/>
    <p:sldId id="2022" r:id="rId11"/>
    <p:sldId id="2024" r:id="rId12"/>
    <p:sldId id="2023" r:id="rId13"/>
    <p:sldId id="264" r:id="rId14"/>
    <p:sldId id="2034" r:id="rId15"/>
    <p:sldId id="265" r:id="rId16"/>
    <p:sldId id="266" r:id="rId17"/>
    <p:sldId id="259" r:id="rId18"/>
    <p:sldId id="2021" r:id="rId19"/>
    <p:sldId id="2020" r:id="rId20"/>
  </p:sldIdLst>
  <p:sldSz cx="9144000" cy="5143500" type="screen16x9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E71C"/>
    <a:srgbClr val="00446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846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ACF5D8-1430-484F-938D-08361A180281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14A4E15A-FD2E-41B7-A9D4-80CA8BB0BBDC}">
      <dgm:prSet phldrT="[Texto]"/>
      <dgm:spPr/>
      <dgm:t>
        <a:bodyPr/>
        <a:lstStyle/>
        <a:p>
          <a:r>
            <a:rPr lang="pt-BR" dirty="0"/>
            <a:t>CBS</a:t>
          </a:r>
        </a:p>
      </dgm:t>
    </dgm:pt>
    <dgm:pt modelId="{0BF2AA6C-B9C0-47A4-9C98-AE1808D68829}" type="parTrans" cxnId="{D370A3CE-D994-4621-8B1E-14C222E96811}">
      <dgm:prSet/>
      <dgm:spPr/>
      <dgm:t>
        <a:bodyPr/>
        <a:lstStyle/>
        <a:p>
          <a:endParaRPr lang="pt-BR"/>
        </a:p>
      </dgm:t>
    </dgm:pt>
    <dgm:pt modelId="{EF3B3976-F44F-46E3-A85E-7050134E0D8F}" type="sibTrans" cxnId="{D370A3CE-D994-4621-8B1E-14C222E96811}">
      <dgm:prSet/>
      <dgm:spPr/>
      <dgm:t>
        <a:bodyPr/>
        <a:lstStyle/>
        <a:p>
          <a:endParaRPr lang="pt-BR"/>
        </a:p>
      </dgm:t>
    </dgm:pt>
    <dgm:pt modelId="{F322D9B8-B1A7-4BCB-938A-E429C771D493}">
      <dgm:prSet phldrT="[Texto]"/>
      <dgm:spPr/>
      <dgm:t>
        <a:bodyPr/>
        <a:lstStyle/>
        <a:p>
          <a:r>
            <a:rPr lang="pt-BR" dirty="0"/>
            <a:t>8,8%</a:t>
          </a:r>
        </a:p>
      </dgm:t>
    </dgm:pt>
    <dgm:pt modelId="{D60377BA-1261-4B3F-A235-6AB64EF279D2}" type="parTrans" cxnId="{7326EB23-D6F4-4242-B179-5E1C23CB99D7}">
      <dgm:prSet/>
      <dgm:spPr/>
      <dgm:t>
        <a:bodyPr/>
        <a:lstStyle/>
        <a:p>
          <a:endParaRPr lang="pt-BR"/>
        </a:p>
      </dgm:t>
    </dgm:pt>
    <dgm:pt modelId="{9302F794-869B-4318-9827-ED12FC86A66C}" type="sibTrans" cxnId="{7326EB23-D6F4-4242-B179-5E1C23CB99D7}">
      <dgm:prSet/>
      <dgm:spPr/>
      <dgm:t>
        <a:bodyPr/>
        <a:lstStyle/>
        <a:p>
          <a:endParaRPr lang="pt-BR"/>
        </a:p>
      </dgm:t>
    </dgm:pt>
    <dgm:pt modelId="{A4577625-A3C9-4116-8A63-BB56889531C8}">
      <dgm:prSet phldrT="[Texto]"/>
      <dgm:spPr/>
      <dgm:t>
        <a:bodyPr/>
        <a:lstStyle/>
        <a:p>
          <a:r>
            <a:rPr lang="pt-BR" dirty="0"/>
            <a:t>IBS</a:t>
          </a:r>
        </a:p>
      </dgm:t>
    </dgm:pt>
    <dgm:pt modelId="{53D602B6-8B9F-434C-BC91-D4614528F005}" type="parTrans" cxnId="{D067377A-D381-4D28-A784-E5685B3616C9}">
      <dgm:prSet/>
      <dgm:spPr/>
      <dgm:t>
        <a:bodyPr/>
        <a:lstStyle/>
        <a:p>
          <a:endParaRPr lang="pt-BR"/>
        </a:p>
      </dgm:t>
    </dgm:pt>
    <dgm:pt modelId="{51A41E42-0E0A-4488-9135-745DB1EDE113}" type="sibTrans" cxnId="{D067377A-D381-4D28-A784-E5685B3616C9}">
      <dgm:prSet/>
      <dgm:spPr/>
      <dgm:t>
        <a:bodyPr/>
        <a:lstStyle/>
        <a:p>
          <a:endParaRPr lang="pt-BR"/>
        </a:p>
      </dgm:t>
    </dgm:pt>
    <dgm:pt modelId="{D3A5E880-214E-406F-A6EB-937095FA7FDE}">
      <dgm:prSet phldrT="[Texto]"/>
      <dgm:spPr/>
      <dgm:t>
        <a:bodyPr/>
        <a:lstStyle/>
        <a:p>
          <a:r>
            <a:rPr lang="pt-BR" dirty="0"/>
            <a:t>17,7%</a:t>
          </a:r>
        </a:p>
      </dgm:t>
    </dgm:pt>
    <dgm:pt modelId="{2698E221-81C7-42E3-BEBF-067095DC7DAF}" type="parTrans" cxnId="{2A3F5E9A-1FEF-4495-8D17-D64E2AFB6AE0}">
      <dgm:prSet/>
      <dgm:spPr/>
      <dgm:t>
        <a:bodyPr/>
        <a:lstStyle/>
        <a:p>
          <a:endParaRPr lang="pt-BR"/>
        </a:p>
      </dgm:t>
    </dgm:pt>
    <dgm:pt modelId="{2D4E6DA1-ED3F-4554-A682-A4DEED3D33B7}" type="sibTrans" cxnId="{2A3F5E9A-1FEF-4495-8D17-D64E2AFB6AE0}">
      <dgm:prSet/>
      <dgm:spPr/>
      <dgm:t>
        <a:bodyPr/>
        <a:lstStyle/>
        <a:p>
          <a:endParaRPr lang="pt-BR"/>
        </a:p>
      </dgm:t>
    </dgm:pt>
    <dgm:pt modelId="{57AADB39-3A30-4A46-9FBF-DF90F9DACB56}" type="pres">
      <dgm:prSet presAssocID="{39ACF5D8-1430-484F-938D-08361A18028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2AB18A38-16A2-4CEE-A5CF-8204D7BCB2D8}" type="pres">
      <dgm:prSet presAssocID="{14A4E15A-FD2E-41B7-A9D4-80CA8BB0BBDC}" presName="root" presStyleCnt="0"/>
      <dgm:spPr/>
    </dgm:pt>
    <dgm:pt modelId="{956C5BC8-6D3D-4100-9000-2678E2343D54}" type="pres">
      <dgm:prSet presAssocID="{14A4E15A-FD2E-41B7-A9D4-80CA8BB0BBDC}" presName="rootComposite" presStyleCnt="0"/>
      <dgm:spPr/>
    </dgm:pt>
    <dgm:pt modelId="{FC2B0B3B-BAA1-428B-B088-EAF3B7C31A0F}" type="pres">
      <dgm:prSet presAssocID="{14A4E15A-FD2E-41B7-A9D4-80CA8BB0BBDC}" presName="rootText" presStyleLbl="node1" presStyleIdx="0" presStyleCnt="2"/>
      <dgm:spPr/>
      <dgm:t>
        <a:bodyPr/>
        <a:lstStyle/>
        <a:p>
          <a:endParaRPr lang="pt-BR"/>
        </a:p>
      </dgm:t>
    </dgm:pt>
    <dgm:pt modelId="{47AAC829-318F-4ABF-94C9-0C3A61BE088B}" type="pres">
      <dgm:prSet presAssocID="{14A4E15A-FD2E-41B7-A9D4-80CA8BB0BBDC}" presName="rootConnector" presStyleLbl="node1" presStyleIdx="0" presStyleCnt="2"/>
      <dgm:spPr/>
      <dgm:t>
        <a:bodyPr/>
        <a:lstStyle/>
        <a:p>
          <a:endParaRPr lang="pt-BR"/>
        </a:p>
      </dgm:t>
    </dgm:pt>
    <dgm:pt modelId="{DD7E3295-B79F-4DDF-BA64-EC597028863D}" type="pres">
      <dgm:prSet presAssocID="{14A4E15A-FD2E-41B7-A9D4-80CA8BB0BBDC}" presName="childShape" presStyleCnt="0"/>
      <dgm:spPr/>
    </dgm:pt>
    <dgm:pt modelId="{526242BC-88DC-4BDD-A289-CC6DC2948037}" type="pres">
      <dgm:prSet presAssocID="{D60377BA-1261-4B3F-A235-6AB64EF279D2}" presName="Name13" presStyleLbl="parChTrans1D2" presStyleIdx="0" presStyleCnt="2"/>
      <dgm:spPr/>
      <dgm:t>
        <a:bodyPr/>
        <a:lstStyle/>
        <a:p>
          <a:endParaRPr lang="pt-BR"/>
        </a:p>
      </dgm:t>
    </dgm:pt>
    <dgm:pt modelId="{7E91A0BC-09A1-48D9-9B40-596F5068E675}" type="pres">
      <dgm:prSet presAssocID="{F322D9B8-B1A7-4BCB-938A-E429C771D493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EF916F9-46CF-424F-9DB6-55542FFF8661}" type="pres">
      <dgm:prSet presAssocID="{A4577625-A3C9-4116-8A63-BB56889531C8}" presName="root" presStyleCnt="0"/>
      <dgm:spPr/>
    </dgm:pt>
    <dgm:pt modelId="{3942E90F-358D-41E4-BA53-0AB7FD75C740}" type="pres">
      <dgm:prSet presAssocID="{A4577625-A3C9-4116-8A63-BB56889531C8}" presName="rootComposite" presStyleCnt="0"/>
      <dgm:spPr/>
    </dgm:pt>
    <dgm:pt modelId="{2BC27AA6-5678-43E0-9F51-CD1FB430DCED}" type="pres">
      <dgm:prSet presAssocID="{A4577625-A3C9-4116-8A63-BB56889531C8}" presName="rootText" presStyleLbl="node1" presStyleIdx="1" presStyleCnt="2"/>
      <dgm:spPr/>
      <dgm:t>
        <a:bodyPr/>
        <a:lstStyle/>
        <a:p>
          <a:endParaRPr lang="pt-BR"/>
        </a:p>
      </dgm:t>
    </dgm:pt>
    <dgm:pt modelId="{69D29E5C-9CC4-4951-A487-D036A7FFC05D}" type="pres">
      <dgm:prSet presAssocID="{A4577625-A3C9-4116-8A63-BB56889531C8}" presName="rootConnector" presStyleLbl="node1" presStyleIdx="1" presStyleCnt="2"/>
      <dgm:spPr/>
      <dgm:t>
        <a:bodyPr/>
        <a:lstStyle/>
        <a:p>
          <a:endParaRPr lang="pt-BR"/>
        </a:p>
      </dgm:t>
    </dgm:pt>
    <dgm:pt modelId="{B5B97A75-CFA2-4DB7-9F22-E4933DD46CCE}" type="pres">
      <dgm:prSet presAssocID="{A4577625-A3C9-4116-8A63-BB56889531C8}" presName="childShape" presStyleCnt="0"/>
      <dgm:spPr/>
    </dgm:pt>
    <dgm:pt modelId="{9271106D-B730-4763-A876-8FEB09346078}" type="pres">
      <dgm:prSet presAssocID="{2698E221-81C7-42E3-BEBF-067095DC7DAF}" presName="Name13" presStyleLbl="parChTrans1D2" presStyleIdx="1" presStyleCnt="2"/>
      <dgm:spPr/>
      <dgm:t>
        <a:bodyPr/>
        <a:lstStyle/>
        <a:p>
          <a:endParaRPr lang="pt-BR"/>
        </a:p>
      </dgm:t>
    </dgm:pt>
    <dgm:pt modelId="{C1ECF5D6-2217-47EE-918E-CC989FB1052E}" type="pres">
      <dgm:prSet presAssocID="{D3A5E880-214E-406F-A6EB-937095FA7FDE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266970E-9FC7-4487-BC8E-480FC3EC82BC}" type="presOf" srcId="{F322D9B8-B1A7-4BCB-938A-E429C771D493}" destId="{7E91A0BC-09A1-48D9-9B40-596F5068E675}" srcOrd="0" destOrd="0" presId="urn:microsoft.com/office/officeart/2005/8/layout/hierarchy3"/>
    <dgm:cxn modelId="{D370A3CE-D994-4621-8B1E-14C222E96811}" srcId="{39ACF5D8-1430-484F-938D-08361A180281}" destId="{14A4E15A-FD2E-41B7-A9D4-80CA8BB0BBDC}" srcOrd="0" destOrd="0" parTransId="{0BF2AA6C-B9C0-47A4-9C98-AE1808D68829}" sibTransId="{EF3B3976-F44F-46E3-A85E-7050134E0D8F}"/>
    <dgm:cxn modelId="{024B249E-72E1-4863-9D7C-F0E5AE9AD4C6}" type="presOf" srcId="{D60377BA-1261-4B3F-A235-6AB64EF279D2}" destId="{526242BC-88DC-4BDD-A289-CC6DC2948037}" srcOrd="0" destOrd="0" presId="urn:microsoft.com/office/officeart/2005/8/layout/hierarchy3"/>
    <dgm:cxn modelId="{A244D161-FEBA-4C47-A8EE-9E71C3049250}" type="presOf" srcId="{39ACF5D8-1430-484F-938D-08361A180281}" destId="{57AADB39-3A30-4A46-9FBF-DF90F9DACB56}" srcOrd="0" destOrd="0" presId="urn:microsoft.com/office/officeart/2005/8/layout/hierarchy3"/>
    <dgm:cxn modelId="{A0A0A1B8-4D81-4049-8FA1-6706CE8670FC}" type="presOf" srcId="{A4577625-A3C9-4116-8A63-BB56889531C8}" destId="{69D29E5C-9CC4-4951-A487-D036A7FFC05D}" srcOrd="1" destOrd="0" presId="urn:microsoft.com/office/officeart/2005/8/layout/hierarchy3"/>
    <dgm:cxn modelId="{9EFB5CFC-3B61-4042-A864-636C2EDA3CA1}" type="presOf" srcId="{14A4E15A-FD2E-41B7-A9D4-80CA8BB0BBDC}" destId="{FC2B0B3B-BAA1-428B-B088-EAF3B7C31A0F}" srcOrd="0" destOrd="0" presId="urn:microsoft.com/office/officeart/2005/8/layout/hierarchy3"/>
    <dgm:cxn modelId="{623D2C4C-DDDE-4FC2-9889-8E1E5C1B5B03}" type="presOf" srcId="{2698E221-81C7-42E3-BEBF-067095DC7DAF}" destId="{9271106D-B730-4763-A876-8FEB09346078}" srcOrd="0" destOrd="0" presId="urn:microsoft.com/office/officeart/2005/8/layout/hierarchy3"/>
    <dgm:cxn modelId="{364A5C6F-8877-45D6-BE62-3EAA9791DF25}" type="presOf" srcId="{A4577625-A3C9-4116-8A63-BB56889531C8}" destId="{2BC27AA6-5678-43E0-9F51-CD1FB430DCED}" srcOrd="0" destOrd="0" presId="urn:microsoft.com/office/officeart/2005/8/layout/hierarchy3"/>
    <dgm:cxn modelId="{7326EB23-D6F4-4242-B179-5E1C23CB99D7}" srcId="{14A4E15A-FD2E-41B7-A9D4-80CA8BB0BBDC}" destId="{F322D9B8-B1A7-4BCB-938A-E429C771D493}" srcOrd="0" destOrd="0" parTransId="{D60377BA-1261-4B3F-A235-6AB64EF279D2}" sibTransId="{9302F794-869B-4318-9827-ED12FC86A66C}"/>
    <dgm:cxn modelId="{2A3F5E9A-1FEF-4495-8D17-D64E2AFB6AE0}" srcId="{A4577625-A3C9-4116-8A63-BB56889531C8}" destId="{D3A5E880-214E-406F-A6EB-937095FA7FDE}" srcOrd="0" destOrd="0" parTransId="{2698E221-81C7-42E3-BEBF-067095DC7DAF}" sibTransId="{2D4E6DA1-ED3F-4554-A682-A4DEED3D33B7}"/>
    <dgm:cxn modelId="{D067377A-D381-4D28-A784-E5685B3616C9}" srcId="{39ACF5D8-1430-484F-938D-08361A180281}" destId="{A4577625-A3C9-4116-8A63-BB56889531C8}" srcOrd="1" destOrd="0" parTransId="{53D602B6-8B9F-434C-BC91-D4614528F005}" sibTransId="{51A41E42-0E0A-4488-9135-745DB1EDE113}"/>
    <dgm:cxn modelId="{B1235A15-A20A-43EC-AC7E-704AB8598A57}" type="presOf" srcId="{14A4E15A-FD2E-41B7-A9D4-80CA8BB0BBDC}" destId="{47AAC829-318F-4ABF-94C9-0C3A61BE088B}" srcOrd="1" destOrd="0" presId="urn:microsoft.com/office/officeart/2005/8/layout/hierarchy3"/>
    <dgm:cxn modelId="{3FFFFEB6-F5C0-4F58-95C5-92C0B2C54492}" type="presOf" srcId="{D3A5E880-214E-406F-A6EB-937095FA7FDE}" destId="{C1ECF5D6-2217-47EE-918E-CC989FB1052E}" srcOrd="0" destOrd="0" presId="urn:microsoft.com/office/officeart/2005/8/layout/hierarchy3"/>
    <dgm:cxn modelId="{AE4219ED-4F5F-4CF1-82D3-F8FBFC185E71}" type="presParOf" srcId="{57AADB39-3A30-4A46-9FBF-DF90F9DACB56}" destId="{2AB18A38-16A2-4CEE-A5CF-8204D7BCB2D8}" srcOrd="0" destOrd="0" presId="urn:microsoft.com/office/officeart/2005/8/layout/hierarchy3"/>
    <dgm:cxn modelId="{2DCD8FE7-AB55-4393-AFC7-B20F43178297}" type="presParOf" srcId="{2AB18A38-16A2-4CEE-A5CF-8204D7BCB2D8}" destId="{956C5BC8-6D3D-4100-9000-2678E2343D54}" srcOrd="0" destOrd="0" presId="urn:microsoft.com/office/officeart/2005/8/layout/hierarchy3"/>
    <dgm:cxn modelId="{10B4C969-DFB9-4D8B-B5B1-B700A7F3DDAA}" type="presParOf" srcId="{956C5BC8-6D3D-4100-9000-2678E2343D54}" destId="{FC2B0B3B-BAA1-428B-B088-EAF3B7C31A0F}" srcOrd="0" destOrd="0" presId="urn:microsoft.com/office/officeart/2005/8/layout/hierarchy3"/>
    <dgm:cxn modelId="{E99BAEBA-918A-4A25-B966-F15B7ABC5DCD}" type="presParOf" srcId="{956C5BC8-6D3D-4100-9000-2678E2343D54}" destId="{47AAC829-318F-4ABF-94C9-0C3A61BE088B}" srcOrd="1" destOrd="0" presId="urn:microsoft.com/office/officeart/2005/8/layout/hierarchy3"/>
    <dgm:cxn modelId="{AA576A0C-180C-469E-BAA5-C3FCE4A50A7A}" type="presParOf" srcId="{2AB18A38-16A2-4CEE-A5CF-8204D7BCB2D8}" destId="{DD7E3295-B79F-4DDF-BA64-EC597028863D}" srcOrd="1" destOrd="0" presId="urn:microsoft.com/office/officeart/2005/8/layout/hierarchy3"/>
    <dgm:cxn modelId="{609FC3E3-259F-4F23-BB60-E8AB1F3A87DC}" type="presParOf" srcId="{DD7E3295-B79F-4DDF-BA64-EC597028863D}" destId="{526242BC-88DC-4BDD-A289-CC6DC2948037}" srcOrd="0" destOrd="0" presId="urn:microsoft.com/office/officeart/2005/8/layout/hierarchy3"/>
    <dgm:cxn modelId="{89888043-658C-4092-AB6B-4390085A3DBD}" type="presParOf" srcId="{DD7E3295-B79F-4DDF-BA64-EC597028863D}" destId="{7E91A0BC-09A1-48D9-9B40-596F5068E675}" srcOrd="1" destOrd="0" presId="urn:microsoft.com/office/officeart/2005/8/layout/hierarchy3"/>
    <dgm:cxn modelId="{1BC38E4A-99D7-4D12-B1DC-EF885AE5ADAD}" type="presParOf" srcId="{57AADB39-3A30-4A46-9FBF-DF90F9DACB56}" destId="{BEF916F9-46CF-424F-9DB6-55542FFF8661}" srcOrd="1" destOrd="0" presId="urn:microsoft.com/office/officeart/2005/8/layout/hierarchy3"/>
    <dgm:cxn modelId="{171B7A24-8743-4C4C-A504-4B529533E343}" type="presParOf" srcId="{BEF916F9-46CF-424F-9DB6-55542FFF8661}" destId="{3942E90F-358D-41E4-BA53-0AB7FD75C740}" srcOrd="0" destOrd="0" presId="urn:microsoft.com/office/officeart/2005/8/layout/hierarchy3"/>
    <dgm:cxn modelId="{53BE762E-DCA6-4E32-A9B4-FF7400B6FFE7}" type="presParOf" srcId="{3942E90F-358D-41E4-BA53-0AB7FD75C740}" destId="{2BC27AA6-5678-43E0-9F51-CD1FB430DCED}" srcOrd="0" destOrd="0" presId="urn:microsoft.com/office/officeart/2005/8/layout/hierarchy3"/>
    <dgm:cxn modelId="{A5EBEE83-3A15-4C62-8E27-773446FF78B2}" type="presParOf" srcId="{3942E90F-358D-41E4-BA53-0AB7FD75C740}" destId="{69D29E5C-9CC4-4951-A487-D036A7FFC05D}" srcOrd="1" destOrd="0" presId="urn:microsoft.com/office/officeart/2005/8/layout/hierarchy3"/>
    <dgm:cxn modelId="{4BC2A0B1-F40E-4647-9DE5-4B1053EF47EE}" type="presParOf" srcId="{BEF916F9-46CF-424F-9DB6-55542FFF8661}" destId="{B5B97A75-CFA2-4DB7-9F22-E4933DD46CCE}" srcOrd="1" destOrd="0" presId="urn:microsoft.com/office/officeart/2005/8/layout/hierarchy3"/>
    <dgm:cxn modelId="{B63885E4-54F0-4BD6-AB94-8A0801991B69}" type="presParOf" srcId="{B5B97A75-CFA2-4DB7-9F22-E4933DD46CCE}" destId="{9271106D-B730-4763-A876-8FEB09346078}" srcOrd="0" destOrd="0" presId="urn:microsoft.com/office/officeart/2005/8/layout/hierarchy3"/>
    <dgm:cxn modelId="{4EA8F4BB-E3BA-4EB6-B4CF-0C93878913DB}" type="presParOf" srcId="{B5B97A75-CFA2-4DB7-9F22-E4933DD46CCE}" destId="{C1ECF5D6-2217-47EE-918E-CC989FB1052E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9F32B0-B89E-4ECF-B7DD-BD23ABFCA3CF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7BA8A933-7FB6-47AF-9ACE-576BE418174A}">
      <dgm:prSet phldrT="[Texto]"/>
      <dgm:spPr/>
      <dgm:t>
        <a:bodyPr/>
        <a:lstStyle/>
        <a:p>
          <a:r>
            <a:rPr lang="pt-BR" dirty="0"/>
            <a:t>TOTAL</a:t>
          </a:r>
        </a:p>
      </dgm:t>
    </dgm:pt>
    <dgm:pt modelId="{EB6805C4-FAC2-460B-A7C4-2CD443A7B838}" type="parTrans" cxnId="{90AA6211-70D6-42FE-B300-706D75A3F64F}">
      <dgm:prSet/>
      <dgm:spPr/>
      <dgm:t>
        <a:bodyPr/>
        <a:lstStyle/>
        <a:p>
          <a:endParaRPr lang="pt-BR"/>
        </a:p>
      </dgm:t>
    </dgm:pt>
    <dgm:pt modelId="{8883F1B2-D682-4E11-BB86-F208D6CF6E95}" type="sibTrans" cxnId="{90AA6211-70D6-42FE-B300-706D75A3F64F}">
      <dgm:prSet/>
      <dgm:spPr/>
      <dgm:t>
        <a:bodyPr/>
        <a:lstStyle/>
        <a:p>
          <a:endParaRPr lang="pt-BR"/>
        </a:p>
      </dgm:t>
    </dgm:pt>
    <dgm:pt modelId="{6D84F201-8978-4F30-839F-4AD1ECC41627}">
      <dgm:prSet phldrT="[Texto]"/>
      <dgm:spPr/>
      <dgm:t>
        <a:bodyPr/>
        <a:lstStyle/>
        <a:p>
          <a:r>
            <a:rPr lang="pt-BR" dirty="0"/>
            <a:t>26,5%</a:t>
          </a:r>
        </a:p>
      </dgm:t>
    </dgm:pt>
    <dgm:pt modelId="{58CFF54F-1B63-48CD-B2F2-5F4DDB578624}" type="parTrans" cxnId="{B184EB7F-650B-43B6-9289-9CB29B2C297D}">
      <dgm:prSet/>
      <dgm:spPr/>
      <dgm:t>
        <a:bodyPr/>
        <a:lstStyle/>
        <a:p>
          <a:endParaRPr lang="pt-BR"/>
        </a:p>
      </dgm:t>
    </dgm:pt>
    <dgm:pt modelId="{ACF76347-C894-435E-8D81-64DEBA260EFF}" type="sibTrans" cxnId="{B184EB7F-650B-43B6-9289-9CB29B2C297D}">
      <dgm:prSet/>
      <dgm:spPr/>
      <dgm:t>
        <a:bodyPr/>
        <a:lstStyle/>
        <a:p>
          <a:endParaRPr lang="pt-BR"/>
        </a:p>
      </dgm:t>
    </dgm:pt>
    <dgm:pt modelId="{C253AB7C-DB37-4430-B6D3-784664E9CC35}" type="pres">
      <dgm:prSet presAssocID="{F29F32B0-B89E-4ECF-B7DD-BD23ABFCA3C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673EC0BF-0A85-4546-A6B6-24C0B6454F0E}" type="pres">
      <dgm:prSet presAssocID="{7BA8A933-7FB6-47AF-9ACE-576BE418174A}" presName="root" presStyleCnt="0"/>
      <dgm:spPr/>
    </dgm:pt>
    <dgm:pt modelId="{27223D51-E88E-4097-A246-248B94DFE38F}" type="pres">
      <dgm:prSet presAssocID="{7BA8A933-7FB6-47AF-9ACE-576BE418174A}" presName="rootComposite" presStyleCnt="0"/>
      <dgm:spPr/>
    </dgm:pt>
    <dgm:pt modelId="{AF470AC6-00C2-4D57-A49B-3589B40B9086}" type="pres">
      <dgm:prSet presAssocID="{7BA8A933-7FB6-47AF-9ACE-576BE418174A}" presName="rootText" presStyleLbl="node1" presStyleIdx="0" presStyleCnt="1"/>
      <dgm:spPr/>
      <dgm:t>
        <a:bodyPr/>
        <a:lstStyle/>
        <a:p>
          <a:endParaRPr lang="pt-BR"/>
        </a:p>
      </dgm:t>
    </dgm:pt>
    <dgm:pt modelId="{B51D5E2F-0017-4A56-A9CB-0C70C15E035E}" type="pres">
      <dgm:prSet presAssocID="{7BA8A933-7FB6-47AF-9ACE-576BE418174A}" presName="rootConnector" presStyleLbl="node1" presStyleIdx="0" presStyleCnt="1"/>
      <dgm:spPr/>
      <dgm:t>
        <a:bodyPr/>
        <a:lstStyle/>
        <a:p>
          <a:endParaRPr lang="pt-BR"/>
        </a:p>
      </dgm:t>
    </dgm:pt>
    <dgm:pt modelId="{9DDD985C-F172-4277-8E7D-3B8208407CDF}" type="pres">
      <dgm:prSet presAssocID="{7BA8A933-7FB6-47AF-9ACE-576BE418174A}" presName="childShape" presStyleCnt="0"/>
      <dgm:spPr/>
    </dgm:pt>
    <dgm:pt modelId="{EC9F5249-9099-409B-A7CD-D286AA0A382A}" type="pres">
      <dgm:prSet presAssocID="{58CFF54F-1B63-48CD-B2F2-5F4DDB578624}" presName="Name13" presStyleLbl="parChTrans1D2" presStyleIdx="0" presStyleCnt="1"/>
      <dgm:spPr/>
      <dgm:t>
        <a:bodyPr/>
        <a:lstStyle/>
        <a:p>
          <a:endParaRPr lang="pt-BR"/>
        </a:p>
      </dgm:t>
    </dgm:pt>
    <dgm:pt modelId="{EFFE5518-DEA6-4FBC-8FC6-D2D7AB5D79C3}" type="pres">
      <dgm:prSet presAssocID="{6D84F201-8978-4F30-839F-4AD1ECC41627}" presName="childTex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0AA6211-70D6-42FE-B300-706D75A3F64F}" srcId="{F29F32B0-B89E-4ECF-B7DD-BD23ABFCA3CF}" destId="{7BA8A933-7FB6-47AF-9ACE-576BE418174A}" srcOrd="0" destOrd="0" parTransId="{EB6805C4-FAC2-460B-A7C4-2CD443A7B838}" sibTransId="{8883F1B2-D682-4E11-BB86-F208D6CF6E95}"/>
    <dgm:cxn modelId="{4B5BED2D-64B4-48B5-AA24-B56CFD4DA518}" type="presOf" srcId="{F29F32B0-B89E-4ECF-B7DD-BD23ABFCA3CF}" destId="{C253AB7C-DB37-4430-B6D3-784664E9CC35}" srcOrd="0" destOrd="0" presId="urn:microsoft.com/office/officeart/2005/8/layout/hierarchy3"/>
    <dgm:cxn modelId="{0AC7F3A8-599F-4339-92EA-8DCA4C55A449}" type="presOf" srcId="{7BA8A933-7FB6-47AF-9ACE-576BE418174A}" destId="{AF470AC6-00C2-4D57-A49B-3589B40B9086}" srcOrd="0" destOrd="0" presId="urn:microsoft.com/office/officeart/2005/8/layout/hierarchy3"/>
    <dgm:cxn modelId="{4681B1E3-93E7-4635-B219-AC96122779DD}" type="presOf" srcId="{58CFF54F-1B63-48CD-B2F2-5F4DDB578624}" destId="{EC9F5249-9099-409B-A7CD-D286AA0A382A}" srcOrd="0" destOrd="0" presId="urn:microsoft.com/office/officeart/2005/8/layout/hierarchy3"/>
    <dgm:cxn modelId="{B184EB7F-650B-43B6-9289-9CB29B2C297D}" srcId="{7BA8A933-7FB6-47AF-9ACE-576BE418174A}" destId="{6D84F201-8978-4F30-839F-4AD1ECC41627}" srcOrd="0" destOrd="0" parTransId="{58CFF54F-1B63-48CD-B2F2-5F4DDB578624}" sibTransId="{ACF76347-C894-435E-8D81-64DEBA260EFF}"/>
    <dgm:cxn modelId="{026EE0A4-5FD3-457E-AAD5-72B4CC371B89}" type="presOf" srcId="{6D84F201-8978-4F30-839F-4AD1ECC41627}" destId="{EFFE5518-DEA6-4FBC-8FC6-D2D7AB5D79C3}" srcOrd="0" destOrd="0" presId="urn:microsoft.com/office/officeart/2005/8/layout/hierarchy3"/>
    <dgm:cxn modelId="{E1D3B2CE-DB06-4873-8BB1-3D531A5BAAB9}" type="presOf" srcId="{7BA8A933-7FB6-47AF-9ACE-576BE418174A}" destId="{B51D5E2F-0017-4A56-A9CB-0C70C15E035E}" srcOrd="1" destOrd="0" presId="urn:microsoft.com/office/officeart/2005/8/layout/hierarchy3"/>
    <dgm:cxn modelId="{3744BC69-C795-42A6-B6D4-8B5ED8D7F951}" type="presParOf" srcId="{C253AB7C-DB37-4430-B6D3-784664E9CC35}" destId="{673EC0BF-0A85-4546-A6B6-24C0B6454F0E}" srcOrd="0" destOrd="0" presId="urn:microsoft.com/office/officeart/2005/8/layout/hierarchy3"/>
    <dgm:cxn modelId="{980D71F6-D470-455B-A80E-434E6F82BBD4}" type="presParOf" srcId="{673EC0BF-0A85-4546-A6B6-24C0B6454F0E}" destId="{27223D51-E88E-4097-A246-248B94DFE38F}" srcOrd="0" destOrd="0" presId="urn:microsoft.com/office/officeart/2005/8/layout/hierarchy3"/>
    <dgm:cxn modelId="{E0E724D7-907C-4EE3-894B-291AD01DA313}" type="presParOf" srcId="{27223D51-E88E-4097-A246-248B94DFE38F}" destId="{AF470AC6-00C2-4D57-A49B-3589B40B9086}" srcOrd="0" destOrd="0" presId="urn:microsoft.com/office/officeart/2005/8/layout/hierarchy3"/>
    <dgm:cxn modelId="{C295DB6E-4A7D-4BCA-8E63-FF5DFDAE5F14}" type="presParOf" srcId="{27223D51-E88E-4097-A246-248B94DFE38F}" destId="{B51D5E2F-0017-4A56-A9CB-0C70C15E035E}" srcOrd="1" destOrd="0" presId="urn:microsoft.com/office/officeart/2005/8/layout/hierarchy3"/>
    <dgm:cxn modelId="{29D1D67B-DBD0-4221-A6B4-5964768D47EF}" type="presParOf" srcId="{673EC0BF-0A85-4546-A6B6-24C0B6454F0E}" destId="{9DDD985C-F172-4277-8E7D-3B8208407CDF}" srcOrd="1" destOrd="0" presId="urn:microsoft.com/office/officeart/2005/8/layout/hierarchy3"/>
    <dgm:cxn modelId="{59AF29FB-A1E3-4CC1-98C7-FDE0C87DA4F6}" type="presParOf" srcId="{9DDD985C-F172-4277-8E7D-3B8208407CDF}" destId="{EC9F5249-9099-409B-A7CD-D286AA0A382A}" srcOrd="0" destOrd="0" presId="urn:microsoft.com/office/officeart/2005/8/layout/hierarchy3"/>
    <dgm:cxn modelId="{F93EF9D7-D3DB-498B-9744-C22BC760EF4A}" type="presParOf" srcId="{9DDD985C-F172-4277-8E7D-3B8208407CDF}" destId="{EFFE5518-DEA6-4FBC-8FC6-D2D7AB5D79C3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2B0B3B-BAA1-428B-B088-EAF3B7C31A0F}">
      <dsp:nvSpPr>
        <dsp:cNvPr id="0" name=""/>
        <dsp:cNvSpPr/>
      </dsp:nvSpPr>
      <dsp:spPr>
        <a:xfrm>
          <a:off x="24029" y="94"/>
          <a:ext cx="1255841" cy="6279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500" kern="1200" dirty="0"/>
            <a:t>CBS</a:t>
          </a:r>
        </a:p>
      </dsp:txBody>
      <dsp:txXfrm>
        <a:off x="24029" y="94"/>
        <a:ext cx="1255841" cy="627920"/>
      </dsp:txXfrm>
    </dsp:sp>
    <dsp:sp modelId="{526242BC-88DC-4BDD-A289-CC6DC2948037}">
      <dsp:nvSpPr>
        <dsp:cNvPr id="0" name=""/>
        <dsp:cNvSpPr/>
      </dsp:nvSpPr>
      <dsp:spPr>
        <a:xfrm>
          <a:off x="149613" y="628015"/>
          <a:ext cx="125584" cy="4709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0940"/>
              </a:lnTo>
              <a:lnTo>
                <a:pt x="125584" y="4709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91A0BC-09A1-48D9-9B40-596F5068E675}">
      <dsp:nvSpPr>
        <dsp:cNvPr id="0" name=""/>
        <dsp:cNvSpPr/>
      </dsp:nvSpPr>
      <dsp:spPr>
        <a:xfrm>
          <a:off x="275197" y="784995"/>
          <a:ext cx="1004673" cy="6279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/>
            <a:t>8,8%</a:t>
          </a:r>
        </a:p>
      </dsp:txBody>
      <dsp:txXfrm>
        <a:off x="275197" y="784995"/>
        <a:ext cx="1004673" cy="627920"/>
      </dsp:txXfrm>
    </dsp:sp>
    <dsp:sp modelId="{2BC27AA6-5678-43E0-9F51-CD1FB430DCED}">
      <dsp:nvSpPr>
        <dsp:cNvPr id="0" name=""/>
        <dsp:cNvSpPr/>
      </dsp:nvSpPr>
      <dsp:spPr>
        <a:xfrm>
          <a:off x="1593831" y="94"/>
          <a:ext cx="1255841" cy="6279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500" kern="1200" dirty="0"/>
            <a:t>IBS</a:t>
          </a:r>
        </a:p>
      </dsp:txBody>
      <dsp:txXfrm>
        <a:off x="1593831" y="94"/>
        <a:ext cx="1255841" cy="627920"/>
      </dsp:txXfrm>
    </dsp:sp>
    <dsp:sp modelId="{9271106D-B730-4763-A876-8FEB09346078}">
      <dsp:nvSpPr>
        <dsp:cNvPr id="0" name=""/>
        <dsp:cNvSpPr/>
      </dsp:nvSpPr>
      <dsp:spPr>
        <a:xfrm>
          <a:off x="1719415" y="628015"/>
          <a:ext cx="125584" cy="4709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0940"/>
              </a:lnTo>
              <a:lnTo>
                <a:pt x="125584" y="4709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ECF5D6-2217-47EE-918E-CC989FB1052E}">
      <dsp:nvSpPr>
        <dsp:cNvPr id="0" name=""/>
        <dsp:cNvSpPr/>
      </dsp:nvSpPr>
      <dsp:spPr>
        <a:xfrm>
          <a:off x="1845000" y="784995"/>
          <a:ext cx="1004673" cy="6279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/>
            <a:t>17,7%</a:t>
          </a:r>
        </a:p>
      </dsp:txBody>
      <dsp:txXfrm>
        <a:off x="1845000" y="784995"/>
        <a:ext cx="1004673" cy="6279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470AC6-00C2-4D57-A49B-3589B40B9086}">
      <dsp:nvSpPr>
        <dsp:cNvPr id="0" name=""/>
        <dsp:cNvSpPr/>
      </dsp:nvSpPr>
      <dsp:spPr>
        <a:xfrm>
          <a:off x="687281" y="543"/>
          <a:ext cx="1092663" cy="5463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900" kern="1200" dirty="0"/>
            <a:t>TOTAL</a:t>
          </a:r>
        </a:p>
      </dsp:txBody>
      <dsp:txXfrm>
        <a:off x="687281" y="543"/>
        <a:ext cx="1092663" cy="546331"/>
      </dsp:txXfrm>
    </dsp:sp>
    <dsp:sp modelId="{EC9F5249-9099-409B-A7CD-D286AA0A382A}">
      <dsp:nvSpPr>
        <dsp:cNvPr id="0" name=""/>
        <dsp:cNvSpPr/>
      </dsp:nvSpPr>
      <dsp:spPr>
        <a:xfrm>
          <a:off x="796547" y="546875"/>
          <a:ext cx="109266" cy="4097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9748"/>
              </a:lnTo>
              <a:lnTo>
                <a:pt x="109266" y="4097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FE5518-DEA6-4FBC-8FC6-D2D7AB5D79C3}">
      <dsp:nvSpPr>
        <dsp:cNvPr id="0" name=""/>
        <dsp:cNvSpPr/>
      </dsp:nvSpPr>
      <dsp:spPr>
        <a:xfrm>
          <a:off x="905814" y="683457"/>
          <a:ext cx="874130" cy="5463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/>
            <a:t>26,5%</a:t>
          </a:r>
        </a:p>
      </dsp:txBody>
      <dsp:txXfrm>
        <a:off x="905814" y="683457"/>
        <a:ext cx="874130" cy="5463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pPr/>
              <a:t>18/07/2024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pPr/>
              <a:t>18/07/2024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pPr/>
              <a:t>18/07/2024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pPr/>
              <a:t>18/07/2024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pPr/>
              <a:t>18/07/2024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pPr/>
              <a:t>18/07/2024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pPr/>
              <a:t>18/07/2024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pPr/>
              <a:t>18/07/2024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pPr/>
              <a:t>18/07/2024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pPr/>
              <a:t>18/07/2024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pPr/>
              <a:t>18/07/2024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4E820-A50F-4624-9067-33B4F1E3F8BD}" type="datetimeFigureOut">
              <a:rPr lang="pt-BR" smtClean="0"/>
              <a:pPr/>
              <a:t>18/07/2024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204FA-02BB-4E6D-A353-02290554620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hyperlink" Target="https://www.ecointeligencia.com/2020/06/marketing-sostenible/" TargetMode="External"/><Relationship Id="rId7" Type="http://schemas.openxmlformats.org/officeDocument/2006/relationships/image" Target="../media/image3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5" Type="http://schemas.openxmlformats.org/officeDocument/2006/relationships/image" Target="../media/image8.png"/><Relationship Id="rId10" Type="http://schemas.openxmlformats.org/officeDocument/2006/relationships/image" Target="../media/image9.png"/><Relationship Id="rId4" Type="http://schemas.openxmlformats.org/officeDocument/2006/relationships/image" Target="../media/image7.png"/><Relationship Id="rId9" Type="http://schemas.openxmlformats.org/officeDocument/2006/relationships/hyperlink" Target="https://creativecommons.org/licenses/by-sa/3.0/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s://www.contraocorodoscontentes.com.br/2012/05/25-de-maio-dia-nacional-da-liberdade-de.html" TargetMode="External"/><Relationship Id="rId7" Type="http://schemas.openxmlformats.org/officeDocument/2006/relationships/image" Target="../media/image13.sv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9.png"/><Relationship Id="rId4" Type="http://schemas.openxmlformats.org/officeDocument/2006/relationships/hyperlink" Target="https://creativecommons.org/licenses/by-nc-nd/3.0/" TargetMode="External"/><Relationship Id="rId9" Type="http://schemas.openxmlformats.org/officeDocument/2006/relationships/image" Target="../media/image5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hyperlink" Target="https://santosbancarios.com.br/artigo/bb-seguridade-tem-lucro-liquido-ajustado-de-r-1-1-bi-no-3-trimestre" TargetMode="External"/><Relationship Id="rId7" Type="http://schemas.openxmlformats.org/officeDocument/2006/relationships/image" Target="../media/image3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5" Type="http://schemas.openxmlformats.org/officeDocument/2006/relationships/image" Target="../media/image8.png"/><Relationship Id="rId10" Type="http://schemas.openxmlformats.org/officeDocument/2006/relationships/image" Target="../media/image9.png"/><Relationship Id="rId4" Type="http://schemas.openxmlformats.org/officeDocument/2006/relationships/image" Target="../media/image7.png"/><Relationship Id="rId9" Type="http://schemas.openxmlformats.org/officeDocument/2006/relationships/hyperlink" Target="https://creativecommons.org/licenses/by-nc/3.0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13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image" Target="../media/image28.svg"/><Relationship Id="rId7" Type="http://schemas.openxmlformats.org/officeDocument/2006/relationships/image" Target="../media/image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13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3.sv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13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13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6.png"/><Relationship Id="rId7" Type="http://schemas.openxmlformats.org/officeDocument/2006/relationships/image" Target="../media/image13.sv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7.png"/><Relationship Id="rId9" Type="http://schemas.openxmlformats.org/officeDocument/2006/relationships/image" Target="../media/image5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image" Target="../media/image5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3.sv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9.png"/><Relationship Id="rId12" Type="http://schemas.openxmlformats.org/officeDocument/2006/relationships/image" Target="../media/image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3.png"/><Relationship Id="rId5" Type="http://schemas.openxmlformats.org/officeDocument/2006/relationships/image" Target="../media/image13.png"/><Relationship Id="rId10" Type="http://schemas.openxmlformats.org/officeDocument/2006/relationships/image" Target="../media/image13.svg"/><Relationship Id="rId4" Type="http://schemas.openxmlformats.org/officeDocument/2006/relationships/image" Target="../media/image12.jpe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4.png"/><Relationship Id="rId7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5.svg"/><Relationship Id="rId5" Type="http://schemas.openxmlformats.org/officeDocument/2006/relationships/image" Target="../media/image16.png"/><Relationship Id="rId10" Type="http://schemas.openxmlformats.org/officeDocument/2006/relationships/image" Target="../media/image3.png"/><Relationship Id="rId4" Type="http://schemas.openxmlformats.org/officeDocument/2006/relationships/image" Target="../media/image15.png"/><Relationship Id="rId9" Type="http://schemas.openxmlformats.org/officeDocument/2006/relationships/image" Target="../media/image1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13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13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3.png"/><Relationship Id="rId4" Type="http://schemas.openxmlformats.org/officeDocument/2006/relationships/image" Target="../media/image13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13" Type="http://schemas.openxmlformats.org/officeDocument/2006/relationships/diagramData" Target="../diagrams/data2.xml"/><Relationship Id="rId18" Type="http://schemas.openxmlformats.org/officeDocument/2006/relationships/image" Target="../media/image9.png"/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12" Type="http://schemas.microsoft.com/office/2007/relationships/diagramDrawing" Target="../diagrams/drawing1.xml"/><Relationship Id="rId17" Type="http://schemas.microsoft.com/office/2007/relationships/diagramDrawing" Target="../diagrams/drawing2.xml"/><Relationship Id="rId2" Type="http://schemas.openxmlformats.org/officeDocument/2006/relationships/image" Target="../media/image7.png"/><Relationship Id="rId16" Type="http://schemas.openxmlformats.org/officeDocument/2006/relationships/diagramColors" Target="../diagrams/colors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11" Type="http://schemas.openxmlformats.org/officeDocument/2006/relationships/diagramColors" Target="../diagrams/colors1.xml"/><Relationship Id="rId5" Type="http://schemas.openxmlformats.org/officeDocument/2006/relationships/image" Target="../media/image3.png"/><Relationship Id="rId1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1.xml"/><Relationship Id="rId4" Type="http://schemas.openxmlformats.org/officeDocument/2006/relationships/image" Target="../media/image13.svg"/><Relationship Id="rId9" Type="http://schemas.openxmlformats.org/officeDocument/2006/relationships/diagramLayout" Target="../diagrams/layout1.xml"/><Relationship Id="rId1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hyperlink" Target="https://www.brasildefato.com.br/2018/08/21/impostos-or-o-que-propoem-os-candidatos-presidenciais/" TargetMode="External"/><Relationship Id="rId7" Type="http://schemas.openxmlformats.org/officeDocument/2006/relationships/image" Target="../media/image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5" Type="http://schemas.openxmlformats.org/officeDocument/2006/relationships/image" Target="../media/image8.png"/><Relationship Id="rId10" Type="http://schemas.openxmlformats.org/officeDocument/2006/relationships/image" Target="../media/image9.png"/><Relationship Id="rId4" Type="http://schemas.openxmlformats.org/officeDocument/2006/relationships/image" Target="../media/image7.png"/><Relationship Id="rId9" Type="http://schemas.openxmlformats.org/officeDocument/2006/relationships/hyperlink" Target="https://creativecommons.org/licenses/by-nd/3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ângulo 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446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Imagem de vídeo game&#10;&#10;Descrição gerada automaticamente com confiança baixa">
            <a:extLst>
              <a:ext uri="{FF2B5EF4-FFF2-40B4-BE49-F238E27FC236}">
                <a16:creationId xmlns:a16="http://schemas.microsoft.com/office/drawing/2014/main" xmlns="" id="{2F1EFD59-0C4E-4886-A5B7-B07B68BA105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 amt="58000"/>
          </a:blip>
          <a:srcRect l="2615" t="27656" r="1069" b="18166"/>
          <a:stretch/>
        </p:blipFill>
        <p:spPr>
          <a:xfrm>
            <a:off x="0" y="-1"/>
            <a:ext cx="9144002" cy="5143501"/>
          </a:xfrm>
          <a:prstGeom prst="rect">
            <a:avLst/>
          </a:prstGeom>
        </p:spPr>
      </p:pic>
      <p:grpSp>
        <p:nvGrpSpPr>
          <p:cNvPr id="5" name="Grupo 4"/>
          <p:cNvGrpSpPr/>
          <p:nvPr/>
        </p:nvGrpSpPr>
        <p:grpSpPr>
          <a:xfrm>
            <a:off x="2339752" y="3867894"/>
            <a:ext cx="4545320" cy="648072"/>
            <a:chOff x="2411760" y="3939902"/>
            <a:chExt cx="4545320" cy="648072"/>
          </a:xfrm>
        </p:grpSpPr>
        <p:pic>
          <p:nvPicPr>
            <p:cNvPr id="6" name="Gráfico 22">
              <a:extLst>
                <a:ext uri="{FF2B5EF4-FFF2-40B4-BE49-F238E27FC236}">
                  <a16:creationId xmlns:a16="http://schemas.microsoft.com/office/drawing/2014/main" xmlns="" id="{40E0A314-E689-4B84-9342-853D61EA14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2411760" y="4083918"/>
              <a:ext cx="1512168" cy="400456"/>
            </a:xfrm>
            <a:prstGeom prst="rect">
              <a:avLst/>
            </a:prstGeom>
          </p:spPr>
        </p:pic>
        <p:pic>
          <p:nvPicPr>
            <p:cNvPr id="7" name="Gráfico 21">
              <a:extLst>
                <a:ext uri="{FF2B5EF4-FFF2-40B4-BE49-F238E27FC236}">
                  <a16:creationId xmlns:a16="http://schemas.microsoft.com/office/drawing/2014/main" xmlns="" id="{677B124E-B6D3-4340-B803-3321EEFE20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5004048" y="3939902"/>
              <a:ext cx="1953032" cy="648072"/>
            </a:xfrm>
            <a:prstGeom prst="rect">
              <a:avLst/>
            </a:prstGeom>
          </p:spPr>
        </p:pic>
      </p:grpSp>
      <p:pic>
        <p:nvPicPr>
          <p:cNvPr id="9" name="Gráfico 30">
            <a:extLst>
              <a:ext uri="{FF2B5EF4-FFF2-40B4-BE49-F238E27FC236}">
                <a16:creationId xmlns:a16="http://schemas.microsoft.com/office/drawing/2014/main" xmlns="" id="{4C0D6238-287B-D5DD-519E-2AED289E597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 l="35829"/>
          <a:stretch>
            <a:fillRect/>
          </a:stretch>
        </p:blipFill>
        <p:spPr>
          <a:xfrm>
            <a:off x="0" y="3363838"/>
            <a:ext cx="1097121" cy="1579287"/>
          </a:xfrm>
          <a:prstGeom prst="rect">
            <a:avLst/>
          </a:prstGeom>
        </p:spPr>
      </p:pic>
      <p:pic>
        <p:nvPicPr>
          <p:cNvPr id="8" name="Gráfico 20">
            <a:extLst>
              <a:ext uri="{FF2B5EF4-FFF2-40B4-BE49-F238E27FC236}">
                <a16:creationId xmlns:a16="http://schemas.microsoft.com/office/drawing/2014/main" xmlns="" id="{D5968A8B-20D3-F5BA-23A4-28D37030480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 t="50000" r="42701"/>
          <a:stretch>
            <a:fillRect/>
          </a:stretch>
        </p:blipFill>
        <p:spPr>
          <a:xfrm>
            <a:off x="7596336" y="0"/>
            <a:ext cx="1547664" cy="1350522"/>
          </a:xfrm>
          <a:prstGeom prst="rect">
            <a:avLst/>
          </a:prstGeom>
        </p:spPr>
      </p:pic>
      <p:sp>
        <p:nvSpPr>
          <p:cNvPr id="19" name="CaixaDeTexto 18"/>
          <p:cNvSpPr txBox="1"/>
          <p:nvPr/>
        </p:nvSpPr>
        <p:spPr>
          <a:xfrm>
            <a:off x="0" y="124018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rgbClr val="FFE71C"/>
                </a:solidFill>
                <a:latin typeface="Montserrat" pitchFamily="2" charset="0"/>
              </a:rPr>
              <a:t>SPED CONTRIBUIÇÕES</a:t>
            </a:r>
          </a:p>
          <a:p>
            <a:pPr algn="ctr"/>
            <a:r>
              <a:rPr lang="pt-BR" sz="4400" b="1" dirty="0">
                <a:solidFill>
                  <a:srgbClr val="FFE71C"/>
                </a:solidFill>
                <a:latin typeface="Montserrat" pitchFamily="2" charset="0"/>
              </a:rPr>
              <a:t>X</a:t>
            </a:r>
          </a:p>
          <a:p>
            <a:pPr algn="ctr"/>
            <a:r>
              <a:rPr lang="pt-BR" sz="4400" b="1" dirty="0">
                <a:solidFill>
                  <a:srgbClr val="FFE71C"/>
                </a:solidFill>
                <a:latin typeface="Montserrat" pitchFamily="2" charset="0"/>
              </a:rPr>
              <a:t>REFORMA TRIBUTÁRIA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61" name="Rectangle 2054">
            <a:extLst>
              <a:ext uri="{FF2B5EF4-FFF2-40B4-BE49-F238E27FC236}">
                <a16:creationId xmlns:a16="http://schemas.microsoft.com/office/drawing/2014/main" xmlns="" id="{F13C74B1-5B17-4795-BED0-7140497B44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23A11F8A-9A16-5373-A826-0F942C0B6116}"/>
              </a:ext>
            </a:extLst>
          </p:cNvPr>
          <p:cNvSpPr txBox="1"/>
          <p:nvPr/>
        </p:nvSpPr>
        <p:spPr>
          <a:xfrm>
            <a:off x="480060" y="244026"/>
            <a:ext cx="3276451" cy="146763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4100" b="1" spc="-38" dirty="0">
                <a:latin typeface="+mj-lt"/>
                <a:ea typeface="+mj-ea"/>
                <a:cs typeface="+mj-cs"/>
              </a:rPr>
              <a:t>OBJETIVOS</a:t>
            </a:r>
          </a:p>
        </p:txBody>
      </p:sp>
      <p:sp>
        <p:nvSpPr>
          <p:cNvPr id="2062" name="sketchy line">
            <a:extLst>
              <a:ext uri="{FF2B5EF4-FFF2-40B4-BE49-F238E27FC236}">
                <a16:creationId xmlns:a16="http://schemas.microsoft.com/office/drawing/2014/main" xmlns="" id="{D4974D33-8DC5-464E-8C6D-BE58F0669C1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0060" y="1940245"/>
            <a:ext cx="2606040" cy="13716"/>
          </a:xfrm>
          <a:custGeom>
            <a:avLst/>
            <a:gdLst>
              <a:gd name="connsiteX0" fmla="*/ 0 w 2606040"/>
              <a:gd name="connsiteY0" fmla="*/ 0 h 13716"/>
              <a:gd name="connsiteX1" fmla="*/ 625450 w 2606040"/>
              <a:gd name="connsiteY1" fmla="*/ 0 h 13716"/>
              <a:gd name="connsiteX2" fmla="*/ 1224839 w 2606040"/>
              <a:gd name="connsiteY2" fmla="*/ 0 h 13716"/>
              <a:gd name="connsiteX3" fmla="*/ 1824228 w 2606040"/>
              <a:gd name="connsiteY3" fmla="*/ 0 h 13716"/>
              <a:gd name="connsiteX4" fmla="*/ 2606040 w 2606040"/>
              <a:gd name="connsiteY4" fmla="*/ 0 h 13716"/>
              <a:gd name="connsiteX5" fmla="*/ 2606040 w 2606040"/>
              <a:gd name="connsiteY5" fmla="*/ 13716 h 13716"/>
              <a:gd name="connsiteX6" fmla="*/ 1902409 w 2606040"/>
              <a:gd name="connsiteY6" fmla="*/ 13716 h 13716"/>
              <a:gd name="connsiteX7" fmla="*/ 1276960 w 2606040"/>
              <a:gd name="connsiteY7" fmla="*/ 13716 h 13716"/>
              <a:gd name="connsiteX8" fmla="*/ 677570 w 2606040"/>
              <a:gd name="connsiteY8" fmla="*/ 13716 h 13716"/>
              <a:gd name="connsiteX9" fmla="*/ 0 w 2606040"/>
              <a:gd name="connsiteY9" fmla="*/ 13716 h 13716"/>
              <a:gd name="connsiteX10" fmla="*/ 0 w 2606040"/>
              <a:gd name="connsiteY10" fmla="*/ 0 h 1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06040" h="13716" fill="none" extrusionOk="0">
                <a:moveTo>
                  <a:pt x="0" y="0"/>
                </a:moveTo>
                <a:cubicBezTo>
                  <a:pt x="266776" y="-600"/>
                  <a:pt x="322756" y="3201"/>
                  <a:pt x="625450" y="0"/>
                </a:cubicBezTo>
                <a:cubicBezTo>
                  <a:pt x="928144" y="-3201"/>
                  <a:pt x="968141" y="9269"/>
                  <a:pt x="1224839" y="0"/>
                </a:cubicBezTo>
                <a:cubicBezTo>
                  <a:pt x="1481537" y="-9269"/>
                  <a:pt x="1569059" y="21947"/>
                  <a:pt x="1824228" y="0"/>
                </a:cubicBezTo>
                <a:cubicBezTo>
                  <a:pt x="2079397" y="-21947"/>
                  <a:pt x="2326053" y="-10194"/>
                  <a:pt x="2606040" y="0"/>
                </a:cubicBezTo>
                <a:cubicBezTo>
                  <a:pt x="2605690" y="5728"/>
                  <a:pt x="2605650" y="7624"/>
                  <a:pt x="2606040" y="13716"/>
                </a:cubicBezTo>
                <a:cubicBezTo>
                  <a:pt x="2256758" y="26838"/>
                  <a:pt x="2173673" y="-17450"/>
                  <a:pt x="1902409" y="13716"/>
                </a:cubicBezTo>
                <a:cubicBezTo>
                  <a:pt x="1631145" y="44882"/>
                  <a:pt x="1461378" y="894"/>
                  <a:pt x="1276960" y="13716"/>
                </a:cubicBezTo>
                <a:cubicBezTo>
                  <a:pt x="1092542" y="26538"/>
                  <a:pt x="890442" y="8641"/>
                  <a:pt x="677570" y="13716"/>
                </a:cubicBezTo>
                <a:cubicBezTo>
                  <a:pt x="464698" y="18792"/>
                  <a:pt x="187648" y="31265"/>
                  <a:pt x="0" y="13716"/>
                </a:cubicBezTo>
                <a:cubicBezTo>
                  <a:pt x="-302" y="10335"/>
                  <a:pt x="417" y="4724"/>
                  <a:pt x="0" y="0"/>
                </a:cubicBezTo>
                <a:close/>
              </a:path>
              <a:path w="2606040" h="13716" stroke="0" extrusionOk="0">
                <a:moveTo>
                  <a:pt x="0" y="0"/>
                </a:moveTo>
                <a:cubicBezTo>
                  <a:pt x="197231" y="3803"/>
                  <a:pt x="358914" y="-9291"/>
                  <a:pt x="599389" y="0"/>
                </a:cubicBezTo>
                <a:cubicBezTo>
                  <a:pt x="839864" y="9291"/>
                  <a:pt x="979371" y="8509"/>
                  <a:pt x="1303020" y="0"/>
                </a:cubicBezTo>
                <a:cubicBezTo>
                  <a:pt x="1626669" y="-8509"/>
                  <a:pt x="1726300" y="7440"/>
                  <a:pt x="1876349" y="0"/>
                </a:cubicBezTo>
                <a:cubicBezTo>
                  <a:pt x="2026398" y="-7440"/>
                  <a:pt x="2430712" y="17957"/>
                  <a:pt x="2606040" y="0"/>
                </a:cubicBezTo>
                <a:cubicBezTo>
                  <a:pt x="2606569" y="5071"/>
                  <a:pt x="2606315" y="7437"/>
                  <a:pt x="2606040" y="13716"/>
                </a:cubicBezTo>
                <a:cubicBezTo>
                  <a:pt x="2393024" y="-2332"/>
                  <a:pt x="2191161" y="34687"/>
                  <a:pt x="1980590" y="13716"/>
                </a:cubicBezTo>
                <a:cubicBezTo>
                  <a:pt x="1770019" y="-7255"/>
                  <a:pt x="1476440" y="31542"/>
                  <a:pt x="1276960" y="13716"/>
                </a:cubicBezTo>
                <a:cubicBezTo>
                  <a:pt x="1077480" y="-4110"/>
                  <a:pt x="880988" y="37553"/>
                  <a:pt x="651510" y="13716"/>
                </a:cubicBezTo>
                <a:cubicBezTo>
                  <a:pt x="422032" y="-10121"/>
                  <a:pt x="130744" y="-6519"/>
                  <a:pt x="0" y="13716"/>
                </a:cubicBezTo>
                <a:cubicBezTo>
                  <a:pt x="198" y="8947"/>
                  <a:pt x="304" y="52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DA8DC464-570D-563D-1320-E614CF1A32BE}"/>
              </a:ext>
            </a:extLst>
          </p:cNvPr>
          <p:cNvSpPr txBox="1"/>
          <p:nvPr/>
        </p:nvSpPr>
        <p:spPr>
          <a:xfrm>
            <a:off x="480060" y="2154674"/>
            <a:ext cx="3182691" cy="2490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57175" indent="-2286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700" b="1"/>
              <a:t>SIMPLIFICAÇÃO</a:t>
            </a:r>
          </a:p>
          <a:p>
            <a:pPr marL="600075" lvl="1" indent="-2286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700" i="1"/>
              <a:t>Renda e Proventos;</a:t>
            </a:r>
          </a:p>
          <a:p>
            <a:pPr marL="600075" lvl="1" indent="-2286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700" i="1"/>
              <a:t>Consumo de Bens e Serviços</a:t>
            </a:r>
          </a:p>
          <a:p>
            <a:pPr marL="600075" lvl="1" indent="-2286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700" i="1"/>
              <a:t>Propriedade</a:t>
            </a:r>
          </a:p>
          <a:p>
            <a:pPr marL="600075" lvl="1" indent="-2286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1700" i="1"/>
          </a:p>
          <a:p>
            <a:pPr marL="257175" indent="-2286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700" b="1"/>
              <a:t>REDUÇÃO DE CUSTOS ADMINISTRATIVOS</a:t>
            </a:r>
          </a:p>
          <a:p>
            <a:pPr indent="-2286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1700" i="1"/>
          </a:p>
          <a:p>
            <a:pPr indent="-2286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170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6E0278B7-D281-8D01-2FE5-5EA6B39489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 l="18655" r="18655"/>
          <a:stretch/>
        </p:blipFill>
        <p:spPr bwMode="auto">
          <a:xfrm>
            <a:off x="3983776" y="10"/>
            <a:ext cx="5159081" cy="51434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 descr="Uma imagem contendo Forma&#10;&#10;Descrição gerada automaticamente">
            <a:extLst>
              <a:ext uri="{FF2B5EF4-FFF2-40B4-BE49-F238E27FC236}">
                <a16:creationId xmlns:a16="http://schemas.microsoft.com/office/drawing/2014/main" xmlns="" id="{A1A26B86-09F3-AEFF-0431-2CE66A70A45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6" name="Gráfico 13">
            <a:extLst>
              <a:ext uri="{FF2B5EF4-FFF2-40B4-BE49-F238E27FC236}">
                <a16:creationId xmlns:a16="http://schemas.microsoft.com/office/drawing/2014/main" xmlns="" id="{256A0F61-C2A0-EB64-7A55-C16C72F119D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7" name="Gráfico 21">
            <a:extLst>
              <a:ext uri="{FF2B5EF4-FFF2-40B4-BE49-F238E27FC236}">
                <a16:creationId xmlns:a16="http://schemas.microsoft.com/office/drawing/2014/main" xmlns="" id="{63C72AE0-EB88-419F-A747-12F62DE5F79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7641913B-E7D9-1B5E-185F-85E0F162C47D}"/>
              </a:ext>
            </a:extLst>
          </p:cNvPr>
          <p:cNvSpPr txBox="1"/>
          <p:nvPr/>
        </p:nvSpPr>
        <p:spPr>
          <a:xfrm>
            <a:off x="6691084" y="4943445"/>
            <a:ext cx="245291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pt-BR" sz="700">
                <a:solidFill>
                  <a:srgbClr val="FFFFFF"/>
                </a:solidFill>
                <a:hlinkClick r:id="rId3" tooltip="https://www.ecointeligencia.com/2020/06/marketing-sostenible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Esta Foto</a:t>
            </a:r>
            <a:r>
              <a:rPr lang="pt-BR" sz="700">
                <a:solidFill>
                  <a:srgbClr val="FFFFFF"/>
                </a:solidFill>
              </a:rPr>
              <a:t> de Autor Desconhecido está licenciado em </a:t>
            </a:r>
            <a:r>
              <a:rPr lang="pt-BR" sz="700">
                <a:solidFill>
                  <a:srgbClr val="FFFFFF"/>
                </a:solidFill>
                <a:hlinkClick r:id="rId9" tooltip="https://creativecommons.org/licenses/by-sa/3.0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CC BY-SA</a:t>
            </a:r>
            <a:endParaRPr lang="pt-BR" sz="700">
              <a:solidFill>
                <a:srgbClr val="FFFFFF"/>
              </a:solidFill>
            </a:endParaRPr>
          </a:p>
        </p:txBody>
      </p:sp>
      <p:pic>
        <p:nvPicPr>
          <p:cNvPr id="8" name="Imagem 7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xmlns="" id="{511849F2-A4A8-9D9C-7F25-B445CCBC6F1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6512" y="-92546"/>
            <a:ext cx="1007694" cy="100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04984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23A11F8A-9A16-5373-A826-0F942C0B6116}"/>
              </a:ext>
            </a:extLst>
          </p:cNvPr>
          <p:cNvSpPr txBox="1"/>
          <p:nvPr/>
        </p:nvSpPr>
        <p:spPr>
          <a:xfrm>
            <a:off x="4860032" y="476210"/>
            <a:ext cx="2779698" cy="1088068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pPr defTabSz="685800">
              <a:lnSpc>
                <a:spcPct val="85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4100" b="1" spc="-38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OBJETIVOS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0D0EF1C5-FCFD-7DBD-EB2E-2E8CA4544E6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 l="15951" r="23102"/>
          <a:stretch/>
        </p:blipFill>
        <p:spPr>
          <a:xfrm>
            <a:off x="656311" y="476210"/>
            <a:ext cx="3886763" cy="3985805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DA8DC464-570D-563D-1320-E614CF1A32BE}"/>
              </a:ext>
            </a:extLst>
          </p:cNvPr>
          <p:cNvSpPr txBox="1"/>
          <p:nvPr/>
        </p:nvSpPr>
        <p:spPr>
          <a:xfrm>
            <a:off x="4860032" y="1505170"/>
            <a:ext cx="3528392" cy="2938788"/>
          </a:xfrm>
          <a:prstGeom prst="rect">
            <a:avLst/>
          </a:prstGeom>
        </p:spPr>
        <p:txBody>
          <a:bodyPr vert="horz" lIns="0" tIns="34290" rIns="0" bIns="34290" rtlCol="0">
            <a:noAutofit/>
          </a:bodyPr>
          <a:lstStyle/>
          <a:p>
            <a:pPr marL="257175" indent="-257175" defTabSz="6858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Calibri" panose="020F0502020204030204" pitchFamily="34" charset="0"/>
              <a:buChar char="•"/>
            </a:pPr>
            <a:r>
              <a:rPr lang="en-US" sz="1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EXTINÇÃO DE 15 TRIBUTOS:</a:t>
            </a:r>
          </a:p>
          <a:p>
            <a:pPr marL="471488" lvl="1" indent="-128588" defTabSz="6858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ICMS</a:t>
            </a:r>
          </a:p>
          <a:p>
            <a:pPr marL="471488" lvl="1" indent="-128588" defTabSz="6858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IPI</a:t>
            </a:r>
          </a:p>
          <a:p>
            <a:pPr marL="471488" lvl="1" indent="-128588" defTabSz="6858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PIS/PASEP</a:t>
            </a:r>
          </a:p>
          <a:p>
            <a:pPr marL="471488" lvl="1" indent="-128588" defTabSz="6858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COFINS</a:t>
            </a:r>
          </a:p>
          <a:p>
            <a:pPr marL="471488" lvl="1" indent="-128588" defTabSz="6858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ISS</a:t>
            </a:r>
          </a:p>
          <a:p>
            <a:pPr marL="471488" lvl="1" indent="-128588" defTabSz="6858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IPVA</a:t>
            </a:r>
          </a:p>
          <a:p>
            <a:pPr marL="471488" lvl="1" indent="-128588" defTabSz="6858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ITCMD</a:t>
            </a:r>
          </a:p>
          <a:p>
            <a:pPr marL="471488" lvl="1" indent="-128588" defTabSz="6858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ITR</a:t>
            </a:r>
          </a:p>
          <a:p>
            <a:pPr marL="471488" lvl="1" indent="-128588" defTabSz="6858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IPTU</a:t>
            </a:r>
          </a:p>
          <a:p>
            <a:pPr marL="471488" lvl="1" indent="-128588" defTabSz="6858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CSLL</a:t>
            </a:r>
          </a:p>
          <a:p>
            <a:pPr marL="471488" lvl="1" indent="-128588" defTabSz="6858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IMPOSTO IMPORTAÇÃO E EXPORTAÇÃO</a:t>
            </a:r>
          </a:p>
          <a:p>
            <a:pPr marL="471488" lvl="1" indent="-128588" defTabSz="6858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CPRB</a:t>
            </a:r>
          </a:p>
          <a:p>
            <a:pPr marL="471488" lvl="1" indent="-128588" defTabSz="6858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SALÁRIO EDUCAÇÃO</a:t>
            </a:r>
          </a:p>
          <a:p>
            <a:pPr marL="471488" lvl="1" indent="-128588" defTabSz="6858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0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SISTEMA S</a:t>
            </a:r>
          </a:p>
          <a:p>
            <a:pPr defTabSz="6858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Calibri" panose="020F0502020204030204" pitchFamily="34" charset="0"/>
            </a:pP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2D4ECF3C-F1B4-C0E8-AA8E-BEABC2E3F950}"/>
              </a:ext>
            </a:extLst>
          </p:cNvPr>
          <p:cNvSpPr txBox="1"/>
          <p:nvPr/>
        </p:nvSpPr>
        <p:spPr>
          <a:xfrm>
            <a:off x="3401549" y="4315824"/>
            <a:ext cx="1984839" cy="173124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450"/>
              </a:spcAft>
            </a:pPr>
            <a:r>
              <a:rPr lang="pt-BR" sz="525">
                <a:solidFill>
                  <a:srgbClr val="FFFFFF"/>
                </a:solidFill>
                <a:hlinkClick r:id="rId3" tooltip="https://www.contraocorodoscontentes.com.br/2012/05/25-de-maio-dia-nacional-da-liberdade-de.html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Esta Foto</a:t>
            </a:r>
            <a:r>
              <a:rPr lang="pt-BR" sz="525">
                <a:solidFill>
                  <a:srgbClr val="FFFFFF"/>
                </a:solidFill>
              </a:rPr>
              <a:t> de Autor Desconhecido está licenciado em </a:t>
            </a:r>
            <a:r>
              <a:rPr lang="pt-BR" sz="525">
                <a:solidFill>
                  <a:srgbClr val="FFFFFF"/>
                </a:solidFill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CC BY-NC-ND</a:t>
            </a:r>
            <a:endParaRPr lang="pt-BR" sz="525">
              <a:solidFill>
                <a:srgbClr val="FFFFFF"/>
              </a:solidFill>
            </a:endParaRPr>
          </a:p>
        </p:txBody>
      </p:sp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xmlns="" id="{4F6AEAA9-E972-BD7A-F09B-F119CC4EAAA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7" name="Gráfico 13">
            <a:extLst>
              <a:ext uri="{FF2B5EF4-FFF2-40B4-BE49-F238E27FC236}">
                <a16:creationId xmlns:a16="http://schemas.microsoft.com/office/drawing/2014/main" xmlns="" id="{C7EE3982-049A-ED93-82F2-0B47FF225B4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8" name="Gráfico 21">
            <a:extLst>
              <a:ext uri="{FF2B5EF4-FFF2-40B4-BE49-F238E27FC236}">
                <a16:creationId xmlns:a16="http://schemas.microsoft.com/office/drawing/2014/main" xmlns="" id="{588E57E8-9A41-8553-04A7-8E8E97DC1C9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9" name="Imagem 8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xmlns="" id="{9D28838A-ADD9-D4AF-1636-FA04C1FCC9D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1451" y="51888"/>
            <a:ext cx="1007694" cy="100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1363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xmlns="" id="{327D73B4-9F5C-4A64-A179-51B9500CB8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23A11F8A-9A16-5373-A826-0F942C0B6116}"/>
              </a:ext>
            </a:extLst>
          </p:cNvPr>
          <p:cNvSpPr txBox="1"/>
          <p:nvPr/>
        </p:nvSpPr>
        <p:spPr>
          <a:xfrm>
            <a:off x="4993286" y="350453"/>
            <a:ext cx="3696335" cy="153939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3600" b="1" spc="-38" dirty="0">
                <a:latin typeface="+mj-lt"/>
                <a:ea typeface="+mj-ea"/>
                <a:cs typeface="+mj-cs"/>
              </a:rPr>
              <a:t>CARACTERÍSTICAS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C1F06963-6374-4B48-844F-071A9BAAAE0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42223" y="415614"/>
            <a:ext cx="4306642" cy="4306641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m 4" descr="Uma imagem contendo edifício, ao ar livre, homem, mulher&#10;&#10;Descrição gerada automaticamente">
            <a:extLst>
              <a:ext uri="{FF2B5EF4-FFF2-40B4-BE49-F238E27FC236}">
                <a16:creationId xmlns:a16="http://schemas.microsoft.com/office/drawing/2014/main" xmlns="" id="{9D8FAA2E-7276-8B35-DBF7-F64420BDAF8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 l="43749" r="2" b="2"/>
          <a:stretch/>
        </p:blipFill>
        <p:spPr>
          <a:xfrm>
            <a:off x="379063" y="415613"/>
            <a:ext cx="4306642" cy="4306642"/>
          </a:xfrm>
          <a:custGeom>
            <a:avLst/>
            <a:gdLst/>
            <a:ahLst/>
            <a:cxnLst/>
            <a:rect l="l" t="t" r="r" b="b"/>
            <a:pathLst>
              <a:path w="1838528" h="1838528">
                <a:moveTo>
                  <a:pt x="919264" y="0"/>
                </a:moveTo>
                <a:cubicBezTo>
                  <a:pt x="1426959" y="0"/>
                  <a:pt x="1838528" y="411569"/>
                  <a:pt x="1838528" y="919264"/>
                </a:cubicBezTo>
                <a:cubicBezTo>
                  <a:pt x="1838528" y="1426959"/>
                  <a:pt x="1426959" y="1838528"/>
                  <a:pt x="919264" y="1838528"/>
                </a:cubicBezTo>
                <a:cubicBezTo>
                  <a:pt x="411569" y="1838528"/>
                  <a:pt x="0" y="1426959"/>
                  <a:pt x="0" y="919264"/>
                </a:cubicBezTo>
                <a:cubicBezTo>
                  <a:pt x="0" y="411569"/>
                  <a:pt x="411569" y="0"/>
                  <a:pt x="919264" y="0"/>
                </a:cubicBezTo>
                <a:close/>
              </a:path>
            </a:pathLst>
          </a:custGeom>
        </p:spPr>
      </p:pic>
      <p:sp>
        <p:nvSpPr>
          <p:cNvPr id="17" name="!!plus graphic">
            <a:extLst>
              <a:ext uri="{FF2B5EF4-FFF2-40B4-BE49-F238E27FC236}">
                <a16:creationId xmlns:a16="http://schemas.microsoft.com/office/drawing/2014/main" xmlns="" id="{6CB927A4-E432-4310-9CD5-E89FF506317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53717" y="527759"/>
            <a:ext cx="128636" cy="128636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accent1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!!circle graphic">
            <a:extLst>
              <a:ext uri="{FF2B5EF4-FFF2-40B4-BE49-F238E27FC236}">
                <a16:creationId xmlns:a16="http://schemas.microsoft.com/office/drawing/2014/main" xmlns="" id="{1453BF6C-B012-48B7-B4E8-6D7AC7C27D0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17064" y="1172022"/>
            <a:ext cx="118159" cy="118158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chemeClr val="accent1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DA8DC464-570D-563D-1320-E614CF1A32BE}"/>
              </a:ext>
            </a:extLst>
          </p:cNvPr>
          <p:cNvSpPr txBox="1"/>
          <p:nvPr/>
        </p:nvSpPr>
        <p:spPr>
          <a:xfrm>
            <a:off x="4993286" y="2243113"/>
            <a:ext cx="3146755" cy="21854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57175" indent="-228600">
              <a:lnSpc>
                <a:spcPct val="15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>
                    <a:alpha val="80000"/>
                  </a:schemeClr>
                </a:solidFill>
              </a:rPr>
              <a:t>NÃO CUMULATIVIDADE PLENA</a:t>
            </a:r>
          </a:p>
          <a:p>
            <a:pPr marL="257175" indent="-228600">
              <a:lnSpc>
                <a:spcPct val="15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>
                    <a:alpha val="80000"/>
                  </a:schemeClr>
                </a:solidFill>
              </a:rPr>
              <a:t>BASE AMPLA</a:t>
            </a:r>
          </a:p>
          <a:p>
            <a:pPr marL="257175" indent="-228600">
              <a:lnSpc>
                <a:spcPct val="15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>
                    <a:alpha val="80000"/>
                  </a:schemeClr>
                </a:solidFill>
              </a:rPr>
              <a:t>INCIDÊNCIA “POR FORA”</a:t>
            </a:r>
          </a:p>
          <a:p>
            <a:pPr marL="257175" indent="-228600">
              <a:lnSpc>
                <a:spcPct val="15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>
                    <a:alpha val="80000"/>
                  </a:schemeClr>
                </a:solidFill>
              </a:rPr>
              <a:t>PRINCÍPIO DO DESTINO</a:t>
            </a:r>
          </a:p>
          <a:p>
            <a:pPr marL="257175" indent="-228600">
              <a:lnSpc>
                <a:spcPct val="15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>
                    <a:alpha val="80000"/>
                  </a:schemeClr>
                </a:solidFill>
              </a:rPr>
              <a:t>DESONERAÇÃO DE EXPORTAÇÕES E INVESTIMENTOS</a:t>
            </a:r>
          </a:p>
          <a:p>
            <a:pPr indent="-228600">
              <a:lnSpc>
                <a:spcPct val="15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1">
                  <a:alpha val="80000"/>
                </a:schemeClr>
              </a:solidFill>
            </a:endParaRPr>
          </a:p>
        </p:txBody>
      </p:sp>
      <p:sp>
        <p:nvSpPr>
          <p:cNvPr id="21" name="!!dot graphic">
            <a:extLst>
              <a:ext uri="{FF2B5EF4-FFF2-40B4-BE49-F238E27FC236}">
                <a16:creationId xmlns:a16="http://schemas.microsoft.com/office/drawing/2014/main" xmlns="" id="{E3020543-B24B-4EC4-8FFC-8DD88EEA91A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090611" y="4331311"/>
            <a:ext cx="84320" cy="84320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accent1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23" name="!!Straight Connector">
            <a:extLst>
              <a:ext uri="{FF2B5EF4-FFF2-40B4-BE49-F238E27FC236}">
                <a16:creationId xmlns:a16="http://schemas.microsoft.com/office/drawing/2014/main" xmlns="" id="{C49DA8F6-BCC1-4447-B54C-57856834B94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8689621" y="2714454"/>
            <a:ext cx="0" cy="2429046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xmlns="" id="{18AE27F0-5B99-F911-1F01-2F6101259B0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7" name="Gráfico 13">
            <a:extLst>
              <a:ext uri="{FF2B5EF4-FFF2-40B4-BE49-F238E27FC236}">
                <a16:creationId xmlns:a16="http://schemas.microsoft.com/office/drawing/2014/main" xmlns="" id="{6255466A-61C6-4955-16E2-51B984CC7B2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8" name="Gráfico 21">
            <a:extLst>
              <a:ext uri="{FF2B5EF4-FFF2-40B4-BE49-F238E27FC236}">
                <a16:creationId xmlns:a16="http://schemas.microsoft.com/office/drawing/2014/main" xmlns="" id="{C44513D1-D82C-D0EE-2273-E0A57B0FD30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57927088-24F9-6117-D2FB-E2F26EBA7C30}"/>
              </a:ext>
            </a:extLst>
          </p:cNvPr>
          <p:cNvSpPr txBox="1"/>
          <p:nvPr/>
        </p:nvSpPr>
        <p:spPr>
          <a:xfrm>
            <a:off x="6678260" y="4943445"/>
            <a:ext cx="2465740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450"/>
              </a:spcAft>
            </a:pPr>
            <a:r>
              <a:rPr lang="pt-BR" sz="700">
                <a:solidFill>
                  <a:srgbClr val="FFFFFF"/>
                </a:solidFill>
                <a:hlinkClick r:id="rId3" tooltip="https://santosbancarios.com.br/artigo/bb-seguridade-tem-lucro-liquido-ajustado-de-r-1-1-bi-no-3-trimestr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Esta Foto</a:t>
            </a:r>
            <a:r>
              <a:rPr lang="pt-BR" sz="700">
                <a:solidFill>
                  <a:srgbClr val="FFFFFF"/>
                </a:solidFill>
              </a:rPr>
              <a:t> de Autor Desconhecido está licenciado em </a:t>
            </a:r>
            <a:r>
              <a:rPr lang="pt-BR" sz="700">
                <a:solidFill>
                  <a:srgbClr val="FFFFFF"/>
                </a:solidFill>
                <a:hlinkClick r:id="rId9" tooltip="https://creativecommons.org/licenses/by-nc/3.0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CC BY-NC</a:t>
            </a:r>
            <a:endParaRPr lang="pt-BR" sz="700">
              <a:solidFill>
                <a:srgbClr val="FFFFFF"/>
              </a:solidFill>
            </a:endParaRPr>
          </a:p>
        </p:txBody>
      </p:sp>
      <p:pic>
        <p:nvPicPr>
          <p:cNvPr id="9" name="Imagem 8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xmlns="" id="{FE3F9249-445F-26D9-8488-39E815E0408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1451" y="51888"/>
            <a:ext cx="1007694" cy="100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76623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xmlns="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xmlns="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xmlns="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17D2EBC8-2F16-AA38-812D-2D425379CD34}"/>
              </a:ext>
            </a:extLst>
          </p:cNvPr>
          <p:cNvSpPr txBox="1"/>
          <p:nvPr/>
        </p:nvSpPr>
        <p:spPr>
          <a:xfrm>
            <a:off x="179512" y="144034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latin typeface="Montserrat" pitchFamily="2" charset="0"/>
              </a:rPr>
              <a:t>REGIMES DIFERENCIADOS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35676172-4578-9E6F-212D-E88D517CB9B6}"/>
              </a:ext>
            </a:extLst>
          </p:cNvPr>
          <p:cNvSpPr txBox="1"/>
          <p:nvPr/>
        </p:nvSpPr>
        <p:spPr>
          <a:xfrm>
            <a:off x="251520" y="738064"/>
            <a:ext cx="8784976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400" b="1" dirty="0">
                <a:latin typeface="Montserrat" pitchFamily="2" charset="0"/>
              </a:rPr>
              <a:t>Cesta Básica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Montserrat" pitchFamily="2" charset="0"/>
              </a:rPr>
              <a:t>Redução a </a:t>
            </a:r>
            <a:r>
              <a:rPr lang="pt-BR" sz="1400" dirty="0" err="1">
                <a:latin typeface="Montserrat" pitchFamily="2" charset="0"/>
              </a:rPr>
              <a:t>Aliquota</a:t>
            </a:r>
            <a:r>
              <a:rPr lang="pt-BR" sz="1400" dirty="0">
                <a:latin typeface="Montserrat" pitchFamily="2" charset="0"/>
              </a:rPr>
              <a:t> Zero – Ovos/Hortifruti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Montserrat" pitchFamily="2" charset="0"/>
              </a:rPr>
              <a:t>Redução de 60% - Demais alimentos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400" b="1" dirty="0">
                <a:latin typeface="Montserrat" pitchFamily="2" charset="0"/>
              </a:rPr>
              <a:t>Acessibilidade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400" b="1" dirty="0">
                <a:latin typeface="Montserrat" pitchFamily="2" charset="0"/>
              </a:rPr>
              <a:t>Cultura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400" b="1" dirty="0">
                <a:latin typeface="Montserrat" pitchFamily="2" charset="0"/>
              </a:rPr>
              <a:t>Educação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Montserrat" pitchFamily="2" charset="0"/>
              </a:rPr>
              <a:t>CBS Zerada para o Prouni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400" b="1" dirty="0">
                <a:latin typeface="Montserrat" pitchFamily="2" charset="0"/>
              </a:rPr>
              <a:t>Esportes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400" b="1" dirty="0">
                <a:latin typeface="Montserrat" pitchFamily="2" charset="0"/>
              </a:rPr>
              <a:t>Pesquisa e Desenvolvimento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400" b="1" dirty="0">
                <a:latin typeface="Montserrat" pitchFamily="2" charset="0"/>
              </a:rPr>
              <a:t>Mobilidade Urbana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400" b="1" dirty="0">
                <a:latin typeface="Montserrat" pitchFamily="2" charset="0"/>
              </a:rPr>
              <a:t>Saúde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Montserrat" pitchFamily="2" charset="0"/>
              </a:rPr>
              <a:t>CBS e IBS Reduzido em 60%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Montserrat" pitchFamily="2" charset="0"/>
              </a:rPr>
              <a:t>CBS e IBS Reduzido em 100%</a:t>
            </a:r>
          </a:p>
          <a:p>
            <a:pPr algn="ctr"/>
            <a:endParaRPr lang="pt-BR" sz="1100" b="1" dirty="0">
              <a:latin typeface="Montserrat" pitchFamily="2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xmlns="" id="{9CF6ED47-79F6-569E-7C69-103460981D8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1451" y="51888"/>
            <a:ext cx="1007694" cy="100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80157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xmlns="" id="{7B831B6F-405A-4B47-B9BB-5CA88F28584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6FCF7EBC-F167-C7FA-4B1A-589A55171758}"/>
              </a:ext>
            </a:extLst>
          </p:cNvPr>
          <p:cNvSpPr txBox="1"/>
          <p:nvPr/>
        </p:nvSpPr>
        <p:spPr>
          <a:xfrm>
            <a:off x="5054346" y="478566"/>
            <a:ext cx="3614166" cy="11076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3500" b="1" kern="1200" spc="-38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REGIMES ESPECÍFICOS</a:t>
            </a:r>
          </a:p>
        </p:txBody>
      </p:sp>
      <p:pic>
        <p:nvPicPr>
          <p:cNvPr id="8" name="Graphic 7" descr="Cidade">
            <a:extLst>
              <a:ext uri="{FF2B5EF4-FFF2-40B4-BE49-F238E27FC236}">
                <a16:creationId xmlns:a16="http://schemas.microsoft.com/office/drawing/2014/main" xmlns="" id="{19C31E35-C56A-BA55-9D8B-4ECBB2218E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73202" y="524637"/>
            <a:ext cx="4094226" cy="4094226"/>
          </a:xfrm>
          <a:prstGeom prst="rect">
            <a:avLst/>
          </a:prstGeom>
        </p:spPr>
      </p:pic>
      <p:sp>
        <p:nvSpPr>
          <p:cNvPr id="15" name="sketch line">
            <a:extLst>
              <a:ext uri="{FF2B5EF4-FFF2-40B4-BE49-F238E27FC236}">
                <a16:creationId xmlns:a16="http://schemas.microsoft.com/office/drawing/2014/main" xmlns="" id="{953EE71A-6488-4203-A7C4-77102FD0DC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054346" y="1779651"/>
            <a:ext cx="2441321" cy="13716"/>
          </a:xfrm>
          <a:custGeom>
            <a:avLst/>
            <a:gdLst>
              <a:gd name="connsiteX0" fmla="*/ 0 w 2441321"/>
              <a:gd name="connsiteY0" fmla="*/ 0 h 13716"/>
              <a:gd name="connsiteX1" fmla="*/ 585917 w 2441321"/>
              <a:gd name="connsiteY1" fmla="*/ 0 h 13716"/>
              <a:gd name="connsiteX2" fmla="*/ 1196247 w 2441321"/>
              <a:gd name="connsiteY2" fmla="*/ 0 h 13716"/>
              <a:gd name="connsiteX3" fmla="*/ 1806578 w 2441321"/>
              <a:gd name="connsiteY3" fmla="*/ 0 h 13716"/>
              <a:gd name="connsiteX4" fmla="*/ 2441321 w 2441321"/>
              <a:gd name="connsiteY4" fmla="*/ 0 h 13716"/>
              <a:gd name="connsiteX5" fmla="*/ 2441321 w 2441321"/>
              <a:gd name="connsiteY5" fmla="*/ 13716 h 13716"/>
              <a:gd name="connsiteX6" fmla="*/ 1830991 w 2441321"/>
              <a:gd name="connsiteY6" fmla="*/ 13716 h 13716"/>
              <a:gd name="connsiteX7" fmla="*/ 1269487 w 2441321"/>
              <a:gd name="connsiteY7" fmla="*/ 13716 h 13716"/>
              <a:gd name="connsiteX8" fmla="*/ 707983 w 2441321"/>
              <a:gd name="connsiteY8" fmla="*/ 13716 h 13716"/>
              <a:gd name="connsiteX9" fmla="*/ 0 w 2441321"/>
              <a:gd name="connsiteY9" fmla="*/ 13716 h 13716"/>
              <a:gd name="connsiteX10" fmla="*/ 0 w 2441321"/>
              <a:gd name="connsiteY10" fmla="*/ 0 h 1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41321" h="13716" fill="none" extrusionOk="0">
                <a:moveTo>
                  <a:pt x="0" y="0"/>
                </a:moveTo>
                <a:cubicBezTo>
                  <a:pt x="273217" y="-17533"/>
                  <a:pt x="355785" y="-4171"/>
                  <a:pt x="585917" y="0"/>
                </a:cubicBezTo>
                <a:cubicBezTo>
                  <a:pt x="816049" y="4171"/>
                  <a:pt x="991446" y="-9419"/>
                  <a:pt x="1196247" y="0"/>
                </a:cubicBezTo>
                <a:cubicBezTo>
                  <a:pt x="1401048" y="9419"/>
                  <a:pt x="1589984" y="-731"/>
                  <a:pt x="1806578" y="0"/>
                </a:cubicBezTo>
                <a:cubicBezTo>
                  <a:pt x="2023172" y="731"/>
                  <a:pt x="2247754" y="8393"/>
                  <a:pt x="2441321" y="0"/>
                </a:cubicBezTo>
                <a:cubicBezTo>
                  <a:pt x="2440939" y="4363"/>
                  <a:pt x="2441580" y="8857"/>
                  <a:pt x="2441321" y="13716"/>
                </a:cubicBezTo>
                <a:cubicBezTo>
                  <a:pt x="2169723" y="25934"/>
                  <a:pt x="2045712" y="34568"/>
                  <a:pt x="1830991" y="13716"/>
                </a:cubicBezTo>
                <a:cubicBezTo>
                  <a:pt x="1616270" y="-7136"/>
                  <a:pt x="1505876" y="-623"/>
                  <a:pt x="1269487" y="13716"/>
                </a:cubicBezTo>
                <a:cubicBezTo>
                  <a:pt x="1033098" y="28055"/>
                  <a:pt x="908661" y="36619"/>
                  <a:pt x="707983" y="13716"/>
                </a:cubicBezTo>
                <a:cubicBezTo>
                  <a:pt x="507305" y="-9187"/>
                  <a:pt x="333592" y="16187"/>
                  <a:pt x="0" y="13716"/>
                </a:cubicBezTo>
                <a:cubicBezTo>
                  <a:pt x="-459" y="8317"/>
                  <a:pt x="190" y="2744"/>
                  <a:pt x="0" y="0"/>
                </a:cubicBezTo>
                <a:close/>
              </a:path>
              <a:path w="2441321" h="13716" stroke="0" extrusionOk="0">
                <a:moveTo>
                  <a:pt x="0" y="0"/>
                </a:moveTo>
                <a:cubicBezTo>
                  <a:pt x="207071" y="-14617"/>
                  <a:pt x="444194" y="-15606"/>
                  <a:pt x="585917" y="0"/>
                </a:cubicBezTo>
                <a:cubicBezTo>
                  <a:pt x="727640" y="15606"/>
                  <a:pt x="904326" y="-79"/>
                  <a:pt x="1123008" y="0"/>
                </a:cubicBezTo>
                <a:cubicBezTo>
                  <a:pt x="1341690" y="79"/>
                  <a:pt x="1600014" y="10401"/>
                  <a:pt x="1782164" y="0"/>
                </a:cubicBezTo>
                <a:cubicBezTo>
                  <a:pt x="1964314" y="-10401"/>
                  <a:pt x="2143537" y="-21488"/>
                  <a:pt x="2441321" y="0"/>
                </a:cubicBezTo>
                <a:cubicBezTo>
                  <a:pt x="2441507" y="3335"/>
                  <a:pt x="2441322" y="9457"/>
                  <a:pt x="2441321" y="13716"/>
                </a:cubicBezTo>
                <a:cubicBezTo>
                  <a:pt x="2166745" y="24201"/>
                  <a:pt x="2078726" y="10904"/>
                  <a:pt x="1879817" y="13716"/>
                </a:cubicBezTo>
                <a:cubicBezTo>
                  <a:pt x="1680908" y="16528"/>
                  <a:pt x="1548770" y="-8699"/>
                  <a:pt x="1318313" y="13716"/>
                </a:cubicBezTo>
                <a:cubicBezTo>
                  <a:pt x="1087856" y="36131"/>
                  <a:pt x="894613" y="-645"/>
                  <a:pt x="659157" y="13716"/>
                </a:cubicBezTo>
                <a:cubicBezTo>
                  <a:pt x="423701" y="28077"/>
                  <a:pt x="246611" y="29403"/>
                  <a:pt x="0" y="13716"/>
                </a:cubicBezTo>
                <a:cubicBezTo>
                  <a:pt x="-120" y="7867"/>
                  <a:pt x="674" y="391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97B3089A-21F1-853D-D061-C85C3DCBAEF3}"/>
              </a:ext>
            </a:extLst>
          </p:cNvPr>
          <p:cNvSpPr txBox="1"/>
          <p:nvPr/>
        </p:nvSpPr>
        <p:spPr>
          <a:xfrm>
            <a:off x="5054346" y="1998664"/>
            <a:ext cx="3614166" cy="26630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14313" indent="-2286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100" dirty="0"/>
              <a:t>CRÉDITOS PRESUMIDOS</a:t>
            </a:r>
          </a:p>
          <a:p>
            <a:pPr marL="214313" indent="-2286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100" dirty="0"/>
              <a:t>COMBUSTÍVEIS</a:t>
            </a:r>
          </a:p>
          <a:p>
            <a:pPr marL="214313" indent="-2286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100" dirty="0"/>
              <a:t>SERVIÇOS FINANCEIROS</a:t>
            </a:r>
          </a:p>
          <a:p>
            <a:pPr marL="214313" indent="-2286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100" dirty="0"/>
              <a:t>PLANOS DE SAÚDE</a:t>
            </a:r>
          </a:p>
          <a:p>
            <a:pPr marL="214313" indent="-2286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100" dirty="0"/>
              <a:t>APOSTAS</a:t>
            </a:r>
          </a:p>
          <a:p>
            <a:pPr marL="214313" indent="-2286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100" dirty="0"/>
              <a:t>BEM IMÓVEIS</a:t>
            </a:r>
          </a:p>
          <a:p>
            <a:pPr marL="214313" indent="-2286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100" dirty="0"/>
              <a:t>COOPERATIVA</a:t>
            </a:r>
          </a:p>
          <a:p>
            <a:pPr marL="214313" indent="-2286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100" dirty="0"/>
              <a:t>TURISMO E LAZER</a:t>
            </a:r>
          </a:p>
          <a:p>
            <a:pPr marL="557213" lvl="1" indent="-2286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100" dirty="0"/>
              <a:t>RESTAURANTES E BARES</a:t>
            </a:r>
          </a:p>
          <a:p>
            <a:pPr marL="557213" lvl="1" indent="-2286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100" dirty="0"/>
              <a:t>HOTELARIA E PARQUES</a:t>
            </a:r>
          </a:p>
          <a:p>
            <a:pPr marL="557213" lvl="1" indent="-2286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100" dirty="0"/>
              <a:t>TRANSPORTES</a:t>
            </a:r>
          </a:p>
          <a:p>
            <a:pPr marL="557213" lvl="1" indent="-228600"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100" dirty="0"/>
              <a:t>AGENCIA DE TURISMO</a:t>
            </a:r>
          </a:p>
        </p:txBody>
      </p:sp>
      <p:pic>
        <p:nvPicPr>
          <p:cNvPr id="3" name="Imagem 2" descr="Uma imagem contendo Forma&#10;&#10;Descrição gerada automaticamente">
            <a:extLst>
              <a:ext uri="{FF2B5EF4-FFF2-40B4-BE49-F238E27FC236}">
                <a16:creationId xmlns:a16="http://schemas.microsoft.com/office/drawing/2014/main" xmlns="" id="{2A8F7783-8C71-44F2-4FA4-0121FCF26D2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xmlns="" id="{9DC6E325-5B7D-6022-DA3F-AAA460F6067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xmlns="" id="{F24FC03D-1CC8-8C40-38A5-04B45F8F180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xmlns="" id="{003A569F-B637-7D99-235B-C534169E1C8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1451" y="51888"/>
            <a:ext cx="1007694" cy="100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4685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777A147A-9ED8-46B4-8660-1B3C2AA880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1714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3082FE98-EC39-AE35-1E92-AFF6FA8F4FFC}"/>
              </a:ext>
            </a:extLst>
          </p:cNvPr>
          <p:cNvSpPr txBox="1"/>
          <p:nvPr/>
        </p:nvSpPr>
        <p:spPr>
          <a:xfrm>
            <a:off x="630936" y="411480"/>
            <a:ext cx="2700645" cy="4073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1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SPED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1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X REFORMA</a:t>
            </a:r>
          </a:p>
        </p:txBody>
      </p:sp>
      <p:sp>
        <p:nvSpPr>
          <p:cNvPr id="13" name="sketch line">
            <a:extLst>
              <a:ext uri="{FF2B5EF4-FFF2-40B4-BE49-F238E27FC236}">
                <a16:creationId xmlns:a16="http://schemas.microsoft.com/office/drawing/2014/main" xmlns="" id="{5D6C15A0-C087-4593-8414-2B4EC1CDC3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1907987" y="2444036"/>
            <a:ext cx="3360420" cy="13716"/>
          </a:xfrm>
          <a:custGeom>
            <a:avLst/>
            <a:gdLst>
              <a:gd name="connsiteX0" fmla="*/ 0 w 3360420"/>
              <a:gd name="connsiteY0" fmla="*/ 0 h 13716"/>
              <a:gd name="connsiteX1" fmla="*/ 638480 w 3360420"/>
              <a:gd name="connsiteY1" fmla="*/ 0 h 13716"/>
              <a:gd name="connsiteX2" fmla="*/ 1310564 w 3360420"/>
              <a:gd name="connsiteY2" fmla="*/ 0 h 13716"/>
              <a:gd name="connsiteX3" fmla="*/ 2016252 w 3360420"/>
              <a:gd name="connsiteY3" fmla="*/ 0 h 13716"/>
              <a:gd name="connsiteX4" fmla="*/ 2721940 w 3360420"/>
              <a:gd name="connsiteY4" fmla="*/ 0 h 13716"/>
              <a:gd name="connsiteX5" fmla="*/ 3360420 w 3360420"/>
              <a:gd name="connsiteY5" fmla="*/ 0 h 13716"/>
              <a:gd name="connsiteX6" fmla="*/ 3360420 w 3360420"/>
              <a:gd name="connsiteY6" fmla="*/ 13716 h 13716"/>
              <a:gd name="connsiteX7" fmla="*/ 2621128 w 3360420"/>
              <a:gd name="connsiteY7" fmla="*/ 13716 h 13716"/>
              <a:gd name="connsiteX8" fmla="*/ 1881835 w 3360420"/>
              <a:gd name="connsiteY8" fmla="*/ 13716 h 13716"/>
              <a:gd name="connsiteX9" fmla="*/ 1209751 w 3360420"/>
              <a:gd name="connsiteY9" fmla="*/ 13716 h 13716"/>
              <a:gd name="connsiteX10" fmla="*/ 0 w 3360420"/>
              <a:gd name="connsiteY10" fmla="*/ 13716 h 13716"/>
              <a:gd name="connsiteX11" fmla="*/ 0 w 3360420"/>
              <a:gd name="connsiteY11" fmla="*/ 0 h 1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60420" h="13716" fill="none" extrusionOk="0">
                <a:moveTo>
                  <a:pt x="0" y="0"/>
                </a:moveTo>
                <a:cubicBezTo>
                  <a:pt x="173390" y="25775"/>
                  <a:pt x="488191" y="-28129"/>
                  <a:pt x="638480" y="0"/>
                </a:cubicBezTo>
                <a:cubicBezTo>
                  <a:pt x="788769" y="28129"/>
                  <a:pt x="1174965" y="-28957"/>
                  <a:pt x="1310564" y="0"/>
                </a:cubicBezTo>
                <a:cubicBezTo>
                  <a:pt x="1446163" y="28957"/>
                  <a:pt x="1725466" y="-34787"/>
                  <a:pt x="2016252" y="0"/>
                </a:cubicBezTo>
                <a:cubicBezTo>
                  <a:pt x="2307038" y="34787"/>
                  <a:pt x="2437945" y="-15142"/>
                  <a:pt x="2721940" y="0"/>
                </a:cubicBezTo>
                <a:cubicBezTo>
                  <a:pt x="3005935" y="15142"/>
                  <a:pt x="3141795" y="-10480"/>
                  <a:pt x="3360420" y="0"/>
                </a:cubicBezTo>
                <a:cubicBezTo>
                  <a:pt x="3359940" y="2989"/>
                  <a:pt x="3359779" y="10166"/>
                  <a:pt x="3360420" y="13716"/>
                </a:cubicBezTo>
                <a:cubicBezTo>
                  <a:pt x="3047302" y="-18841"/>
                  <a:pt x="2960325" y="10240"/>
                  <a:pt x="2621128" y="13716"/>
                </a:cubicBezTo>
                <a:cubicBezTo>
                  <a:pt x="2281931" y="17192"/>
                  <a:pt x="2176842" y="26844"/>
                  <a:pt x="1881835" y="13716"/>
                </a:cubicBezTo>
                <a:cubicBezTo>
                  <a:pt x="1586828" y="588"/>
                  <a:pt x="1449984" y="-8996"/>
                  <a:pt x="1209751" y="13716"/>
                </a:cubicBezTo>
                <a:cubicBezTo>
                  <a:pt x="969518" y="36428"/>
                  <a:pt x="318488" y="55902"/>
                  <a:pt x="0" y="13716"/>
                </a:cubicBezTo>
                <a:cubicBezTo>
                  <a:pt x="182" y="9317"/>
                  <a:pt x="482" y="5285"/>
                  <a:pt x="0" y="0"/>
                </a:cubicBezTo>
                <a:close/>
              </a:path>
              <a:path w="3360420" h="13716" stroke="0" extrusionOk="0">
                <a:moveTo>
                  <a:pt x="0" y="0"/>
                </a:moveTo>
                <a:cubicBezTo>
                  <a:pt x="152211" y="-10113"/>
                  <a:pt x="493092" y="-25529"/>
                  <a:pt x="638480" y="0"/>
                </a:cubicBezTo>
                <a:cubicBezTo>
                  <a:pt x="783868" y="25529"/>
                  <a:pt x="1051824" y="-19092"/>
                  <a:pt x="1209751" y="0"/>
                </a:cubicBezTo>
                <a:cubicBezTo>
                  <a:pt x="1367678" y="19092"/>
                  <a:pt x="1729599" y="16071"/>
                  <a:pt x="1949044" y="0"/>
                </a:cubicBezTo>
                <a:cubicBezTo>
                  <a:pt x="2168489" y="-16071"/>
                  <a:pt x="2323758" y="-4710"/>
                  <a:pt x="2587523" y="0"/>
                </a:cubicBezTo>
                <a:cubicBezTo>
                  <a:pt x="2851288" y="4710"/>
                  <a:pt x="3195571" y="-8175"/>
                  <a:pt x="3360420" y="0"/>
                </a:cubicBezTo>
                <a:cubicBezTo>
                  <a:pt x="3359928" y="2764"/>
                  <a:pt x="3360118" y="8747"/>
                  <a:pt x="3360420" y="13716"/>
                </a:cubicBezTo>
                <a:cubicBezTo>
                  <a:pt x="3025528" y="-15604"/>
                  <a:pt x="2845368" y="35037"/>
                  <a:pt x="2688336" y="13716"/>
                </a:cubicBezTo>
                <a:cubicBezTo>
                  <a:pt x="2531304" y="-7605"/>
                  <a:pt x="2279760" y="-9642"/>
                  <a:pt x="1949044" y="13716"/>
                </a:cubicBezTo>
                <a:cubicBezTo>
                  <a:pt x="1618328" y="37074"/>
                  <a:pt x="1624903" y="7505"/>
                  <a:pt x="1377772" y="13716"/>
                </a:cubicBezTo>
                <a:cubicBezTo>
                  <a:pt x="1130641" y="19927"/>
                  <a:pt x="973925" y="-19083"/>
                  <a:pt x="705688" y="13716"/>
                </a:cubicBezTo>
                <a:cubicBezTo>
                  <a:pt x="437451" y="46515"/>
                  <a:pt x="236989" y="-13738"/>
                  <a:pt x="0" y="13716"/>
                </a:cubicBezTo>
                <a:cubicBezTo>
                  <a:pt x="614" y="9981"/>
                  <a:pt x="600" y="5402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9FAF9A03-43E0-4F25-8061-4B7F4FC2A33C}"/>
              </a:ext>
            </a:extLst>
          </p:cNvPr>
          <p:cNvSpPr txBox="1"/>
          <p:nvPr/>
        </p:nvSpPr>
        <p:spPr>
          <a:xfrm>
            <a:off x="3491880" y="414068"/>
            <a:ext cx="4668251" cy="4073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b="1" dirty="0"/>
              <a:t>CRÉDITOS</a:t>
            </a:r>
            <a:r>
              <a:rPr lang="en-US" sz="1700" dirty="0"/>
              <a:t> – </a:t>
            </a:r>
            <a:r>
              <a:rPr lang="en-US" sz="1700" dirty="0" err="1"/>
              <a:t>Adotará</a:t>
            </a:r>
            <a:r>
              <a:rPr lang="en-US" sz="1700" dirty="0"/>
              <a:t> de forma OBJETIVIDADE, visto o </a:t>
            </a:r>
            <a:r>
              <a:rPr lang="en-US" sz="1700" dirty="0" err="1"/>
              <a:t>destaque</a:t>
            </a:r>
            <a:r>
              <a:rPr lang="en-US" sz="1700" dirty="0"/>
              <a:t> do </a:t>
            </a:r>
            <a:r>
              <a:rPr lang="en-US" sz="1700" dirty="0" err="1"/>
              <a:t>imposto</a:t>
            </a:r>
            <a:r>
              <a:rPr lang="en-US" sz="1700" dirty="0"/>
              <a:t> em nota;</a:t>
            </a:r>
          </a:p>
          <a:p>
            <a:pPr marL="342900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342900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 err="1"/>
              <a:t>Saldos</a:t>
            </a:r>
            <a:r>
              <a:rPr lang="en-US" sz="1700" dirty="0"/>
              <a:t> </a:t>
            </a:r>
            <a:r>
              <a:rPr lang="en-US" sz="1700" dirty="0" err="1"/>
              <a:t>Credores</a:t>
            </a:r>
            <a:r>
              <a:rPr lang="en-US" sz="1700" dirty="0"/>
              <a:t> de PIS/COFINS </a:t>
            </a:r>
            <a:r>
              <a:rPr lang="en-US" sz="1700" dirty="0" err="1"/>
              <a:t>serão</a:t>
            </a:r>
            <a:r>
              <a:rPr lang="en-US" sz="1700" dirty="0"/>
              <a:t> </a:t>
            </a:r>
            <a:r>
              <a:rPr lang="en-US" sz="1700" dirty="0" err="1"/>
              <a:t>disciplinados</a:t>
            </a:r>
            <a:r>
              <a:rPr lang="en-US" sz="1700" dirty="0"/>
              <a:t> </a:t>
            </a:r>
            <a:r>
              <a:rPr lang="en-US" sz="1700" dirty="0" err="1"/>
              <a:t>como</a:t>
            </a:r>
            <a:r>
              <a:rPr lang="en-US" sz="1700" dirty="0"/>
              <a:t> </a:t>
            </a:r>
            <a:r>
              <a:rPr lang="en-US" sz="1700" dirty="0" err="1"/>
              <a:t>será</a:t>
            </a:r>
            <a:r>
              <a:rPr lang="en-US" sz="1700" dirty="0"/>
              <a:t> a </a:t>
            </a:r>
            <a:r>
              <a:rPr lang="en-US" sz="1700" dirty="0" err="1"/>
              <a:t>utilização</a:t>
            </a:r>
            <a:r>
              <a:rPr lang="en-US" sz="1700" dirty="0"/>
              <a:t> dos </a:t>
            </a:r>
            <a:r>
              <a:rPr lang="en-US" sz="1700" dirty="0" err="1"/>
              <a:t>mesmos</a:t>
            </a:r>
            <a:r>
              <a:rPr lang="en-US" sz="1700" dirty="0"/>
              <a:t> </a:t>
            </a:r>
            <a:r>
              <a:rPr lang="en-US" sz="1700" dirty="0" err="1"/>
              <a:t>após</a:t>
            </a:r>
            <a:r>
              <a:rPr lang="en-US" sz="1700" dirty="0"/>
              <a:t> a </a:t>
            </a:r>
            <a:r>
              <a:rPr lang="en-US" sz="1700" dirty="0" err="1"/>
              <a:t>implementação</a:t>
            </a:r>
            <a:r>
              <a:rPr lang="en-US" sz="1700" dirty="0"/>
              <a:t> do CBS;</a:t>
            </a:r>
          </a:p>
          <a:p>
            <a:pPr marL="342900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342900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Simples Nacional</a:t>
            </a:r>
          </a:p>
          <a:p>
            <a:pPr marL="342900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342900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i="1" dirty="0" err="1"/>
              <a:t>Período</a:t>
            </a:r>
            <a:r>
              <a:rPr lang="en-US" sz="1700" i="1" dirty="0"/>
              <a:t> de </a:t>
            </a:r>
            <a:r>
              <a:rPr lang="en-US" sz="1700" i="1" dirty="0" err="1"/>
              <a:t>Transição</a:t>
            </a:r>
            <a:r>
              <a:rPr lang="en-US" sz="1700" i="1" dirty="0"/>
              <a:t> </a:t>
            </a:r>
            <a:r>
              <a:rPr lang="en-US" sz="1700" i="1" dirty="0" err="1"/>
              <a:t>inicia</a:t>
            </a:r>
            <a:r>
              <a:rPr lang="en-US" sz="1700" i="1" dirty="0"/>
              <a:t>-se em 2026 e </a:t>
            </a:r>
            <a:r>
              <a:rPr lang="en-US" sz="1700" i="1" dirty="0" err="1"/>
              <a:t>definitivo</a:t>
            </a:r>
            <a:r>
              <a:rPr lang="en-US" sz="1700" i="1" dirty="0"/>
              <a:t> em 2027 </a:t>
            </a:r>
          </a:p>
          <a:p>
            <a:pPr marL="342900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342900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Pagamento de </a:t>
            </a:r>
            <a:r>
              <a:rPr lang="en-US" sz="1700" dirty="0" err="1"/>
              <a:t>imposto</a:t>
            </a:r>
            <a:r>
              <a:rPr lang="en-US" sz="1700" dirty="0"/>
              <a:t> via </a:t>
            </a:r>
            <a:r>
              <a:rPr lang="en-US" sz="1700" i="1" dirty="0"/>
              <a:t>Split Payment</a:t>
            </a:r>
          </a:p>
          <a:p>
            <a:pPr marL="342900"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i="1" dirty="0"/>
          </a:p>
          <a:p>
            <a:pPr indent="-22860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b="1" dirty="0"/>
          </a:p>
        </p:txBody>
      </p:sp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xmlns="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xmlns="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xmlns="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xmlns="" id="{00E1B3D7-1196-7684-06F7-EB531D05B44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1451" y="51888"/>
            <a:ext cx="1007694" cy="100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57747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xmlns="" id="{7C1E5815-D54C-487F-A054-6D4930ADE3D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xmlns="" id="{07755520-58BD-F1A5-9D85-E93EEF433F5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334"/>
            <a:ext cx="5760640" cy="4565306"/>
          </a:xfrm>
          <a:prstGeom prst="rect">
            <a:avLst/>
          </a:prstGeom>
        </p:spPr>
      </p:pic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736F0DFD-0954-464F-BF12-DD2E6F6E038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7656372" y="0"/>
            <a:ext cx="1487628" cy="5143500"/>
          </a:xfrm>
          <a:custGeom>
            <a:avLst/>
            <a:gdLst>
              <a:gd name="connsiteX0" fmla="*/ 0 w 1983504"/>
              <a:gd name="connsiteY0" fmla="*/ 0 h 6858000"/>
              <a:gd name="connsiteX1" fmla="*/ 1376658 w 1983504"/>
              <a:gd name="connsiteY1" fmla="*/ 0 h 6858000"/>
              <a:gd name="connsiteX2" fmla="*/ 1690650 w 1983504"/>
              <a:gd name="connsiteY2" fmla="*/ 110269 h 6858000"/>
              <a:gd name="connsiteX3" fmla="*/ 1645361 w 1983504"/>
              <a:gd name="connsiteY3" fmla="*/ 135168 h 6858000"/>
              <a:gd name="connsiteX4" fmla="*/ 1373640 w 1983504"/>
              <a:gd name="connsiteY4" fmla="*/ 71141 h 6858000"/>
              <a:gd name="connsiteX5" fmla="*/ 1319295 w 1983504"/>
              <a:gd name="connsiteY5" fmla="*/ 88927 h 6858000"/>
              <a:gd name="connsiteX6" fmla="*/ 1346468 w 1983504"/>
              <a:gd name="connsiteY6" fmla="*/ 163625 h 6858000"/>
              <a:gd name="connsiteX7" fmla="*/ 1464213 w 1983504"/>
              <a:gd name="connsiteY7" fmla="*/ 192082 h 6858000"/>
              <a:gd name="connsiteX8" fmla="*/ 1648381 w 1983504"/>
              <a:gd name="connsiteY8" fmla="*/ 373491 h 6858000"/>
              <a:gd name="connsiteX9" fmla="*/ 1370620 w 1983504"/>
              <a:gd name="connsiteY9" fmla="*/ 352148 h 6858000"/>
              <a:gd name="connsiteX10" fmla="*/ 1322314 w 1983504"/>
              <a:gd name="connsiteY10" fmla="*/ 394834 h 6858000"/>
              <a:gd name="connsiteX11" fmla="*/ 1304199 w 1983504"/>
              <a:gd name="connsiteY11" fmla="*/ 451747 h 6858000"/>
              <a:gd name="connsiteX12" fmla="*/ 1222682 w 1983504"/>
              <a:gd name="connsiteY12" fmla="*/ 359262 h 6858000"/>
              <a:gd name="connsiteX13" fmla="*/ 1153242 w 1983504"/>
              <a:gd name="connsiteY13" fmla="*/ 334364 h 6858000"/>
              <a:gd name="connsiteX14" fmla="*/ 1132108 w 1983504"/>
              <a:gd name="connsiteY14" fmla="*/ 416176 h 6858000"/>
              <a:gd name="connsiteX15" fmla="*/ 1195509 w 1983504"/>
              <a:gd name="connsiteY15" fmla="*/ 505101 h 6858000"/>
              <a:gd name="connsiteX16" fmla="*/ 1364582 w 1983504"/>
              <a:gd name="connsiteY16" fmla="*/ 558458 h 6858000"/>
              <a:gd name="connsiteX17" fmla="*/ 1183434 w 1983504"/>
              <a:gd name="connsiteY17" fmla="*/ 558458 h 6858000"/>
              <a:gd name="connsiteX18" fmla="*/ 975114 w 1983504"/>
              <a:gd name="connsiteY18" fmla="*/ 522887 h 6858000"/>
              <a:gd name="connsiteX19" fmla="*/ 754716 w 1983504"/>
              <a:gd name="connsiteY19" fmla="*/ 533558 h 6858000"/>
              <a:gd name="connsiteX20" fmla="*/ 546395 w 1983504"/>
              <a:gd name="connsiteY20" fmla="*/ 462417 h 6858000"/>
              <a:gd name="connsiteX21" fmla="*/ 335056 w 1983504"/>
              <a:gd name="connsiteY21" fmla="*/ 465975 h 6858000"/>
              <a:gd name="connsiteX22" fmla="*/ 1270988 w 1983504"/>
              <a:gd name="connsiteY22" fmla="*/ 910606 h 6858000"/>
              <a:gd name="connsiteX23" fmla="*/ 1225701 w 1983504"/>
              <a:gd name="connsiteY23" fmla="*/ 921277 h 6858000"/>
              <a:gd name="connsiteX24" fmla="*/ 1165318 w 1983504"/>
              <a:gd name="connsiteY24" fmla="*/ 949734 h 6858000"/>
              <a:gd name="connsiteX25" fmla="*/ 1210606 w 1983504"/>
              <a:gd name="connsiteY25" fmla="*/ 1006647 h 6858000"/>
              <a:gd name="connsiteX26" fmla="*/ 1455156 w 1983504"/>
              <a:gd name="connsiteY26" fmla="*/ 1113358 h 6858000"/>
              <a:gd name="connsiteX27" fmla="*/ 1515538 w 1983504"/>
              <a:gd name="connsiteY27" fmla="*/ 1220069 h 6858000"/>
              <a:gd name="connsiteX28" fmla="*/ 1440060 w 1983504"/>
              <a:gd name="connsiteY28" fmla="*/ 1209399 h 6858000"/>
              <a:gd name="connsiteX29" fmla="*/ 1373640 w 1983504"/>
              <a:gd name="connsiteY29" fmla="*/ 1230741 h 6858000"/>
              <a:gd name="connsiteX30" fmla="*/ 1400810 w 1983504"/>
              <a:gd name="connsiteY30" fmla="*/ 1365909 h 6858000"/>
              <a:gd name="connsiteX31" fmla="*/ 1748012 w 1983504"/>
              <a:gd name="connsiteY31" fmla="*/ 1540204 h 6858000"/>
              <a:gd name="connsiteX32" fmla="*/ 1778203 w 1983504"/>
              <a:gd name="connsiteY32" fmla="*/ 1597117 h 6858000"/>
              <a:gd name="connsiteX33" fmla="*/ 1735936 w 1983504"/>
              <a:gd name="connsiteY33" fmla="*/ 1636245 h 6858000"/>
              <a:gd name="connsiteX34" fmla="*/ 1624228 w 1983504"/>
              <a:gd name="connsiteY34" fmla="*/ 1657587 h 6858000"/>
              <a:gd name="connsiteX35" fmla="*/ 1781223 w 1983504"/>
              <a:gd name="connsiteY35" fmla="*/ 1849668 h 6858000"/>
              <a:gd name="connsiteX36" fmla="*/ 1838587 w 1983504"/>
              <a:gd name="connsiteY36" fmla="*/ 1903025 h 6858000"/>
              <a:gd name="connsiteX37" fmla="*/ 1938218 w 1983504"/>
              <a:gd name="connsiteY37" fmla="*/ 1984836 h 6858000"/>
              <a:gd name="connsiteX38" fmla="*/ 1938218 w 1983504"/>
              <a:gd name="connsiteY38" fmla="*/ 2013292 h 6858000"/>
              <a:gd name="connsiteX39" fmla="*/ 1805376 w 1983504"/>
              <a:gd name="connsiteY39" fmla="*/ 2102219 h 6858000"/>
              <a:gd name="connsiteX40" fmla="*/ 1563844 w 1983504"/>
              <a:gd name="connsiteY40" fmla="*/ 2077320 h 6858000"/>
              <a:gd name="connsiteX41" fmla="*/ 1920104 w 1983504"/>
              <a:gd name="connsiteY41" fmla="*/ 2208931 h 6858000"/>
              <a:gd name="connsiteX42" fmla="*/ 766792 w 1983504"/>
              <a:gd name="connsiteY42" fmla="*/ 1892353 h 6858000"/>
              <a:gd name="connsiteX43" fmla="*/ 839252 w 1983504"/>
              <a:gd name="connsiteY43" fmla="*/ 1974165 h 6858000"/>
              <a:gd name="connsiteX44" fmla="*/ 1243816 w 1983504"/>
              <a:gd name="connsiteY44" fmla="*/ 2191146 h 6858000"/>
              <a:gd name="connsiteX45" fmla="*/ 1358543 w 1983504"/>
              <a:gd name="connsiteY45" fmla="*/ 2326314 h 6858000"/>
              <a:gd name="connsiteX46" fmla="*/ 1479310 w 1983504"/>
              <a:gd name="connsiteY46" fmla="*/ 2401012 h 6858000"/>
              <a:gd name="connsiteX47" fmla="*/ 1648381 w 1983504"/>
              <a:gd name="connsiteY47" fmla="*/ 2401012 h 6858000"/>
              <a:gd name="connsiteX48" fmla="*/ 1769146 w 1983504"/>
              <a:gd name="connsiteY48" fmla="*/ 2518395 h 6858000"/>
              <a:gd name="connsiteX49" fmla="*/ 1645361 w 1983504"/>
              <a:gd name="connsiteY49" fmla="*/ 2543294 h 6858000"/>
              <a:gd name="connsiteX50" fmla="*/ 1500444 w 1983504"/>
              <a:gd name="connsiteY50" fmla="*/ 2525509 h 6858000"/>
              <a:gd name="connsiteX51" fmla="*/ 1337410 w 1983504"/>
              <a:gd name="connsiteY51" fmla="*/ 2564636 h 6858000"/>
              <a:gd name="connsiteX52" fmla="*/ 1186452 w 1983504"/>
              <a:gd name="connsiteY52" fmla="*/ 2532623 h 6858000"/>
              <a:gd name="connsiteX53" fmla="*/ 1005304 w 1983504"/>
              <a:gd name="connsiteY53" fmla="*/ 2553965 h 6858000"/>
              <a:gd name="connsiteX54" fmla="*/ 947940 w 1983504"/>
              <a:gd name="connsiteY54" fmla="*/ 2692689 h 6858000"/>
              <a:gd name="connsiteX55" fmla="*/ 929826 w 1983504"/>
              <a:gd name="connsiteY55" fmla="*/ 2703362 h 6858000"/>
              <a:gd name="connsiteX56" fmla="*/ 594701 w 1983504"/>
              <a:gd name="connsiteY56" fmla="*/ 2923898 h 6858000"/>
              <a:gd name="connsiteX57" fmla="*/ 501108 w 1983504"/>
              <a:gd name="connsiteY57" fmla="*/ 2941684 h 6858000"/>
              <a:gd name="connsiteX58" fmla="*/ 1053610 w 1983504"/>
              <a:gd name="connsiteY58" fmla="*/ 3329402 h 6858000"/>
              <a:gd name="connsiteX59" fmla="*/ 682256 w 1983504"/>
              <a:gd name="connsiteY59" fmla="*/ 3229805 h 6858000"/>
              <a:gd name="connsiteX60" fmla="*/ 630932 w 1983504"/>
              <a:gd name="connsiteY60" fmla="*/ 3393429 h 6858000"/>
              <a:gd name="connsiteX61" fmla="*/ 806041 w 1983504"/>
              <a:gd name="connsiteY61" fmla="*/ 3539269 h 6858000"/>
              <a:gd name="connsiteX62" fmla="*/ 869444 w 1983504"/>
              <a:gd name="connsiteY62" fmla="*/ 3827390 h 6858000"/>
              <a:gd name="connsiteX63" fmla="*/ 839252 w 1983504"/>
              <a:gd name="connsiteY63" fmla="*/ 4090612 h 6858000"/>
              <a:gd name="connsiteX64" fmla="*/ 763774 w 1983504"/>
              <a:gd name="connsiteY64" fmla="*/ 4172424 h 6858000"/>
              <a:gd name="connsiteX65" fmla="*/ 655085 w 1983504"/>
              <a:gd name="connsiteY65" fmla="*/ 4321821 h 6858000"/>
              <a:gd name="connsiteX66" fmla="*/ 588662 w 1983504"/>
              <a:gd name="connsiteY66" fmla="*/ 4414305 h 6858000"/>
              <a:gd name="connsiteX67" fmla="*/ 356189 w 1983504"/>
              <a:gd name="connsiteY67" fmla="*/ 4378734 h 6858000"/>
              <a:gd name="connsiteX68" fmla="*/ 667160 w 1983504"/>
              <a:gd name="connsiteY68" fmla="*/ 4613499 h 6858000"/>
              <a:gd name="connsiteX69" fmla="*/ 416573 w 1983504"/>
              <a:gd name="connsiteY69" fmla="*/ 4585042 h 6858000"/>
              <a:gd name="connsiteX70" fmla="*/ 335056 w 1983504"/>
              <a:gd name="connsiteY70" fmla="*/ 4602828 h 6858000"/>
              <a:gd name="connsiteX71" fmla="*/ 380342 w 1983504"/>
              <a:gd name="connsiteY71" fmla="*/ 4677526 h 6858000"/>
              <a:gd name="connsiteX72" fmla="*/ 564510 w 1983504"/>
              <a:gd name="connsiteY72" fmla="*/ 4805580 h 6858000"/>
              <a:gd name="connsiteX73" fmla="*/ 944922 w 1983504"/>
              <a:gd name="connsiteY73" fmla="*/ 5154171 h 6858000"/>
              <a:gd name="connsiteX74" fmla="*/ 576586 w 1983504"/>
              <a:gd name="connsiteY74" fmla="*/ 4994104 h 6858000"/>
              <a:gd name="connsiteX75" fmla="*/ 963036 w 1983504"/>
              <a:gd name="connsiteY75" fmla="*/ 5353367 h 6858000"/>
              <a:gd name="connsiteX76" fmla="*/ 1047572 w 1983504"/>
              <a:gd name="connsiteY76" fmla="*/ 5474306 h 6858000"/>
              <a:gd name="connsiteX77" fmla="*/ 1222682 w 1983504"/>
              <a:gd name="connsiteY77" fmla="*/ 5769542 h 6858000"/>
              <a:gd name="connsiteX78" fmla="*/ 1213626 w 1983504"/>
              <a:gd name="connsiteY78" fmla="*/ 5801555 h 6858000"/>
              <a:gd name="connsiteX79" fmla="*/ 1014361 w 1983504"/>
              <a:gd name="connsiteY79" fmla="*/ 5755314 h 6858000"/>
              <a:gd name="connsiteX80" fmla="*/ 1274008 w 1983504"/>
              <a:gd name="connsiteY80" fmla="*/ 6004307 h 6858000"/>
              <a:gd name="connsiteX81" fmla="*/ 1542711 w 1983504"/>
              <a:gd name="connsiteY81" fmla="*/ 6196388 h 6858000"/>
              <a:gd name="connsiteX82" fmla="*/ 1352504 w 1983504"/>
              <a:gd name="connsiteY82" fmla="*/ 6167932 h 6858000"/>
              <a:gd name="connsiteX83" fmla="*/ 1089840 w 1983504"/>
              <a:gd name="connsiteY83" fmla="*/ 6057663 h 6858000"/>
              <a:gd name="connsiteX84" fmla="*/ 999266 w 1983504"/>
              <a:gd name="connsiteY84" fmla="*/ 6100347 h 6858000"/>
              <a:gd name="connsiteX85" fmla="*/ 1246836 w 1983504"/>
              <a:gd name="connsiteY85" fmla="*/ 6281757 h 6858000"/>
              <a:gd name="connsiteX86" fmla="*/ 1388735 w 1983504"/>
              <a:gd name="connsiteY86" fmla="*/ 6367127 h 6858000"/>
              <a:gd name="connsiteX87" fmla="*/ 1446099 w 1983504"/>
              <a:gd name="connsiteY87" fmla="*/ 6431153 h 6858000"/>
              <a:gd name="connsiteX88" fmla="*/ 1609132 w 1983504"/>
              <a:gd name="connsiteY88" fmla="*/ 6658805 h 6858000"/>
              <a:gd name="connsiteX89" fmla="*/ 1983504 w 1983504"/>
              <a:gd name="connsiteY89" fmla="*/ 6858000 h 6858000"/>
              <a:gd name="connsiteX90" fmla="*/ 0 w 1983504"/>
              <a:gd name="connsiteY9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983504" h="6858000">
                <a:moveTo>
                  <a:pt x="0" y="0"/>
                </a:moveTo>
                <a:lnTo>
                  <a:pt x="1376658" y="0"/>
                </a:lnTo>
                <a:cubicBezTo>
                  <a:pt x="1482328" y="35571"/>
                  <a:pt x="1584980" y="78255"/>
                  <a:pt x="1690650" y="110269"/>
                </a:cubicBezTo>
                <a:cubicBezTo>
                  <a:pt x="1675553" y="145839"/>
                  <a:pt x="1660458" y="138725"/>
                  <a:pt x="1645361" y="135168"/>
                </a:cubicBezTo>
                <a:cubicBezTo>
                  <a:pt x="1554788" y="120941"/>
                  <a:pt x="1461194" y="110269"/>
                  <a:pt x="1373640" y="71141"/>
                </a:cubicBezTo>
                <a:cubicBezTo>
                  <a:pt x="1352504" y="64027"/>
                  <a:pt x="1328352" y="64027"/>
                  <a:pt x="1319295" y="88927"/>
                </a:cubicBezTo>
                <a:cubicBezTo>
                  <a:pt x="1304199" y="124497"/>
                  <a:pt x="1325332" y="145839"/>
                  <a:pt x="1346468" y="163625"/>
                </a:cubicBezTo>
                <a:cubicBezTo>
                  <a:pt x="1382696" y="195638"/>
                  <a:pt x="1424964" y="188525"/>
                  <a:pt x="1464213" y="192082"/>
                </a:cubicBezTo>
                <a:cubicBezTo>
                  <a:pt x="1572902" y="209867"/>
                  <a:pt x="1624228" y="259665"/>
                  <a:pt x="1648381" y="373491"/>
                </a:cubicBezTo>
                <a:cubicBezTo>
                  <a:pt x="1554788" y="327250"/>
                  <a:pt x="1461194" y="384162"/>
                  <a:pt x="1370620" y="352148"/>
                </a:cubicBezTo>
                <a:cubicBezTo>
                  <a:pt x="1346468" y="345034"/>
                  <a:pt x="1310237" y="355706"/>
                  <a:pt x="1322314" y="394834"/>
                </a:cubicBezTo>
                <a:cubicBezTo>
                  <a:pt x="1334390" y="430405"/>
                  <a:pt x="1373640" y="458860"/>
                  <a:pt x="1304199" y="451747"/>
                </a:cubicBezTo>
                <a:cubicBezTo>
                  <a:pt x="1252873" y="448189"/>
                  <a:pt x="1237778" y="405504"/>
                  <a:pt x="1222682" y="359262"/>
                </a:cubicBezTo>
                <a:cubicBezTo>
                  <a:pt x="1210606" y="334364"/>
                  <a:pt x="1177395" y="320135"/>
                  <a:pt x="1153242" y="334364"/>
                </a:cubicBezTo>
                <a:cubicBezTo>
                  <a:pt x="1123051" y="348592"/>
                  <a:pt x="1132108" y="387720"/>
                  <a:pt x="1132108" y="416176"/>
                </a:cubicBezTo>
                <a:cubicBezTo>
                  <a:pt x="1129088" y="469532"/>
                  <a:pt x="1153242" y="494431"/>
                  <a:pt x="1195509" y="505101"/>
                </a:cubicBezTo>
                <a:cubicBezTo>
                  <a:pt x="1246836" y="519330"/>
                  <a:pt x="1298160" y="537116"/>
                  <a:pt x="1364582" y="558458"/>
                </a:cubicBezTo>
                <a:cubicBezTo>
                  <a:pt x="1292122" y="594028"/>
                  <a:pt x="1237778" y="586915"/>
                  <a:pt x="1183434" y="558458"/>
                </a:cubicBezTo>
                <a:cubicBezTo>
                  <a:pt x="1117012" y="526444"/>
                  <a:pt x="1029458" y="483759"/>
                  <a:pt x="975114" y="522887"/>
                </a:cubicBezTo>
                <a:cubicBezTo>
                  <a:pt x="893597" y="579800"/>
                  <a:pt x="827176" y="544229"/>
                  <a:pt x="754716" y="533558"/>
                </a:cubicBezTo>
                <a:cubicBezTo>
                  <a:pt x="603758" y="512216"/>
                  <a:pt x="697352" y="480203"/>
                  <a:pt x="546395" y="462417"/>
                </a:cubicBezTo>
                <a:cubicBezTo>
                  <a:pt x="486012" y="455303"/>
                  <a:pt x="422610" y="426847"/>
                  <a:pt x="335056" y="465975"/>
                </a:cubicBezTo>
                <a:cubicBezTo>
                  <a:pt x="730563" y="672284"/>
                  <a:pt x="917750" y="658055"/>
                  <a:pt x="1270988" y="910606"/>
                </a:cubicBezTo>
                <a:cubicBezTo>
                  <a:pt x="1255893" y="935506"/>
                  <a:pt x="1240798" y="924835"/>
                  <a:pt x="1225701" y="921277"/>
                </a:cubicBezTo>
                <a:cubicBezTo>
                  <a:pt x="1201548" y="917720"/>
                  <a:pt x="1171356" y="903491"/>
                  <a:pt x="1165318" y="949734"/>
                </a:cubicBezTo>
                <a:cubicBezTo>
                  <a:pt x="1162298" y="985305"/>
                  <a:pt x="1180415" y="1003089"/>
                  <a:pt x="1210606" y="1006647"/>
                </a:cubicBezTo>
                <a:cubicBezTo>
                  <a:pt x="1298160" y="1020875"/>
                  <a:pt x="1376658" y="1070674"/>
                  <a:pt x="1455156" y="1113358"/>
                </a:cubicBezTo>
                <a:cubicBezTo>
                  <a:pt x="1491385" y="1131144"/>
                  <a:pt x="1530634" y="1156043"/>
                  <a:pt x="1515538" y="1220069"/>
                </a:cubicBezTo>
                <a:cubicBezTo>
                  <a:pt x="1485348" y="1237855"/>
                  <a:pt x="1464213" y="1212955"/>
                  <a:pt x="1440060" y="1209399"/>
                </a:cubicBezTo>
                <a:cubicBezTo>
                  <a:pt x="1415907" y="1205842"/>
                  <a:pt x="1358543" y="1220069"/>
                  <a:pt x="1373640" y="1230741"/>
                </a:cubicBezTo>
                <a:cubicBezTo>
                  <a:pt x="1443080" y="1269868"/>
                  <a:pt x="1316276" y="1365909"/>
                  <a:pt x="1400810" y="1365909"/>
                </a:cubicBezTo>
                <a:cubicBezTo>
                  <a:pt x="1539691" y="1365909"/>
                  <a:pt x="1615170" y="1536647"/>
                  <a:pt x="1748012" y="1540204"/>
                </a:cubicBezTo>
                <a:cubicBezTo>
                  <a:pt x="1769146" y="1540204"/>
                  <a:pt x="1778203" y="1572219"/>
                  <a:pt x="1778203" y="1597117"/>
                </a:cubicBezTo>
                <a:cubicBezTo>
                  <a:pt x="1778203" y="1629132"/>
                  <a:pt x="1757070" y="1632688"/>
                  <a:pt x="1735936" y="1636245"/>
                </a:cubicBezTo>
                <a:cubicBezTo>
                  <a:pt x="1702725" y="1639802"/>
                  <a:pt x="1666496" y="1597117"/>
                  <a:pt x="1624228" y="1657587"/>
                </a:cubicBezTo>
                <a:cubicBezTo>
                  <a:pt x="1702725" y="1693158"/>
                  <a:pt x="1784242" y="1728729"/>
                  <a:pt x="1781223" y="1849668"/>
                </a:cubicBezTo>
                <a:cubicBezTo>
                  <a:pt x="1781223" y="1881683"/>
                  <a:pt x="1814434" y="1895910"/>
                  <a:pt x="1838587" y="1903025"/>
                </a:cubicBezTo>
                <a:cubicBezTo>
                  <a:pt x="1880854" y="1917252"/>
                  <a:pt x="1914065" y="1938595"/>
                  <a:pt x="1938218" y="1984836"/>
                </a:cubicBezTo>
                <a:cubicBezTo>
                  <a:pt x="1938218" y="1995507"/>
                  <a:pt x="1938218" y="2002622"/>
                  <a:pt x="1938218" y="2013292"/>
                </a:cubicBezTo>
                <a:cubicBezTo>
                  <a:pt x="1932180" y="2123562"/>
                  <a:pt x="1871798" y="2120004"/>
                  <a:pt x="1805376" y="2102219"/>
                </a:cubicBezTo>
                <a:cubicBezTo>
                  <a:pt x="1726878" y="2080877"/>
                  <a:pt x="1648381" y="2038192"/>
                  <a:pt x="1563844" y="2077320"/>
                </a:cubicBezTo>
                <a:cubicBezTo>
                  <a:pt x="1681592" y="2130676"/>
                  <a:pt x="1811414" y="2134233"/>
                  <a:pt x="1920104" y="2208931"/>
                </a:cubicBezTo>
                <a:cubicBezTo>
                  <a:pt x="1515538" y="2223159"/>
                  <a:pt x="1159280" y="1984836"/>
                  <a:pt x="766792" y="1892353"/>
                </a:cubicBezTo>
                <a:cubicBezTo>
                  <a:pt x="778869" y="1952823"/>
                  <a:pt x="812080" y="1967051"/>
                  <a:pt x="839252" y="1974165"/>
                </a:cubicBezTo>
                <a:cubicBezTo>
                  <a:pt x="984170" y="2020407"/>
                  <a:pt x="1110974" y="2112891"/>
                  <a:pt x="1243816" y="2191146"/>
                </a:cubicBezTo>
                <a:cubicBezTo>
                  <a:pt x="1298160" y="2223159"/>
                  <a:pt x="1337410" y="2258731"/>
                  <a:pt x="1358543" y="2326314"/>
                </a:cubicBezTo>
                <a:cubicBezTo>
                  <a:pt x="1376658" y="2390340"/>
                  <a:pt x="1412888" y="2418796"/>
                  <a:pt x="1479310" y="2401012"/>
                </a:cubicBezTo>
                <a:cubicBezTo>
                  <a:pt x="1533654" y="2386784"/>
                  <a:pt x="1591018" y="2393898"/>
                  <a:pt x="1648381" y="2401012"/>
                </a:cubicBezTo>
                <a:cubicBezTo>
                  <a:pt x="1711782" y="2408126"/>
                  <a:pt x="1784242" y="2479267"/>
                  <a:pt x="1769146" y="2518395"/>
                </a:cubicBezTo>
                <a:cubicBezTo>
                  <a:pt x="1738956" y="2582422"/>
                  <a:pt x="1687630" y="2550408"/>
                  <a:pt x="1645361" y="2543294"/>
                </a:cubicBezTo>
                <a:cubicBezTo>
                  <a:pt x="1594036" y="2536181"/>
                  <a:pt x="1500444" y="2518395"/>
                  <a:pt x="1500444" y="2525509"/>
                </a:cubicBezTo>
                <a:cubicBezTo>
                  <a:pt x="1467232" y="2685576"/>
                  <a:pt x="1391754" y="2564636"/>
                  <a:pt x="1337410" y="2564636"/>
                </a:cubicBezTo>
                <a:cubicBezTo>
                  <a:pt x="1286084" y="2564636"/>
                  <a:pt x="1234759" y="2546851"/>
                  <a:pt x="1186452" y="2532623"/>
                </a:cubicBezTo>
                <a:cubicBezTo>
                  <a:pt x="1123051" y="2514837"/>
                  <a:pt x="1065688" y="2546851"/>
                  <a:pt x="1005304" y="2553965"/>
                </a:cubicBezTo>
                <a:cubicBezTo>
                  <a:pt x="950960" y="2561080"/>
                  <a:pt x="981150" y="2653563"/>
                  <a:pt x="947940" y="2692689"/>
                </a:cubicBezTo>
                <a:cubicBezTo>
                  <a:pt x="941903" y="2703362"/>
                  <a:pt x="935864" y="2703362"/>
                  <a:pt x="929826" y="2703362"/>
                </a:cubicBezTo>
                <a:cubicBezTo>
                  <a:pt x="911711" y="2980812"/>
                  <a:pt x="594701" y="2913227"/>
                  <a:pt x="594701" y="2923898"/>
                </a:cubicBezTo>
                <a:cubicBezTo>
                  <a:pt x="567529" y="2941684"/>
                  <a:pt x="534318" y="2899000"/>
                  <a:pt x="501108" y="2941684"/>
                </a:cubicBezTo>
                <a:cubicBezTo>
                  <a:pt x="643007" y="3137322"/>
                  <a:pt x="860386" y="3183563"/>
                  <a:pt x="1053610" y="3329402"/>
                </a:cubicBezTo>
                <a:cubicBezTo>
                  <a:pt x="893597" y="3379202"/>
                  <a:pt x="800002" y="3208463"/>
                  <a:pt x="682256" y="3229805"/>
                </a:cubicBezTo>
                <a:cubicBezTo>
                  <a:pt x="624893" y="3283162"/>
                  <a:pt x="796984" y="3368530"/>
                  <a:pt x="630932" y="3393429"/>
                </a:cubicBezTo>
                <a:cubicBezTo>
                  <a:pt x="703390" y="3439672"/>
                  <a:pt x="754716" y="3485914"/>
                  <a:pt x="806041" y="3539269"/>
                </a:cubicBezTo>
                <a:cubicBezTo>
                  <a:pt x="893597" y="3635309"/>
                  <a:pt x="911711" y="3699337"/>
                  <a:pt x="869444" y="3827390"/>
                </a:cubicBezTo>
                <a:cubicBezTo>
                  <a:pt x="842270" y="3912759"/>
                  <a:pt x="803022" y="3991015"/>
                  <a:pt x="839252" y="4090612"/>
                </a:cubicBezTo>
                <a:cubicBezTo>
                  <a:pt x="863405" y="4158196"/>
                  <a:pt x="854347" y="4204438"/>
                  <a:pt x="763774" y="4172424"/>
                </a:cubicBezTo>
                <a:cubicBezTo>
                  <a:pt x="667160" y="4140411"/>
                  <a:pt x="630932" y="4200882"/>
                  <a:pt x="655085" y="4321821"/>
                </a:cubicBezTo>
                <a:cubicBezTo>
                  <a:pt x="670179" y="4400076"/>
                  <a:pt x="655085" y="4424975"/>
                  <a:pt x="588662" y="4414305"/>
                </a:cubicBezTo>
                <a:cubicBezTo>
                  <a:pt x="516204" y="4403633"/>
                  <a:pt x="446764" y="4353835"/>
                  <a:pt x="356189" y="4378734"/>
                </a:cubicBezTo>
                <a:cubicBezTo>
                  <a:pt x="428648" y="4521016"/>
                  <a:pt x="582626" y="4478331"/>
                  <a:pt x="667160" y="4613499"/>
                </a:cubicBezTo>
                <a:cubicBezTo>
                  <a:pt x="567529" y="4613499"/>
                  <a:pt x="489031" y="4613499"/>
                  <a:pt x="416573" y="4585042"/>
                </a:cubicBezTo>
                <a:cubicBezTo>
                  <a:pt x="386381" y="4574373"/>
                  <a:pt x="353170" y="4560144"/>
                  <a:pt x="335056" y="4602828"/>
                </a:cubicBezTo>
                <a:cubicBezTo>
                  <a:pt x="313920" y="4652628"/>
                  <a:pt x="356189" y="4670412"/>
                  <a:pt x="380342" y="4677526"/>
                </a:cubicBezTo>
                <a:cubicBezTo>
                  <a:pt x="449784" y="4702425"/>
                  <a:pt x="504126" y="4759339"/>
                  <a:pt x="564510" y="4805580"/>
                </a:cubicBezTo>
                <a:cubicBezTo>
                  <a:pt x="694332" y="4905177"/>
                  <a:pt x="836233" y="4990547"/>
                  <a:pt x="944922" y="5154171"/>
                </a:cubicBezTo>
                <a:cubicBezTo>
                  <a:pt x="809060" y="5111487"/>
                  <a:pt x="706410" y="5011889"/>
                  <a:pt x="576586" y="4994104"/>
                </a:cubicBezTo>
                <a:cubicBezTo>
                  <a:pt x="688296" y="5143500"/>
                  <a:pt x="830194" y="5243097"/>
                  <a:pt x="963036" y="5353367"/>
                </a:cubicBezTo>
                <a:cubicBezTo>
                  <a:pt x="1002286" y="5385379"/>
                  <a:pt x="1041534" y="5406721"/>
                  <a:pt x="1047572" y="5474306"/>
                </a:cubicBezTo>
                <a:cubicBezTo>
                  <a:pt x="1065688" y="5605917"/>
                  <a:pt x="1113992" y="5712629"/>
                  <a:pt x="1222682" y="5769542"/>
                </a:cubicBezTo>
                <a:cubicBezTo>
                  <a:pt x="1222682" y="5769542"/>
                  <a:pt x="1216644" y="5790884"/>
                  <a:pt x="1213626" y="5801555"/>
                </a:cubicBezTo>
                <a:cubicBezTo>
                  <a:pt x="1147203" y="5805112"/>
                  <a:pt x="1095878" y="5726858"/>
                  <a:pt x="1014361" y="5755314"/>
                </a:cubicBezTo>
                <a:cubicBezTo>
                  <a:pt x="1095878" y="5862025"/>
                  <a:pt x="1162298" y="5954508"/>
                  <a:pt x="1274008" y="6004307"/>
                </a:cubicBezTo>
                <a:cubicBezTo>
                  <a:pt x="1364582" y="6043434"/>
                  <a:pt x="1476290" y="6068335"/>
                  <a:pt x="1542711" y="6196388"/>
                </a:cubicBezTo>
                <a:cubicBezTo>
                  <a:pt x="1467232" y="6221287"/>
                  <a:pt x="1409868" y="6189274"/>
                  <a:pt x="1352504" y="6167932"/>
                </a:cubicBezTo>
                <a:cubicBezTo>
                  <a:pt x="1264950" y="6132361"/>
                  <a:pt x="1177395" y="6093234"/>
                  <a:pt x="1089840" y="6057663"/>
                </a:cubicBezTo>
                <a:cubicBezTo>
                  <a:pt x="1056628" y="6043434"/>
                  <a:pt x="1020400" y="6036320"/>
                  <a:pt x="999266" y="6100347"/>
                </a:cubicBezTo>
                <a:cubicBezTo>
                  <a:pt x="1110974" y="6114575"/>
                  <a:pt x="1177395" y="6199945"/>
                  <a:pt x="1246836" y="6281757"/>
                </a:cubicBezTo>
                <a:cubicBezTo>
                  <a:pt x="1286084" y="6327999"/>
                  <a:pt x="1319295" y="6388469"/>
                  <a:pt x="1388735" y="6367127"/>
                </a:cubicBezTo>
                <a:cubicBezTo>
                  <a:pt x="1424964" y="6356456"/>
                  <a:pt x="1449118" y="6388469"/>
                  <a:pt x="1446099" y="6431153"/>
                </a:cubicBezTo>
                <a:cubicBezTo>
                  <a:pt x="1431002" y="6580550"/>
                  <a:pt x="1518558" y="6630349"/>
                  <a:pt x="1609132" y="6658805"/>
                </a:cubicBezTo>
                <a:cubicBezTo>
                  <a:pt x="1741974" y="6701489"/>
                  <a:pt x="1859720" y="6786859"/>
                  <a:pt x="1983504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xmlns="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xmlns="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xmlns="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5C5142A3-1E76-8C29-F8E0-DB54BB0CD34D}"/>
              </a:ext>
            </a:extLst>
          </p:cNvPr>
          <p:cNvSpPr txBox="1"/>
          <p:nvPr/>
        </p:nvSpPr>
        <p:spPr>
          <a:xfrm>
            <a:off x="5796136" y="267494"/>
            <a:ext cx="316835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600" b="1" i="1" u="none" strike="noStrike" baseline="0" dirty="0">
                <a:latin typeface="Arial-BoldItalicMT"/>
              </a:rPr>
              <a:t>Split </a:t>
            </a:r>
            <a:r>
              <a:rPr lang="pt-BR" sz="1600" b="1" i="1" u="none" strike="noStrike" baseline="0" dirty="0" err="1">
                <a:latin typeface="Arial-BoldItalicMT"/>
              </a:rPr>
              <a:t>Payment</a:t>
            </a:r>
            <a:endParaRPr lang="pt-BR" sz="1600" b="1" i="1" u="none" strike="noStrike" baseline="0" dirty="0">
              <a:latin typeface="Arial-BoldItalicMT"/>
            </a:endParaRPr>
          </a:p>
          <a:p>
            <a:pPr algn="just"/>
            <a:endParaRPr lang="pt-BR" sz="1600" b="1" i="1" dirty="0">
              <a:latin typeface="Arial-BoldItalicMT"/>
            </a:endParaRPr>
          </a:p>
          <a:p>
            <a:pPr algn="just"/>
            <a:r>
              <a:rPr lang="pt-BR" sz="1600" b="0" i="0" u="none" strike="noStrike" baseline="0" dirty="0">
                <a:latin typeface="ArialMT"/>
              </a:rPr>
              <a:t>Conforme divulgado pela Secretaria Extraordinária da Reforma Tributária, a intenção é que, a partir da adoção exclusiva de documentação fiscal eletrônica para os novos tributos, o aproveitamento do</a:t>
            </a:r>
          </a:p>
          <a:p>
            <a:pPr algn="just"/>
            <a:r>
              <a:rPr lang="pt-BR" sz="1600" b="0" i="0" u="none" strike="noStrike" baseline="0" dirty="0">
                <a:latin typeface="ArialMT"/>
              </a:rPr>
              <a:t>respectivo crédito pelo adquirente esteja condicionado ao efetivo pagamento do tributo na etapa anterior, e que a modalidade de apuração e pagamento se dê via </a:t>
            </a:r>
            <a:r>
              <a:rPr lang="pt-BR" sz="1600" b="0" i="1" u="none" strike="noStrike" baseline="0" dirty="0">
                <a:latin typeface="Arial-ItalicMT"/>
              </a:rPr>
              <a:t>split </a:t>
            </a:r>
            <a:r>
              <a:rPr lang="pt-BR" sz="1600" b="0" i="1" u="none" strike="noStrike" baseline="0" dirty="0" err="1">
                <a:latin typeface="Arial-ItalicMT"/>
              </a:rPr>
              <a:t>payment</a:t>
            </a:r>
            <a:r>
              <a:rPr lang="pt-BR" sz="1600" b="0" i="1" u="none" strike="noStrike" baseline="0" dirty="0">
                <a:latin typeface="Arial-ItalicMT"/>
              </a:rPr>
              <a:t> </a:t>
            </a:r>
            <a:r>
              <a:rPr lang="pt-BR" sz="1600" b="0" i="0" u="none" strike="noStrike" baseline="0" dirty="0">
                <a:latin typeface="ArialMT"/>
              </a:rPr>
              <a:t>como regra geral.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xmlns="" val="925448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xmlns="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xmlns="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xmlns="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xmlns="" id="{B908C175-4E4A-9ED7-1977-DE47940067D3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186821"/>
            <a:ext cx="9144000" cy="438518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xmlns="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xmlns="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xmlns="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094E3044-C892-1958-8AB6-3AC9F7CA2C9E}"/>
              </a:ext>
            </a:extLst>
          </p:cNvPr>
          <p:cNvSpPr txBox="1"/>
          <p:nvPr/>
        </p:nvSpPr>
        <p:spPr>
          <a:xfrm>
            <a:off x="179512" y="123478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latin typeface="Montserrat" pitchFamily="2" charset="0"/>
              </a:rPr>
              <a:t>DESAFIOS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CB63A142-05DE-9190-5FE3-C9521D715CE7}"/>
              </a:ext>
            </a:extLst>
          </p:cNvPr>
          <p:cNvSpPr txBox="1"/>
          <p:nvPr/>
        </p:nvSpPr>
        <p:spPr>
          <a:xfrm>
            <a:off x="179512" y="1593288"/>
            <a:ext cx="87849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tx2"/>
                </a:solidFill>
                <a:latin typeface="Montserrat" pitchFamily="2" charset="0"/>
              </a:rPr>
              <a:t>AJUSTE NA EFD PARA ATENDER O PERÍODO DE TRANSIÇÃO? OU NOVA OBRIGAÇÃO ACESSÓRIA?</a:t>
            </a:r>
          </a:p>
          <a:p>
            <a:pPr algn="ctr"/>
            <a:endParaRPr lang="pt-BR" b="1" dirty="0">
              <a:solidFill>
                <a:schemeClr val="tx2"/>
              </a:solidFill>
              <a:latin typeface="Montserrat" pitchFamily="2" charset="0"/>
            </a:endParaRPr>
          </a:p>
          <a:p>
            <a:pPr algn="ctr"/>
            <a:r>
              <a:rPr lang="pt-BR" b="1" dirty="0">
                <a:solidFill>
                  <a:schemeClr val="tx2"/>
                </a:solidFill>
                <a:latin typeface="Montserrat" pitchFamily="2" charset="0"/>
              </a:rPr>
              <a:t>NOVOS CÓDIGOS DE CST DEVERÃO SER CRIADOS?</a:t>
            </a:r>
          </a:p>
          <a:p>
            <a:pPr algn="ctr"/>
            <a:endParaRPr lang="pt-BR" b="1" dirty="0">
              <a:solidFill>
                <a:schemeClr val="tx2"/>
              </a:solidFill>
              <a:latin typeface="Montserrat" pitchFamily="2" charset="0"/>
            </a:endParaRPr>
          </a:p>
          <a:p>
            <a:pPr algn="ctr"/>
            <a:r>
              <a:rPr lang="pt-BR" b="1" dirty="0">
                <a:solidFill>
                  <a:schemeClr val="tx2"/>
                </a:solidFill>
                <a:latin typeface="Montserrat" pitchFamily="2" charset="0"/>
              </a:rPr>
              <a:t>E A SIMPLIFICAÇÃO?</a:t>
            </a:r>
          </a:p>
          <a:p>
            <a:pPr algn="ctr"/>
            <a:endParaRPr lang="pt-BR" b="1" dirty="0">
              <a:solidFill>
                <a:schemeClr val="tx2"/>
              </a:solidFill>
              <a:latin typeface="Montserrat" pitchFamily="2" charset="0"/>
            </a:endParaRPr>
          </a:p>
          <a:p>
            <a:pPr algn="ctr"/>
            <a:endParaRPr lang="pt-BR" sz="1400" b="1" dirty="0">
              <a:latin typeface="Montserrat" pitchFamily="2" charset="0"/>
            </a:endParaRPr>
          </a:p>
        </p:txBody>
      </p:sp>
      <p:pic>
        <p:nvPicPr>
          <p:cNvPr id="8" name="Imagem 7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xmlns="" id="{F0325171-D9F9-9CD6-535E-7F9E15788B7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1451" y="51888"/>
            <a:ext cx="1007694" cy="100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4996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xmlns="" id="{BEA777D9-8167-48DE-A57B-F95FD7EB1251}"/>
              </a:ext>
            </a:extLst>
          </p:cNvPr>
          <p:cNvCxnSpPr>
            <a:cxnSpLocks/>
          </p:cNvCxnSpPr>
          <p:nvPr/>
        </p:nvCxnSpPr>
        <p:spPr>
          <a:xfrm>
            <a:off x="4220781" y="960553"/>
            <a:ext cx="0" cy="343146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Imagem 7">
            <a:extLst>
              <a:ext uri="{FF2B5EF4-FFF2-40B4-BE49-F238E27FC236}">
                <a16:creationId xmlns:a16="http://schemas.microsoft.com/office/drawing/2014/main" xmlns="" id="{AA86BCBE-E2C8-461D-8A22-471C80D510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B"/>
              </a:clrFrom>
              <a:clrTo>
                <a:srgbClr val="FCFC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1481" y="2239161"/>
            <a:ext cx="262124" cy="267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Imagem 2">
            <a:extLst>
              <a:ext uri="{FF2B5EF4-FFF2-40B4-BE49-F238E27FC236}">
                <a16:creationId xmlns:a16="http://schemas.microsoft.com/office/drawing/2014/main" xmlns="" id="{B6CFC333-D3BA-4A26-A53C-1CE4870A6B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6611" y="2934031"/>
            <a:ext cx="262124" cy="268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13">
            <a:extLst>
              <a:ext uri="{FF2B5EF4-FFF2-40B4-BE49-F238E27FC236}">
                <a16:creationId xmlns:a16="http://schemas.microsoft.com/office/drawing/2014/main" xmlns="" id="{4B57EC19-014B-4350-90C6-12BC7B82DA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4617" y="2186826"/>
            <a:ext cx="2771018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685800"/>
            <a:r>
              <a:rPr lang="pt-BR" altLang="pt-BR" sz="1500" dirty="0" err="1">
                <a:solidFill>
                  <a:srgbClr val="002060"/>
                </a:solidFill>
                <a:latin typeface="HelvLight" pitchFamily="2" charset="0"/>
                <a:ea typeface="Calibri" panose="020F0502020204030204" pitchFamily="34" charset="0"/>
                <a:cs typeface="Calibri" panose="020F0502020204030204" pitchFamily="34" charset="0"/>
              </a:rPr>
              <a:t>Profa.patriciaalves</a:t>
            </a:r>
            <a:endParaRPr lang="pt-BR" altLang="pt-BR" sz="1500" dirty="0">
              <a:solidFill>
                <a:srgbClr val="002060"/>
              </a:solidFill>
              <a:latin typeface="HelvLight" pitchFamily="2" charset="0"/>
            </a:endParaRPr>
          </a:p>
        </p:txBody>
      </p:sp>
      <p:sp>
        <p:nvSpPr>
          <p:cNvPr id="37" name="Rectangle 13">
            <a:extLst>
              <a:ext uri="{FF2B5EF4-FFF2-40B4-BE49-F238E27FC236}">
                <a16:creationId xmlns:a16="http://schemas.microsoft.com/office/drawing/2014/main" xmlns="" id="{C71A0355-025F-4B6E-A88E-620A238B3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3339" y="2897553"/>
            <a:ext cx="342495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0" defTabSz="685800"/>
            <a:r>
              <a:rPr lang="pt-BR" altLang="pt-BR" sz="1500" dirty="0" err="1">
                <a:solidFill>
                  <a:srgbClr val="002060"/>
                </a:solidFill>
                <a:latin typeface="HelvLight" pitchFamily="2" charset="0"/>
                <a:ea typeface="Calibri" panose="020F0502020204030204" pitchFamily="34" charset="0"/>
                <a:cs typeface="Calibri" panose="020F0502020204030204" pitchFamily="34" charset="0"/>
              </a:rPr>
              <a:t>patríciaalves</a:t>
            </a:r>
            <a:endParaRPr lang="pt-BR" altLang="pt-BR" sz="1500" dirty="0">
              <a:solidFill>
                <a:srgbClr val="002060"/>
              </a:solidFill>
              <a:latin typeface="HelvLight" pitchFamily="2" charset="0"/>
            </a:endParaRPr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xmlns="" id="{298372E2-A449-4B78-A6C8-B86A0F265D10}"/>
              </a:ext>
            </a:extLst>
          </p:cNvPr>
          <p:cNvSpPr/>
          <p:nvPr/>
        </p:nvSpPr>
        <p:spPr>
          <a:xfrm>
            <a:off x="232578" y="4810616"/>
            <a:ext cx="7971180" cy="293127"/>
          </a:xfrm>
          <a:prstGeom prst="rect">
            <a:avLst/>
          </a:prstGeom>
          <a:solidFill>
            <a:srgbClr val="8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3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Escriturações Fiscais Digitais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xmlns="" id="{7E50F235-9CFD-46FB-9C26-C121A3FC16CA}"/>
              </a:ext>
            </a:extLst>
          </p:cNvPr>
          <p:cNvSpPr txBox="1"/>
          <p:nvPr/>
        </p:nvSpPr>
        <p:spPr>
          <a:xfrm>
            <a:off x="8572500" y="4818680"/>
            <a:ext cx="53174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50" dirty="0">
                <a:solidFill>
                  <a:schemeClr val="bg1"/>
                </a:solidFill>
              </a:rPr>
              <a:t>20</a:t>
            </a:r>
          </a:p>
        </p:txBody>
      </p:sp>
      <p:cxnSp>
        <p:nvCxnSpPr>
          <p:cNvPr id="39" name="Conector reto 38"/>
          <p:cNvCxnSpPr/>
          <p:nvPr/>
        </p:nvCxnSpPr>
        <p:spPr>
          <a:xfrm>
            <a:off x="1377061" y="550431"/>
            <a:ext cx="568744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xmlns="" id="{47656958-2F91-B46D-71DC-F1DA21A4AB1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711" y="1040763"/>
            <a:ext cx="3330883" cy="3330883"/>
          </a:xfrm>
          <a:prstGeom prst="rect">
            <a:avLst/>
          </a:prstGeom>
        </p:spPr>
      </p:pic>
      <p:pic>
        <p:nvPicPr>
          <p:cNvPr id="3" name="Imagem 2" descr="Uma imagem contendo Forma&#10;&#10;Descrição gerada automaticamente">
            <a:extLst>
              <a:ext uri="{FF2B5EF4-FFF2-40B4-BE49-F238E27FC236}">
                <a16:creationId xmlns:a16="http://schemas.microsoft.com/office/drawing/2014/main" xmlns="" id="{7D078441-CC8B-1748-A269-B68629450FB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4" name="Gráfico 13">
            <a:extLst>
              <a:ext uri="{FF2B5EF4-FFF2-40B4-BE49-F238E27FC236}">
                <a16:creationId xmlns:a16="http://schemas.microsoft.com/office/drawing/2014/main" xmlns="" id="{F4B014E5-861D-8D25-EBE6-B54D5CCF8B4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5" name="Gráfico 21">
            <a:extLst>
              <a:ext uri="{FF2B5EF4-FFF2-40B4-BE49-F238E27FC236}">
                <a16:creationId xmlns:a16="http://schemas.microsoft.com/office/drawing/2014/main" xmlns="" id="{B6E03415-C6DC-DA58-05B8-405C2B09CDF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xmlns="" id="{3721D9C7-FE35-168A-054C-50A1E8D3EEC9}"/>
              </a:ext>
            </a:extLst>
          </p:cNvPr>
          <p:cNvSpPr/>
          <p:nvPr/>
        </p:nvSpPr>
        <p:spPr>
          <a:xfrm>
            <a:off x="3372659" y="550431"/>
            <a:ext cx="1631389" cy="293127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3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OBRIGADA!</a:t>
            </a:r>
          </a:p>
        </p:txBody>
      </p:sp>
    </p:spTree>
    <p:extLst>
      <p:ext uri="{BB962C8B-B14F-4D97-AF65-F5344CB8AC3E}">
        <p14:creationId xmlns:p14="http://schemas.microsoft.com/office/powerpoint/2010/main" xmlns="" val="255441820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xmlns="" id="{A2679492-7988-4050-9056-5424444524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B091B163-7D61-4891-ABCF-5C13D9C418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4334933" cy="51435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m 7" descr="Pessoa em pé sorrindo&#10;&#10;Descrição gerada automaticamente">
            <a:extLst>
              <a:ext uri="{FF2B5EF4-FFF2-40B4-BE49-F238E27FC236}">
                <a16:creationId xmlns:a16="http://schemas.microsoft.com/office/drawing/2014/main" xmlns="" id="{98AEECB2-16D7-099B-4C8C-0B8879B3DE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3" b="19986"/>
          <a:stretch/>
        </p:blipFill>
        <p:spPr>
          <a:xfrm>
            <a:off x="209357" y="224631"/>
            <a:ext cx="3916219" cy="469423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16DC772-A818-5959-4866-0007BED8AA08}"/>
              </a:ext>
            </a:extLst>
          </p:cNvPr>
          <p:cNvSpPr txBox="1">
            <a:spLocks/>
          </p:cNvSpPr>
          <p:nvPr/>
        </p:nvSpPr>
        <p:spPr>
          <a:xfrm>
            <a:off x="4405111" y="699542"/>
            <a:ext cx="4364701" cy="46437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28600" algn="l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dirty="0" err="1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Contadora</a:t>
            </a:r>
            <a:r>
              <a:rPr lang="en-US" sz="1300" dirty="0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; </a:t>
            </a:r>
          </a:p>
          <a:p>
            <a:pPr marL="257175" indent="-228600" algn="l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Mestre em Economia de Empresas – CAEN/UFC</a:t>
            </a:r>
          </a:p>
          <a:p>
            <a:pPr marL="257175" indent="-228600" algn="l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Consultora </a:t>
            </a:r>
            <a:r>
              <a:rPr lang="en-US" sz="1300" dirty="0" err="1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Empresarial</a:t>
            </a:r>
            <a:r>
              <a:rPr lang="en-US" sz="1300" dirty="0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 e </a:t>
            </a:r>
            <a:r>
              <a:rPr lang="en-US" sz="1300" dirty="0" err="1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Especialista</a:t>
            </a:r>
            <a:r>
              <a:rPr lang="en-US" sz="1300" dirty="0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 em SPED, </a:t>
            </a:r>
          </a:p>
          <a:p>
            <a:pPr marL="257175" indent="-228600" algn="l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19 </a:t>
            </a:r>
            <a:r>
              <a:rPr lang="en-US" sz="1300" dirty="0" err="1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anos</a:t>
            </a:r>
            <a:r>
              <a:rPr lang="en-US" sz="1300" dirty="0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 de </a:t>
            </a:r>
            <a:r>
              <a:rPr lang="en-US" sz="1300" dirty="0" err="1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experiência</a:t>
            </a:r>
            <a:r>
              <a:rPr lang="en-US" sz="1300" dirty="0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 </a:t>
            </a:r>
            <a:r>
              <a:rPr lang="en-US" sz="1300" dirty="0" err="1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na</a:t>
            </a:r>
            <a:r>
              <a:rPr lang="en-US" sz="1300" dirty="0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 </a:t>
            </a:r>
            <a:r>
              <a:rPr lang="en-US" sz="1300" dirty="0" err="1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área</a:t>
            </a:r>
            <a:r>
              <a:rPr lang="en-US" sz="1300" dirty="0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 </a:t>
            </a:r>
            <a:r>
              <a:rPr lang="en-US" sz="1300" dirty="0" err="1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contábil</a:t>
            </a:r>
            <a:r>
              <a:rPr lang="en-US" sz="1300" dirty="0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 e fiscal;</a:t>
            </a:r>
          </a:p>
          <a:p>
            <a:pPr marL="257175" indent="-228600" algn="l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dirty="0" err="1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Professora</a:t>
            </a:r>
            <a:r>
              <a:rPr lang="en-US" sz="1300" dirty="0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 de </a:t>
            </a:r>
            <a:r>
              <a:rPr lang="en-US" sz="1300" dirty="0" err="1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Graduação</a:t>
            </a:r>
            <a:r>
              <a:rPr lang="en-US" sz="1300" dirty="0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 e Pós </a:t>
            </a:r>
            <a:r>
              <a:rPr lang="en-US" sz="1300" dirty="0" err="1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Graduação</a:t>
            </a:r>
            <a:r>
              <a:rPr lang="en-US" sz="1300" dirty="0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;</a:t>
            </a:r>
          </a:p>
          <a:p>
            <a:pPr marL="257175" indent="-228600" algn="l" defTabSz="9144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1300" dirty="0" err="1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Professora</a:t>
            </a:r>
            <a:r>
              <a:rPr lang="en-US" sz="1300" dirty="0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 e </a:t>
            </a:r>
            <a:r>
              <a:rPr lang="en-US" sz="1300" dirty="0" err="1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palestrante</a:t>
            </a:r>
            <a:r>
              <a:rPr lang="en-US" sz="1300" dirty="0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 CRC/CE (</a:t>
            </a:r>
            <a:r>
              <a:rPr lang="en-US" sz="1300" dirty="0" err="1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cursos</a:t>
            </a:r>
            <a:r>
              <a:rPr lang="en-US" sz="1300" dirty="0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 livres);</a:t>
            </a:r>
          </a:p>
          <a:p>
            <a:pPr marL="257175" indent="-228600" algn="l" defTabSz="9144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1300" dirty="0" err="1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Conselheira</a:t>
            </a:r>
            <a:r>
              <a:rPr lang="en-US" sz="1300" dirty="0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 do CRC/CE, Membra da </a:t>
            </a:r>
            <a:r>
              <a:rPr lang="en-US" sz="1300" dirty="0" err="1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Câmara</a:t>
            </a:r>
            <a:r>
              <a:rPr lang="en-US" sz="1300" dirty="0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 Técnica e de Comissões do CRC/CE; </a:t>
            </a:r>
          </a:p>
          <a:p>
            <a:pPr marL="257175" indent="-228600" algn="l" defTabSz="9144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1300" dirty="0" err="1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Empresária</a:t>
            </a:r>
            <a:r>
              <a:rPr lang="en-US" sz="1300" dirty="0">
                <a:solidFill>
                  <a:schemeClr val="tx1">
                    <a:alpha val="80000"/>
                  </a:schemeClr>
                </a:solidFill>
                <a:latin typeface="Montserrat" panose="00000500000000000000" pitchFamily="2" charset="0"/>
              </a:rPr>
              <a:t> Contábil</a:t>
            </a:r>
          </a:p>
          <a:p>
            <a:pPr indent="-228600" algn="l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300" b="1" dirty="0">
              <a:solidFill>
                <a:schemeClr val="tx1">
                  <a:alpha val="80000"/>
                </a:schemeClr>
              </a:solidFill>
              <a:latin typeface="Montserrat" panose="00000500000000000000" pitchFamily="2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C49DA8F6-BCC1-4447-B54C-57856834B94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8689621" y="2714454"/>
            <a:ext cx="0" cy="2429046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xmlns="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xmlns="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xmlns="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9" name="Imagem 8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xmlns="" id="{BD9062F0-F3F3-E057-E6AB-3DF5D1C4AFC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1451" y="51888"/>
            <a:ext cx="1007694" cy="100769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AFCCE066-0B9D-540F-3567-3C3B2D6D4A72}"/>
              </a:ext>
            </a:extLst>
          </p:cNvPr>
          <p:cNvSpPr/>
          <p:nvPr/>
        </p:nvSpPr>
        <p:spPr>
          <a:xfrm>
            <a:off x="119495" y="116898"/>
            <a:ext cx="8905009" cy="490970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 dirty="0"/>
          </a:p>
        </p:txBody>
      </p:sp>
      <p:sp>
        <p:nvSpPr>
          <p:cNvPr id="46" name="Espaço Reservado para Número de Slide 1">
            <a:extLst>
              <a:ext uri="{FF2B5EF4-FFF2-40B4-BE49-F238E27FC236}">
                <a16:creationId xmlns:a16="http://schemas.microsoft.com/office/drawing/2014/main" xmlns="" id="{E60A5741-2E4F-9BA1-3904-E52F5CCB1C46}"/>
              </a:ext>
            </a:extLst>
          </p:cNvPr>
          <p:cNvSpPr txBox="1">
            <a:spLocks/>
          </p:cNvSpPr>
          <p:nvPr/>
        </p:nvSpPr>
        <p:spPr>
          <a:xfrm>
            <a:off x="4437761" y="4745370"/>
            <a:ext cx="368877" cy="273844"/>
          </a:xfrm>
          <a:prstGeom prst="rect">
            <a:avLst/>
          </a:prstGeom>
          <a:ln>
            <a:noFill/>
          </a:ln>
        </p:spPr>
        <p:txBody>
          <a:bodyPr vert="horz" lIns="68580" tIns="34290" rIns="68580" bIns="34290" rtlCol="0" anchor="ctr"/>
          <a:lstStyle>
            <a:defPPr>
              <a:defRPr lang="pt-B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4C5831F-CA1A-4BA9-85D0-E1569595316F}" type="slidenum">
              <a:rPr lang="pt-BR" sz="1050" b="1">
                <a:solidFill>
                  <a:srgbClr val="9E0000"/>
                </a:solidFill>
                <a:latin typeface="Ink Free" panose="03080402000500000000" pitchFamily="66" charset="0"/>
              </a:rPr>
              <a:pPr algn="ctr"/>
              <a:t>3</a:t>
            </a:fld>
            <a:endParaRPr lang="pt-BR" sz="1050" b="1" dirty="0">
              <a:solidFill>
                <a:srgbClr val="9E0000"/>
              </a:solidFill>
              <a:latin typeface="Ink Free" panose="03080402000500000000" pitchFamily="66" charset="0"/>
            </a:endParaRPr>
          </a:p>
        </p:txBody>
      </p:sp>
      <p:cxnSp>
        <p:nvCxnSpPr>
          <p:cNvPr id="47" name="Conector reto 46">
            <a:extLst>
              <a:ext uri="{FF2B5EF4-FFF2-40B4-BE49-F238E27FC236}">
                <a16:creationId xmlns:a16="http://schemas.microsoft.com/office/drawing/2014/main" xmlns="" id="{CEE11696-F609-5642-618D-A737E257EC2B}"/>
              </a:ext>
            </a:extLst>
          </p:cNvPr>
          <p:cNvCxnSpPr>
            <a:cxnSpLocks/>
          </p:cNvCxnSpPr>
          <p:nvPr/>
        </p:nvCxnSpPr>
        <p:spPr>
          <a:xfrm>
            <a:off x="841091" y="523892"/>
            <a:ext cx="2450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Imagem 47">
            <a:extLst>
              <a:ext uri="{FF2B5EF4-FFF2-40B4-BE49-F238E27FC236}">
                <a16:creationId xmlns:a16="http://schemas.microsoft.com/office/drawing/2014/main" xmlns="" id="{E373D844-94F3-8567-DC0F-5897DC6173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20099" t="-3639" r="22087" b="35461"/>
          <a:stretch/>
        </p:blipFill>
        <p:spPr>
          <a:xfrm>
            <a:off x="321550" y="265883"/>
            <a:ext cx="558791" cy="54275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xmlns="" id="{563252AF-5AE1-46B9-A2DA-E2FC2183D4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biLevel thresh="75000"/>
          </a:blip>
          <a:stretch>
            <a:fillRect/>
          </a:stretch>
        </p:blipFill>
        <p:spPr>
          <a:xfrm>
            <a:off x="706219" y="178542"/>
            <a:ext cx="4411196" cy="758249"/>
          </a:xfrm>
          <a:prstGeom prst="rect">
            <a:avLst/>
          </a:prstGeom>
        </p:spPr>
      </p:pic>
      <p:cxnSp>
        <p:nvCxnSpPr>
          <p:cNvPr id="10" name="Conector reto 9">
            <a:extLst>
              <a:ext uri="{FF2B5EF4-FFF2-40B4-BE49-F238E27FC236}">
                <a16:creationId xmlns:a16="http://schemas.microsoft.com/office/drawing/2014/main" xmlns="" id="{CCA97301-3823-4659-A255-95872A3F993E}"/>
              </a:ext>
            </a:extLst>
          </p:cNvPr>
          <p:cNvCxnSpPr>
            <a:cxnSpLocks/>
          </p:cNvCxnSpPr>
          <p:nvPr/>
        </p:nvCxnSpPr>
        <p:spPr>
          <a:xfrm>
            <a:off x="730837" y="1488385"/>
            <a:ext cx="6658115" cy="20897"/>
          </a:xfrm>
          <a:prstGeom prst="line">
            <a:avLst/>
          </a:prstGeom>
          <a:ln w="28575">
            <a:solidFill>
              <a:srgbClr val="000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uxograma: Conector 10">
            <a:extLst>
              <a:ext uri="{FF2B5EF4-FFF2-40B4-BE49-F238E27FC236}">
                <a16:creationId xmlns:a16="http://schemas.microsoft.com/office/drawing/2014/main" xmlns="" id="{C6446012-FECA-46BC-A10E-0B611AFBDB73}"/>
              </a:ext>
            </a:extLst>
          </p:cNvPr>
          <p:cNvSpPr/>
          <p:nvPr/>
        </p:nvSpPr>
        <p:spPr>
          <a:xfrm>
            <a:off x="6264605" y="1461093"/>
            <a:ext cx="108012" cy="108012"/>
          </a:xfrm>
          <a:prstGeom prst="flowChartConnector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 dirty="0"/>
          </a:p>
        </p:txBody>
      </p:sp>
      <p:sp>
        <p:nvSpPr>
          <p:cNvPr id="12" name="Fluxograma: Conector 11">
            <a:extLst>
              <a:ext uri="{FF2B5EF4-FFF2-40B4-BE49-F238E27FC236}">
                <a16:creationId xmlns:a16="http://schemas.microsoft.com/office/drawing/2014/main" xmlns="" id="{35FB3330-AFF8-4482-BDB7-1087846A5BDB}"/>
              </a:ext>
            </a:extLst>
          </p:cNvPr>
          <p:cNvSpPr/>
          <p:nvPr/>
        </p:nvSpPr>
        <p:spPr>
          <a:xfrm>
            <a:off x="984323" y="1434379"/>
            <a:ext cx="108012" cy="108012"/>
          </a:xfrm>
          <a:prstGeom prst="flowChartConnector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 dirty="0"/>
          </a:p>
        </p:txBody>
      </p:sp>
      <p:sp>
        <p:nvSpPr>
          <p:cNvPr id="13" name="Fluxograma: Conector 12">
            <a:extLst>
              <a:ext uri="{FF2B5EF4-FFF2-40B4-BE49-F238E27FC236}">
                <a16:creationId xmlns:a16="http://schemas.microsoft.com/office/drawing/2014/main" xmlns="" id="{6A3A78D8-8E5B-4D67-B037-731EA9F159E4}"/>
              </a:ext>
            </a:extLst>
          </p:cNvPr>
          <p:cNvSpPr/>
          <p:nvPr/>
        </p:nvSpPr>
        <p:spPr>
          <a:xfrm>
            <a:off x="4769211" y="1432781"/>
            <a:ext cx="108012" cy="108012"/>
          </a:xfrm>
          <a:prstGeom prst="flowChartConnector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 dirty="0"/>
          </a:p>
        </p:txBody>
      </p:sp>
      <p:sp>
        <p:nvSpPr>
          <p:cNvPr id="14" name="Fluxograma: Conector 13">
            <a:extLst>
              <a:ext uri="{FF2B5EF4-FFF2-40B4-BE49-F238E27FC236}">
                <a16:creationId xmlns:a16="http://schemas.microsoft.com/office/drawing/2014/main" xmlns="" id="{EDE33922-C818-4294-941A-A00D39088E1D}"/>
              </a:ext>
            </a:extLst>
          </p:cNvPr>
          <p:cNvSpPr/>
          <p:nvPr/>
        </p:nvSpPr>
        <p:spPr>
          <a:xfrm>
            <a:off x="3202390" y="1434941"/>
            <a:ext cx="108012" cy="108012"/>
          </a:xfrm>
          <a:prstGeom prst="flowChartConnector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 dirty="0"/>
          </a:p>
        </p:txBody>
      </p:sp>
      <p:sp>
        <p:nvSpPr>
          <p:cNvPr id="15" name="Fluxograma: Conector 14">
            <a:extLst>
              <a:ext uri="{FF2B5EF4-FFF2-40B4-BE49-F238E27FC236}">
                <a16:creationId xmlns:a16="http://schemas.microsoft.com/office/drawing/2014/main" xmlns="" id="{1A78E419-7795-4C4E-8612-278B0696A9F3}"/>
              </a:ext>
            </a:extLst>
          </p:cNvPr>
          <p:cNvSpPr/>
          <p:nvPr/>
        </p:nvSpPr>
        <p:spPr>
          <a:xfrm>
            <a:off x="2026799" y="1436858"/>
            <a:ext cx="108012" cy="108012"/>
          </a:xfrm>
          <a:prstGeom prst="flowChartConnector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 dirty="0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xmlns="" id="{DAF622E7-27BE-4B98-9389-3C06B738DCE3}"/>
              </a:ext>
            </a:extLst>
          </p:cNvPr>
          <p:cNvSpPr txBox="1"/>
          <p:nvPr/>
        </p:nvSpPr>
        <p:spPr>
          <a:xfrm>
            <a:off x="610404" y="1663601"/>
            <a:ext cx="891959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350" b="1" dirty="0">
                <a:solidFill>
                  <a:srgbClr val="C00000"/>
                </a:solidFill>
                <a:latin typeface="Bahnschrift Light" panose="020B0502040204020203" pitchFamily="34" charset="0"/>
              </a:rPr>
              <a:t>LC 7</a:t>
            </a:r>
            <a:endParaRPr lang="pt-BR" sz="1350" b="1" dirty="0">
              <a:solidFill>
                <a:srgbClr val="C00000"/>
              </a:solidFill>
            </a:endParaRP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xmlns="" id="{D3CD475B-3324-431B-AC81-30DC447E0806}"/>
              </a:ext>
            </a:extLst>
          </p:cNvPr>
          <p:cNvSpPr txBox="1"/>
          <p:nvPr/>
        </p:nvSpPr>
        <p:spPr>
          <a:xfrm>
            <a:off x="620619" y="1153393"/>
            <a:ext cx="891959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350" b="1" dirty="0">
                <a:solidFill>
                  <a:srgbClr val="002060"/>
                </a:solidFill>
                <a:latin typeface="Bahnschrift Light" panose="020B0502040204020203" pitchFamily="34" charset="0"/>
              </a:rPr>
              <a:t>1970</a:t>
            </a:r>
            <a:endParaRPr lang="pt-BR" sz="1350" b="1" dirty="0">
              <a:solidFill>
                <a:srgbClr val="002060"/>
              </a:solidFill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xmlns="" id="{081C0E03-6316-4485-9F9D-FE4D50D44BC7}"/>
              </a:ext>
            </a:extLst>
          </p:cNvPr>
          <p:cNvSpPr txBox="1"/>
          <p:nvPr/>
        </p:nvSpPr>
        <p:spPr>
          <a:xfrm>
            <a:off x="1634826" y="1140754"/>
            <a:ext cx="891959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350" b="1" dirty="0">
                <a:solidFill>
                  <a:srgbClr val="002060"/>
                </a:solidFill>
                <a:latin typeface="Bahnschrift Light" panose="020B0502040204020203" pitchFamily="34" charset="0"/>
              </a:rPr>
              <a:t>1991</a:t>
            </a:r>
            <a:endParaRPr lang="pt-BR" sz="1350" b="1" dirty="0">
              <a:solidFill>
                <a:srgbClr val="002060"/>
              </a:solidFill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xmlns="" id="{D8D23C23-3690-4B9B-9717-62C2AB33E0C4}"/>
              </a:ext>
            </a:extLst>
          </p:cNvPr>
          <p:cNvSpPr txBox="1"/>
          <p:nvPr/>
        </p:nvSpPr>
        <p:spPr>
          <a:xfrm>
            <a:off x="1648063" y="1688631"/>
            <a:ext cx="891959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350" b="1" dirty="0">
                <a:solidFill>
                  <a:srgbClr val="C00000"/>
                </a:solidFill>
                <a:latin typeface="Bahnschrift Light" panose="020B0502040204020203" pitchFamily="34" charset="0"/>
              </a:rPr>
              <a:t>LC 70</a:t>
            </a:r>
            <a:endParaRPr lang="pt-BR" sz="1350" b="1" dirty="0">
              <a:solidFill>
                <a:srgbClr val="C00000"/>
              </a:solidFill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xmlns="" id="{BB0C3B8C-F522-4C32-802A-9AF92EAD4AE5}"/>
              </a:ext>
            </a:extLst>
          </p:cNvPr>
          <p:cNvSpPr txBox="1"/>
          <p:nvPr/>
        </p:nvSpPr>
        <p:spPr>
          <a:xfrm>
            <a:off x="737916" y="2256339"/>
            <a:ext cx="6944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500" b="1" dirty="0">
                <a:latin typeface="+mj-lt"/>
              </a:rPr>
              <a:t>PIS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xmlns="" id="{D3CAAB82-8A60-4734-8D17-5CD857D99F2D}"/>
              </a:ext>
            </a:extLst>
          </p:cNvPr>
          <p:cNvSpPr txBox="1"/>
          <p:nvPr/>
        </p:nvSpPr>
        <p:spPr>
          <a:xfrm>
            <a:off x="1713781" y="2235219"/>
            <a:ext cx="80013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500" b="1" dirty="0">
                <a:latin typeface="+mj-lt"/>
              </a:rPr>
              <a:t>COFINS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xmlns="" id="{71DFC83A-1D0A-4A57-980B-0AA59C6B20FB}"/>
              </a:ext>
            </a:extLst>
          </p:cNvPr>
          <p:cNvSpPr txBox="1"/>
          <p:nvPr/>
        </p:nvSpPr>
        <p:spPr>
          <a:xfrm>
            <a:off x="610404" y="3126174"/>
            <a:ext cx="9999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500" b="1" dirty="0">
                <a:latin typeface="+mj-lt"/>
              </a:rPr>
              <a:t>PASEP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xmlns="" id="{69741664-7B5A-4628-9D05-9EF1AB0C5F24}"/>
              </a:ext>
            </a:extLst>
          </p:cNvPr>
          <p:cNvSpPr txBox="1"/>
          <p:nvPr/>
        </p:nvSpPr>
        <p:spPr>
          <a:xfrm>
            <a:off x="2810416" y="1144492"/>
            <a:ext cx="891959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350" b="1" dirty="0">
                <a:solidFill>
                  <a:srgbClr val="002060"/>
                </a:solidFill>
                <a:latin typeface="Bahnschrift Light" panose="020B0502040204020203" pitchFamily="34" charset="0"/>
              </a:rPr>
              <a:t>1998</a:t>
            </a:r>
            <a:endParaRPr lang="pt-BR" sz="1350" b="1" dirty="0">
              <a:solidFill>
                <a:srgbClr val="002060"/>
              </a:solidFill>
            </a:endParaRP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xmlns="" id="{EDFE1AA8-61F8-4EC9-A9BD-ECCDAA5DE948}"/>
              </a:ext>
            </a:extLst>
          </p:cNvPr>
          <p:cNvSpPr txBox="1"/>
          <p:nvPr/>
        </p:nvSpPr>
        <p:spPr>
          <a:xfrm>
            <a:off x="2835877" y="1689945"/>
            <a:ext cx="891959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350" b="1" dirty="0">
                <a:solidFill>
                  <a:srgbClr val="C00000"/>
                </a:solidFill>
                <a:latin typeface="Bahnschrift Light" panose="020B0502040204020203" pitchFamily="34" charset="0"/>
              </a:rPr>
              <a:t>LEI 9.718</a:t>
            </a:r>
            <a:endParaRPr lang="pt-BR" sz="1350" b="1" dirty="0">
              <a:solidFill>
                <a:srgbClr val="C00000"/>
              </a:solidFill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xmlns="" id="{7039EC25-A43F-4F36-9F4B-94596B93F5CF}"/>
              </a:ext>
            </a:extLst>
          </p:cNvPr>
          <p:cNvSpPr txBox="1"/>
          <p:nvPr/>
        </p:nvSpPr>
        <p:spPr>
          <a:xfrm>
            <a:off x="2587737" y="2537470"/>
            <a:ext cx="12699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500" b="1" dirty="0">
                <a:latin typeface="+mj-lt"/>
              </a:rPr>
              <a:t>REGIME CUMULATIVO</a:t>
            </a:r>
          </a:p>
        </p:txBody>
      </p:sp>
      <p:cxnSp>
        <p:nvCxnSpPr>
          <p:cNvPr id="26" name="Conector de Seta Reta 25">
            <a:extLst>
              <a:ext uri="{FF2B5EF4-FFF2-40B4-BE49-F238E27FC236}">
                <a16:creationId xmlns:a16="http://schemas.microsoft.com/office/drawing/2014/main" xmlns="" id="{09733FA3-A165-450D-80CB-96439FCA9910}"/>
              </a:ext>
            </a:extLst>
          </p:cNvPr>
          <p:cNvCxnSpPr>
            <a:cxnSpLocks/>
          </p:cNvCxnSpPr>
          <p:nvPr/>
        </p:nvCxnSpPr>
        <p:spPr>
          <a:xfrm>
            <a:off x="1092335" y="1940601"/>
            <a:ext cx="0" cy="28354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de Seta Reta 26">
            <a:extLst>
              <a:ext uri="{FF2B5EF4-FFF2-40B4-BE49-F238E27FC236}">
                <a16:creationId xmlns:a16="http://schemas.microsoft.com/office/drawing/2014/main" xmlns="" id="{8D35A49B-A93C-4ABF-A081-879B53444410}"/>
              </a:ext>
            </a:extLst>
          </p:cNvPr>
          <p:cNvCxnSpPr>
            <a:cxnSpLocks/>
          </p:cNvCxnSpPr>
          <p:nvPr/>
        </p:nvCxnSpPr>
        <p:spPr>
          <a:xfrm>
            <a:off x="2083642" y="1927144"/>
            <a:ext cx="0" cy="28354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ixaDeTexto 27">
            <a:extLst>
              <a:ext uri="{FF2B5EF4-FFF2-40B4-BE49-F238E27FC236}">
                <a16:creationId xmlns:a16="http://schemas.microsoft.com/office/drawing/2014/main" xmlns="" id="{E9B6BE88-162B-47DC-9259-DF5BE62BEDF4}"/>
              </a:ext>
            </a:extLst>
          </p:cNvPr>
          <p:cNvSpPr txBox="1"/>
          <p:nvPr/>
        </p:nvSpPr>
        <p:spPr>
          <a:xfrm>
            <a:off x="4349659" y="1150453"/>
            <a:ext cx="891959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350" b="1" dirty="0">
                <a:solidFill>
                  <a:srgbClr val="002060"/>
                </a:solidFill>
                <a:latin typeface="Bahnschrift Light" panose="020B0502040204020203" pitchFamily="34" charset="0"/>
              </a:rPr>
              <a:t>2003</a:t>
            </a:r>
            <a:endParaRPr lang="pt-BR" sz="1350" b="1" dirty="0">
              <a:solidFill>
                <a:srgbClr val="002060"/>
              </a:solidFill>
            </a:endParaRP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xmlns="" id="{021DF833-1579-4031-B122-83E9B4F8E70F}"/>
              </a:ext>
            </a:extLst>
          </p:cNvPr>
          <p:cNvSpPr txBox="1"/>
          <p:nvPr/>
        </p:nvSpPr>
        <p:spPr>
          <a:xfrm>
            <a:off x="5862271" y="1174965"/>
            <a:ext cx="891959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350" b="1" dirty="0">
                <a:solidFill>
                  <a:srgbClr val="002060"/>
                </a:solidFill>
                <a:latin typeface="Bahnschrift Light" panose="020B0502040204020203" pitchFamily="34" charset="0"/>
              </a:rPr>
              <a:t>2011</a:t>
            </a:r>
            <a:endParaRPr lang="pt-BR" sz="1350" b="1" dirty="0">
              <a:solidFill>
                <a:srgbClr val="002060"/>
              </a:solidFill>
            </a:endParaRPr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xmlns="" id="{A483B396-809D-4C75-8D13-166D8C2CD888}"/>
              </a:ext>
            </a:extLst>
          </p:cNvPr>
          <p:cNvSpPr txBox="1"/>
          <p:nvPr/>
        </p:nvSpPr>
        <p:spPr>
          <a:xfrm>
            <a:off x="4355050" y="1683169"/>
            <a:ext cx="1061211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350" b="1" dirty="0">
                <a:solidFill>
                  <a:srgbClr val="C00000"/>
                </a:solidFill>
                <a:latin typeface="Bahnschrift Light" panose="020B0502040204020203" pitchFamily="34" charset="0"/>
              </a:rPr>
              <a:t>LEI 10.833</a:t>
            </a:r>
            <a:endParaRPr lang="pt-BR" sz="1350" b="1" dirty="0">
              <a:solidFill>
                <a:srgbClr val="C00000"/>
              </a:solidFill>
            </a:endParaRPr>
          </a:p>
        </p:txBody>
      </p:sp>
      <p:cxnSp>
        <p:nvCxnSpPr>
          <p:cNvPr id="31" name="Conector de Seta Reta 30">
            <a:extLst>
              <a:ext uri="{FF2B5EF4-FFF2-40B4-BE49-F238E27FC236}">
                <a16:creationId xmlns:a16="http://schemas.microsoft.com/office/drawing/2014/main" xmlns="" id="{26718AC6-31BE-44D1-B298-9CD216898833}"/>
              </a:ext>
            </a:extLst>
          </p:cNvPr>
          <p:cNvCxnSpPr>
            <a:cxnSpLocks/>
          </p:cNvCxnSpPr>
          <p:nvPr/>
        </p:nvCxnSpPr>
        <p:spPr>
          <a:xfrm>
            <a:off x="4795638" y="1929000"/>
            <a:ext cx="1" cy="52952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ixaDeTexto 31">
            <a:extLst>
              <a:ext uri="{FF2B5EF4-FFF2-40B4-BE49-F238E27FC236}">
                <a16:creationId xmlns:a16="http://schemas.microsoft.com/office/drawing/2014/main" xmlns="" id="{22DAD762-E034-4E33-A85F-31083EB1A699}"/>
              </a:ext>
            </a:extLst>
          </p:cNvPr>
          <p:cNvSpPr txBox="1"/>
          <p:nvPr/>
        </p:nvSpPr>
        <p:spPr>
          <a:xfrm>
            <a:off x="4147156" y="2489074"/>
            <a:ext cx="12884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500" b="1" dirty="0">
                <a:latin typeface="+mj-lt"/>
              </a:rPr>
              <a:t>REGIME NÃO CUMULATIVO</a:t>
            </a:r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xmlns="" id="{4935F855-ABA9-4404-BE31-F7248DB03090}"/>
              </a:ext>
            </a:extLst>
          </p:cNvPr>
          <p:cNvSpPr txBox="1"/>
          <p:nvPr/>
        </p:nvSpPr>
        <p:spPr>
          <a:xfrm>
            <a:off x="5798321" y="1707740"/>
            <a:ext cx="1061211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350" b="1" dirty="0">
                <a:solidFill>
                  <a:srgbClr val="C00000"/>
                </a:solidFill>
                <a:latin typeface="Bahnschrift Light" panose="020B0502040204020203" pitchFamily="34" charset="0"/>
              </a:rPr>
              <a:t>LEI 12.546</a:t>
            </a:r>
            <a:endParaRPr lang="pt-BR" sz="1350" b="1" dirty="0">
              <a:solidFill>
                <a:srgbClr val="C00000"/>
              </a:solidFill>
            </a:endParaRPr>
          </a:p>
        </p:txBody>
      </p:sp>
      <p:cxnSp>
        <p:nvCxnSpPr>
          <p:cNvPr id="34" name="Conector de Seta Reta 33">
            <a:extLst>
              <a:ext uri="{FF2B5EF4-FFF2-40B4-BE49-F238E27FC236}">
                <a16:creationId xmlns:a16="http://schemas.microsoft.com/office/drawing/2014/main" xmlns="" id="{9757D8E9-9FEE-4B67-9840-BC7B4CAC68C9}"/>
              </a:ext>
            </a:extLst>
          </p:cNvPr>
          <p:cNvCxnSpPr>
            <a:cxnSpLocks/>
            <a:endCxn id="35" idx="0"/>
          </p:cNvCxnSpPr>
          <p:nvPr/>
        </p:nvCxnSpPr>
        <p:spPr>
          <a:xfrm>
            <a:off x="6345410" y="1953766"/>
            <a:ext cx="0" cy="32531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>
            <a:extLst>
              <a:ext uri="{FF2B5EF4-FFF2-40B4-BE49-F238E27FC236}">
                <a16:creationId xmlns:a16="http://schemas.microsoft.com/office/drawing/2014/main" xmlns="" id="{840148D3-6929-4E36-8DE2-C556F5E0C165}"/>
              </a:ext>
            </a:extLst>
          </p:cNvPr>
          <p:cNvSpPr txBox="1"/>
          <p:nvPr/>
        </p:nvSpPr>
        <p:spPr>
          <a:xfrm>
            <a:off x="5845455" y="2279085"/>
            <a:ext cx="9999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500" b="1" dirty="0">
                <a:latin typeface="+mj-lt"/>
              </a:rPr>
              <a:t>CPRB</a:t>
            </a:r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xmlns="" id="{0A29E386-A1C6-41B6-933D-FD5CEBC7E982}"/>
              </a:ext>
            </a:extLst>
          </p:cNvPr>
          <p:cNvSpPr txBox="1"/>
          <p:nvPr/>
        </p:nvSpPr>
        <p:spPr>
          <a:xfrm>
            <a:off x="622919" y="2536025"/>
            <a:ext cx="891959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350" b="1" dirty="0">
                <a:solidFill>
                  <a:srgbClr val="C00000"/>
                </a:solidFill>
                <a:latin typeface="Bahnschrift Light" panose="020B0502040204020203" pitchFamily="34" charset="0"/>
              </a:rPr>
              <a:t>LC 8</a:t>
            </a:r>
            <a:endParaRPr lang="pt-BR" sz="1350" b="1" dirty="0">
              <a:solidFill>
                <a:srgbClr val="C00000"/>
              </a:solidFill>
            </a:endParaRPr>
          </a:p>
        </p:txBody>
      </p:sp>
      <p:cxnSp>
        <p:nvCxnSpPr>
          <p:cNvPr id="37" name="Conector de Seta Reta 36">
            <a:extLst>
              <a:ext uri="{FF2B5EF4-FFF2-40B4-BE49-F238E27FC236}">
                <a16:creationId xmlns:a16="http://schemas.microsoft.com/office/drawing/2014/main" xmlns="" id="{F286FAE4-A3B9-4AA9-9EAA-0EAB27B755ED}"/>
              </a:ext>
            </a:extLst>
          </p:cNvPr>
          <p:cNvCxnSpPr>
            <a:cxnSpLocks/>
          </p:cNvCxnSpPr>
          <p:nvPr/>
        </p:nvCxnSpPr>
        <p:spPr>
          <a:xfrm>
            <a:off x="1104850" y="2813025"/>
            <a:ext cx="0" cy="28354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e Seta Reta 37">
            <a:extLst>
              <a:ext uri="{FF2B5EF4-FFF2-40B4-BE49-F238E27FC236}">
                <a16:creationId xmlns:a16="http://schemas.microsoft.com/office/drawing/2014/main" xmlns="" id="{11434AA8-55B3-420E-8501-77538B6D0310}"/>
              </a:ext>
            </a:extLst>
          </p:cNvPr>
          <p:cNvCxnSpPr>
            <a:cxnSpLocks/>
          </p:cNvCxnSpPr>
          <p:nvPr/>
        </p:nvCxnSpPr>
        <p:spPr>
          <a:xfrm flipH="1">
            <a:off x="3221257" y="1937737"/>
            <a:ext cx="499" cy="58881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2" descr="Resultado de imagem para mapa do brasil">
            <a:extLst>
              <a:ext uri="{FF2B5EF4-FFF2-40B4-BE49-F238E27FC236}">
                <a16:creationId xmlns:a16="http://schemas.microsoft.com/office/drawing/2014/main" xmlns="" id="{8CF009BB-D285-4244-8A77-01507EF08D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6477" y="1065823"/>
            <a:ext cx="1340558" cy="1340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Shape 143">
            <a:extLst>
              <a:ext uri="{FF2B5EF4-FFF2-40B4-BE49-F238E27FC236}">
                <a16:creationId xmlns:a16="http://schemas.microsoft.com/office/drawing/2014/main" xmlns="" id="{88B4FFA1-7EB7-4DE3-A6C8-18E479FD907B}"/>
              </a:ext>
            </a:extLst>
          </p:cNvPr>
          <p:cNvPicPr preferRelativeResize="0"/>
          <p:nvPr/>
        </p:nvPicPr>
        <p:blipFill rotWithShape="1">
          <a:blip r:embed="rId5" cstate="print">
            <a:alphaModFix/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0" b="100000" l="0" r="100000">
                        <a14:foregroundMark x1="45517" y1="18089" x2="21034" y2="13311"/>
                        <a14:foregroundMark x1="14483" y1="32082" x2="21034" y2="37884"/>
                        <a14:foregroundMark x1="10345" y1="69966" x2="14483" y2="70990"/>
                        <a14:foregroundMark x1="22069" y1="19454" x2="23103" y2="26962"/>
                        <a14:foregroundMark x1="8276" y1="65188" x2="14138" y2="66894"/>
                        <a14:backgroundMark x1="6552" y1="94198" x2="31724" y2="96928"/>
                        <a14:backgroundMark x1="37931" y1="97611" x2="52759" y2="99659"/>
                        <a14:backgroundMark x1="64138" y1="94198" x2="54138" y2="99659"/>
                      </a14:backgroundRemoval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902312" y="3279057"/>
            <a:ext cx="1005289" cy="95031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" name="Conector reto 40">
            <a:extLst>
              <a:ext uri="{FF2B5EF4-FFF2-40B4-BE49-F238E27FC236}">
                <a16:creationId xmlns:a16="http://schemas.microsoft.com/office/drawing/2014/main" xmlns="" id="{3E104CE2-F5BF-4D32-B51E-A30361610BFE}"/>
              </a:ext>
            </a:extLst>
          </p:cNvPr>
          <p:cNvCxnSpPr>
            <a:cxnSpLocks/>
          </p:cNvCxnSpPr>
          <p:nvPr/>
        </p:nvCxnSpPr>
        <p:spPr>
          <a:xfrm>
            <a:off x="7936236" y="2015955"/>
            <a:ext cx="0" cy="1879575"/>
          </a:xfrm>
          <a:prstGeom prst="line">
            <a:avLst/>
          </a:prstGeom>
          <a:ln>
            <a:solidFill>
              <a:srgbClr val="0007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de Seta Reta 41">
            <a:extLst>
              <a:ext uri="{FF2B5EF4-FFF2-40B4-BE49-F238E27FC236}">
                <a16:creationId xmlns:a16="http://schemas.microsoft.com/office/drawing/2014/main" xmlns="" id="{3F89E91C-1F04-4D4E-A2BF-9B4AC6C425FA}"/>
              </a:ext>
            </a:extLst>
          </p:cNvPr>
          <p:cNvCxnSpPr>
            <a:cxnSpLocks/>
          </p:cNvCxnSpPr>
          <p:nvPr/>
        </p:nvCxnSpPr>
        <p:spPr>
          <a:xfrm flipH="1">
            <a:off x="5152159" y="3895530"/>
            <a:ext cx="2784077" cy="0"/>
          </a:xfrm>
          <a:prstGeom prst="straightConnector1">
            <a:avLst/>
          </a:prstGeom>
          <a:ln>
            <a:solidFill>
              <a:srgbClr val="00071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aixaDeTexto 42">
            <a:extLst>
              <a:ext uri="{FF2B5EF4-FFF2-40B4-BE49-F238E27FC236}">
                <a16:creationId xmlns:a16="http://schemas.microsoft.com/office/drawing/2014/main" xmlns="" id="{59F8C117-7D7A-44EC-9661-BE9DE84A6326}"/>
              </a:ext>
            </a:extLst>
          </p:cNvPr>
          <p:cNvSpPr txBox="1"/>
          <p:nvPr/>
        </p:nvSpPr>
        <p:spPr>
          <a:xfrm>
            <a:off x="2610826" y="3327718"/>
            <a:ext cx="298929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000" b="1" dirty="0">
                <a:solidFill>
                  <a:srgbClr val="000714"/>
                </a:solidFill>
                <a:latin typeface="Hackney Vector" panose="00000800000000000000" pitchFamily="2" charset="0"/>
              </a:rPr>
              <a:t>EFD CONTRIBUIÇÕES</a:t>
            </a:r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xmlns="" id="{C2607F35-CD9D-406A-8695-17895BCCBF21}"/>
              </a:ext>
            </a:extLst>
          </p:cNvPr>
          <p:cNvSpPr txBox="1"/>
          <p:nvPr/>
        </p:nvSpPr>
        <p:spPr>
          <a:xfrm>
            <a:off x="2559023" y="4247636"/>
            <a:ext cx="3165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900" b="1" dirty="0">
                <a:latin typeface="Bahnschrift Light" panose="020B0502040204020203" pitchFamily="34" charset="0"/>
              </a:rPr>
              <a:t>Instrução Normativa RFB nº 1.052, </a:t>
            </a:r>
          </a:p>
          <a:p>
            <a:pPr algn="ctr"/>
            <a:r>
              <a:rPr lang="pt-BR" sz="900" dirty="0">
                <a:latin typeface="Bahnschrift Light" panose="020B0502040204020203" pitchFamily="34" charset="0"/>
              </a:rPr>
              <a:t>de 5 de julho de 2010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64F8A60F-131B-FB1E-31F3-0CACAAD84950}"/>
              </a:ext>
            </a:extLst>
          </p:cNvPr>
          <p:cNvSpPr txBox="1"/>
          <p:nvPr/>
        </p:nvSpPr>
        <p:spPr>
          <a:xfrm>
            <a:off x="102247" y="4708319"/>
            <a:ext cx="20518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50" b="1" dirty="0">
                <a:latin typeface="Montserrat ExtraLight" pitchFamily="2" charset="0"/>
              </a:rPr>
              <a:t>@profa.patriciaalves</a:t>
            </a:r>
          </a:p>
        </p:txBody>
      </p:sp>
      <p:pic>
        <p:nvPicPr>
          <p:cNvPr id="8" name="Imagem 7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xmlns="" id="{CA5ED95A-EAFE-6FAF-533F-8E03776D73F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1451" y="-20120"/>
            <a:ext cx="1007694" cy="1007694"/>
          </a:xfrm>
          <a:prstGeom prst="rect">
            <a:avLst/>
          </a:prstGeom>
        </p:spPr>
      </p:pic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xmlns="" id="{6E7FDBF0-BD46-E63E-4349-1BF5C4E19B8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xmlns="" id="{16C3A388-7DDF-7198-18BF-53B83C96920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45" name="Gráfico 21">
            <a:extLst>
              <a:ext uri="{FF2B5EF4-FFF2-40B4-BE49-F238E27FC236}">
                <a16:creationId xmlns:a16="http://schemas.microsoft.com/office/drawing/2014/main" xmlns="" id="{8E1C565B-3B0F-38DF-6B46-ADD27243D71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637248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8" grpId="0"/>
      <p:bldP spid="29" grpId="0"/>
      <p:bldP spid="30" grpId="0"/>
      <p:bldP spid="32" grpId="0"/>
      <p:bldP spid="33" grpId="0"/>
      <p:bldP spid="35" grpId="0"/>
      <p:bldP spid="36" grpId="0"/>
      <p:bldP spid="43" grpId="0"/>
      <p:bldP spid="44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xmlns="" id="{55AA509A-22F4-D36B-3884-9F4F285EFBDF}"/>
              </a:ext>
            </a:extLst>
          </p:cNvPr>
          <p:cNvSpPr/>
          <p:nvPr/>
        </p:nvSpPr>
        <p:spPr>
          <a:xfrm>
            <a:off x="119495" y="116898"/>
            <a:ext cx="8905009" cy="490970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 dirty="0"/>
          </a:p>
        </p:txBody>
      </p:sp>
      <p:sp>
        <p:nvSpPr>
          <p:cNvPr id="41" name="Espaço Reservado para Número de Slide 1">
            <a:extLst>
              <a:ext uri="{FF2B5EF4-FFF2-40B4-BE49-F238E27FC236}">
                <a16:creationId xmlns:a16="http://schemas.microsoft.com/office/drawing/2014/main" xmlns="" id="{443D95A9-A288-416A-7A9D-44F95EF50278}"/>
              </a:ext>
            </a:extLst>
          </p:cNvPr>
          <p:cNvSpPr txBox="1">
            <a:spLocks/>
          </p:cNvSpPr>
          <p:nvPr/>
        </p:nvSpPr>
        <p:spPr>
          <a:xfrm>
            <a:off x="4437761" y="4745370"/>
            <a:ext cx="368877" cy="273844"/>
          </a:xfrm>
          <a:prstGeom prst="rect">
            <a:avLst/>
          </a:prstGeom>
          <a:ln>
            <a:noFill/>
          </a:ln>
        </p:spPr>
        <p:txBody>
          <a:bodyPr vert="horz" lIns="68580" tIns="34290" rIns="68580" bIns="34290" rtlCol="0" anchor="ctr"/>
          <a:lstStyle>
            <a:defPPr>
              <a:defRPr lang="pt-B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4C5831F-CA1A-4BA9-85D0-E1569595316F}" type="slidenum">
              <a:rPr lang="pt-BR" sz="1050" b="1">
                <a:solidFill>
                  <a:srgbClr val="9E0000"/>
                </a:solidFill>
                <a:latin typeface="Ink Free" panose="03080402000500000000" pitchFamily="66" charset="0"/>
              </a:rPr>
              <a:pPr algn="ctr"/>
              <a:t>4</a:t>
            </a:fld>
            <a:endParaRPr lang="pt-BR" sz="1050" b="1" dirty="0">
              <a:solidFill>
                <a:srgbClr val="9E0000"/>
              </a:solidFill>
              <a:latin typeface="Ink Free" panose="03080402000500000000" pitchFamily="66" charset="0"/>
            </a:endParaRPr>
          </a:p>
        </p:txBody>
      </p:sp>
      <p:cxnSp>
        <p:nvCxnSpPr>
          <p:cNvPr id="42" name="Conector reto 41">
            <a:extLst>
              <a:ext uri="{FF2B5EF4-FFF2-40B4-BE49-F238E27FC236}">
                <a16:creationId xmlns:a16="http://schemas.microsoft.com/office/drawing/2014/main" xmlns="" id="{75AF6EF7-FBE4-6617-8BEA-79FB13485610}"/>
              </a:ext>
            </a:extLst>
          </p:cNvPr>
          <p:cNvCxnSpPr>
            <a:cxnSpLocks/>
          </p:cNvCxnSpPr>
          <p:nvPr/>
        </p:nvCxnSpPr>
        <p:spPr>
          <a:xfrm>
            <a:off x="841091" y="523892"/>
            <a:ext cx="24500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Imagem 42">
            <a:extLst>
              <a:ext uri="{FF2B5EF4-FFF2-40B4-BE49-F238E27FC236}">
                <a16:creationId xmlns:a16="http://schemas.microsoft.com/office/drawing/2014/main" xmlns="" id="{23135CD9-FF9C-C943-2DD2-169B192138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20099" t="-3639" r="22087" b="35461"/>
          <a:stretch/>
        </p:blipFill>
        <p:spPr>
          <a:xfrm>
            <a:off x="321550" y="265883"/>
            <a:ext cx="558791" cy="542753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xmlns="" id="{A739E5EA-3FE2-4B2B-973C-8EC9EB26C2BA}"/>
              </a:ext>
            </a:extLst>
          </p:cNvPr>
          <p:cNvCxnSpPr>
            <a:cxnSpLocks/>
          </p:cNvCxnSpPr>
          <p:nvPr/>
        </p:nvCxnSpPr>
        <p:spPr>
          <a:xfrm flipV="1">
            <a:off x="6551325" y="3636580"/>
            <a:ext cx="615642" cy="7484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Retângulo 9">
            <a:extLst>
              <a:ext uri="{FF2B5EF4-FFF2-40B4-BE49-F238E27FC236}">
                <a16:creationId xmlns:a16="http://schemas.microsoft.com/office/drawing/2014/main" xmlns="" id="{22DCFC01-5680-41F1-AF62-CB7C373BE8A0}"/>
              </a:ext>
            </a:extLst>
          </p:cNvPr>
          <p:cNvSpPr/>
          <p:nvPr/>
        </p:nvSpPr>
        <p:spPr>
          <a:xfrm>
            <a:off x="5276757" y="3531419"/>
            <a:ext cx="1296144" cy="273844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CRÉDITOS</a:t>
            </a:r>
          </a:p>
        </p:txBody>
      </p:sp>
      <p:sp>
        <p:nvSpPr>
          <p:cNvPr id="11" name="Seta para a direita 13">
            <a:extLst>
              <a:ext uri="{FF2B5EF4-FFF2-40B4-BE49-F238E27FC236}">
                <a16:creationId xmlns:a16="http://schemas.microsoft.com/office/drawing/2014/main" xmlns="" id="{17E33C52-6375-4F7B-8F51-B110568DBD85}"/>
              </a:ext>
            </a:extLst>
          </p:cNvPr>
          <p:cNvSpPr/>
          <p:nvPr/>
        </p:nvSpPr>
        <p:spPr>
          <a:xfrm rot="5400000">
            <a:off x="5866945" y="3315459"/>
            <a:ext cx="243419" cy="235663"/>
          </a:xfrm>
          <a:prstGeom prst="rightArrow">
            <a:avLst/>
          </a:prstGeom>
          <a:solidFill>
            <a:schemeClr val="accent2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 dirty="0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xmlns="" id="{F91747C4-ABBA-4749-97D2-683EE6CCB6C7}"/>
              </a:ext>
            </a:extLst>
          </p:cNvPr>
          <p:cNvSpPr/>
          <p:nvPr/>
        </p:nvSpPr>
        <p:spPr>
          <a:xfrm>
            <a:off x="4466667" y="2505305"/>
            <a:ext cx="1296144" cy="273844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RETENÇÕES</a:t>
            </a:r>
          </a:p>
        </p:txBody>
      </p:sp>
      <p:sp>
        <p:nvSpPr>
          <p:cNvPr id="13" name="Seta para a direita 15">
            <a:extLst>
              <a:ext uri="{FF2B5EF4-FFF2-40B4-BE49-F238E27FC236}">
                <a16:creationId xmlns:a16="http://schemas.microsoft.com/office/drawing/2014/main" xmlns="" id="{301F7FB4-1B5D-451F-AE7B-FD90AB10F393}"/>
              </a:ext>
            </a:extLst>
          </p:cNvPr>
          <p:cNvSpPr/>
          <p:nvPr/>
        </p:nvSpPr>
        <p:spPr>
          <a:xfrm rot="5400000">
            <a:off x="5002849" y="2293159"/>
            <a:ext cx="243419" cy="235663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 dirty="0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xmlns="" id="{0EA11666-A22C-42D9-BC67-B07C78656BC1}"/>
              </a:ext>
            </a:extLst>
          </p:cNvPr>
          <p:cNvSpPr/>
          <p:nvPr/>
        </p:nvSpPr>
        <p:spPr>
          <a:xfrm>
            <a:off x="5600793" y="3045365"/>
            <a:ext cx="763842" cy="32785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ÍTENS</a:t>
            </a:r>
          </a:p>
        </p:txBody>
      </p:sp>
      <p:sp>
        <p:nvSpPr>
          <p:cNvPr id="15" name="Seta para a direita 17">
            <a:extLst>
              <a:ext uri="{FF2B5EF4-FFF2-40B4-BE49-F238E27FC236}">
                <a16:creationId xmlns:a16="http://schemas.microsoft.com/office/drawing/2014/main" xmlns="" id="{5861C929-7B0E-4665-B65D-0B6D6C530C55}"/>
              </a:ext>
            </a:extLst>
          </p:cNvPr>
          <p:cNvSpPr/>
          <p:nvPr/>
        </p:nvSpPr>
        <p:spPr>
          <a:xfrm>
            <a:off x="5384769" y="3099370"/>
            <a:ext cx="290988" cy="218567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xmlns="" id="{7EEDA080-51F6-4986-81A4-7A09843D7DD0}"/>
              </a:ext>
            </a:extLst>
          </p:cNvPr>
          <p:cNvSpPr/>
          <p:nvPr/>
        </p:nvSpPr>
        <p:spPr>
          <a:xfrm>
            <a:off x="4898715" y="3045365"/>
            <a:ext cx="545601" cy="32785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NF</a:t>
            </a:r>
          </a:p>
        </p:txBody>
      </p:sp>
      <p:sp>
        <p:nvSpPr>
          <p:cNvPr id="17" name="Seta para a direita 19">
            <a:extLst>
              <a:ext uri="{FF2B5EF4-FFF2-40B4-BE49-F238E27FC236}">
                <a16:creationId xmlns:a16="http://schemas.microsoft.com/office/drawing/2014/main" xmlns="" id="{E062EB43-028E-45CE-9049-B8CEA4848944}"/>
              </a:ext>
            </a:extLst>
          </p:cNvPr>
          <p:cNvSpPr/>
          <p:nvPr/>
        </p:nvSpPr>
        <p:spPr>
          <a:xfrm>
            <a:off x="4682691" y="3099370"/>
            <a:ext cx="290988" cy="218567"/>
          </a:xfrm>
          <a:prstGeom prst="rightArrow">
            <a:avLst/>
          </a:prstGeom>
          <a:solidFill>
            <a:srgbClr val="0070C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 dirty="0"/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xmlns="" id="{0B397756-1A3F-41EB-8E41-5C772656FF03}"/>
              </a:ext>
            </a:extLst>
          </p:cNvPr>
          <p:cNvSpPr/>
          <p:nvPr/>
        </p:nvSpPr>
        <p:spPr>
          <a:xfrm>
            <a:off x="5546787" y="1965245"/>
            <a:ext cx="763842" cy="32785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ÍTENS</a:t>
            </a:r>
          </a:p>
        </p:txBody>
      </p:sp>
      <p:sp>
        <p:nvSpPr>
          <p:cNvPr id="19" name="Seta para a direita 21">
            <a:extLst>
              <a:ext uri="{FF2B5EF4-FFF2-40B4-BE49-F238E27FC236}">
                <a16:creationId xmlns:a16="http://schemas.microsoft.com/office/drawing/2014/main" xmlns="" id="{44174B96-F158-4DB3-8073-E5277F572EF8}"/>
              </a:ext>
            </a:extLst>
          </p:cNvPr>
          <p:cNvSpPr/>
          <p:nvPr/>
        </p:nvSpPr>
        <p:spPr>
          <a:xfrm>
            <a:off x="5330763" y="2019250"/>
            <a:ext cx="290988" cy="218567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 dirty="0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xmlns="" id="{9B5A21D4-FFAC-493A-9C27-3E503957D89F}"/>
              </a:ext>
            </a:extLst>
          </p:cNvPr>
          <p:cNvSpPr/>
          <p:nvPr/>
        </p:nvSpPr>
        <p:spPr>
          <a:xfrm>
            <a:off x="4844709" y="1965245"/>
            <a:ext cx="545601" cy="32785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NFS</a:t>
            </a:r>
          </a:p>
        </p:txBody>
      </p:sp>
      <p:sp>
        <p:nvSpPr>
          <p:cNvPr id="21" name="Seta para a direita 23">
            <a:extLst>
              <a:ext uri="{FF2B5EF4-FFF2-40B4-BE49-F238E27FC236}">
                <a16:creationId xmlns:a16="http://schemas.microsoft.com/office/drawing/2014/main" xmlns="" id="{D4912119-CE9A-4816-8225-24230F92B934}"/>
              </a:ext>
            </a:extLst>
          </p:cNvPr>
          <p:cNvSpPr/>
          <p:nvPr/>
        </p:nvSpPr>
        <p:spPr>
          <a:xfrm>
            <a:off x="4636443" y="2019250"/>
            <a:ext cx="290988" cy="218567"/>
          </a:xfrm>
          <a:prstGeom prst="rightArrow">
            <a:avLst/>
          </a:prstGeom>
          <a:solidFill>
            <a:srgbClr val="7030A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00" dirty="0"/>
          </a:p>
        </p:txBody>
      </p:sp>
      <p:cxnSp>
        <p:nvCxnSpPr>
          <p:cNvPr id="22" name="Conector reto 21">
            <a:extLst>
              <a:ext uri="{FF2B5EF4-FFF2-40B4-BE49-F238E27FC236}">
                <a16:creationId xmlns:a16="http://schemas.microsoft.com/office/drawing/2014/main" xmlns="" id="{700EF703-B5E8-456C-8990-C0F87BCFFE8C}"/>
              </a:ext>
            </a:extLst>
          </p:cNvPr>
          <p:cNvCxnSpPr/>
          <p:nvPr/>
        </p:nvCxnSpPr>
        <p:spPr>
          <a:xfrm>
            <a:off x="3386547" y="942945"/>
            <a:ext cx="0" cy="302052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Conector reto 22">
            <a:extLst>
              <a:ext uri="{FF2B5EF4-FFF2-40B4-BE49-F238E27FC236}">
                <a16:creationId xmlns:a16="http://schemas.microsoft.com/office/drawing/2014/main" xmlns="" id="{59DE4F5F-C828-4986-A9FA-EB5001723118}"/>
              </a:ext>
            </a:extLst>
          </p:cNvPr>
          <p:cNvCxnSpPr/>
          <p:nvPr/>
        </p:nvCxnSpPr>
        <p:spPr>
          <a:xfrm>
            <a:off x="3170523" y="2671136"/>
            <a:ext cx="324036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4" name="Conector reto 23">
            <a:extLst>
              <a:ext uri="{FF2B5EF4-FFF2-40B4-BE49-F238E27FC236}">
                <a16:creationId xmlns:a16="http://schemas.microsoft.com/office/drawing/2014/main" xmlns="" id="{4EDF7DFF-EB4C-43E4-A0E1-6FC65B9B2553}"/>
              </a:ext>
            </a:extLst>
          </p:cNvPr>
          <p:cNvCxnSpPr>
            <a:endCxn id="28" idx="1"/>
          </p:cNvCxnSpPr>
          <p:nvPr/>
        </p:nvCxnSpPr>
        <p:spPr>
          <a:xfrm flipV="1">
            <a:off x="3494559" y="3207383"/>
            <a:ext cx="216024" cy="381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5" name="Conector reto 24">
            <a:extLst>
              <a:ext uri="{FF2B5EF4-FFF2-40B4-BE49-F238E27FC236}">
                <a16:creationId xmlns:a16="http://schemas.microsoft.com/office/drawing/2014/main" xmlns="" id="{81C7A127-AA94-44D3-8C43-C4C75CFB5117}"/>
              </a:ext>
            </a:extLst>
          </p:cNvPr>
          <p:cNvCxnSpPr>
            <a:endCxn id="27" idx="1"/>
          </p:cNvCxnSpPr>
          <p:nvPr/>
        </p:nvCxnSpPr>
        <p:spPr>
          <a:xfrm flipV="1">
            <a:off x="3494559" y="2127263"/>
            <a:ext cx="216024" cy="381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6" name="Retângulo 25">
            <a:extLst>
              <a:ext uri="{FF2B5EF4-FFF2-40B4-BE49-F238E27FC236}">
                <a16:creationId xmlns:a16="http://schemas.microsoft.com/office/drawing/2014/main" xmlns="" id="{67062A0F-D02D-4D55-9DCA-C256D95BCEBD}"/>
              </a:ext>
            </a:extLst>
          </p:cNvPr>
          <p:cNvSpPr/>
          <p:nvPr/>
        </p:nvSpPr>
        <p:spPr>
          <a:xfrm>
            <a:off x="1928385" y="2505305"/>
            <a:ext cx="1350150" cy="32785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FATURAMENTO</a:t>
            </a:r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xmlns="" id="{FA665811-FEEF-430B-A653-1D06262B8AEA}"/>
              </a:ext>
            </a:extLst>
          </p:cNvPr>
          <p:cNvSpPr/>
          <p:nvPr/>
        </p:nvSpPr>
        <p:spPr>
          <a:xfrm>
            <a:off x="3710583" y="1965245"/>
            <a:ext cx="972108" cy="324036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SERVIÇOS</a:t>
            </a:r>
          </a:p>
        </p:txBody>
      </p:sp>
      <p:sp>
        <p:nvSpPr>
          <p:cNvPr id="28" name="Retângulo 27">
            <a:extLst>
              <a:ext uri="{FF2B5EF4-FFF2-40B4-BE49-F238E27FC236}">
                <a16:creationId xmlns:a16="http://schemas.microsoft.com/office/drawing/2014/main" xmlns="" id="{81352221-EC3C-4770-AE35-146E4EC0E794}"/>
              </a:ext>
            </a:extLst>
          </p:cNvPr>
          <p:cNvSpPr/>
          <p:nvPr/>
        </p:nvSpPr>
        <p:spPr>
          <a:xfrm>
            <a:off x="3710583" y="3045365"/>
            <a:ext cx="972108" cy="324036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VENDAS</a:t>
            </a:r>
          </a:p>
        </p:txBody>
      </p:sp>
      <p:cxnSp>
        <p:nvCxnSpPr>
          <p:cNvPr id="29" name="Conector reto 28">
            <a:extLst>
              <a:ext uri="{FF2B5EF4-FFF2-40B4-BE49-F238E27FC236}">
                <a16:creationId xmlns:a16="http://schemas.microsoft.com/office/drawing/2014/main" xmlns="" id="{7CC31CAD-7BA1-4A45-99AB-72E23B234F5F}"/>
              </a:ext>
            </a:extLst>
          </p:cNvPr>
          <p:cNvCxnSpPr/>
          <p:nvPr/>
        </p:nvCxnSpPr>
        <p:spPr>
          <a:xfrm>
            <a:off x="3494559" y="2131076"/>
            <a:ext cx="0" cy="108012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0" name="Retângulo 29">
            <a:extLst>
              <a:ext uri="{FF2B5EF4-FFF2-40B4-BE49-F238E27FC236}">
                <a16:creationId xmlns:a16="http://schemas.microsoft.com/office/drawing/2014/main" xmlns="" id="{6BB234C7-89F6-4EBC-8698-DBB4804E25EA}"/>
              </a:ext>
            </a:extLst>
          </p:cNvPr>
          <p:cNvSpPr/>
          <p:nvPr/>
        </p:nvSpPr>
        <p:spPr>
          <a:xfrm>
            <a:off x="1928385" y="2941166"/>
            <a:ext cx="1350150" cy="324036"/>
          </a:xfrm>
          <a:prstGeom prst="rect">
            <a:avLst/>
          </a:prstGeom>
          <a:solidFill>
            <a:srgbClr val="86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RETENÇÕES</a:t>
            </a:r>
          </a:p>
        </p:txBody>
      </p:sp>
      <p:sp>
        <p:nvSpPr>
          <p:cNvPr id="31" name="Retângulo 30">
            <a:extLst>
              <a:ext uri="{FF2B5EF4-FFF2-40B4-BE49-F238E27FC236}">
                <a16:creationId xmlns:a16="http://schemas.microsoft.com/office/drawing/2014/main" xmlns="" id="{9FA3C131-636B-4F93-B028-8EF0A0A6C2F7}"/>
              </a:ext>
            </a:extLst>
          </p:cNvPr>
          <p:cNvSpPr/>
          <p:nvPr/>
        </p:nvSpPr>
        <p:spPr>
          <a:xfrm>
            <a:off x="1928385" y="3373214"/>
            <a:ext cx="1350150" cy="32403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CRÉDITOS</a:t>
            </a:r>
          </a:p>
        </p:txBody>
      </p:sp>
      <p:pic>
        <p:nvPicPr>
          <p:cNvPr id="32" name="Picture 2">
            <a:extLst>
              <a:ext uri="{FF2B5EF4-FFF2-40B4-BE49-F238E27FC236}">
                <a16:creationId xmlns:a16="http://schemas.microsoft.com/office/drawing/2014/main" xmlns="" id="{60D70E36-6773-4689-BAE3-D688C14B5D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02571" y="888939"/>
            <a:ext cx="1714512" cy="803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3">
            <a:extLst>
              <a:ext uri="{FF2B5EF4-FFF2-40B4-BE49-F238E27FC236}">
                <a16:creationId xmlns:a16="http://schemas.microsoft.com/office/drawing/2014/main" xmlns="" id="{13141E7E-4BA1-4376-8775-409DCA464B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36397" y="975221"/>
            <a:ext cx="1064419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CaixaDeTexto 33">
            <a:extLst>
              <a:ext uri="{FF2B5EF4-FFF2-40B4-BE49-F238E27FC236}">
                <a16:creationId xmlns:a16="http://schemas.microsoft.com/office/drawing/2014/main" xmlns="" id="{A189A2F8-5BEE-4113-B40A-7CD3EC5032D4}"/>
              </a:ext>
            </a:extLst>
          </p:cNvPr>
          <p:cNvSpPr txBox="1"/>
          <p:nvPr/>
        </p:nvSpPr>
        <p:spPr>
          <a:xfrm>
            <a:off x="4628685" y="1374993"/>
            <a:ext cx="12961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Contribuições</a:t>
            </a:r>
          </a:p>
        </p:txBody>
      </p:sp>
      <p:cxnSp>
        <p:nvCxnSpPr>
          <p:cNvPr id="35" name="Conector reto 34">
            <a:extLst>
              <a:ext uri="{FF2B5EF4-FFF2-40B4-BE49-F238E27FC236}">
                <a16:creationId xmlns:a16="http://schemas.microsoft.com/office/drawing/2014/main" xmlns="" id="{86078221-6691-497E-A470-9E67ABFD37C2}"/>
              </a:ext>
            </a:extLst>
          </p:cNvPr>
          <p:cNvCxnSpPr>
            <a:cxnSpLocks/>
          </p:cNvCxnSpPr>
          <p:nvPr/>
        </p:nvCxnSpPr>
        <p:spPr>
          <a:xfrm flipV="1">
            <a:off x="5751422" y="2569610"/>
            <a:ext cx="962431" cy="57839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6" name="Elipse 35">
            <a:extLst>
              <a:ext uri="{FF2B5EF4-FFF2-40B4-BE49-F238E27FC236}">
                <a16:creationId xmlns:a16="http://schemas.microsoft.com/office/drawing/2014/main" xmlns="" id="{220E5AE5-37C3-40E6-8438-29E9626C4797}"/>
              </a:ext>
            </a:extLst>
          </p:cNvPr>
          <p:cNvSpPr/>
          <p:nvPr/>
        </p:nvSpPr>
        <p:spPr>
          <a:xfrm>
            <a:off x="7166968" y="3447057"/>
            <a:ext cx="1203152" cy="394012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Lei 10.833/2003</a:t>
            </a:r>
          </a:p>
        </p:txBody>
      </p:sp>
      <p:sp>
        <p:nvSpPr>
          <p:cNvPr id="37" name="Elipse 36">
            <a:extLst>
              <a:ext uri="{FF2B5EF4-FFF2-40B4-BE49-F238E27FC236}">
                <a16:creationId xmlns:a16="http://schemas.microsoft.com/office/drawing/2014/main" xmlns="" id="{AC4C7A48-07EF-4F55-8720-F32C6EE2E2E6}"/>
              </a:ext>
            </a:extLst>
          </p:cNvPr>
          <p:cNvSpPr/>
          <p:nvPr/>
        </p:nvSpPr>
        <p:spPr>
          <a:xfrm>
            <a:off x="6690712" y="2372604"/>
            <a:ext cx="1203152" cy="394012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Lei 13.137/2015</a:t>
            </a:r>
          </a:p>
        </p:txBody>
      </p:sp>
      <p:pic>
        <p:nvPicPr>
          <p:cNvPr id="38" name="Imagem 37">
            <a:extLst>
              <a:ext uri="{FF2B5EF4-FFF2-40B4-BE49-F238E27FC236}">
                <a16:creationId xmlns:a16="http://schemas.microsoft.com/office/drawing/2014/main" xmlns="" id="{6C7E34F9-9F05-49AA-8596-BB722FAE96CC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80341" y="153515"/>
            <a:ext cx="3223615" cy="77867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E60D0F3E-5B3D-B3C5-C932-02F8C7050A1E}"/>
              </a:ext>
            </a:extLst>
          </p:cNvPr>
          <p:cNvSpPr txBox="1"/>
          <p:nvPr/>
        </p:nvSpPr>
        <p:spPr>
          <a:xfrm>
            <a:off x="102247" y="4708319"/>
            <a:ext cx="205185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50" b="1" dirty="0">
                <a:latin typeface="Montserrat ExtraLight" pitchFamily="2" charset="0"/>
              </a:rPr>
              <a:t>@profa.patriciaalves</a:t>
            </a:r>
          </a:p>
        </p:txBody>
      </p:sp>
      <p:pic>
        <p:nvPicPr>
          <p:cNvPr id="8" name="Imagem 7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xmlns="" id="{FB4D1DFE-535A-380A-DDBE-4BA9A194070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1451" y="51888"/>
            <a:ext cx="1007694" cy="1007694"/>
          </a:xfrm>
          <a:prstGeom prst="rect">
            <a:avLst/>
          </a:prstGeom>
        </p:spPr>
      </p:pic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xmlns="" id="{A516DE70-1A88-EC56-A575-301B231410A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xmlns="" id="{050E8EBE-3349-DCF6-52FE-004EA8D6A58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39" name="Gráfico 21">
            <a:extLst>
              <a:ext uri="{FF2B5EF4-FFF2-40B4-BE49-F238E27FC236}">
                <a16:creationId xmlns:a16="http://schemas.microsoft.com/office/drawing/2014/main" xmlns="" id="{20514ACC-3596-46EF-0DC4-4DA7AE5D8E9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892437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6" grpId="0" animBg="1"/>
      <p:bldP spid="27" grpId="0" animBg="1"/>
      <p:bldP spid="28" grpId="0" animBg="1"/>
      <p:bldP spid="30" grpId="0" animBg="1"/>
      <p:bldP spid="31" grpId="0" animBg="1"/>
      <p:bldP spid="34" grpId="0"/>
      <p:bldP spid="36" grpId="0" animBg="1"/>
      <p:bldP spid="37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xmlns="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xmlns="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xmlns="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094E3044-C892-1958-8AB6-3AC9F7CA2C9E}"/>
              </a:ext>
            </a:extLst>
          </p:cNvPr>
          <p:cNvSpPr txBox="1"/>
          <p:nvPr/>
        </p:nvSpPr>
        <p:spPr>
          <a:xfrm>
            <a:off x="179512" y="123478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latin typeface="Montserrat" pitchFamily="2" charset="0"/>
              </a:rPr>
              <a:t>O QUE O SPED CONTRIBUIÇÕES INFORMA?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CB63A142-05DE-9190-5FE3-C9521D715CE7}"/>
              </a:ext>
            </a:extLst>
          </p:cNvPr>
          <p:cNvSpPr txBox="1"/>
          <p:nvPr/>
        </p:nvSpPr>
        <p:spPr>
          <a:xfrm>
            <a:off x="179512" y="915566"/>
            <a:ext cx="878497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tx2"/>
                </a:solidFill>
                <a:latin typeface="Montserrat" pitchFamily="2" charset="0"/>
              </a:rPr>
              <a:t>PIS e COFINS</a:t>
            </a:r>
          </a:p>
          <a:p>
            <a:pPr algn="ctr"/>
            <a:endParaRPr lang="pt-BR" sz="1600" b="1" dirty="0">
              <a:latin typeface="Montserrat" pitchFamily="2" charset="0"/>
            </a:endParaRPr>
          </a:p>
          <a:p>
            <a:pPr algn="ctr"/>
            <a:endParaRPr lang="pt-BR" sz="1600" b="1" dirty="0">
              <a:latin typeface="Montserrat" pitchFamily="2" charset="0"/>
            </a:endParaRPr>
          </a:p>
          <a:p>
            <a:pPr algn="ctr"/>
            <a:r>
              <a:rPr lang="pt-BR" sz="1600" b="1" dirty="0">
                <a:latin typeface="Montserrat" pitchFamily="2" charset="0"/>
              </a:rPr>
              <a:t>Regime Cumulativo</a:t>
            </a:r>
          </a:p>
          <a:p>
            <a:pPr algn="ctr"/>
            <a:r>
              <a:rPr lang="pt-BR" sz="1600" b="1" dirty="0">
                <a:latin typeface="Montserrat" pitchFamily="2" charset="0"/>
              </a:rPr>
              <a:t>Regime Não Cumulativo</a:t>
            </a:r>
          </a:p>
          <a:p>
            <a:pPr algn="ctr"/>
            <a:endParaRPr lang="pt-BR" sz="1600" b="1" dirty="0">
              <a:latin typeface="Montserrat" pitchFamily="2" charset="0"/>
            </a:endParaRPr>
          </a:p>
          <a:p>
            <a:pPr algn="ctr"/>
            <a:endParaRPr lang="pt-BR" sz="1600" b="1" dirty="0">
              <a:latin typeface="Montserrat" pitchFamily="2" charset="0"/>
            </a:endParaRPr>
          </a:p>
          <a:p>
            <a:pPr algn="ctr"/>
            <a:r>
              <a:rPr lang="pt-BR" sz="1600" b="1" dirty="0">
                <a:latin typeface="Montserrat" pitchFamily="2" charset="0"/>
              </a:rPr>
              <a:t>Receitas</a:t>
            </a:r>
          </a:p>
          <a:p>
            <a:pPr algn="ctr"/>
            <a:r>
              <a:rPr lang="pt-BR" sz="1600" b="1" dirty="0">
                <a:latin typeface="Montserrat" pitchFamily="2" charset="0"/>
              </a:rPr>
              <a:t>Despesas</a:t>
            </a:r>
          </a:p>
          <a:p>
            <a:pPr algn="ctr"/>
            <a:endParaRPr lang="pt-BR" sz="1600" b="1" dirty="0">
              <a:latin typeface="Montserrat" pitchFamily="2" charset="0"/>
            </a:endParaRPr>
          </a:p>
          <a:p>
            <a:pPr algn="ctr"/>
            <a:r>
              <a:rPr lang="pt-BR" sz="1600" b="1" dirty="0">
                <a:latin typeface="Montserrat" pitchFamily="2" charset="0"/>
              </a:rPr>
              <a:t>Débitos</a:t>
            </a:r>
          </a:p>
          <a:p>
            <a:pPr algn="ctr"/>
            <a:r>
              <a:rPr lang="pt-BR" sz="1600" b="1" dirty="0">
                <a:latin typeface="Montserrat" pitchFamily="2" charset="0"/>
              </a:rPr>
              <a:t>Créditos</a:t>
            </a:r>
          </a:p>
        </p:txBody>
      </p:sp>
      <p:pic>
        <p:nvPicPr>
          <p:cNvPr id="8" name="Imagem 7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xmlns="" id="{F0325171-D9F9-9CD6-535E-7F9E15788B7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1451" y="51888"/>
            <a:ext cx="1007694" cy="100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98850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xmlns="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xmlns="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xmlns="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B8915489-FD45-3976-3419-6102DDABB099}"/>
              </a:ext>
            </a:extLst>
          </p:cNvPr>
          <p:cNvSpPr txBox="1"/>
          <p:nvPr/>
        </p:nvSpPr>
        <p:spPr>
          <a:xfrm>
            <a:off x="179512" y="123478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latin typeface="Montserrat" pitchFamily="2" charset="0"/>
              </a:rPr>
              <a:t>COMO O SPED CONTRIBUIÇÕES INFORMA?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7F57BF61-35A6-5C8C-4710-F3029AD25A1F}"/>
              </a:ext>
            </a:extLst>
          </p:cNvPr>
          <p:cNvSpPr txBox="1"/>
          <p:nvPr/>
        </p:nvSpPr>
        <p:spPr>
          <a:xfrm>
            <a:off x="179512" y="1241341"/>
            <a:ext cx="87849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tx2"/>
                </a:solidFill>
                <a:latin typeface="Montserrat" pitchFamily="2" charset="0"/>
              </a:rPr>
              <a:t>Através da “trinca do sucesso”</a:t>
            </a:r>
          </a:p>
          <a:p>
            <a:pPr algn="ctr"/>
            <a:endParaRPr lang="pt-BR" sz="2000" b="1" dirty="0">
              <a:solidFill>
                <a:schemeClr val="tx2"/>
              </a:solidFill>
              <a:latin typeface="Montserrat" pitchFamily="2" charset="0"/>
            </a:endParaRPr>
          </a:p>
          <a:p>
            <a:pPr algn="ctr"/>
            <a:endParaRPr lang="pt-BR" sz="2000" b="1" dirty="0">
              <a:solidFill>
                <a:schemeClr val="tx2"/>
              </a:solidFill>
              <a:latin typeface="Montserrat" pitchFamily="2" charset="0"/>
            </a:endParaRPr>
          </a:p>
          <a:p>
            <a:pPr algn="ctr"/>
            <a:r>
              <a:rPr lang="pt-BR" sz="2000" b="1" dirty="0">
                <a:latin typeface="Montserrat" pitchFamily="2" charset="0"/>
              </a:rPr>
              <a:t>NCM</a:t>
            </a:r>
          </a:p>
          <a:p>
            <a:pPr algn="ctr"/>
            <a:endParaRPr lang="pt-BR" sz="2000" b="1" dirty="0">
              <a:latin typeface="Montserrat" pitchFamily="2" charset="0"/>
            </a:endParaRPr>
          </a:p>
          <a:p>
            <a:pPr algn="ctr"/>
            <a:r>
              <a:rPr lang="pt-BR" sz="2000" b="1" dirty="0">
                <a:latin typeface="Montserrat" pitchFamily="2" charset="0"/>
              </a:rPr>
              <a:t>CFOP</a:t>
            </a:r>
          </a:p>
          <a:p>
            <a:pPr algn="ctr"/>
            <a:endParaRPr lang="pt-BR" sz="2000" b="1" dirty="0">
              <a:latin typeface="Montserrat" pitchFamily="2" charset="0"/>
            </a:endParaRPr>
          </a:p>
          <a:p>
            <a:pPr algn="ctr"/>
            <a:r>
              <a:rPr lang="pt-BR" sz="2000" b="1" dirty="0">
                <a:latin typeface="Montserrat" pitchFamily="2" charset="0"/>
              </a:rPr>
              <a:t>CST</a:t>
            </a:r>
            <a:endParaRPr lang="pt-BR" sz="1600" b="1" dirty="0">
              <a:latin typeface="Montserrat" pitchFamily="2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xmlns="" id="{CE67E544-5AEC-68D1-1CD6-7F317F9C89B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1451" y="51888"/>
            <a:ext cx="1007694" cy="100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972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xmlns="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xmlns="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xmlns="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06F65966-DE1E-A30E-E652-3486D965E356}"/>
              </a:ext>
            </a:extLst>
          </p:cNvPr>
          <p:cNvSpPr txBox="1"/>
          <p:nvPr/>
        </p:nvSpPr>
        <p:spPr>
          <a:xfrm>
            <a:off x="0" y="124018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latin typeface="Montserrat" pitchFamily="2" charset="0"/>
              </a:rPr>
              <a:t>E A</a:t>
            </a:r>
          </a:p>
          <a:p>
            <a:pPr algn="ctr"/>
            <a:r>
              <a:rPr lang="pt-BR" sz="4400" b="1" dirty="0">
                <a:latin typeface="Montserrat" pitchFamily="2" charset="0"/>
              </a:rPr>
              <a:t>REFORMA TRIBUTÁRIA?</a:t>
            </a:r>
          </a:p>
        </p:txBody>
      </p:sp>
      <p:pic>
        <p:nvPicPr>
          <p:cNvPr id="3" name="Imagem 2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xmlns="" id="{0287EFDC-3420-AAAD-3A38-4CD432E2C14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1451" y="51888"/>
            <a:ext cx="1007694" cy="100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53155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xmlns="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xmlns="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xmlns="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C2C61CAC-1C56-3991-D067-70A943862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47017" y="123478"/>
            <a:ext cx="1906408" cy="426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xmlns="" id="{F7CC49E3-7942-C623-195E-7C909ED92E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34217794"/>
              </p:ext>
            </p:extLst>
          </p:nvPr>
        </p:nvGraphicFramePr>
        <p:xfrm>
          <a:off x="4788857" y="987574"/>
          <a:ext cx="2873703" cy="1413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xmlns="" id="{4834FD6C-8A76-EECA-2F1F-57877037AE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3326024811"/>
              </p:ext>
            </p:extLst>
          </p:nvPr>
        </p:nvGraphicFramePr>
        <p:xfrm>
          <a:off x="5195334" y="2686540"/>
          <a:ext cx="2467226" cy="1230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8" name="Imagem 7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xmlns="" id="{E3E867FD-781F-2A69-9FE6-F8798FAAF31C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1451" y="51888"/>
            <a:ext cx="1007694" cy="100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85574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7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xmlns="" id="{7B831B6F-405A-4B47-B9BB-5CA88F28584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23A11F8A-9A16-5373-A826-0F942C0B6116}"/>
              </a:ext>
            </a:extLst>
          </p:cNvPr>
          <p:cNvSpPr txBox="1"/>
          <p:nvPr/>
        </p:nvSpPr>
        <p:spPr>
          <a:xfrm>
            <a:off x="5054346" y="478566"/>
            <a:ext cx="3614166" cy="11076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4100" b="1" kern="1200" spc="-38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PREMISSAS</a:t>
            </a:r>
          </a:p>
        </p:txBody>
      </p:sp>
      <p:pic>
        <p:nvPicPr>
          <p:cNvPr id="5" name="Imagem 4" descr="Placa de letreiro afixada em fachada de loja com cobertura de entrada de estabelecimento&#10;&#10;Descrição gerada automaticamente">
            <a:extLst>
              <a:ext uri="{FF2B5EF4-FFF2-40B4-BE49-F238E27FC236}">
                <a16:creationId xmlns:a16="http://schemas.microsoft.com/office/drawing/2014/main" xmlns="" id="{781E49CB-D9BB-08E0-7022-705768E37B0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 l="2687" r="49530" b="-1"/>
          <a:stretch/>
        </p:blipFill>
        <p:spPr>
          <a:xfrm>
            <a:off x="480596" y="480060"/>
            <a:ext cx="4079438" cy="4183380"/>
          </a:xfrm>
          <a:prstGeom prst="rect">
            <a:avLst/>
          </a:prstGeom>
        </p:spPr>
      </p:pic>
      <p:sp>
        <p:nvSpPr>
          <p:cNvPr id="15" name="sketch line">
            <a:extLst>
              <a:ext uri="{FF2B5EF4-FFF2-40B4-BE49-F238E27FC236}">
                <a16:creationId xmlns:a16="http://schemas.microsoft.com/office/drawing/2014/main" xmlns="" id="{953EE71A-6488-4203-A7C4-77102FD0DC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054346" y="1779651"/>
            <a:ext cx="2441321" cy="13716"/>
          </a:xfrm>
          <a:custGeom>
            <a:avLst/>
            <a:gdLst>
              <a:gd name="connsiteX0" fmla="*/ 0 w 2441321"/>
              <a:gd name="connsiteY0" fmla="*/ 0 h 13716"/>
              <a:gd name="connsiteX1" fmla="*/ 585917 w 2441321"/>
              <a:gd name="connsiteY1" fmla="*/ 0 h 13716"/>
              <a:gd name="connsiteX2" fmla="*/ 1196247 w 2441321"/>
              <a:gd name="connsiteY2" fmla="*/ 0 h 13716"/>
              <a:gd name="connsiteX3" fmla="*/ 1806578 w 2441321"/>
              <a:gd name="connsiteY3" fmla="*/ 0 h 13716"/>
              <a:gd name="connsiteX4" fmla="*/ 2441321 w 2441321"/>
              <a:gd name="connsiteY4" fmla="*/ 0 h 13716"/>
              <a:gd name="connsiteX5" fmla="*/ 2441321 w 2441321"/>
              <a:gd name="connsiteY5" fmla="*/ 13716 h 13716"/>
              <a:gd name="connsiteX6" fmla="*/ 1830991 w 2441321"/>
              <a:gd name="connsiteY6" fmla="*/ 13716 h 13716"/>
              <a:gd name="connsiteX7" fmla="*/ 1269487 w 2441321"/>
              <a:gd name="connsiteY7" fmla="*/ 13716 h 13716"/>
              <a:gd name="connsiteX8" fmla="*/ 707983 w 2441321"/>
              <a:gd name="connsiteY8" fmla="*/ 13716 h 13716"/>
              <a:gd name="connsiteX9" fmla="*/ 0 w 2441321"/>
              <a:gd name="connsiteY9" fmla="*/ 13716 h 13716"/>
              <a:gd name="connsiteX10" fmla="*/ 0 w 2441321"/>
              <a:gd name="connsiteY10" fmla="*/ 0 h 1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41321" h="13716" fill="none" extrusionOk="0">
                <a:moveTo>
                  <a:pt x="0" y="0"/>
                </a:moveTo>
                <a:cubicBezTo>
                  <a:pt x="273217" y="-17533"/>
                  <a:pt x="355785" y="-4171"/>
                  <a:pt x="585917" y="0"/>
                </a:cubicBezTo>
                <a:cubicBezTo>
                  <a:pt x="816049" y="4171"/>
                  <a:pt x="991446" y="-9419"/>
                  <a:pt x="1196247" y="0"/>
                </a:cubicBezTo>
                <a:cubicBezTo>
                  <a:pt x="1401048" y="9419"/>
                  <a:pt x="1589984" y="-731"/>
                  <a:pt x="1806578" y="0"/>
                </a:cubicBezTo>
                <a:cubicBezTo>
                  <a:pt x="2023172" y="731"/>
                  <a:pt x="2247754" y="8393"/>
                  <a:pt x="2441321" y="0"/>
                </a:cubicBezTo>
                <a:cubicBezTo>
                  <a:pt x="2440939" y="4363"/>
                  <a:pt x="2441580" y="8857"/>
                  <a:pt x="2441321" y="13716"/>
                </a:cubicBezTo>
                <a:cubicBezTo>
                  <a:pt x="2169723" y="25934"/>
                  <a:pt x="2045712" y="34568"/>
                  <a:pt x="1830991" y="13716"/>
                </a:cubicBezTo>
                <a:cubicBezTo>
                  <a:pt x="1616270" y="-7136"/>
                  <a:pt x="1505876" y="-623"/>
                  <a:pt x="1269487" y="13716"/>
                </a:cubicBezTo>
                <a:cubicBezTo>
                  <a:pt x="1033098" y="28055"/>
                  <a:pt x="908661" y="36619"/>
                  <a:pt x="707983" y="13716"/>
                </a:cubicBezTo>
                <a:cubicBezTo>
                  <a:pt x="507305" y="-9187"/>
                  <a:pt x="333592" y="16187"/>
                  <a:pt x="0" y="13716"/>
                </a:cubicBezTo>
                <a:cubicBezTo>
                  <a:pt x="-459" y="8317"/>
                  <a:pt x="190" y="2744"/>
                  <a:pt x="0" y="0"/>
                </a:cubicBezTo>
                <a:close/>
              </a:path>
              <a:path w="2441321" h="13716" stroke="0" extrusionOk="0">
                <a:moveTo>
                  <a:pt x="0" y="0"/>
                </a:moveTo>
                <a:cubicBezTo>
                  <a:pt x="207071" y="-14617"/>
                  <a:pt x="444194" y="-15606"/>
                  <a:pt x="585917" y="0"/>
                </a:cubicBezTo>
                <a:cubicBezTo>
                  <a:pt x="727640" y="15606"/>
                  <a:pt x="904326" y="-79"/>
                  <a:pt x="1123008" y="0"/>
                </a:cubicBezTo>
                <a:cubicBezTo>
                  <a:pt x="1341690" y="79"/>
                  <a:pt x="1600014" y="10401"/>
                  <a:pt x="1782164" y="0"/>
                </a:cubicBezTo>
                <a:cubicBezTo>
                  <a:pt x="1964314" y="-10401"/>
                  <a:pt x="2143537" y="-21488"/>
                  <a:pt x="2441321" y="0"/>
                </a:cubicBezTo>
                <a:cubicBezTo>
                  <a:pt x="2441507" y="3335"/>
                  <a:pt x="2441322" y="9457"/>
                  <a:pt x="2441321" y="13716"/>
                </a:cubicBezTo>
                <a:cubicBezTo>
                  <a:pt x="2166745" y="24201"/>
                  <a:pt x="2078726" y="10904"/>
                  <a:pt x="1879817" y="13716"/>
                </a:cubicBezTo>
                <a:cubicBezTo>
                  <a:pt x="1680908" y="16528"/>
                  <a:pt x="1548770" y="-8699"/>
                  <a:pt x="1318313" y="13716"/>
                </a:cubicBezTo>
                <a:cubicBezTo>
                  <a:pt x="1087856" y="36131"/>
                  <a:pt x="894613" y="-645"/>
                  <a:pt x="659157" y="13716"/>
                </a:cubicBezTo>
                <a:cubicBezTo>
                  <a:pt x="423701" y="28077"/>
                  <a:pt x="246611" y="29403"/>
                  <a:pt x="0" y="13716"/>
                </a:cubicBezTo>
                <a:cubicBezTo>
                  <a:pt x="-120" y="7867"/>
                  <a:pt x="674" y="391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DA8DC464-570D-563D-1320-E614CF1A32BE}"/>
              </a:ext>
            </a:extLst>
          </p:cNvPr>
          <p:cNvSpPr txBox="1"/>
          <p:nvPr/>
        </p:nvSpPr>
        <p:spPr>
          <a:xfrm>
            <a:off x="5054346" y="1998664"/>
            <a:ext cx="3614166" cy="26630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14313" indent="-228600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/>
              <a:t>Assegurar as características que fazem da CBS e do IBS um IVA padrão internacional</a:t>
            </a:r>
          </a:p>
          <a:p>
            <a:pPr marL="214313" indent="-228600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/>
              <a:t>Tornar o sistema tributário mais simples, justo, eficiente e Transparente</a:t>
            </a:r>
          </a:p>
          <a:p>
            <a:pPr marL="214313" indent="-228600">
              <a:lnSpc>
                <a:spcPct val="90000"/>
              </a:lnSpc>
              <a:spcBef>
                <a:spcPts val="450"/>
              </a:spcBef>
              <a:spcAft>
                <a:spcPts val="45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600"/>
              <a:t>Utilizar critérios técnicos e objetivos para delimitar as exceções à regra geral e a incidência do Imposto Seletivo</a:t>
            </a:r>
          </a:p>
        </p:txBody>
      </p:sp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xmlns="" id="{0ACA1585-2A90-AA3A-83F6-C312AF545B2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7" name="Gráfico 13">
            <a:extLst>
              <a:ext uri="{FF2B5EF4-FFF2-40B4-BE49-F238E27FC236}">
                <a16:creationId xmlns:a16="http://schemas.microsoft.com/office/drawing/2014/main" xmlns="" id="{C0AD2365-2C4C-8AF8-FD9F-385D4ADD7BE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8" name="Gráfico 21">
            <a:extLst>
              <a:ext uri="{FF2B5EF4-FFF2-40B4-BE49-F238E27FC236}">
                <a16:creationId xmlns:a16="http://schemas.microsoft.com/office/drawing/2014/main" xmlns="" id="{0D282FCE-0B7A-BAED-4E0A-B23350BF75D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EC71F57D-6A6A-CC26-C837-E8EAEB65A691}"/>
              </a:ext>
            </a:extLst>
          </p:cNvPr>
          <p:cNvSpPr txBox="1"/>
          <p:nvPr/>
        </p:nvSpPr>
        <p:spPr>
          <a:xfrm>
            <a:off x="2087882" y="4463385"/>
            <a:ext cx="2472152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450"/>
              </a:spcAft>
            </a:pPr>
            <a:r>
              <a:rPr lang="pt-BR" sz="700">
                <a:solidFill>
                  <a:srgbClr val="FFFFFF"/>
                </a:solidFill>
                <a:hlinkClick r:id="rId3" tooltip="https://www.brasildefato.com.br/2018/08/21/impostos-or-o-que-propoem-os-candidatos-presidenciais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Esta Foto</a:t>
            </a:r>
            <a:r>
              <a:rPr lang="pt-BR" sz="700">
                <a:solidFill>
                  <a:srgbClr val="FFFFFF"/>
                </a:solidFill>
              </a:rPr>
              <a:t> de Autor Desconhecido está licenciado em </a:t>
            </a:r>
            <a:r>
              <a:rPr lang="pt-BR" sz="700">
                <a:solidFill>
                  <a:srgbClr val="FFFFFF"/>
                </a:solidFill>
                <a:hlinkClick r:id="rId9" tooltip="https://creativecommons.org/licenses/by-nd/3.0/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CC BY-ND</a:t>
            </a:r>
            <a:endParaRPr lang="pt-BR" sz="700">
              <a:solidFill>
                <a:srgbClr val="FFFFFF"/>
              </a:solidFill>
            </a:endParaRPr>
          </a:p>
        </p:txBody>
      </p:sp>
      <p:pic>
        <p:nvPicPr>
          <p:cNvPr id="9" name="Imagem 8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xmlns="" id="{7876B54D-4DC9-B345-FEE4-8427F824EC7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91451" y="51888"/>
            <a:ext cx="1007694" cy="100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8934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544</Words>
  <Application>Microsoft Office PowerPoint</Application>
  <PresentationFormat>Apresentação na tela (16:9)</PresentationFormat>
  <Paragraphs>169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0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HP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AssPres</dc:creator>
  <cp:lastModifiedBy>crc-ce@outlook.com</cp:lastModifiedBy>
  <cp:revision>17</cp:revision>
  <dcterms:created xsi:type="dcterms:W3CDTF">2023-10-24T18:12:16Z</dcterms:created>
  <dcterms:modified xsi:type="dcterms:W3CDTF">2024-07-18T14:33:51Z</dcterms:modified>
</cp:coreProperties>
</file>