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24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  <p:sldMasterId id="2147483650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</p:sldIdLst>
  <p:sldSz cy="5143500" cx="9144000"/>
  <p:notesSz cx="6858000" cy="9144000"/>
  <p:embeddedFontLst>
    <p:embeddedFont>
      <p:font typeface="Montserrat"/>
      <p:regular r:id="rId31"/>
      <p:bold r:id="rId32"/>
      <p:italic r:id="rId33"/>
      <p:boldItalic r:id="rId3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r:id="rId35" roundtripDataSignature="AMtx7mg3SXabYJ7UGjarVdGRq2ZN+07Lh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Montserrat-regular.fntdata"/><Relationship Id="rId30" Type="http://schemas.openxmlformats.org/officeDocument/2006/relationships/slide" Target="slides/slide24.xml"/><Relationship Id="rId11" Type="http://schemas.openxmlformats.org/officeDocument/2006/relationships/slide" Target="slides/slide5.xml"/><Relationship Id="rId33" Type="http://schemas.openxmlformats.org/officeDocument/2006/relationships/font" Target="fonts/Montserrat-italic.fntdata"/><Relationship Id="rId10" Type="http://schemas.openxmlformats.org/officeDocument/2006/relationships/slide" Target="slides/slide4.xml"/><Relationship Id="rId32" Type="http://schemas.openxmlformats.org/officeDocument/2006/relationships/font" Target="fonts/Montserrat-bold.fntdata"/><Relationship Id="rId13" Type="http://schemas.openxmlformats.org/officeDocument/2006/relationships/slide" Target="slides/slide7.xml"/><Relationship Id="rId35" Type="http://customschemas.google.com/relationships/presentationmetadata" Target="metadata"/><Relationship Id="rId12" Type="http://schemas.openxmlformats.org/officeDocument/2006/relationships/slide" Target="slides/slide6.xml"/><Relationship Id="rId34" Type="http://schemas.openxmlformats.org/officeDocument/2006/relationships/font" Target="fonts/Montserrat-boldItalic.fntdata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2157a62ddc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g2157a62ddc4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2157a62ddc4_0_7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5" name="Google Shape;175;g2157a62ddc4_0_71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2157a62ddc4_0_7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4" name="Google Shape;184;g2157a62ddc4_0_72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2157a62ddc4_0_7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" name="Google Shape;192;g2157a62ddc4_0_75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2157a62ddc4_0_7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1" name="Google Shape;201;g2157a62ddc4_0_76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2157a62ddc4_0_7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9" name="Google Shape;209;g2157a62ddc4_0_77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2157a62ddc4_0_7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7" name="Google Shape;217;g2157a62ddc4_0_77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2157a62ddc4_0_7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6" name="Google Shape;226;g2157a62ddc4_0_78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g2157a62ddc4_0_7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5" name="Google Shape;235;g2157a62ddc4_0_79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2157a62ddc4_0_8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4" name="Google Shape;244;g2157a62ddc4_0_80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g2157a62ddc4_0_8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2" name="Google Shape;252;g2157a62ddc4_0_81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2157a62ddc4_0_2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g2157a62ddc4_0_26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2157a62ddc4_0_8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1" name="Google Shape;261;g2157a62ddc4_0_82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g2157a62ddc4_0_8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9" name="Google Shape;269;g2157a62ddc4_0_83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g2157a62ddc4_0_8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7" name="Google Shape;277;g2157a62ddc4_0_84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g2157a62ddc4_0_8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5" name="Google Shape;285;g2157a62ddc4_0_85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g2157a62ddc4_0_8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3" name="Google Shape;293;g2157a62ddc4_0_86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2157a62ddc4_0_6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g2157a62ddc4_0_67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2157a62ddc4_0_6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g2157a62ddc4_0_68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2157a62ddc4_0_7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g2157a62ddc4_0_73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2157a62ddc4_0_6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g2157a62ddc4_0_68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2157a62ddc4_0_6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g2157a62ddc4_0_69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2157a62ddc4_0_7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8" name="Google Shape;158;g2157a62ddc4_0_70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2157a62ddc4_0_7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Google Shape;166;g2157a62ddc4_0_70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de título" type="title">
  <p:cSld name="TITLE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24"/>
          <p:cNvSpPr txBox="1"/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24"/>
          <p:cNvSpPr txBox="1"/>
          <p:nvPr>
            <p:ph idx="1" type="subTitle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5" name="Google Shape;15;p24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4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24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m com Legenda" type="picTx">
  <p:cSld name="PICTURE_WITH_CAPTION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2157a62ddc4_0_322"/>
          <p:cNvSpPr txBox="1"/>
          <p:nvPr>
            <p:ph type="title"/>
          </p:nvPr>
        </p:nvSpPr>
        <p:spPr>
          <a:xfrm>
            <a:off x="1792288" y="3600450"/>
            <a:ext cx="5486400" cy="425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g2157a62ddc4_0_322"/>
          <p:cNvSpPr/>
          <p:nvPr>
            <p:ph idx="2" type="pic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  <a:noFill/>
          <a:ln>
            <a:noFill/>
          </a:ln>
        </p:spPr>
      </p:sp>
      <p:sp>
        <p:nvSpPr>
          <p:cNvPr id="77" name="Google Shape;77;g2157a62ddc4_0_322"/>
          <p:cNvSpPr txBox="1"/>
          <p:nvPr>
            <p:ph idx="1" type="body"/>
          </p:nvPr>
        </p:nvSpPr>
        <p:spPr>
          <a:xfrm>
            <a:off x="1792288" y="4025503"/>
            <a:ext cx="5486400" cy="60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78" name="Google Shape;78;g2157a62ddc4_0_322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g2157a62ddc4_0_322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g2157a62ddc4_0_322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texto vertical" type="vertTx">
  <p:cSld name="VERTICAL_TEXT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2157a62ddc4_0_329"/>
          <p:cNvSpPr txBox="1"/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g2157a62ddc4_0_329"/>
          <p:cNvSpPr txBox="1"/>
          <p:nvPr>
            <p:ph idx="1" type="body"/>
          </p:nvPr>
        </p:nvSpPr>
        <p:spPr>
          <a:xfrm rot="5400000">
            <a:off x="2874750" y="-1217399"/>
            <a:ext cx="3394500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4" name="Google Shape;84;g2157a62ddc4_0_329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g2157a62ddc4_0_329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g2157a62ddc4_0_329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texto verticais" type="vertTitleAndTx">
  <p:cSld name="VERTICAL_TITLE_AND_VERTICAL_TEXT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2157a62ddc4_0_335"/>
          <p:cNvSpPr txBox="1"/>
          <p:nvPr>
            <p:ph type="title"/>
          </p:nvPr>
        </p:nvSpPr>
        <p:spPr>
          <a:xfrm rot="5400000">
            <a:off x="6012600" y="771581"/>
            <a:ext cx="3291000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g2157a62ddc4_0_335"/>
          <p:cNvSpPr txBox="1"/>
          <p:nvPr>
            <p:ph idx="1" type="body"/>
          </p:nvPr>
        </p:nvSpPr>
        <p:spPr>
          <a:xfrm rot="5400000">
            <a:off x="1821600" y="-1209619"/>
            <a:ext cx="3291000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0" name="Google Shape;90;g2157a62ddc4_0_335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g2157a62ddc4_0_335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g2157a62ddc4_0_335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de título" type="title">
  <p:cSld name="TITLE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g2157a62ddc4_0_272"/>
          <p:cNvSpPr txBox="1"/>
          <p:nvPr>
            <p:ph type="ctrTitle"/>
          </p:nvPr>
        </p:nvSpPr>
        <p:spPr>
          <a:xfrm>
            <a:off x="685800" y="1597819"/>
            <a:ext cx="7772400" cy="110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g2157a62ddc4_0_272"/>
          <p:cNvSpPr txBox="1"/>
          <p:nvPr>
            <p:ph idx="1" type="subTitle"/>
          </p:nvPr>
        </p:nvSpPr>
        <p:spPr>
          <a:xfrm>
            <a:off x="1371600" y="2914650"/>
            <a:ext cx="6400800" cy="131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rt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rtl="0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rtl="0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7" name="Google Shape;27;g2157a62ddc4_0_272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g2157a62ddc4_0_272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g2157a62ddc4_0_272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conteúdo" type="obj">
  <p:cSld name="OBJECT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g2157a62ddc4_0_278"/>
          <p:cNvSpPr txBox="1"/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g2157a62ddc4_0_278"/>
          <p:cNvSpPr txBox="1"/>
          <p:nvPr>
            <p:ph idx="1" type="body"/>
          </p:nvPr>
        </p:nvSpPr>
        <p:spPr>
          <a:xfrm>
            <a:off x="457200" y="1200151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g2157a62ddc4_0_278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g2157a62ddc4_0_278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g2157a62ddc4_0_278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beçalho da Seção" type="secHead">
  <p:cSld name="SECTION_HEADER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g2157a62ddc4_0_284"/>
          <p:cNvSpPr txBox="1"/>
          <p:nvPr>
            <p:ph type="title"/>
          </p:nvPr>
        </p:nvSpPr>
        <p:spPr>
          <a:xfrm>
            <a:off x="722313" y="3305176"/>
            <a:ext cx="7772400" cy="102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g2157a62ddc4_0_284"/>
          <p:cNvSpPr txBox="1"/>
          <p:nvPr>
            <p:ph idx="1" type="body"/>
          </p:nvPr>
        </p:nvSpPr>
        <p:spPr>
          <a:xfrm>
            <a:off x="722313" y="2180035"/>
            <a:ext cx="7772400" cy="1125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rtl="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rtl="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rtl="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9" name="Google Shape;39;g2157a62ddc4_0_284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g2157a62ddc4_0_284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g2157a62ddc4_0_284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uas Partes de Conteúdo" type="twoObj">
  <p:cSld name="TWO_OBJECTS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g2157a62ddc4_0_290"/>
          <p:cNvSpPr txBox="1"/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g2157a62ddc4_0_290"/>
          <p:cNvSpPr txBox="1"/>
          <p:nvPr>
            <p:ph idx="1" type="body"/>
          </p:nvPr>
        </p:nvSpPr>
        <p:spPr>
          <a:xfrm>
            <a:off x="457200" y="900113"/>
            <a:ext cx="4038600" cy="25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45" name="Google Shape;45;g2157a62ddc4_0_290"/>
          <p:cNvSpPr txBox="1"/>
          <p:nvPr>
            <p:ph idx="2" type="body"/>
          </p:nvPr>
        </p:nvSpPr>
        <p:spPr>
          <a:xfrm>
            <a:off x="4648200" y="900113"/>
            <a:ext cx="4038600" cy="25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46" name="Google Shape;46;g2157a62ddc4_0_290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g2157a62ddc4_0_290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g2157a62ddc4_0_290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ção" type="twoTxTwoObj">
  <p:cSld name="TWO_OBJECTS_WITH_TEXT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g2157a62ddc4_0_297"/>
          <p:cNvSpPr txBox="1"/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g2157a62ddc4_0_297"/>
          <p:cNvSpPr txBox="1"/>
          <p:nvPr>
            <p:ph idx="1" type="body"/>
          </p:nvPr>
        </p:nvSpPr>
        <p:spPr>
          <a:xfrm>
            <a:off x="457200" y="1151335"/>
            <a:ext cx="4040100" cy="479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52" name="Google Shape;52;g2157a62ddc4_0_297"/>
          <p:cNvSpPr txBox="1"/>
          <p:nvPr>
            <p:ph idx="2" type="body"/>
          </p:nvPr>
        </p:nvSpPr>
        <p:spPr>
          <a:xfrm>
            <a:off x="457200" y="1631156"/>
            <a:ext cx="4040100" cy="29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53" name="Google Shape;53;g2157a62ddc4_0_297"/>
          <p:cNvSpPr txBox="1"/>
          <p:nvPr>
            <p:ph idx="3" type="body"/>
          </p:nvPr>
        </p:nvSpPr>
        <p:spPr>
          <a:xfrm>
            <a:off x="4645026" y="1151335"/>
            <a:ext cx="4041900" cy="479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54" name="Google Shape;54;g2157a62ddc4_0_297"/>
          <p:cNvSpPr txBox="1"/>
          <p:nvPr>
            <p:ph idx="4" type="body"/>
          </p:nvPr>
        </p:nvSpPr>
        <p:spPr>
          <a:xfrm>
            <a:off x="4645026" y="1631156"/>
            <a:ext cx="4041900" cy="29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55" name="Google Shape;55;g2157a62ddc4_0_297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g2157a62ddc4_0_297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g2157a62ddc4_0_297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mente título" type="titleOnly">
  <p:cSld name="TITLE_ONLY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157a62ddc4_0_306"/>
          <p:cNvSpPr txBox="1"/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g2157a62ddc4_0_306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g2157a62ddc4_0_306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g2157a62ddc4_0_306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 branco" type="blank">
  <p:cSld name="BLANK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2157a62ddc4_0_311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g2157a62ddc4_0_311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g2157a62ddc4_0_311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 com Legenda" type="objTx">
  <p:cSld name="OBJECT_WITH_CAPTION_TEXT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157a62ddc4_0_315"/>
          <p:cNvSpPr txBox="1"/>
          <p:nvPr>
            <p:ph type="title"/>
          </p:nvPr>
        </p:nvSpPr>
        <p:spPr>
          <a:xfrm>
            <a:off x="457201" y="204787"/>
            <a:ext cx="3008400" cy="871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g2157a62ddc4_0_315"/>
          <p:cNvSpPr txBox="1"/>
          <p:nvPr>
            <p:ph idx="1" type="body"/>
          </p:nvPr>
        </p:nvSpPr>
        <p:spPr>
          <a:xfrm>
            <a:off x="3575050" y="204788"/>
            <a:ext cx="5111700" cy="438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70" name="Google Shape;70;g2157a62ddc4_0_315"/>
          <p:cNvSpPr txBox="1"/>
          <p:nvPr>
            <p:ph idx="2" type="body"/>
          </p:nvPr>
        </p:nvSpPr>
        <p:spPr>
          <a:xfrm>
            <a:off x="457201" y="1076326"/>
            <a:ext cx="3008400" cy="351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71" name="Google Shape;71;g2157a62ddc4_0_315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g2157a62ddc4_0_315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g2157a62ddc4_0_315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theme" Target="../theme/theme3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5.xml"/><Relationship Id="rId11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10.xml"/><Relationship Id="rId5" Type="http://schemas.openxmlformats.org/officeDocument/2006/relationships/slideLayout" Target="../slideLayouts/slideLayout6.xml"/><Relationship Id="rId6" Type="http://schemas.openxmlformats.org/officeDocument/2006/relationships/slideLayout" Target="../slideLayouts/slideLayout7.xml"/><Relationship Id="rId7" Type="http://schemas.openxmlformats.org/officeDocument/2006/relationships/slideLayout" Target="../slideLayouts/slideLayout8.xml"/><Relationship Id="rId8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3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23"/>
          <p:cNvSpPr txBox="1"/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23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23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23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descr="Prancheta 1 cópia.png" id="11" name="Google Shape;11;p23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g2157a62ddc4_0_266"/>
          <p:cNvSpPr txBox="1"/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0" name="Google Shape;20;g2157a62ddc4_0_266"/>
          <p:cNvSpPr txBox="1"/>
          <p:nvPr>
            <p:ph idx="1" type="body"/>
          </p:nvPr>
        </p:nvSpPr>
        <p:spPr>
          <a:xfrm>
            <a:off x="457200" y="1200151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1" name="Google Shape;21;g2157a62ddc4_0_266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2" name="Google Shape;22;g2157a62ddc4_0_266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3" name="Google Shape;23;g2157a62ddc4_0_266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2.png"/><Relationship Id="rId6" Type="http://schemas.openxmlformats.org/officeDocument/2006/relationships/image" Target="../media/image6.png"/><Relationship Id="rId7" Type="http://schemas.openxmlformats.org/officeDocument/2006/relationships/image" Target="../media/image8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1.png"/><Relationship Id="rId4" Type="http://schemas.openxmlformats.org/officeDocument/2006/relationships/image" Target="../media/image9.png"/><Relationship Id="rId5" Type="http://schemas.openxmlformats.org/officeDocument/2006/relationships/image" Target="../media/image5.png"/><Relationship Id="rId6" Type="http://schemas.openxmlformats.org/officeDocument/2006/relationships/image" Target="../media/image17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1.png"/><Relationship Id="rId4" Type="http://schemas.openxmlformats.org/officeDocument/2006/relationships/image" Target="../media/image9.png"/><Relationship Id="rId5" Type="http://schemas.openxmlformats.org/officeDocument/2006/relationships/image" Target="../media/image5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1.png"/><Relationship Id="rId4" Type="http://schemas.openxmlformats.org/officeDocument/2006/relationships/image" Target="../media/image9.png"/><Relationship Id="rId5" Type="http://schemas.openxmlformats.org/officeDocument/2006/relationships/image" Target="../media/image5.png"/><Relationship Id="rId6" Type="http://schemas.openxmlformats.org/officeDocument/2006/relationships/image" Target="../media/image1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1.png"/><Relationship Id="rId4" Type="http://schemas.openxmlformats.org/officeDocument/2006/relationships/image" Target="../media/image9.png"/><Relationship Id="rId5" Type="http://schemas.openxmlformats.org/officeDocument/2006/relationships/image" Target="../media/image5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1.png"/><Relationship Id="rId4" Type="http://schemas.openxmlformats.org/officeDocument/2006/relationships/image" Target="../media/image9.png"/><Relationship Id="rId5" Type="http://schemas.openxmlformats.org/officeDocument/2006/relationships/image" Target="../media/image5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1.png"/><Relationship Id="rId4" Type="http://schemas.openxmlformats.org/officeDocument/2006/relationships/image" Target="../media/image9.png"/><Relationship Id="rId5" Type="http://schemas.openxmlformats.org/officeDocument/2006/relationships/image" Target="../media/image5.png"/><Relationship Id="rId6" Type="http://schemas.openxmlformats.org/officeDocument/2006/relationships/image" Target="../media/image21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1.png"/><Relationship Id="rId4" Type="http://schemas.openxmlformats.org/officeDocument/2006/relationships/image" Target="../media/image9.png"/><Relationship Id="rId5" Type="http://schemas.openxmlformats.org/officeDocument/2006/relationships/image" Target="../media/image5.png"/><Relationship Id="rId6" Type="http://schemas.openxmlformats.org/officeDocument/2006/relationships/image" Target="../media/image18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1.png"/><Relationship Id="rId4" Type="http://schemas.openxmlformats.org/officeDocument/2006/relationships/image" Target="../media/image9.png"/><Relationship Id="rId5" Type="http://schemas.openxmlformats.org/officeDocument/2006/relationships/image" Target="../media/image5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1.png"/><Relationship Id="rId4" Type="http://schemas.openxmlformats.org/officeDocument/2006/relationships/image" Target="../media/image9.png"/><Relationship Id="rId5" Type="http://schemas.openxmlformats.org/officeDocument/2006/relationships/image" Target="../media/image5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1.png"/><Relationship Id="rId4" Type="http://schemas.openxmlformats.org/officeDocument/2006/relationships/image" Target="../media/image9.png"/><Relationship Id="rId5" Type="http://schemas.openxmlformats.org/officeDocument/2006/relationships/image" Target="../media/image5.png"/><Relationship Id="rId6" Type="http://schemas.openxmlformats.org/officeDocument/2006/relationships/image" Target="../media/image20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1.png"/><Relationship Id="rId4" Type="http://schemas.openxmlformats.org/officeDocument/2006/relationships/image" Target="../media/image9.png"/><Relationship Id="rId5" Type="http://schemas.openxmlformats.org/officeDocument/2006/relationships/image" Target="../media/image5.png"/><Relationship Id="rId6" Type="http://schemas.openxmlformats.org/officeDocument/2006/relationships/image" Target="../media/image7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1.png"/><Relationship Id="rId4" Type="http://schemas.openxmlformats.org/officeDocument/2006/relationships/image" Target="../media/image9.png"/><Relationship Id="rId5" Type="http://schemas.openxmlformats.org/officeDocument/2006/relationships/image" Target="../media/image5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1.png"/><Relationship Id="rId4" Type="http://schemas.openxmlformats.org/officeDocument/2006/relationships/image" Target="../media/image9.png"/><Relationship Id="rId5" Type="http://schemas.openxmlformats.org/officeDocument/2006/relationships/image" Target="../media/image5.png"/><Relationship Id="rId6" Type="http://schemas.openxmlformats.org/officeDocument/2006/relationships/hyperlink" Target="http://normas.receita.fazenda.gov.br/sijut2consulta/link.action?idAto=136650#:~:text=IN%20RFB%20n%C2%BA%202181%2F2024&amp;text=Altera%20a%20Instru%C3%A7%C3%A3o%20Normativa%20RFB,Fiscais%20(EFD%2DReinf)" TargetMode="Externa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1.png"/><Relationship Id="rId4" Type="http://schemas.openxmlformats.org/officeDocument/2006/relationships/image" Target="../media/image9.png"/><Relationship Id="rId5" Type="http://schemas.openxmlformats.org/officeDocument/2006/relationships/image" Target="../media/image5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1.png"/><Relationship Id="rId4" Type="http://schemas.openxmlformats.org/officeDocument/2006/relationships/image" Target="../media/image9.png"/><Relationship Id="rId5" Type="http://schemas.openxmlformats.org/officeDocument/2006/relationships/image" Target="../media/image5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1.png"/><Relationship Id="rId4" Type="http://schemas.openxmlformats.org/officeDocument/2006/relationships/image" Target="../media/image9.png"/><Relationship Id="rId5" Type="http://schemas.openxmlformats.org/officeDocument/2006/relationships/image" Target="../media/image5.png"/><Relationship Id="rId6" Type="http://schemas.openxmlformats.org/officeDocument/2006/relationships/image" Target="../media/image16.png"/><Relationship Id="rId7" Type="http://schemas.openxmlformats.org/officeDocument/2006/relationships/image" Target="../media/image19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1.png"/><Relationship Id="rId4" Type="http://schemas.openxmlformats.org/officeDocument/2006/relationships/image" Target="../media/image9.png"/><Relationship Id="rId5" Type="http://schemas.openxmlformats.org/officeDocument/2006/relationships/image" Target="../media/image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1.png"/><Relationship Id="rId4" Type="http://schemas.openxmlformats.org/officeDocument/2006/relationships/image" Target="../media/image9.png"/><Relationship Id="rId5" Type="http://schemas.openxmlformats.org/officeDocument/2006/relationships/image" Target="../media/image5.png"/><Relationship Id="rId6" Type="http://schemas.openxmlformats.org/officeDocument/2006/relationships/image" Target="../media/image1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1.png"/><Relationship Id="rId4" Type="http://schemas.openxmlformats.org/officeDocument/2006/relationships/image" Target="../media/image9.png"/><Relationship Id="rId5" Type="http://schemas.openxmlformats.org/officeDocument/2006/relationships/image" Target="../media/image5.png"/><Relationship Id="rId6" Type="http://schemas.openxmlformats.org/officeDocument/2006/relationships/image" Target="../media/image10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1.png"/><Relationship Id="rId4" Type="http://schemas.openxmlformats.org/officeDocument/2006/relationships/image" Target="../media/image9.png"/><Relationship Id="rId5" Type="http://schemas.openxmlformats.org/officeDocument/2006/relationships/image" Target="../media/image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1.png"/><Relationship Id="rId4" Type="http://schemas.openxmlformats.org/officeDocument/2006/relationships/image" Target="../media/image9.png"/><Relationship Id="rId5" Type="http://schemas.openxmlformats.org/officeDocument/2006/relationships/image" Target="../media/image5.png"/><Relationship Id="rId6" Type="http://schemas.openxmlformats.org/officeDocument/2006/relationships/image" Target="../media/image1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1.png"/><Relationship Id="rId4" Type="http://schemas.openxmlformats.org/officeDocument/2006/relationships/image" Target="../media/image9.png"/><Relationship Id="rId5" Type="http://schemas.openxmlformats.org/officeDocument/2006/relationships/image" Target="../media/image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1.png"/><Relationship Id="rId4" Type="http://schemas.openxmlformats.org/officeDocument/2006/relationships/image" Target="../media/image9.png"/><Relationship Id="rId5" Type="http://schemas.openxmlformats.org/officeDocument/2006/relationships/image" Target="../media/image5.png"/><Relationship Id="rId6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2157a62ddc4_0_0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446E"/>
          </a:solidFill>
          <a:ln cap="flat" cmpd="sng" w="25400">
            <a:solidFill>
              <a:srgbClr val="395E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Imagem de vídeo game&#10;&#10;Descrição gerada automaticamente com confiança baixa" id="98" name="Google Shape;98;g2157a62ddc4_0_0"/>
          <p:cNvPicPr preferRelativeResize="0"/>
          <p:nvPr/>
        </p:nvPicPr>
        <p:blipFill rotWithShape="1">
          <a:blip r:embed="rId3">
            <a:alphaModFix amt="58000"/>
          </a:blip>
          <a:srcRect b="18165" l="2619" r="1059" t="27657"/>
          <a:stretch/>
        </p:blipFill>
        <p:spPr>
          <a:xfrm>
            <a:off x="0" y="-1"/>
            <a:ext cx="9144001" cy="51435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9" name="Google Shape;99;g2157a62ddc4_0_0"/>
          <p:cNvGrpSpPr/>
          <p:nvPr/>
        </p:nvGrpSpPr>
        <p:grpSpPr>
          <a:xfrm>
            <a:off x="2339752" y="3867894"/>
            <a:ext cx="4545320" cy="648072"/>
            <a:chOff x="2411760" y="3939902"/>
            <a:chExt cx="4545320" cy="648072"/>
          </a:xfrm>
        </p:grpSpPr>
        <p:pic>
          <p:nvPicPr>
            <p:cNvPr id="100" name="Google Shape;100;g2157a62ddc4_0_0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2411760" y="4083918"/>
              <a:ext cx="1512168" cy="40045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1" name="Google Shape;101;g2157a62ddc4_0_0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5004048" y="3939902"/>
              <a:ext cx="1953032" cy="648072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02" name="Google Shape;102;g2157a62ddc4_0_0"/>
          <p:cNvPicPr preferRelativeResize="0"/>
          <p:nvPr/>
        </p:nvPicPr>
        <p:blipFill rotWithShape="1">
          <a:blip r:embed="rId6">
            <a:alphaModFix/>
          </a:blip>
          <a:srcRect b="0" l="35827" r="0" t="0"/>
          <a:stretch/>
        </p:blipFill>
        <p:spPr>
          <a:xfrm>
            <a:off x="0" y="3363838"/>
            <a:ext cx="1097121" cy="15792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g2157a62ddc4_0_0"/>
          <p:cNvPicPr preferRelativeResize="0"/>
          <p:nvPr/>
        </p:nvPicPr>
        <p:blipFill rotWithShape="1">
          <a:blip r:embed="rId7">
            <a:alphaModFix/>
          </a:blip>
          <a:srcRect b="0" l="0" r="42699" t="50000"/>
          <a:stretch/>
        </p:blipFill>
        <p:spPr>
          <a:xfrm>
            <a:off x="7596336" y="0"/>
            <a:ext cx="1547665" cy="1350521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g2157a62ddc4_0_0"/>
          <p:cNvSpPr txBox="1"/>
          <p:nvPr/>
        </p:nvSpPr>
        <p:spPr>
          <a:xfrm>
            <a:off x="0" y="1995686"/>
            <a:ext cx="91440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6000">
                <a:solidFill>
                  <a:srgbClr val="FFE71C"/>
                </a:solidFill>
                <a:latin typeface="Montserrat"/>
                <a:ea typeface="Montserrat"/>
                <a:cs typeface="Montserrat"/>
                <a:sym typeface="Montserrat"/>
              </a:rPr>
              <a:t>EFD REINF</a:t>
            </a:r>
            <a:endParaRPr b="1" i="0" sz="6000" u="none" cap="none" strike="noStrike">
              <a:solidFill>
                <a:srgbClr val="FFE71C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Uma imagem contendo Forma&#10;&#10;Descrição gerada automaticamente" id="177" name="Google Shape;177;g2157a62ddc4_0_719"/>
          <p:cNvPicPr preferRelativeResize="0"/>
          <p:nvPr/>
        </p:nvPicPr>
        <p:blipFill rotWithShape="1">
          <a:blip r:embed="rId3">
            <a:alphaModFix/>
          </a:blip>
          <a:srcRect b="27257" l="4497" r="823" t="64409"/>
          <a:stretch/>
        </p:blipFill>
        <p:spPr>
          <a:xfrm>
            <a:off x="0" y="4587974"/>
            <a:ext cx="9144000" cy="555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8" name="Google Shape;178;g2157a62ddc4_0_71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80312" y="4695484"/>
            <a:ext cx="1224136" cy="3245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79" name="Google Shape;179;g2157a62ddc4_0_71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67544" y="4668039"/>
            <a:ext cx="1296144" cy="430098"/>
          </a:xfrm>
          <a:prstGeom prst="rect">
            <a:avLst/>
          </a:prstGeom>
          <a:noFill/>
          <a:ln>
            <a:noFill/>
          </a:ln>
        </p:spPr>
      </p:pic>
      <p:sp>
        <p:nvSpPr>
          <p:cNvPr id="180" name="Google Shape;180;g2157a62ddc4_0_719"/>
          <p:cNvSpPr txBox="1"/>
          <p:nvPr/>
        </p:nvSpPr>
        <p:spPr>
          <a:xfrm>
            <a:off x="215516" y="263426"/>
            <a:ext cx="8712900" cy="230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3600" u="none" strike="noStrike">
                <a:solidFill>
                  <a:srgbClr val="FFC000"/>
                </a:solidFill>
                <a:latin typeface="Calibri"/>
                <a:ea typeface="Calibri"/>
                <a:cs typeface="Calibri"/>
                <a:sym typeface="Calibri"/>
              </a:rPr>
              <a:t>R - 4040</a:t>
            </a:r>
            <a:endParaRPr b="0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b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1" name="Google Shape;181;g2157a62ddc4_0_719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50438" y="1517261"/>
            <a:ext cx="8712969" cy="18873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Uma imagem contendo Forma&#10;&#10;Descrição gerada automaticamente" id="186" name="Google Shape;186;g2157a62ddc4_0_725"/>
          <p:cNvPicPr preferRelativeResize="0"/>
          <p:nvPr/>
        </p:nvPicPr>
        <p:blipFill rotWithShape="1">
          <a:blip r:embed="rId3">
            <a:alphaModFix/>
          </a:blip>
          <a:srcRect b="27257" l="4497" r="823" t="64409"/>
          <a:stretch/>
        </p:blipFill>
        <p:spPr>
          <a:xfrm>
            <a:off x="0" y="4587974"/>
            <a:ext cx="9144000" cy="555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7" name="Google Shape;187;g2157a62ddc4_0_72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80312" y="4695484"/>
            <a:ext cx="1224136" cy="3245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88" name="Google Shape;188;g2157a62ddc4_0_72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67544" y="4668039"/>
            <a:ext cx="1296144" cy="430098"/>
          </a:xfrm>
          <a:prstGeom prst="rect">
            <a:avLst/>
          </a:prstGeom>
          <a:noFill/>
          <a:ln>
            <a:noFill/>
          </a:ln>
        </p:spPr>
      </p:pic>
      <p:sp>
        <p:nvSpPr>
          <p:cNvPr id="189" name="Google Shape;189;g2157a62ddc4_0_725"/>
          <p:cNvSpPr txBox="1"/>
          <p:nvPr/>
        </p:nvSpPr>
        <p:spPr>
          <a:xfrm>
            <a:off x="455425" y="263425"/>
            <a:ext cx="8264400" cy="286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3600" u="none" strike="noStrike">
                <a:solidFill>
                  <a:srgbClr val="FFC000"/>
                </a:solidFill>
                <a:latin typeface="Calibri"/>
                <a:ea typeface="Calibri"/>
                <a:cs typeface="Calibri"/>
                <a:sym typeface="Calibri"/>
              </a:rPr>
              <a:t>R - 4080</a:t>
            </a:r>
            <a:endParaRPr b="0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br>
              <a:rPr b="0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pt-BR" sz="1800" u="none" strike="noStrike">
                <a:solidFill>
                  <a:srgbClr val="FFC000"/>
                </a:solidFill>
                <a:latin typeface="Avenir"/>
                <a:ea typeface="Avenir"/>
                <a:cs typeface="Avenir"/>
                <a:sym typeface="Avenir"/>
              </a:rPr>
              <a:t>Conceito</a:t>
            </a:r>
            <a:r>
              <a:rPr b="1" i="0" lang="pt-BR" sz="1800" u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:</a:t>
            </a:r>
            <a:r>
              <a:rPr b="0" i="0" lang="pt-BR" sz="1800" u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b="1" i="0" lang="pt-BR" sz="1800" u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evento pelo qual são enviadas informações de rendimentos cuja retenção e recolhimento do imposto de renda são feitos pela própria empresa prestadora dos serviços, procedimento mais conhecida como auto retenção.</a:t>
            </a:r>
            <a:endParaRPr b="0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b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Uma imagem contendo Forma&#10;&#10;Descrição gerada automaticamente" id="194" name="Google Shape;194;g2157a62ddc4_0_752"/>
          <p:cNvPicPr preferRelativeResize="0"/>
          <p:nvPr/>
        </p:nvPicPr>
        <p:blipFill rotWithShape="1">
          <a:blip r:embed="rId3">
            <a:alphaModFix/>
          </a:blip>
          <a:srcRect b="27257" l="4497" r="823" t="64409"/>
          <a:stretch/>
        </p:blipFill>
        <p:spPr>
          <a:xfrm>
            <a:off x="0" y="4587974"/>
            <a:ext cx="9144000" cy="555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5" name="Google Shape;195;g2157a62ddc4_0_75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80312" y="4695484"/>
            <a:ext cx="1224136" cy="3245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96" name="Google Shape;196;g2157a62ddc4_0_75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67544" y="4668039"/>
            <a:ext cx="1296144" cy="430098"/>
          </a:xfrm>
          <a:prstGeom prst="rect">
            <a:avLst/>
          </a:prstGeom>
          <a:noFill/>
          <a:ln>
            <a:noFill/>
          </a:ln>
        </p:spPr>
      </p:pic>
      <p:sp>
        <p:nvSpPr>
          <p:cNvPr id="197" name="Google Shape;197;g2157a62ddc4_0_752"/>
          <p:cNvSpPr txBox="1"/>
          <p:nvPr/>
        </p:nvSpPr>
        <p:spPr>
          <a:xfrm>
            <a:off x="215516" y="263426"/>
            <a:ext cx="8712900" cy="1754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3600" u="none" strike="noStrike">
                <a:solidFill>
                  <a:srgbClr val="FFC000"/>
                </a:solidFill>
                <a:latin typeface="Calibri"/>
                <a:ea typeface="Calibri"/>
                <a:cs typeface="Calibri"/>
                <a:sym typeface="Calibri"/>
              </a:rPr>
              <a:t>R - 4080</a:t>
            </a:r>
            <a:endParaRPr b="0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b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98" name="Google Shape;198;g2157a62ddc4_0_75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97279" y="1059582"/>
            <a:ext cx="8149442" cy="33052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Uma imagem contendo Forma&#10;&#10;Descrição gerada automaticamente" id="203" name="Google Shape;203;g2157a62ddc4_0_761"/>
          <p:cNvPicPr preferRelativeResize="0"/>
          <p:nvPr/>
        </p:nvPicPr>
        <p:blipFill rotWithShape="1">
          <a:blip r:embed="rId3">
            <a:alphaModFix/>
          </a:blip>
          <a:srcRect b="27257" l="4497" r="823" t="64409"/>
          <a:stretch/>
        </p:blipFill>
        <p:spPr>
          <a:xfrm>
            <a:off x="0" y="4587974"/>
            <a:ext cx="9144000" cy="555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" name="Google Shape;204;g2157a62ddc4_0_76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80312" y="4695484"/>
            <a:ext cx="1224136" cy="324538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" name="Google Shape;205;g2157a62ddc4_0_76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67544" y="4668039"/>
            <a:ext cx="1296144" cy="430098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Google Shape;206;g2157a62ddc4_0_761"/>
          <p:cNvSpPr txBox="1"/>
          <p:nvPr/>
        </p:nvSpPr>
        <p:spPr>
          <a:xfrm>
            <a:off x="468800" y="415225"/>
            <a:ext cx="8224200" cy="566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3600" u="none" strike="noStrike">
                <a:solidFill>
                  <a:srgbClr val="FFC000"/>
                </a:solidFill>
                <a:latin typeface="Calibri"/>
                <a:ea typeface="Calibri"/>
                <a:cs typeface="Calibri"/>
                <a:sym typeface="Calibri"/>
              </a:rPr>
              <a:t>Prazos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b="1" i="0" lang="pt-BR" sz="1800" u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eSocial: 15 dia do mês subsequente ao fato gerador (esse caindo no dia não útil fiscal deverá ser antecipado;</a:t>
            </a:r>
            <a:endParaRPr b="0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spcBef>
                <a:spcPts val="800"/>
              </a:spcBef>
              <a:spcAft>
                <a:spcPts val="0"/>
              </a:spcAft>
              <a:buNone/>
            </a:pPr>
            <a:br>
              <a:rPr b="0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pt-BR" sz="1800" u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Reinf: 15 dia do mês subsequente ao fato gerador (esse caindo no dia não útil fiscal deverá ser postergado para o primeiro dia útil fiscal (Instrução Normativa nº 2.163/2023;</a:t>
            </a:r>
            <a:endParaRPr b="0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spcBef>
                <a:spcPts val="800"/>
              </a:spcBef>
              <a:spcAft>
                <a:spcPts val="0"/>
              </a:spcAft>
              <a:buNone/>
            </a:pPr>
            <a:br>
              <a:rPr b="0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pt-BR" sz="1800" u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DCTF Web: 15 dia do mês subsequente ao fato gerador (esse caindo no dia não útil fiscal deverá ser postergado para o primeiro dia útil fiscal (Instrução Normativa nº 2.162/2023</a:t>
            </a:r>
            <a:endParaRPr b="0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b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Uma imagem contendo Forma&#10;&#10;Descrição gerada automaticamente" id="211" name="Google Shape;211;g2157a62ddc4_0_770"/>
          <p:cNvPicPr preferRelativeResize="0"/>
          <p:nvPr/>
        </p:nvPicPr>
        <p:blipFill rotWithShape="1">
          <a:blip r:embed="rId3">
            <a:alphaModFix/>
          </a:blip>
          <a:srcRect b="27257" l="4497" r="823" t="64409"/>
          <a:stretch/>
        </p:blipFill>
        <p:spPr>
          <a:xfrm>
            <a:off x="0" y="4587974"/>
            <a:ext cx="9144000" cy="555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2" name="Google Shape;212;g2157a62ddc4_0_77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80312" y="4695484"/>
            <a:ext cx="1224136" cy="324538"/>
          </a:xfrm>
          <a:prstGeom prst="rect">
            <a:avLst/>
          </a:prstGeom>
          <a:noFill/>
          <a:ln>
            <a:noFill/>
          </a:ln>
        </p:spPr>
      </p:pic>
      <p:pic>
        <p:nvPicPr>
          <p:cNvPr id="213" name="Google Shape;213;g2157a62ddc4_0_77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67544" y="4668039"/>
            <a:ext cx="1296144" cy="430098"/>
          </a:xfrm>
          <a:prstGeom prst="rect">
            <a:avLst/>
          </a:prstGeom>
          <a:noFill/>
          <a:ln>
            <a:noFill/>
          </a:ln>
        </p:spPr>
      </p:pic>
      <p:sp>
        <p:nvSpPr>
          <p:cNvPr id="214" name="Google Shape;214;g2157a62ddc4_0_770"/>
          <p:cNvSpPr txBox="1"/>
          <p:nvPr/>
        </p:nvSpPr>
        <p:spPr>
          <a:xfrm>
            <a:off x="428625" y="509000"/>
            <a:ext cx="8157300" cy="5141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3600" u="none" strike="noStrike">
                <a:solidFill>
                  <a:srgbClr val="FFC000"/>
                </a:solidFill>
                <a:latin typeface="Calibri"/>
                <a:ea typeface="Calibri"/>
                <a:cs typeface="Calibri"/>
                <a:sym typeface="Calibri"/>
              </a:rPr>
              <a:t>Gestão de Riscos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spcBef>
                <a:spcPts val="800"/>
              </a:spcBef>
              <a:spcAft>
                <a:spcPts val="0"/>
              </a:spcAft>
              <a:buNone/>
            </a:pPr>
            <a:r>
              <a:rPr b="1" i="0" lang="pt-BR" sz="1800" u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1. Classificação do tipo de rendimento x operação;</a:t>
            </a:r>
            <a:endParaRPr b="0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spcBef>
                <a:spcPts val="800"/>
              </a:spcBef>
              <a:spcAft>
                <a:spcPts val="0"/>
              </a:spcAft>
              <a:buNone/>
            </a:pPr>
            <a:r>
              <a:rPr b="1" i="0" lang="pt-BR" sz="1800" u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2. Segregação das retenções (Ir; Pis; Cofins; Csll e CSRF);</a:t>
            </a:r>
            <a:endParaRPr b="0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spcBef>
                <a:spcPts val="800"/>
              </a:spcBef>
              <a:spcAft>
                <a:spcPts val="0"/>
              </a:spcAft>
              <a:buNone/>
            </a:pPr>
            <a:r>
              <a:rPr b="1" i="0" lang="pt-BR" sz="1800" u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3. Mapeamento dos movimentos financeiros pagos a pessoa física;</a:t>
            </a:r>
            <a:endParaRPr b="0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spcBef>
                <a:spcPts val="800"/>
              </a:spcBef>
              <a:spcAft>
                <a:spcPts val="0"/>
              </a:spcAft>
              <a:buNone/>
            </a:pPr>
            <a:r>
              <a:rPr b="1" i="0" lang="pt-BR" sz="1800" u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4. Segregação dos eventos (entre e-Social x REINF quando for pagamentos a autônomo e empregado);</a:t>
            </a:r>
            <a:endParaRPr b="0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spcBef>
                <a:spcPts val="800"/>
              </a:spcBef>
              <a:spcAft>
                <a:spcPts val="0"/>
              </a:spcAft>
              <a:buNone/>
            </a:pPr>
            <a:r>
              <a:rPr b="1" i="0" lang="pt-BR" sz="1800" u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5. Gerenciamento das Distribuições de Lucros;</a:t>
            </a:r>
            <a:endParaRPr b="0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spcBef>
                <a:spcPts val="800"/>
              </a:spcBef>
              <a:spcAft>
                <a:spcPts val="0"/>
              </a:spcAft>
              <a:buNone/>
            </a:pPr>
            <a:r>
              <a:rPr b="1" i="0" lang="pt-BR" sz="1800" u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6. Mapeamentos dos pagamentos sem beneficiário ou causa;</a:t>
            </a:r>
            <a:endParaRPr b="0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b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Uma imagem contendo Forma&#10;&#10;Descrição gerada automaticamente" id="219" name="Google Shape;219;g2157a62ddc4_0_778"/>
          <p:cNvPicPr preferRelativeResize="0"/>
          <p:nvPr/>
        </p:nvPicPr>
        <p:blipFill rotWithShape="1">
          <a:blip r:embed="rId3">
            <a:alphaModFix/>
          </a:blip>
          <a:srcRect b="27257" l="4497" r="823" t="64409"/>
          <a:stretch/>
        </p:blipFill>
        <p:spPr>
          <a:xfrm>
            <a:off x="0" y="4587974"/>
            <a:ext cx="9144000" cy="555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" name="Google Shape;220;g2157a62ddc4_0_77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80312" y="4695484"/>
            <a:ext cx="1224136" cy="324538"/>
          </a:xfrm>
          <a:prstGeom prst="rect">
            <a:avLst/>
          </a:prstGeom>
          <a:noFill/>
          <a:ln>
            <a:noFill/>
          </a:ln>
        </p:spPr>
      </p:pic>
      <p:pic>
        <p:nvPicPr>
          <p:cNvPr id="221" name="Google Shape;221;g2157a62ddc4_0_77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67544" y="4668039"/>
            <a:ext cx="1296144" cy="430098"/>
          </a:xfrm>
          <a:prstGeom prst="rect">
            <a:avLst/>
          </a:prstGeom>
          <a:noFill/>
          <a:ln>
            <a:noFill/>
          </a:ln>
        </p:spPr>
      </p:pic>
      <p:pic>
        <p:nvPicPr>
          <p:cNvPr id="222" name="Google Shape;222;g2157a62ddc4_0_778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19572" y="1005085"/>
            <a:ext cx="7704856" cy="3413227"/>
          </a:xfrm>
          <a:prstGeom prst="rect">
            <a:avLst/>
          </a:prstGeom>
          <a:noFill/>
          <a:ln>
            <a:noFill/>
          </a:ln>
        </p:spPr>
      </p:pic>
      <p:sp>
        <p:nvSpPr>
          <p:cNvPr id="223" name="Google Shape;223;g2157a62ddc4_0_778"/>
          <p:cNvSpPr txBox="1"/>
          <p:nvPr/>
        </p:nvSpPr>
        <p:spPr>
          <a:xfrm>
            <a:off x="323525" y="468800"/>
            <a:ext cx="8712900" cy="230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3600" u="none" strike="noStrike">
                <a:solidFill>
                  <a:srgbClr val="FFC000"/>
                </a:solidFill>
                <a:latin typeface="Calibri"/>
                <a:ea typeface="Calibri"/>
                <a:cs typeface="Calibri"/>
                <a:sym typeface="Calibri"/>
              </a:rPr>
              <a:t>Gestão de Riscos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b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Uma imagem contendo Forma&#10;&#10;Descrição gerada automaticamente" id="228" name="Google Shape;228;g2157a62ddc4_0_787"/>
          <p:cNvPicPr preferRelativeResize="0"/>
          <p:nvPr/>
        </p:nvPicPr>
        <p:blipFill rotWithShape="1">
          <a:blip r:embed="rId3">
            <a:alphaModFix/>
          </a:blip>
          <a:srcRect b="27257" l="4497" r="823" t="64409"/>
          <a:stretch/>
        </p:blipFill>
        <p:spPr>
          <a:xfrm>
            <a:off x="0" y="4587974"/>
            <a:ext cx="9144000" cy="555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9" name="Google Shape;229;g2157a62ddc4_0_78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80312" y="4695484"/>
            <a:ext cx="1224136" cy="324538"/>
          </a:xfrm>
          <a:prstGeom prst="rect">
            <a:avLst/>
          </a:prstGeom>
          <a:noFill/>
          <a:ln>
            <a:noFill/>
          </a:ln>
        </p:spPr>
      </p:pic>
      <p:pic>
        <p:nvPicPr>
          <p:cNvPr id="230" name="Google Shape;230;g2157a62ddc4_0_78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67544" y="4668039"/>
            <a:ext cx="1296144" cy="430098"/>
          </a:xfrm>
          <a:prstGeom prst="rect">
            <a:avLst/>
          </a:prstGeom>
          <a:noFill/>
          <a:ln>
            <a:noFill/>
          </a:ln>
        </p:spPr>
      </p:pic>
      <p:pic>
        <p:nvPicPr>
          <p:cNvPr id="231" name="Google Shape;231;g2157a62ddc4_0_78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935596" y="1131590"/>
            <a:ext cx="7272808" cy="3443045"/>
          </a:xfrm>
          <a:prstGeom prst="rect">
            <a:avLst/>
          </a:prstGeom>
          <a:noFill/>
          <a:ln>
            <a:noFill/>
          </a:ln>
        </p:spPr>
      </p:pic>
      <p:sp>
        <p:nvSpPr>
          <p:cNvPr id="232" name="Google Shape;232;g2157a62ddc4_0_787"/>
          <p:cNvSpPr txBox="1"/>
          <p:nvPr/>
        </p:nvSpPr>
        <p:spPr>
          <a:xfrm>
            <a:off x="575556" y="267494"/>
            <a:ext cx="7632900" cy="20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3600" u="none" strike="noStrike">
                <a:solidFill>
                  <a:srgbClr val="FFC000"/>
                </a:solidFill>
                <a:latin typeface="Calibri"/>
                <a:ea typeface="Calibri"/>
                <a:cs typeface="Calibri"/>
                <a:sym typeface="Calibri"/>
              </a:rPr>
              <a:t>Beneficiário não identificado</a:t>
            </a:r>
            <a:endParaRPr b="0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br>
              <a:rPr b="0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Uma imagem contendo Forma&#10;&#10;Descrição gerada automaticamente" id="237" name="Google Shape;237;g2157a62ddc4_0_794"/>
          <p:cNvPicPr preferRelativeResize="0"/>
          <p:nvPr/>
        </p:nvPicPr>
        <p:blipFill rotWithShape="1">
          <a:blip r:embed="rId3">
            <a:alphaModFix/>
          </a:blip>
          <a:srcRect b="27257" l="4497" r="823" t="64409"/>
          <a:stretch/>
        </p:blipFill>
        <p:spPr>
          <a:xfrm>
            <a:off x="0" y="4587974"/>
            <a:ext cx="9144000" cy="555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8" name="Google Shape;238;g2157a62ddc4_0_79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80312" y="4695484"/>
            <a:ext cx="1224136" cy="324538"/>
          </a:xfrm>
          <a:prstGeom prst="rect">
            <a:avLst/>
          </a:prstGeom>
          <a:noFill/>
          <a:ln>
            <a:noFill/>
          </a:ln>
        </p:spPr>
      </p:pic>
      <p:pic>
        <p:nvPicPr>
          <p:cNvPr id="239" name="Google Shape;239;g2157a62ddc4_0_79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67544" y="4668039"/>
            <a:ext cx="1296144" cy="430098"/>
          </a:xfrm>
          <a:prstGeom prst="rect">
            <a:avLst/>
          </a:prstGeom>
          <a:noFill/>
          <a:ln>
            <a:noFill/>
          </a:ln>
        </p:spPr>
      </p:pic>
      <p:sp>
        <p:nvSpPr>
          <p:cNvPr id="240" name="Google Shape;240;g2157a62ddc4_0_794"/>
          <p:cNvSpPr txBox="1"/>
          <p:nvPr/>
        </p:nvSpPr>
        <p:spPr>
          <a:xfrm>
            <a:off x="575556" y="267494"/>
            <a:ext cx="7632900" cy="20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3600" u="none" strike="noStrike">
                <a:solidFill>
                  <a:srgbClr val="FFC000"/>
                </a:solidFill>
                <a:latin typeface="Calibri"/>
                <a:ea typeface="Calibri"/>
                <a:cs typeface="Calibri"/>
                <a:sym typeface="Calibri"/>
              </a:rPr>
              <a:t>Beneficiário não identificado</a:t>
            </a:r>
            <a:endParaRPr b="0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br>
              <a:rPr b="0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1" name="Google Shape;241;g2157a62ddc4_0_794"/>
          <p:cNvSpPr txBox="1"/>
          <p:nvPr/>
        </p:nvSpPr>
        <p:spPr>
          <a:xfrm>
            <a:off x="468800" y="1478925"/>
            <a:ext cx="8210700" cy="273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1800" u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Cálculo:</a:t>
            </a:r>
            <a:endParaRPr b="0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spcBef>
                <a:spcPts val="1111"/>
              </a:spcBef>
              <a:spcAft>
                <a:spcPts val="0"/>
              </a:spcAft>
              <a:buNone/>
            </a:pPr>
            <a:r>
              <a:rPr b="1" i="0" lang="pt-BR" sz="1800" u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Pagamento de R$ 10.000,00 a beneficiário(s) não identificado(s). </a:t>
            </a:r>
            <a:endParaRPr b="0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spcBef>
                <a:spcPts val="1111"/>
              </a:spcBef>
              <a:spcAft>
                <a:spcPts val="0"/>
              </a:spcAft>
              <a:buNone/>
            </a:pPr>
            <a:r>
              <a:rPr b="1" i="0" lang="pt-BR" sz="1800" u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O valor reajustado (base de cálculo) deve ser calculado dividindo-se o valor pago pela alíquota, ou seja, R$ 10.000,00 / 0,65 = R$15.384,61</a:t>
            </a:r>
            <a:endParaRPr b="0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spcBef>
                <a:spcPts val="1111"/>
              </a:spcBef>
              <a:spcAft>
                <a:spcPts val="0"/>
              </a:spcAft>
              <a:buNone/>
            </a:pPr>
            <a:r>
              <a:rPr b="1" i="0" lang="pt-BR" sz="1800" u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E o valor do imposto de renda será o valor reajustado (a base de cálculo) encontrada multiplicada por 35%. R$15.384,61 x 35% = R$ 5.384,61</a:t>
            </a:r>
            <a:endParaRPr b="0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b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Uma imagem contendo Forma&#10;&#10;Descrição gerada automaticamente" id="246" name="Google Shape;246;g2157a62ddc4_0_805"/>
          <p:cNvPicPr preferRelativeResize="0"/>
          <p:nvPr/>
        </p:nvPicPr>
        <p:blipFill rotWithShape="1">
          <a:blip r:embed="rId3">
            <a:alphaModFix/>
          </a:blip>
          <a:srcRect b="27257" l="4497" r="823" t="64409"/>
          <a:stretch/>
        </p:blipFill>
        <p:spPr>
          <a:xfrm>
            <a:off x="0" y="4587974"/>
            <a:ext cx="9144000" cy="555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7" name="Google Shape;247;g2157a62ddc4_0_80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80312" y="4695484"/>
            <a:ext cx="1224136" cy="324538"/>
          </a:xfrm>
          <a:prstGeom prst="rect">
            <a:avLst/>
          </a:prstGeom>
          <a:noFill/>
          <a:ln>
            <a:noFill/>
          </a:ln>
        </p:spPr>
      </p:pic>
      <p:pic>
        <p:nvPicPr>
          <p:cNvPr id="248" name="Google Shape;248;g2157a62ddc4_0_80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67544" y="4668039"/>
            <a:ext cx="1296144" cy="430098"/>
          </a:xfrm>
          <a:prstGeom prst="rect">
            <a:avLst/>
          </a:prstGeom>
          <a:noFill/>
          <a:ln>
            <a:noFill/>
          </a:ln>
        </p:spPr>
      </p:pic>
      <p:sp>
        <p:nvSpPr>
          <p:cNvPr id="249" name="Google Shape;249;g2157a62ddc4_0_805"/>
          <p:cNvSpPr txBox="1"/>
          <p:nvPr/>
        </p:nvSpPr>
        <p:spPr>
          <a:xfrm>
            <a:off x="475925" y="53750"/>
            <a:ext cx="8356200" cy="4350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3600" u="none" strike="noStrike">
              <a:solidFill>
                <a:srgbClr val="FFC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3600" u="none" strike="noStrike">
                <a:solidFill>
                  <a:srgbClr val="FFC000"/>
                </a:solidFill>
                <a:latin typeface="Calibri"/>
                <a:ea typeface="Calibri"/>
                <a:cs typeface="Calibri"/>
                <a:sym typeface="Calibri"/>
              </a:rPr>
              <a:t>Mudanças da IN 2163</a:t>
            </a:r>
            <a:endParaRPr b="0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rgbClr val="FFC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spcBef>
                <a:spcPts val="800"/>
              </a:spcBef>
              <a:spcAft>
                <a:spcPts val="0"/>
              </a:spcAft>
              <a:buNone/>
            </a:pPr>
            <a:r>
              <a:rPr b="1" i="0" lang="pt-BR" sz="1800" u="none" strike="noStrike">
                <a:solidFill>
                  <a:srgbClr val="FFC000"/>
                </a:solidFill>
                <a:latin typeface="Avenir"/>
                <a:ea typeface="Avenir"/>
                <a:cs typeface="Avenir"/>
                <a:sym typeface="Avenir"/>
              </a:rPr>
              <a:t>Distribuição de Lucros: </a:t>
            </a:r>
            <a:r>
              <a:rPr b="1" i="0" lang="pt-BR" sz="1800" u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 O prazo para apresentação das informações de rendimentos relativos a lucros e dividendos, quando isentos de retenção de imposto incidente sobre a renda, fica prorrogado para até o dia 15 (quinze) do segundo mês subsequente ao trimestre correspondente.</a:t>
            </a:r>
            <a:endParaRPr b="0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b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Uma imagem contendo Forma&#10;&#10;Descrição gerada automaticamente" id="254" name="Google Shape;254;g2157a62ddc4_0_815"/>
          <p:cNvPicPr preferRelativeResize="0"/>
          <p:nvPr/>
        </p:nvPicPr>
        <p:blipFill rotWithShape="1">
          <a:blip r:embed="rId3">
            <a:alphaModFix/>
          </a:blip>
          <a:srcRect b="27257" l="4497" r="823" t="64409"/>
          <a:stretch/>
        </p:blipFill>
        <p:spPr>
          <a:xfrm>
            <a:off x="0" y="4587974"/>
            <a:ext cx="9144000" cy="555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5" name="Google Shape;255;g2157a62ddc4_0_81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80312" y="4695484"/>
            <a:ext cx="1224136" cy="324538"/>
          </a:xfrm>
          <a:prstGeom prst="rect">
            <a:avLst/>
          </a:prstGeom>
          <a:noFill/>
          <a:ln>
            <a:noFill/>
          </a:ln>
        </p:spPr>
      </p:pic>
      <p:pic>
        <p:nvPicPr>
          <p:cNvPr id="256" name="Google Shape;256;g2157a62ddc4_0_81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67544" y="4668039"/>
            <a:ext cx="1296144" cy="430098"/>
          </a:xfrm>
          <a:prstGeom prst="rect">
            <a:avLst/>
          </a:prstGeom>
          <a:noFill/>
          <a:ln>
            <a:noFill/>
          </a:ln>
        </p:spPr>
      </p:pic>
      <p:pic>
        <p:nvPicPr>
          <p:cNvPr id="257" name="Google Shape;257;g2157a62ddc4_0_81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000125" y="1066800"/>
            <a:ext cx="7448550" cy="3314700"/>
          </a:xfrm>
          <a:prstGeom prst="rect">
            <a:avLst/>
          </a:prstGeom>
          <a:noFill/>
          <a:ln>
            <a:noFill/>
          </a:ln>
        </p:spPr>
      </p:pic>
      <p:sp>
        <p:nvSpPr>
          <p:cNvPr id="258" name="Google Shape;258;g2157a62ddc4_0_815"/>
          <p:cNvSpPr txBox="1"/>
          <p:nvPr/>
        </p:nvSpPr>
        <p:spPr>
          <a:xfrm>
            <a:off x="179500" y="294675"/>
            <a:ext cx="8748900" cy="3242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3600">
                <a:solidFill>
                  <a:srgbClr val="FFC000"/>
                </a:solidFill>
                <a:latin typeface="Calibri"/>
                <a:ea typeface="Calibri"/>
                <a:cs typeface="Calibri"/>
                <a:sym typeface="Calibri"/>
              </a:rPr>
              <a:t>Distribuição de Lucros</a:t>
            </a:r>
            <a:endParaRPr b="0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rgbClr val="FFC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5400" lvl="0" marL="152400" marR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b="0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b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Uma imagem contendo Forma&#10;&#10;Descrição gerada automaticamente" id="109" name="Google Shape;109;g2157a62ddc4_0_260"/>
          <p:cNvPicPr preferRelativeResize="0"/>
          <p:nvPr/>
        </p:nvPicPr>
        <p:blipFill rotWithShape="1">
          <a:blip r:embed="rId3">
            <a:alphaModFix/>
          </a:blip>
          <a:srcRect b="27257" l="4497" r="823" t="64409"/>
          <a:stretch/>
        </p:blipFill>
        <p:spPr>
          <a:xfrm>
            <a:off x="0" y="4587974"/>
            <a:ext cx="9144000" cy="555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g2157a62ddc4_0_26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80312" y="4695484"/>
            <a:ext cx="1224136" cy="3245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g2157a62ddc4_0_26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67544" y="4668039"/>
            <a:ext cx="1296144" cy="430098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g2157a62ddc4_0_260"/>
          <p:cNvSpPr txBox="1"/>
          <p:nvPr/>
        </p:nvSpPr>
        <p:spPr>
          <a:xfrm>
            <a:off x="323528" y="-98659"/>
            <a:ext cx="7632900" cy="5695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3600" u="none" cap="none" strike="noStrike">
              <a:solidFill>
                <a:srgbClr val="FFC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3600" u="none" cap="none" strike="noStrike">
                <a:solidFill>
                  <a:srgbClr val="FFC000"/>
                </a:solidFill>
                <a:latin typeface="Calibri"/>
                <a:ea typeface="Calibri"/>
                <a:cs typeface="Calibri"/>
                <a:sym typeface="Calibri"/>
              </a:rPr>
              <a:t>Sherman Alcantara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3600" u="none" cap="none" strike="noStrike">
              <a:solidFill>
                <a:srgbClr val="FFC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5750" lvl="0" marL="28575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1" i="0" lang="pt-BR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Contador;</a:t>
            </a:r>
            <a:endParaRPr/>
          </a:p>
          <a:p>
            <a:pPr indent="-285750" lvl="0" marL="28575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1" i="0" lang="pt-BR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Mestre em Economia;</a:t>
            </a:r>
            <a:endParaRPr b="1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1" i="0" lang="pt-BR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Palestrante e Professor;</a:t>
            </a:r>
            <a:endParaRPr b="1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1" i="0" lang="pt-BR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Especialista em SPED e Simples Nacional;</a:t>
            </a:r>
            <a:endParaRPr b="1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b="1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b="1" i="0" lang="pt-BR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Instagram: @shermanalcantara</a:t>
            </a:r>
            <a:endParaRPr b="1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br>
              <a:rPr b="0" i="0" lang="pt-BR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i="0" lang="pt-BR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i="0" lang="pt-BR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i="0" lang="pt-BR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3" name="Google Shape;113;g2157a62ddc4_0_26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012160" y="1238940"/>
            <a:ext cx="2702211" cy="2639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Uma imagem contendo Forma&#10;&#10;Descrição gerada automaticamente" id="263" name="Google Shape;263;g2157a62ddc4_0_826"/>
          <p:cNvPicPr preferRelativeResize="0"/>
          <p:nvPr/>
        </p:nvPicPr>
        <p:blipFill rotWithShape="1">
          <a:blip r:embed="rId3">
            <a:alphaModFix/>
          </a:blip>
          <a:srcRect b="27257" l="4497" r="823" t="64409"/>
          <a:stretch/>
        </p:blipFill>
        <p:spPr>
          <a:xfrm>
            <a:off x="0" y="4587974"/>
            <a:ext cx="9144000" cy="555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4" name="Google Shape;264;g2157a62ddc4_0_82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80312" y="4695484"/>
            <a:ext cx="1224136" cy="324538"/>
          </a:xfrm>
          <a:prstGeom prst="rect">
            <a:avLst/>
          </a:prstGeom>
          <a:noFill/>
          <a:ln>
            <a:noFill/>
          </a:ln>
        </p:spPr>
      </p:pic>
      <p:pic>
        <p:nvPicPr>
          <p:cNvPr id="265" name="Google Shape;265;g2157a62ddc4_0_82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67544" y="4668039"/>
            <a:ext cx="1296144" cy="430098"/>
          </a:xfrm>
          <a:prstGeom prst="rect">
            <a:avLst/>
          </a:prstGeom>
          <a:noFill/>
          <a:ln>
            <a:noFill/>
          </a:ln>
        </p:spPr>
      </p:pic>
      <p:sp>
        <p:nvSpPr>
          <p:cNvPr id="266" name="Google Shape;266;g2157a62ddc4_0_826"/>
          <p:cNvSpPr txBox="1"/>
          <p:nvPr/>
        </p:nvSpPr>
        <p:spPr>
          <a:xfrm>
            <a:off x="442025" y="-98650"/>
            <a:ext cx="8264400" cy="3971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3600" u="none" strike="noStrike">
              <a:solidFill>
                <a:srgbClr val="FFC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3600">
                <a:solidFill>
                  <a:srgbClr val="FFC000"/>
                </a:solidFill>
                <a:latin typeface="Calibri"/>
                <a:ea typeface="Calibri"/>
                <a:cs typeface="Calibri"/>
                <a:sym typeface="Calibri"/>
              </a:rPr>
              <a:t>Auto Retenção</a:t>
            </a:r>
            <a:endParaRPr b="0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rgbClr val="FFC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1800" u="none" strike="noStrike">
                <a:solidFill>
                  <a:srgbClr val="FFC000"/>
                </a:solidFill>
                <a:latin typeface="Avenir"/>
                <a:ea typeface="Avenir"/>
                <a:cs typeface="Avenir"/>
                <a:sym typeface="Avenir"/>
              </a:rPr>
              <a:t>Auto Retenção</a:t>
            </a:r>
            <a:r>
              <a:rPr b="1" i="0" lang="pt-BR" sz="1800" u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: A pessoa jurídica que receber de outras pessoas jurídicas importâncias a título de comissões e corretagens relacionadas na Instrução Normativa SRF nº 153, de 5 de novembro de 1987, fica obrigada, a partir de 1º de janeiro de 2024, a prestar as respectivas informações de rendimentos e retenções tributárias por meio do evento R-4080 da EFD-Reinf. </a:t>
            </a:r>
            <a:br>
              <a:rPr b="0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Uma imagem contendo Forma&#10;&#10;Descrição gerada automaticamente" id="271" name="Google Shape;271;g2157a62ddc4_0_835"/>
          <p:cNvPicPr preferRelativeResize="0"/>
          <p:nvPr/>
        </p:nvPicPr>
        <p:blipFill rotWithShape="1">
          <a:blip r:embed="rId3">
            <a:alphaModFix/>
          </a:blip>
          <a:srcRect b="27257" l="4497" r="823" t="64409"/>
          <a:stretch/>
        </p:blipFill>
        <p:spPr>
          <a:xfrm>
            <a:off x="0" y="4587974"/>
            <a:ext cx="9144000" cy="555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2" name="Google Shape;272;g2157a62ddc4_0_83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80312" y="4695484"/>
            <a:ext cx="1224136" cy="324538"/>
          </a:xfrm>
          <a:prstGeom prst="rect">
            <a:avLst/>
          </a:prstGeom>
          <a:noFill/>
          <a:ln>
            <a:noFill/>
          </a:ln>
        </p:spPr>
      </p:pic>
      <p:pic>
        <p:nvPicPr>
          <p:cNvPr id="273" name="Google Shape;273;g2157a62ddc4_0_83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67544" y="4668039"/>
            <a:ext cx="1296144" cy="430098"/>
          </a:xfrm>
          <a:prstGeom prst="rect">
            <a:avLst/>
          </a:prstGeom>
          <a:noFill/>
          <a:ln>
            <a:noFill/>
          </a:ln>
        </p:spPr>
      </p:pic>
      <p:sp>
        <p:nvSpPr>
          <p:cNvPr id="274" name="Google Shape;274;g2157a62ddc4_0_835"/>
          <p:cNvSpPr txBox="1"/>
          <p:nvPr/>
        </p:nvSpPr>
        <p:spPr>
          <a:xfrm>
            <a:off x="442025" y="-98650"/>
            <a:ext cx="8264400" cy="4525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3600" u="none" strike="noStrike">
              <a:solidFill>
                <a:srgbClr val="FFC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3600">
                <a:solidFill>
                  <a:srgbClr val="FFC000"/>
                </a:solidFill>
                <a:latin typeface="Calibri"/>
                <a:ea typeface="Calibri"/>
                <a:cs typeface="Calibri"/>
                <a:sym typeface="Calibri"/>
              </a:rPr>
              <a:t>IN Nº 2181, DE 13 DE MARÇO DE 2024</a:t>
            </a:r>
            <a:endParaRPr b="0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rgbClr val="FFC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800">
                <a:solidFill>
                  <a:srgbClr val="FFC000"/>
                </a:solidFill>
                <a:latin typeface="Avenir"/>
                <a:ea typeface="Avenir"/>
                <a:cs typeface="Avenir"/>
                <a:sym typeface="Avenir"/>
              </a:rPr>
              <a:t>Prorrogação da DIRF</a:t>
            </a:r>
            <a:r>
              <a:rPr b="1" i="0" lang="pt-BR" sz="1800" u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: </a:t>
            </a:r>
            <a:r>
              <a:rPr b="1" lang="pt-BR" sz="18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A Declaração do Imposto sobre a Renda Retido na Fonte - Dirf de que trata a Instrução Normativa RFB nº 1.990, de 2020, será substituída, em relação aos fatos ocorridos a partir de 1º de janeiro de 2025.</a:t>
            </a:r>
            <a:endParaRPr b="1" sz="18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8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Fonte: </a:t>
            </a:r>
            <a:r>
              <a:rPr b="1" lang="pt-BR" sz="1800" u="sng">
                <a:solidFill>
                  <a:schemeClr val="hlink"/>
                </a:solidFill>
                <a:latin typeface="Avenir"/>
                <a:ea typeface="Avenir"/>
                <a:cs typeface="Avenir"/>
                <a:sym typeface="Avenir"/>
                <a:hlinkClick r:id="rId6"/>
              </a:rPr>
              <a:t>http://normas.receita.fazenda.gov.br/sijut2consulta/link.action?idAto=136650#:~:text=IN%20RFB%20n%C2%BA%202181%2F2024&amp;text=Altera%20a%20Instru%C3%A7%C3%A3o%20Normativa%20RFB,Fiscais%20(EFD%2DReinf)</a:t>
            </a:r>
            <a:r>
              <a:rPr b="1" lang="pt-BR" sz="18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.</a:t>
            </a:r>
            <a:endParaRPr b="1" sz="18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Uma imagem contendo Forma&#10;&#10;Descrição gerada automaticamente" id="279" name="Google Shape;279;g2157a62ddc4_0_843"/>
          <p:cNvPicPr preferRelativeResize="0"/>
          <p:nvPr/>
        </p:nvPicPr>
        <p:blipFill rotWithShape="1">
          <a:blip r:embed="rId3">
            <a:alphaModFix/>
          </a:blip>
          <a:srcRect b="27257" l="4497" r="823" t="64409"/>
          <a:stretch/>
        </p:blipFill>
        <p:spPr>
          <a:xfrm>
            <a:off x="0" y="4587974"/>
            <a:ext cx="9144000" cy="555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0" name="Google Shape;280;g2157a62ddc4_0_84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80312" y="4695484"/>
            <a:ext cx="1224136" cy="324538"/>
          </a:xfrm>
          <a:prstGeom prst="rect">
            <a:avLst/>
          </a:prstGeom>
          <a:noFill/>
          <a:ln>
            <a:noFill/>
          </a:ln>
        </p:spPr>
      </p:pic>
      <p:pic>
        <p:nvPicPr>
          <p:cNvPr id="281" name="Google Shape;281;g2157a62ddc4_0_84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67544" y="4668039"/>
            <a:ext cx="1296144" cy="430098"/>
          </a:xfrm>
          <a:prstGeom prst="rect">
            <a:avLst/>
          </a:prstGeom>
          <a:noFill/>
          <a:ln>
            <a:noFill/>
          </a:ln>
        </p:spPr>
      </p:pic>
      <p:sp>
        <p:nvSpPr>
          <p:cNvPr id="282" name="Google Shape;282;g2157a62ddc4_0_843"/>
          <p:cNvSpPr txBox="1"/>
          <p:nvPr/>
        </p:nvSpPr>
        <p:spPr>
          <a:xfrm>
            <a:off x="482200" y="455425"/>
            <a:ext cx="8446200" cy="417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3600" u="none" strike="noStrike">
                <a:solidFill>
                  <a:srgbClr val="FFC000"/>
                </a:solidFill>
                <a:latin typeface="Calibri"/>
                <a:ea typeface="Calibri"/>
                <a:cs typeface="Calibri"/>
                <a:sym typeface="Calibri"/>
              </a:rPr>
              <a:t>Cruzamento de Informações</a:t>
            </a:r>
            <a:endParaRPr b="0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rgbClr val="FFC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spcBef>
                <a:spcPts val="800"/>
              </a:spcBef>
              <a:spcAft>
                <a:spcPts val="0"/>
              </a:spcAft>
              <a:buNone/>
            </a:pPr>
            <a:r>
              <a:rPr b="1" i="0" lang="pt-BR" sz="1800" u="none" strike="noStrike">
                <a:solidFill>
                  <a:srgbClr val="FFC000"/>
                </a:solidFill>
                <a:latin typeface="Avenir"/>
                <a:ea typeface="Avenir"/>
                <a:cs typeface="Avenir"/>
                <a:sym typeface="Avenir"/>
              </a:rPr>
              <a:t>Distribuição de Lucros x ECF x ECD: </a:t>
            </a:r>
            <a:r>
              <a:rPr b="1" i="0" lang="pt-BR" sz="1800" u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 </a:t>
            </a:r>
            <a:endParaRPr b="0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5400" lvl="0" marL="152400" marR="0" rtl="0" algn="l">
              <a:spcBef>
                <a:spcPts val="800"/>
              </a:spcBef>
              <a:spcAft>
                <a:spcPts val="0"/>
              </a:spcAft>
              <a:buNone/>
            </a:pPr>
            <a:br>
              <a:rPr b="0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pt-BR" sz="1800" u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Cruzamento do valor informado na REINF com o Registro Y600 da ECF e com os lançamentos contábeis da ECD.</a:t>
            </a:r>
            <a:endParaRPr b="0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b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Uma imagem contendo Forma&#10;&#10;Descrição gerada automaticamente" id="287" name="Google Shape;287;g2157a62ddc4_0_851"/>
          <p:cNvPicPr preferRelativeResize="0"/>
          <p:nvPr/>
        </p:nvPicPr>
        <p:blipFill rotWithShape="1">
          <a:blip r:embed="rId3">
            <a:alphaModFix/>
          </a:blip>
          <a:srcRect b="27257" l="4497" r="823" t="64409"/>
          <a:stretch/>
        </p:blipFill>
        <p:spPr>
          <a:xfrm>
            <a:off x="0" y="4587974"/>
            <a:ext cx="9144000" cy="555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8" name="Google Shape;288;g2157a62ddc4_0_85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80312" y="4695484"/>
            <a:ext cx="1224136" cy="324538"/>
          </a:xfrm>
          <a:prstGeom prst="rect">
            <a:avLst/>
          </a:prstGeom>
          <a:noFill/>
          <a:ln>
            <a:noFill/>
          </a:ln>
        </p:spPr>
      </p:pic>
      <p:pic>
        <p:nvPicPr>
          <p:cNvPr id="289" name="Google Shape;289;g2157a62ddc4_0_85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67544" y="4668039"/>
            <a:ext cx="1296144" cy="430098"/>
          </a:xfrm>
          <a:prstGeom prst="rect">
            <a:avLst/>
          </a:prstGeom>
          <a:noFill/>
          <a:ln>
            <a:noFill/>
          </a:ln>
        </p:spPr>
      </p:pic>
      <p:sp>
        <p:nvSpPr>
          <p:cNvPr id="290" name="Google Shape;290;g2157a62ddc4_0_851"/>
          <p:cNvSpPr txBox="1"/>
          <p:nvPr/>
        </p:nvSpPr>
        <p:spPr>
          <a:xfrm>
            <a:off x="495600" y="482200"/>
            <a:ext cx="8157300" cy="473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3600" u="none" strike="noStrike">
                <a:solidFill>
                  <a:srgbClr val="FFC000"/>
                </a:solidFill>
                <a:latin typeface="Calibri"/>
                <a:ea typeface="Calibri"/>
                <a:cs typeface="Calibri"/>
                <a:sym typeface="Calibri"/>
              </a:rPr>
              <a:t>O Que se pode esperar?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rgbClr val="FFC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spcBef>
                <a:spcPts val="800"/>
              </a:spcBef>
              <a:spcAft>
                <a:spcPts val="0"/>
              </a:spcAft>
              <a:buNone/>
            </a:pPr>
            <a:r>
              <a:rPr b="1" i="0" lang="pt-BR" sz="1800" u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Elaboração de uma Instrução normativa exclusiva para REINF, desvinculando da DIRF;</a:t>
            </a:r>
            <a:endParaRPr b="0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spcBef>
                <a:spcPts val="800"/>
              </a:spcBef>
              <a:spcAft>
                <a:spcPts val="0"/>
              </a:spcAft>
              <a:buNone/>
            </a:pPr>
            <a:br>
              <a:rPr b="0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pt-BR" sz="1800" u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Elaboração de um FAQ com as principais dúvidas sobre os novos eventos;</a:t>
            </a:r>
            <a:endParaRPr b="0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b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Uma imagem contendo Forma&#10;&#10;Descrição gerada automaticamente" id="295" name="Google Shape;295;g2157a62ddc4_0_866"/>
          <p:cNvPicPr preferRelativeResize="0"/>
          <p:nvPr/>
        </p:nvPicPr>
        <p:blipFill rotWithShape="1">
          <a:blip r:embed="rId3">
            <a:alphaModFix/>
          </a:blip>
          <a:srcRect b="27257" l="4497" r="823" t="64409"/>
          <a:stretch/>
        </p:blipFill>
        <p:spPr>
          <a:xfrm>
            <a:off x="0" y="4587974"/>
            <a:ext cx="9144000" cy="555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6" name="Google Shape;296;g2157a62ddc4_0_86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80312" y="4695484"/>
            <a:ext cx="1224136" cy="324538"/>
          </a:xfrm>
          <a:prstGeom prst="rect">
            <a:avLst/>
          </a:prstGeom>
          <a:noFill/>
          <a:ln>
            <a:noFill/>
          </a:ln>
        </p:spPr>
      </p:pic>
      <p:pic>
        <p:nvPicPr>
          <p:cNvPr id="297" name="Google Shape;297;g2157a62ddc4_0_86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67544" y="4668039"/>
            <a:ext cx="1296144" cy="430098"/>
          </a:xfrm>
          <a:prstGeom prst="rect">
            <a:avLst/>
          </a:prstGeom>
          <a:noFill/>
          <a:ln>
            <a:noFill/>
          </a:ln>
        </p:spPr>
      </p:pic>
      <p:sp>
        <p:nvSpPr>
          <p:cNvPr id="298" name="Google Shape;298;g2157a62ddc4_0_866"/>
          <p:cNvSpPr txBox="1"/>
          <p:nvPr/>
        </p:nvSpPr>
        <p:spPr>
          <a:xfrm>
            <a:off x="495600" y="482200"/>
            <a:ext cx="8157300" cy="3971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3600">
                <a:solidFill>
                  <a:srgbClr val="FFC000"/>
                </a:solidFill>
                <a:latin typeface="Calibri"/>
                <a:ea typeface="Calibri"/>
                <a:cs typeface="Calibri"/>
                <a:sym typeface="Calibri"/>
              </a:rPr>
              <a:t>Dúvidas?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rgbClr val="FFC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b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b="0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b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Desenho de personagem de desenho animado&#10;&#10;Descrição gerada automaticamente com confiança baixa" id="299" name="Google Shape;299;g2157a62ddc4_0_866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652124" y="1417200"/>
            <a:ext cx="2514650" cy="3034900"/>
          </a:xfrm>
          <a:prstGeom prst="rect">
            <a:avLst/>
          </a:prstGeom>
          <a:noFill/>
          <a:ln>
            <a:noFill/>
          </a:ln>
        </p:spPr>
      </p:pic>
      <p:sp>
        <p:nvSpPr>
          <p:cNvPr id="300" name="Google Shape;300;g2157a62ddc4_0_866"/>
          <p:cNvSpPr txBox="1"/>
          <p:nvPr/>
        </p:nvSpPr>
        <p:spPr>
          <a:xfrm>
            <a:off x="5913904" y="3045930"/>
            <a:ext cx="27390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1800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@shermanalcantara</a:t>
            </a:r>
            <a:br>
              <a:rPr b="0" i="0" lang="pt-BR" sz="1800" u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i="0" lang="pt-BR" sz="1800" u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b="0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b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01" name="Google Shape;301;g2157a62ddc4_0_866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5471569" y="3049039"/>
            <a:ext cx="455120" cy="4551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Uma imagem contendo Forma&#10;&#10;Descrição gerada automaticamente" id="118" name="Google Shape;118;g2157a62ddc4_0_677"/>
          <p:cNvPicPr preferRelativeResize="0"/>
          <p:nvPr/>
        </p:nvPicPr>
        <p:blipFill rotWithShape="1">
          <a:blip r:embed="rId3">
            <a:alphaModFix/>
          </a:blip>
          <a:srcRect b="27257" l="4497" r="823" t="64409"/>
          <a:stretch/>
        </p:blipFill>
        <p:spPr>
          <a:xfrm>
            <a:off x="0" y="4587974"/>
            <a:ext cx="9144000" cy="555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g2157a62ddc4_0_67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80312" y="4695484"/>
            <a:ext cx="1224136" cy="3245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g2157a62ddc4_0_67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67544" y="4668039"/>
            <a:ext cx="1296144" cy="430098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g2157a62ddc4_0_677"/>
          <p:cNvSpPr txBox="1"/>
          <p:nvPr/>
        </p:nvSpPr>
        <p:spPr>
          <a:xfrm>
            <a:off x="323528" y="-98659"/>
            <a:ext cx="7632900" cy="56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3600" u="none" strike="noStrike">
              <a:solidFill>
                <a:srgbClr val="FFC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3600" u="none" strike="noStrike">
                <a:solidFill>
                  <a:srgbClr val="FFC000"/>
                </a:solidFill>
                <a:latin typeface="Calibri"/>
                <a:ea typeface="Calibri"/>
                <a:cs typeface="Calibri"/>
                <a:sym typeface="Calibri"/>
              </a:rPr>
              <a:t>Vinheta do Bate Papo</a:t>
            </a:r>
            <a:endParaRPr b="0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5750" lvl="0" marL="28575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1" i="0" lang="pt-BR" sz="1800" u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Conceito e Objeto;</a:t>
            </a:r>
            <a:endParaRPr b="1" i="0" sz="1800" u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1" i="0" lang="pt-BR" sz="1800" u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Ecossistema;</a:t>
            </a:r>
            <a:endParaRPr b="1" i="0" sz="1800" u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1" i="0" lang="pt-BR" sz="1800" u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Estrutura dos Eventos;</a:t>
            </a:r>
            <a:endParaRPr b="1" i="0" sz="1800" u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1" i="0" lang="pt-BR" sz="1800" u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Institutos e Prazos;</a:t>
            </a:r>
            <a:endParaRPr b="1" i="0" sz="1800" u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1" i="0" lang="pt-BR" sz="1800" u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Gestão do Riscos;</a:t>
            </a:r>
            <a:endParaRPr/>
          </a:p>
          <a:p>
            <a:pPr indent="-285750" lvl="0" marL="28575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1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Instrução Normativa RFB 2.163</a:t>
            </a:r>
            <a:endParaRPr b="1" i="0" sz="1800" u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1" i="0" lang="pt-BR" sz="1800" u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Cruzamento de Informações</a:t>
            </a:r>
            <a:endParaRPr/>
          </a:p>
          <a:p>
            <a:pPr indent="-171450" lvl="0" marL="28575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1" i="0" sz="1800" u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br>
              <a:rPr b="0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Uma imagem contendo Forma&#10;&#10;Descrição gerada automaticamente" id="126" name="Google Shape;126;g2157a62ddc4_0_683"/>
          <p:cNvPicPr preferRelativeResize="0"/>
          <p:nvPr/>
        </p:nvPicPr>
        <p:blipFill rotWithShape="1">
          <a:blip r:embed="rId3">
            <a:alphaModFix/>
          </a:blip>
          <a:srcRect b="27257" l="4497" r="823" t="64409"/>
          <a:stretch/>
        </p:blipFill>
        <p:spPr>
          <a:xfrm>
            <a:off x="0" y="4587974"/>
            <a:ext cx="9144000" cy="555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g2157a62ddc4_0_68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80312" y="4695484"/>
            <a:ext cx="1224136" cy="3245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g2157a62ddc4_0_68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67544" y="4668039"/>
            <a:ext cx="1296144" cy="4300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g2157a62ddc4_0_68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957022" y="961800"/>
            <a:ext cx="5229955" cy="32198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Uma imagem contendo Forma&#10;&#10;Descrição gerada automaticamente" id="134" name="Google Shape;134;g2157a62ddc4_0_731"/>
          <p:cNvPicPr preferRelativeResize="0"/>
          <p:nvPr/>
        </p:nvPicPr>
        <p:blipFill rotWithShape="1">
          <a:blip r:embed="rId3">
            <a:alphaModFix/>
          </a:blip>
          <a:srcRect b="27257" l="4497" r="823" t="64409"/>
          <a:stretch/>
        </p:blipFill>
        <p:spPr>
          <a:xfrm>
            <a:off x="0" y="4587974"/>
            <a:ext cx="9144000" cy="555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Google Shape;135;g2157a62ddc4_0_73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80312" y="4695484"/>
            <a:ext cx="1224136" cy="3245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" name="Google Shape;136;g2157a62ddc4_0_73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67544" y="4668039"/>
            <a:ext cx="1296144" cy="430098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g2157a62ddc4_0_731"/>
          <p:cNvSpPr txBox="1"/>
          <p:nvPr/>
        </p:nvSpPr>
        <p:spPr>
          <a:xfrm>
            <a:off x="323528" y="-98659"/>
            <a:ext cx="7632900" cy="2586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3600" u="none" strike="noStrike">
              <a:solidFill>
                <a:srgbClr val="FFC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3600" u="none" strike="noStrike">
                <a:solidFill>
                  <a:srgbClr val="FFC000"/>
                </a:solidFill>
                <a:latin typeface="Calibri"/>
                <a:ea typeface="Calibri"/>
                <a:cs typeface="Calibri"/>
                <a:sym typeface="Calibri"/>
              </a:rPr>
              <a:t>Tipos de Retenções</a:t>
            </a:r>
            <a:endParaRPr b="0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br>
              <a:rPr b="0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8" name="Google Shape;138;g2157a62ddc4_0_73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55576" y="1203598"/>
            <a:ext cx="7632847" cy="33503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Uma imagem contendo Forma&#10;&#10;Descrição gerada automaticamente" id="143" name="Google Shape;143;g2157a62ddc4_0_689"/>
          <p:cNvPicPr preferRelativeResize="0"/>
          <p:nvPr/>
        </p:nvPicPr>
        <p:blipFill rotWithShape="1">
          <a:blip r:embed="rId3">
            <a:alphaModFix/>
          </a:blip>
          <a:srcRect b="27257" l="4497" r="823" t="64409"/>
          <a:stretch/>
        </p:blipFill>
        <p:spPr>
          <a:xfrm>
            <a:off x="0" y="4587974"/>
            <a:ext cx="9144000" cy="555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g2157a62ddc4_0_68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80312" y="4695484"/>
            <a:ext cx="1224136" cy="3245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Google Shape;145;g2157a62ddc4_0_68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67544" y="4668039"/>
            <a:ext cx="1296144" cy="430098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g2157a62ddc4_0_689"/>
          <p:cNvSpPr txBox="1"/>
          <p:nvPr/>
        </p:nvSpPr>
        <p:spPr>
          <a:xfrm>
            <a:off x="531750" y="95200"/>
            <a:ext cx="8161200" cy="5222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3600" u="none" strike="noStrike">
              <a:solidFill>
                <a:srgbClr val="FFC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3600" u="none" strike="noStrike">
                <a:solidFill>
                  <a:srgbClr val="FFC000"/>
                </a:solidFill>
                <a:latin typeface="Calibri"/>
                <a:ea typeface="Calibri"/>
                <a:cs typeface="Calibri"/>
                <a:sym typeface="Calibri"/>
              </a:rPr>
              <a:t>R - 4010</a:t>
            </a:r>
            <a:endParaRPr b="0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800" u="none" strike="noStrike">
              <a:solidFill>
                <a:srgbClr val="FFC000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rgbClr val="FFC000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1800" u="none" strike="noStrike">
                <a:solidFill>
                  <a:srgbClr val="FFC000"/>
                </a:solidFill>
                <a:latin typeface="Avenir"/>
                <a:ea typeface="Avenir"/>
                <a:cs typeface="Avenir"/>
                <a:sym typeface="Avenir"/>
              </a:rPr>
              <a:t>Conceito</a:t>
            </a:r>
            <a:r>
              <a:rPr b="1" i="0" lang="pt-BR" sz="1800" u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:</a:t>
            </a:r>
            <a:r>
              <a:rPr b="1" i="0" lang="pt-BR" sz="1800" u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evento pelo qual são enviadas as informações referentes a pagamento, crédito, entrega, emprego ou remessa efetuado por fonte pagadora pessoa física ou jurídica a beneficiário pessoa física, mesmo sem retenção de imposto de renda.</a:t>
            </a:r>
            <a:endParaRPr b="0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spcBef>
                <a:spcPts val="1111"/>
              </a:spcBef>
              <a:spcAft>
                <a:spcPts val="0"/>
              </a:spcAft>
              <a:buNone/>
            </a:pPr>
            <a:br>
              <a:rPr b="1" i="0" lang="pt-BR" sz="1800" u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pt-BR" sz="1800" u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Ex: Distribuição de Lucros, Comissões e corretagens pagas, representação comercial sem retenção de IR.</a:t>
            </a:r>
            <a:endParaRPr b="0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b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Uma imagem contendo Forma&#10;&#10;Descrição gerada automaticamente" id="151" name="Google Shape;151;g2157a62ddc4_0_695"/>
          <p:cNvPicPr preferRelativeResize="0"/>
          <p:nvPr/>
        </p:nvPicPr>
        <p:blipFill rotWithShape="1">
          <a:blip r:embed="rId3">
            <a:alphaModFix/>
          </a:blip>
          <a:srcRect b="27257" l="4497" r="823" t="64409"/>
          <a:stretch/>
        </p:blipFill>
        <p:spPr>
          <a:xfrm>
            <a:off x="0" y="4587974"/>
            <a:ext cx="9144000" cy="555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" name="Google Shape;152;g2157a62ddc4_0_69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80312" y="4695484"/>
            <a:ext cx="1224136" cy="3245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Google Shape;153;g2157a62ddc4_0_69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67544" y="4668039"/>
            <a:ext cx="1296144" cy="430098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g2157a62ddc4_0_695"/>
          <p:cNvSpPr txBox="1"/>
          <p:nvPr/>
        </p:nvSpPr>
        <p:spPr>
          <a:xfrm>
            <a:off x="1979712" y="339502"/>
            <a:ext cx="5508600" cy="2586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3600" u="none" strike="noStrike">
                <a:solidFill>
                  <a:srgbClr val="FFC000"/>
                </a:solidFill>
                <a:latin typeface="Calibri"/>
                <a:ea typeface="Calibri"/>
                <a:cs typeface="Calibri"/>
                <a:sym typeface="Calibri"/>
              </a:rPr>
              <a:t>R - 4010</a:t>
            </a:r>
            <a:endParaRPr b="0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800" u="none" strike="noStrike">
              <a:solidFill>
                <a:srgbClr val="FFC000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b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5" name="Google Shape;155;g2157a62ddc4_0_695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74187" y="1131590"/>
            <a:ext cx="7795624" cy="32817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Uma imagem contendo Forma&#10;&#10;Descrição gerada automaticamente" id="160" name="Google Shape;160;g2157a62ddc4_0_701"/>
          <p:cNvPicPr preferRelativeResize="0"/>
          <p:nvPr/>
        </p:nvPicPr>
        <p:blipFill rotWithShape="1">
          <a:blip r:embed="rId3">
            <a:alphaModFix/>
          </a:blip>
          <a:srcRect b="27257" l="4497" r="823" t="64409"/>
          <a:stretch/>
        </p:blipFill>
        <p:spPr>
          <a:xfrm>
            <a:off x="0" y="4587974"/>
            <a:ext cx="9144000" cy="555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Google Shape;161;g2157a62ddc4_0_70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80312" y="4695484"/>
            <a:ext cx="1224136" cy="3245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2" name="Google Shape;162;g2157a62ddc4_0_70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67544" y="4668039"/>
            <a:ext cx="1296144" cy="430098"/>
          </a:xfrm>
          <a:prstGeom prst="rect">
            <a:avLst/>
          </a:prstGeom>
          <a:noFill/>
          <a:ln>
            <a:noFill/>
          </a:ln>
        </p:spPr>
      </p:pic>
      <p:sp>
        <p:nvSpPr>
          <p:cNvPr id="163" name="Google Shape;163;g2157a62ddc4_0_701"/>
          <p:cNvSpPr txBox="1"/>
          <p:nvPr/>
        </p:nvSpPr>
        <p:spPr>
          <a:xfrm>
            <a:off x="468800" y="442025"/>
            <a:ext cx="8264400" cy="48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3600" u="none" strike="noStrike">
                <a:solidFill>
                  <a:srgbClr val="FFC000"/>
                </a:solidFill>
                <a:latin typeface="Calibri"/>
                <a:ea typeface="Calibri"/>
                <a:cs typeface="Calibri"/>
                <a:sym typeface="Calibri"/>
              </a:rPr>
              <a:t>R – 4020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1800" u="none" strike="noStrike">
                <a:solidFill>
                  <a:srgbClr val="FFC000"/>
                </a:solidFill>
                <a:latin typeface="Avenir"/>
                <a:ea typeface="Avenir"/>
                <a:cs typeface="Avenir"/>
                <a:sym typeface="Avenir"/>
              </a:rPr>
              <a:t>Conceito</a:t>
            </a:r>
            <a:r>
              <a:rPr b="1" i="0" lang="pt-BR" sz="1800" u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:</a:t>
            </a:r>
            <a:r>
              <a:rPr b="1" i="0" lang="pt-BR" sz="1800" u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evento pelo qual são enviadas as informações referentes a pagamento, crédito, entrega, emprego ou remessa efetuado por fonte pagadora pessoa física ou jurídica a beneficiário pessoa jurídica, mesmo sem retenção de imposto de renda.</a:t>
            </a:r>
            <a:endParaRPr b="0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spcBef>
                <a:spcPts val="1111"/>
              </a:spcBef>
              <a:spcAft>
                <a:spcPts val="0"/>
              </a:spcAft>
              <a:buNone/>
            </a:pPr>
            <a:br>
              <a:rPr b="1" i="0" lang="pt-BR" sz="1800" u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pt-BR" sz="1800" u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Importante: Aqui, podemos ter as retenções de PIS/COFINS/IR/CSL</a:t>
            </a:r>
            <a:endParaRPr b="0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just">
              <a:spcBef>
                <a:spcPts val="1111"/>
              </a:spcBef>
              <a:spcAft>
                <a:spcPts val="0"/>
              </a:spcAft>
              <a:buNone/>
            </a:pPr>
            <a:br>
              <a:rPr b="1" i="0" lang="pt-BR" sz="1800" u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pt-BR" sz="1800" u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Ex: Pagamento de Aluguel; </a:t>
            </a:r>
            <a:endParaRPr b="0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b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Uma imagem contendo Forma&#10;&#10;Descrição gerada automaticamente" id="168" name="Google Shape;168;g2157a62ddc4_0_707"/>
          <p:cNvPicPr preferRelativeResize="0"/>
          <p:nvPr/>
        </p:nvPicPr>
        <p:blipFill rotWithShape="1">
          <a:blip r:embed="rId3">
            <a:alphaModFix/>
          </a:blip>
          <a:srcRect b="27257" l="4497" r="823" t="64409"/>
          <a:stretch/>
        </p:blipFill>
        <p:spPr>
          <a:xfrm>
            <a:off x="0" y="4587974"/>
            <a:ext cx="9144000" cy="555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" name="Google Shape;169;g2157a62ddc4_0_70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80312" y="4695484"/>
            <a:ext cx="1224136" cy="3245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" name="Google Shape;170;g2157a62ddc4_0_70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67544" y="4668039"/>
            <a:ext cx="1296144" cy="430098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g2157a62ddc4_0_707"/>
          <p:cNvSpPr txBox="1"/>
          <p:nvPr/>
        </p:nvSpPr>
        <p:spPr>
          <a:xfrm>
            <a:off x="215516" y="263426"/>
            <a:ext cx="8712900" cy="230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3600" u="none" strike="noStrike">
                <a:solidFill>
                  <a:srgbClr val="FFC000"/>
                </a:solidFill>
                <a:latin typeface="Calibri"/>
                <a:ea typeface="Calibri"/>
                <a:cs typeface="Calibri"/>
                <a:sym typeface="Calibri"/>
              </a:rPr>
              <a:t>R - 4020</a:t>
            </a:r>
            <a:endParaRPr b="0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br>
              <a:rPr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0" lang="pt-B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2" name="Google Shape;172;g2157a62ddc4_0_70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67544" y="1203598"/>
            <a:ext cx="7846721" cy="21874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ema do Office">
  <a:themeElements>
    <a:clrScheme name="Escritório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Tema do Office">
  <a:themeElements>
    <a:clrScheme name="Escritório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2023-11-08T14:40:35Z</dcterms:created>
  <dc:creator>AssPres</dc:creator>
</cp:coreProperties>
</file>