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64" r:id="rId3"/>
    <p:sldId id="262" r:id="rId4"/>
    <p:sldId id="257" r:id="rId5"/>
    <p:sldId id="265" r:id="rId6"/>
    <p:sldId id="266" r:id="rId7"/>
    <p:sldId id="259" r:id="rId8"/>
    <p:sldId id="267" r:id="rId9"/>
    <p:sldId id="268" r:id="rId10"/>
    <p:sldId id="271" r:id="rId11"/>
    <p:sldId id="269" r:id="rId12"/>
    <p:sldId id="270" r:id="rId13"/>
    <p:sldId id="295" r:id="rId14"/>
    <p:sldId id="296" r:id="rId15"/>
    <p:sldId id="272" r:id="rId16"/>
    <p:sldId id="298" r:id="rId17"/>
    <p:sldId id="297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4" r:id="rId27"/>
    <p:sldId id="283" r:id="rId28"/>
    <p:sldId id="300" r:id="rId29"/>
    <p:sldId id="285" r:id="rId30"/>
    <p:sldId id="286" r:id="rId31"/>
    <p:sldId id="288" r:id="rId32"/>
    <p:sldId id="293" r:id="rId33"/>
    <p:sldId id="299" r:id="rId34"/>
    <p:sldId id="294" r:id="rId35"/>
    <p:sldId id="261" r:id="rId36"/>
  </p:sldIdLst>
  <p:sldSz cx="18288000" cy="10287000"/>
  <p:notesSz cx="6858000" cy="9144000"/>
  <p:embeddedFontLst>
    <p:embeddedFont>
      <p:font typeface="Cambria" panose="02040503050406030204" pitchFamily="18" charset="0"/>
      <p:regular r:id="rId38"/>
      <p:bold r:id="rId39"/>
      <p:italic r:id="rId40"/>
      <p:boldItalic r:id="rId41"/>
    </p:embeddedFont>
    <p:embeddedFont>
      <p:font typeface="Open Sans" panose="020B0606030504020204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iIPZA8mifFw8Uj6HxcpFZ2lr8D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8962D9-FC5D-44FB-B887-E71D43E02518}" v="1" dt="2026-09-01T19:43:49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4" d="100"/>
          <a:sy n="44" d="100"/>
        </p:scale>
        <p:origin x="87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50" Type="http://customschemas.google.com/relationships/presentationmetadata" Target="metadata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dna Soares" userId="8319026cc369c346" providerId="LiveId" clId="{46C4C7A7-4C5A-43F4-81B5-367C8CEACF71}"/>
    <pc:docChg chg="custSel addSld modSld">
      <pc:chgData name="Wedna Soares" userId="8319026cc369c346" providerId="LiveId" clId="{46C4C7A7-4C5A-43F4-81B5-367C8CEACF71}" dt="2026-09-01T19:43:49.981" v="6"/>
      <pc:docMkLst>
        <pc:docMk/>
      </pc:docMkLst>
      <pc:sldChg chg="modSp mod">
        <pc:chgData name="Wedna Soares" userId="8319026cc369c346" providerId="LiveId" clId="{46C4C7A7-4C5A-43F4-81B5-367C8CEACF71}" dt="2026-09-01T19:43:07.200" v="0" actId="790"/>
        <pc:sldMkLst>
          <pc:docMk/>
          <pc:sldMk cId="3092548633" sldId="299"/>
        </pc:sldMkLst>
        <pc:spChg chg="mod">
          <ac:chgData name="Wedna Soares" userId="8319026cc369c346" providerId="LiveId" clId="{46C4C7A7-4C5A-43F4-81B5-367C8CEACF71}" dt="2026-09-01T19:43:07.200" v="0" actId="790"/>
          <ac:spMkLst>
            <pc:docMk/>
            <pc:sldMk cId="3092548633" sldId="299"/>
            <ac:spMk id="7" creationId="{59688C98-6AE1-E53F-ACB3-D56E076DD74E}"/>
          </ac:spMkLst>
        </pc:spChg>
      </pc:sldChg>
      <pc:sldChg chg="addSp delSp modSp new mod">
        <pc:chgData name="Wedna Soares" userId="8319026cc369c346" providerId="LiveId" clId="{46C4C7A7-4C5A-43F4-81B5-367C8CEACF71}" dt="2026-09-01T19:43:49.981" v="6"/>
        <pc:sldMkLst>
          <pc:docMk/>
          <pc:sldMk cId="215981456" sldId="300"/>
        </pc:sldMkLst>
        <pc:spChg chg="del mod">
          <ac:chgData name="Wedna Soares" userId="8319026cc369c346" providerId="LiveId" clId="{46C4C7A7-4C5A-43F4-81B5-367C8CEACF71}" dt="2026-09-01T19:43:38.003" v="3" actId="478"/>
          <ac:spMkLst>
            <pc:docMk/>
            <pc:sldMk cId="215981456" sldId="300"/>
            <ac:spMk id="2" creationId="{C874667F-90DF-F784-8E82-407027D696C0}"/>
          </ac:spMkLst>
        </pc:spChg>
        <pc:spChg chg="del">
          <ac:chgData name="Wedna Soares" userId="8319026cc369c346" providerId="LiveId" clId="{46C4C7A7-4C5A-43F4-81B5-367C8CEACF71}" dt="2026-09-01T19:43:42.610" v="5" actId="478"/>
          <ac:spMkLst>
            <pc:docMk/>
            <pc:sldMk cId="215981456" sldId="300"/>
            <ac:spMk id="3" creationId="{E67DE154-A8D3-C74D-CB1F-1A29004255F0}"/>
          </ac:spMkLst>
        </pc:spChg>
        <pc:spChg chg="add del mod">
          <ac:chgData name="Wedna Soares" userId="8319026cc369c346" providerId="LiveId" clId="{46C4C7A7-4C5A-43F4-81B5-367C8CEACF71}" dt="2026-09-01T19:43:39.685" v="4" actId="478"/>
          <ac:spMkLst>
            <pc:docMk/>
            <pc:sldMk cId="215981456" sldId="300"/>
            <ac:spMk id="5" creationId="{D7B7C5D2-8D55-4861-A691-2A6B74BC5B6E}"/>
          </ac:spMkLst>
        </pc:spChg>
        <pc:spChg chg="add mod">
          <ac:chgData name="Wedna Soares" userId="8319026cc369c346" providerId="LiveId" clId="{46C4C7A7-4C5A-43F4-81B5-367C8CEACF71}" dt="2026-09-01T19:43:49.981" v="6"/>
          <ac:spMkLst>
            <pc:docMk/>
            <pc:sldMk cId="215981456" sldId="300"/>
            <ac:spMk id="6" creationId="{65B42EED-93CB-0783-ADFB-80BA9F1258E4}"/>
          </ac:spMkLst>
        </pc:spChg>
        <pc:spChg chg="add mod">
          <ac:chgData name="Wedna Soares" userId="8319026cc369c346" providerId="LiveId" clId="{46C4C7A7-4C5A-43F4-81B5-367C8CEACF71}" dt="2026-09-01T19:43:49.981" v="6"/>
          <ac:spMkLst>
            <pc:docMk/>
            <pc:sldMk cId="215981456" sldId="300"/>
            <ac:spMk id="7" creationId="{BECFFB2F-F4AD-8757-FE3A-D64580CFC04E}"/>
          </ac:spMkLst>
        </pc:spChg>
        <pc:graphicFrameChg chg="add mod">
          <ac:chgData name="Wedna Soares" userId="8319026cc369c346" providerId="LiveId" clId="{46C4C7A7-4C5A-43F4-81B5-367C8CEACF71}" dt="2026-09-01T19:43:49.981" v="6"/>
          <ac:graphicFrameMkLst>
            <pc:docMk/>
            <pc:sldMk cId="215981456" sldId="300"/>
            <ac:graphicFrameMk id="8" creationId="{D9892A3A-EBD3-A03B-08AC-C6C7153D5712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93B140-5D39-4255-9936-8AA615E2BDA2}" type="doc">
      <dgm:prSet loTypeId="urn:microsoft.com/office/officeart/2005/8/layout/vList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14B13E28-D91E-4AC1-9656-F95A01052061}">
      <dgm:prSet custT="1"/>
      <dgm:spPr/>
      <dgm:t>
        <a:bodyPr/>
        <a:lstStyle/>
        <a:p>
          <a:pPr algn="ctr"/>
          <a:r>
            <a:rPr lang="pt-BR" sz="2800" b="1" i="0" dirty="0"/>
            <a:t>VISÃO DO TOMADOR - CLIENTE B2B</a:t>
          </a:r>
          <a:endParaRPr lang="en-US" sz="2800" dirty="0"/>
        </a:p>
      </dgm:t>
    </dgm:pt>
    <dgm:pt modelId="{14A7F0E4-5796-441C-9FDD-2651B5398916}" type="parTrans" cxnId="{D0D8FEA0-5840-4119-828C-99D9E086CF34}">
      <dgm:prSet/>
      <dgm:spPr/>
      <dgm:t>
        <a:bodyPr/>
        <a:lstStyle/>
        <a:p>
          <a:endParaRPr lang="en-US"/>
        </a:p>
      </dgm:t>
    </dgm:pt>
    <dgm:pt modelId="{2B2C0D3F-3528-4CAA-AB74-4493FE0DDE8A}" type="sibTrans" cxnId="{D0D8FEA0-5840-4119-828C-99D9E086CF34}">
      <dgm:prSet/>
      <dgm:spPr/>
      <dgm:t>
        <a:bodyPr/>
        <a:lstStyle/>
        <a:p>
          <a:endParaRPr lang="en-US"/>
        </a:p>
      </dgm:t>
    </dgm:pt>
    <dgm:pt modelId="{4032809E-9C4F-4940-8C72-9004E14654F8}">
      <dgm:prSet custT="1"/>
      <dgm:spPr/>
      <dgm:t>
        <a:bodyPr/>
        <a:lstStyle/>
        <a:p>
          <a:r>
            <a:rPr lang="pt-BR" sz="2800" b="1" i="0" dirty="0"/>
            <a:t>Modelo Antigo</a:t>
          </a:r>
          <a:r>
            <a:rPr lang="pt-BR" sz="2800" b="0" i="0" dirty="0"/>
            <a:t>: Desembolsava R$ 17.500,00 e </a:t>
          </a:r>
          <a:r>
            <a:rPr lang="pt-BR" sz="2800" b="0" i="0" dirty="0">
              <a:solidFill>
                <a:schemeClr val="bg1"/>
              </a:solidFill>
              <a:highlight>
                <a:srgbClr val="1D3F65"/>
              </a:highlight>
            </a:rPr>
            <a:t>zero direito a crédito fiscal</a:t>
          </a:r>
          <a:r>
            <a:rPr lang="pt-BR" sz="2800" b="0" i="0" dirty="0"/>
            <a:t>.</a:t>
          </a:r>
          <a:endParaRPr lang="en-US" sz="2800" b="0" dirty="0"/>
        </a:p>
      </dgm:t>
    </dgm:pt>
    <dgm:pt modelId="{B4BD0235-75B7-4D20-AE81-BB77573E5F41}" type="parTrans" cxnId="{BE0588E8-3945-4095-9B2D-ABF022E3ABB3}">
      <dgm:prSet/>
      <dgm:spPr/>
      <dgm:t>
        <a:bodyPr/>
        <a:lstStyle/>
        <a:p>
          <a:endParaRPr lang="en-US"/>
        </a:p>
      </dgm:t>
    </dgm:pt>
    <dgm:pt modelId="{D029EFAB-275D-4C96-98F1-687677A0652F}" type="sibTrans" cxnId="{BE0588E8-3945-4095-9B2D-ABF022E3ABB3}">
      <dgm:prSet/>
      <dgm:spPr/>
      <dgm:t>
        <a:bodyPr/>
        <a:lstStyle/>
        <a:p>
          <a:endParaRPr lang="en-US"/>
        </a:p>
      </dgm:t>
    </dgm:pt>
    <dgm:pt modelId="{553D48AF-6A45-405D-9B09-9B1250CBEB33}">
      <dgm:prSet custT="1"/>
      <dgm:spPr/>
      <dgm:t>
        <a:bodyPr/>
        <a:lstStyle/>
        <a:p>
          <a:r>
            <a:rPr lang="pt-BR" sz="2800" b="1" i="0" dirty="0"/>
            <a:t>Cenário Híbrido</a:t>
          </a:r>
          <a:r>
            <a:rPr lang="pt-BR" sz="2800" b="0" i="0" dirty="0"/>
            <a:t>: Recupera R$ 1.877,68 direto na apuração </a:t>
          </a:r>
          <a:r>
            <a:rPr lang="pt-BR" sz="2800" b="0" i="0" dirty="0">
              <a:solidFill>
                <a:schemeClr val="bg1"/>
              </a:solidFill>
              <a:highlight>
                <a:srgbClr val="1D3F65"/>
              </a:highlight>
            </a:rPr>
            <a:t>(9,8% de crédito de IVA sobre a nota).</a:t>
          </a:r>
          <a:endParaRPr lang="en-US" sz="2800" dirty="0">
            <a:solidFill>
              <a:schemeClr val="bg1"/>
            </a:solidFill>
            <a:highlight>
              <a:srgbClr val="1D3F65"/>
            </a:highlight>
          </a:endParaRPr>
        </a:p>
      </dgm:t>
    </dgm:pt>
    <dgm:pt modelId="{88B9A386-3162-434D-B1D9-39A0C09FDC97}" type="parTrans" cxnId="{B9F2BFA2-6CCC-4B2F-94DA-81E5171AA648}">
      <dgm:prSet/>
      <dgm:spPr/>
      <dgm:t>
        <a:bodyPr/>
        <a:lstStyle/>
        <a:p>
          <a:endParaRPr lang="en-US"/>
        </a:p>
      </dgm:t>
    </dgm:pt>
    <dgm:pt modelId="{39D02D1B-5127-4869-AAC4-8CC7607954C5}" type="sibTrans" cxnId="{B9F2BFA2-6CCC-4B2F-94DA-81E5171AA648}">
      <dgm:prSet/>
      <dgm:spPr/>
      <dgm:t>
        <a:bodyPr/>
        <a:lstStyle/>
        <a:p>
          <a:endParaRPr lang="en-US"/>
        </a:p>
      </dgm:t>
    </dgm:pt>
    <dgm:pt modelId="{3724A55E-6493-40A9-B41A-C87374933830}">
      <dgm:prSet custT="1"/>
      <dgm:spPr/>
      <dgm:t>
        <a:bodyPr/>
        <a:lstStyle/>
        <a:p>
          <a:r>
            <a:rPr lang="pt-BR" sz="2800" b="1" i="0" dirty="0"/>
            <a:t>Custo Efetivo Reduzido</a:t>
          </a:r>
          <a:r>
            <a:rPr lang="pt-BR" sz="2800" b="0" i="0" dirty="0"/>
            <a:t>: O gasto real com o </a:t>
          </a:r>
          <a:r>
            <a:rPr lang="pt-BR" sz="2800" b="1" i="0" dirty="0">
              <a:solidFill>
                <a:schemeClr val="bg1"/>
              </a:solidFill>
              <a:highlight>
                <a:srgbClr val="1D3F65"/>
              </a:highlight>
            </a:rPr>
            <a:t>serviço de marketing cai </a:t>
          </a:r>
          <a:r>
            <a:rPr lang="pt-BR" sz="2800" b="0" i="0" dirty="0"/>
            <a:t>para R$ 17.282,32.</a:t>
          </a:r>
          <a:endParaRPr lang="en-US" sz="2800" b="0" dirty="0"/>
        </a:p>
      </dgm:t>
    </dgm:pt>
    <dgm:pt modelId="{5EB2705A-E6E1-40B0-9E51-177179FD9BF0}" type="parTrans" cxnId="{9C00E94F-F7A7-4922-B81B-7B558B1D4D6E}">
      <dgm:prSet/>
      <dgm:spPr/>
      <dgm:t>
        <a:bodyPr/>
        <a:lstStyle/>
        <a:p>
          <a:endParaRPr lang="en-US"/>
        </a:p>
      </dgm:t>
    </dgm:pt>
    <dgm:pt modelId="{5536D058-ADE7-4C86-8156-3E544517919B}" type="sibTrans" cxnId="{9C00E94F-F7A7-4922-B81B-7B558B1D4D6E}">
      <dgm:prSet/>
      <dgm:spPr/>
      <dgm:t>
        <a:bodyPr/>
        <a:lstStyle/>
        <a:p>
          <a:endParaRPr lang="en-US"/>
        </a:p>
      </dgm:t>
    </dgm:pt>
    <dgm:pt modelId="{426C3D1E-A649-4141-ADF0-81B1DF34A2F3}" type="pres">
      <dgm:prSet presAssocID="{D393B140-5D39-4255-9936-8AA615E2BDA2}" presName="linear" presStyleCnt="0">
        <dgm:presLayoutVars>
          <dgm:animLvl val="lvl"/>
          <dgm:resizeHandles val="exact"/>
        </dgm:presLayoutVars>
      </dgm:prSet>
      <dgm:spPr/>
    </dgm:pt>
    <dgm:pt modelId="{7A1FE55F-924E-4D13-B653-00BF76AD7274}" type="pres">
      <dgm:prSet presAssocID="{14B13E28-D91E-4AC1-9656-F95A01052061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CCE4E3D-5E2F-4E56-9715-E9308617F204}" type="pres">
      <dgm:prSet presAssocID="{14B13E28-D91E-4AC1-9656-F95A01052061}" presName="childText" presStyleLbl="revTx" presStyleIdx="0" presStyleCnt="1" custLinFactNeighborY="13151">
        <dgm:presLayoutVars>
          <dgm:bulletEnabled val="1"/>
        </dgm:presLayoutVars>
      </dgm:prSet>
      <dgm:spPr/>
    </dgm:pt>
  </dgm:ptLst>
  <dgm:cxnLst>
    <dgm:cxn modelId="{81D1B102-2C9C-44A2-BB13-6C5AFD8F9689}" type="presOf" srcId="{553D48AF-6A45-405D-9B09-9B1250CBEB33}" destId="{ECCE4E3D-5E2F-4E56-9715-E9308617F204}" srcOrd="0" destOrd="1" presId="urn:microsoft.com/office/officeart/2005/8/layout/vList2"/>
    <dgm:cxn modelId="{2242C20A-6C5B-4801-8D10-B1C56AFCD85C}" type="presOf" srcId="{14B13E28-D91E-4AC1-9656-F95A01052061}" destId="{7A1FE55F-924E-4D13-B653-00BF76AD7274}" srcOrd="0" destOrd="0" presId="urn:microsoft.com/office/officeart/2005/8/layout/vList2"/>
    <dgm:cxn modelId="{45BDB92A-D923-46D1-941A-2D04E3EF5A53}" type="presOf" srcId="{4032809E-9C4F-4940-8C72-9004E14654F8}" destId="{ECCE4E3D-5E2F-4E56-9715-E9308617F204}" srcOrd="0" destOrd="0" presId="urn:microsoft.com/office/officeart/2005/8/layout/vList2"/>
    <dgm:cxn modelId="{9C00E94F-F7A7-4922-B81B-7B558B1D4D6E}" srcId="{14B13E28-D91E-4AC1-9656-F95A01052061}" destId="{3724A55E-6493-40A9-B41A-C87374933830}" srcOrd="2" destOrd="0" parTransId="{5EB2705A-E6E1-40B0-9E51-177179FD9BF0}" sibTransId="{5536D058-ADE7-4C86-8156-3E544517919B}"/>
    <dgm:cxn modelId="{D0D8FEA0-5840-4119-828C-99D9E086CF34}" srcId="{D393B140-5D39-4255-9936-8AA615E2BDA2}" destId="{14B13E28-D91E-4AC1-9656-F95A01052061}" srcOrd="0" destOrd="0" parTransId="{14A7F0E4-5796-441C-9FDD-2651B5398916}" sibTransId="{2B2C0D3F-3528-4CAA-AB74-4493FE0DDE8A}"/>
    <dgm:cxn modelId="{B9F2BFA2-6CCC-4B2F-94DA-81E5171AA648}" srcId="{14B13E28-D91E-4AC1-9656-F95A01052061}" destId="{553D48AF-6A45-405D-9B09-9B1250CBEB33}" srcOrd="1" destOrd="0" parTransId="{88B9A386-3162-434D-B1D9-39A0C09FDC97}" sibTransId="{39D02D1B-5127-4869-AAC4-8CC7607954C5}"/>
    <dgm:cxn modelId="{8B5985A5-1214-4453-BA1A-47B93982B3F2}" type="presOf" srcId="{D393B140-5D39-4255-9936-8AA615E2BDA2}" destId="{426C3D1E-A649-4141-ADF0-81B1DF34A2F3}" srcOrd="0" destOrd="0" presId="urn:microsoft.com/office/officeart/2005/8/layout/vList2"/>
    <dgm:cxn modelId="{E63CB4BF-5500-478C-9BBB-012D5D6DCA76}" type="presOf" srcId="{3724A55E-6493-40A9-B41A-C87374933830}" destId="{ECCE4E3D-5E2F-4E56-9715-E9308617F204}" srcOrd="0" destOrd="2" presId="urn:microsoft.com/office/officeart/2005/8/layout/vList2"/>
    <dgm:cxn modelId="{BE0588E8-3945-4095-9B2D-ABF022E3ABB3}" srcId="{14B13E28-D91E-4AC1-9656-F95A01052061}" destId="{4032809E-9C4F-4940-8C72-9004E14654F8}" srcOrd="0" destOrd="0" parTransId="{B4BD0235-75B7-4D20-AE81-BB77573E5F41}" sibTransId="{D029EFAB-275D-4C96-98F1-687677A0652F}"/>
    <dgm:cxn modelId="{09504CCA-6B0C-4FB1-9223-ED281783A606}" type="presParOf" srcId="{426C3D1E-A649-4141-ADF0-81B1DF34A2F3}" destId="{7A1FE55F-924E-4D13-B653-00BF76AD7274}" srcOrd="0" destOrd="0" presId="urn:microsoft.com/office/officeart/2005/8/layout/vList2"/>
    <dgm:cxn modelId="{5700410C-E0AF-45D9-800F-9349942C1CD7}" type="presParOf" srcId="{426C3D1E-A649-4141-ADF0-81B1DF34A2F3}" destId="{ECCE4E3D-5E2F-4E56-9715-E9308617F20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1FE55F-924E-4D13-B653-00BF76AD7274}">
      <dsp:nvSpPr>
        <dsp:cNvPr id="0" name=""/>
        <dsp:cNvSpPr/>
      </dsp:nvSpPr>
      <dsp:spPr>
        <a:xfrm>
          <a:off x="0" y="293047"/>
          <a:ext cx="7097483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/>
            <a:t>VISÃO DO TOMADOR - CLIENTE B2B</a:t>
          </a:r>
          <a:endParaRPr lang="en-US" sz="2800" kern="1200" dirty="0"/>
        </a:p>
      </dsp:txBody>
      <dsp:txXfrm>
        <a:off x="59399" y="352446"/>
        <a:ext cx="6978685" cy="1098002"/>
      </dsp:txXfrm>
    </dsp:sp>
    <dsp:sp modelId="{ECCE4E3D-5E2F-4E56-9715-E9308617F204}">
      <dsp:nvSpPr>
        <dsp:cNvPr id="0" name=""/>
        <dsp:cNvSpPr/>
      </dsp:nvSpPr>
      <dsp:spPr>
        <a:xfrm>
          <a:off x="0" y="1669869"/>
          <a:ext cx="7097483" cy="322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5345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b="1" i="0" kern="1200" dirty="0"/>
            <a:t>Modelo Antigo</a:t>
          </a:r>
          <a:r>
            <a:rPr lang="pt-BR" sz="2800" b="0" i="0" kern="1200" dirty="0"/>
            <a:t>: Desembolsava R$ 17.500,00 e </a:t>
          </a:r>
          <a:r>
            <a:rPr lang="pt-BR" sz="2800" b="0" i="0" kern="1200" dirty="0">
              <a:solidFill>
                <a:schemeClr val="bg1"/>
              </a:solidFill>
              <a:highlight>
                <a:srgbClr val="1D3F65"/>
              </a:highlight>
            </a:rPr>
            <a:t>zero direito a crédito fiscal</a:t>
          </a:r>
          <a:r>
            <a:rPr lang="pt-BR" sz="2800" b="0" i="0" kern="1200" dirty="0"/>
            <a:t>.</a:t>
          </a:r>
          <a:endParaRPr lang="en-US" sz="2800" b="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b="1" i="0" kern="1200" dirty="0"/>
            <a:t>Cenário Híbrido</a:t>
          </a:r>
          <a:r>
            <a:rPr lang="pt-BR" sz="2800" b="0" i="0" kern="1200" dirty="0"/>
            <a:t>: Recupera R$ 1.877,68 direto na apuração </a:t>
          </a:r>
          <a:r>
            <a:rPr lang="pt-BR" sz="2800" b="0" i="0" kern="1200" dirty="0">
              <a:solidFill>
                <a:schemeClr val="bg1"/>
              </a:solidFill>
              <a:highlight>
                <a:srgbClr val="1D3F65"/>
              </a:highlight>
            </a:rPr>
            <a:t>(9,8% de crédito de IVA sobre a nota).</a:t>
          </a:r>
          <a:endParaRPr lang="en-US" sz="2800" kern="1200" dirty="0">
            <a:solidFill>
              <a:schemeClr val="bg1"/>
            </a:solidFill>
            <a:highlight>
              <a:srgbClr val="1D3F65"/>
            </a:highlight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b="1" i="0" kern="1200" dirty="0"/>
            <a:t>Custo Efetivo Reduzido</a:t>
          </a:r>
          <a:r>
            <a:rPr lang="pt-BR" sz="2800" b="0" i="0" kern="1200" dirty="0"/>
            <a:t>: O gasto real com o </a:t>
          </a:r>
          <a:r>
            <a:rPr lang="pt-BR" sz="2800" b="1" i="0" kern="1200" dirty="0">
              <a:solidFill>
                <a:schemeClr val="bg1"/>
              </a:solidFill>
              <a:highlight>
                <a:srgbClr val="1D3F65"/>
              </a:highlight>
            </a:rPr>
            <a:t>serviço de marketing cai </a:t>
          </a:r>
          <a:r>
            <a:rPr lang="pt-BR" sz="2800" b="0" i="0" kern="1200" dirty="0"/>
            <a:t>para R$ 17.282,32.</a:t>
          </a:r>
          <a:endParaRPr lang="en-US" sz="2800" b="0" kern="1200" dirty="0"/>
        </a:p>
      </dsp:txBody>
      <dsp:txXfrm>
        <a:off x="0" y="1669869"/>
        <a:ext cx="7097483" cy="3229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4610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4.png"/><Relationship Id="rId7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/>
          <p:nvPr/>
        </p:nvSpPr>
        <p:spPr>
          <a:xfrm>
            <a:off x="9763125" y="11269415"/>
            <a:ext cx="5587711" cy="558771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5" name="Google Shape;85;p19"/>
          <p:cNvSpPr/>
          <p:nvPr/>
        </p:nvSpPr>
        <p:spPr>
          <a:xfrm>
            <a:off x="10639107" y="13568043"/>
            <a:ext cx="3746468" cy="229409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6" name="Google Shape;86;p19"/>
          <p:cNvSpPr/>
          <p:nvPr/>
        </p:nvSpPr>
        <p:spPr>
          <a:xfrm>
            <a:off x="4419978" y="13837513"/>
            <a:ext cx="5207919" cy="175515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26309" y="2126307"/>
            <a:ext cx="10313727" cy="6061116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239348" y="3989106"/>
            <a:ext cx="6533391" cy="606111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2FD26B0-16CE-4AD4-9CE4-A63EBF330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21033" y="1801968"/>
            <a:ext cx="7212453" cy="6132999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96261BB-750A-528B-E3BB-F9CF05295D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11507" y="4291941"/>
            <a:ext cx="3647494" cy="4136962"/>
          </a:xfrm>
        </p:spPr>
        <p:txBody>
          <a:bodyPr anchor="t">
            <a:normAutofit/>
          </a:bodyPr>
          <a:lstStyle/>
          <a:p>
            <a:pPr algn="r"/>
            <a:r>
              <a:rPr lang="pt-BR" sz="4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Facilitadores</a:t>
            </a:r>
            <a:endParaRPr lang="pt-BR" sz="4000" dirty="0">
              <a:solidFill>
                <a:srgbClr val="FFFFFF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CDA58CD-C151-4EF0-EA29-B32C331E25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83" t="-734" r="8933" b="736"/>
          <a:stretch/>
        </p:blipFill>
        <p:spPr>
          <a:xfrm>
            <a:off x="8697149" y="-136478"/>
            <a:ext cx="5400988" cy="1043684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F313A510-C5CB-64A5-BEE4-D1E732EC375A}"/>
              </a:ext>
            </a:extLst>
          </p:cNvPr>
          <p:cNvSpPr txBox="1"/>
          <p:nvPr/>
        </p:nvSpPr>
        <p:spPr>
          <a:xfrm>
            <a:off x="8753826" y="81327"/>
            <a:ext cx="328006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500" b="1" dirty="0" err="1">
                <a:solidFill>
                  <a:srgbClr val="002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Wedna</a:t>
            </a:r>
            <a:r>
              <a:rPr lang="pt-BR" sz="3500" b="1" dirty="0">
                <a:solidFill>
                  <a:srgbClr val="002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Soares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1C2AD89-8AE6-3213-F728-877B863EB371}"/>
              </a:ext>
            </a:extLst>
          </p:cNvPr>
          <p:cNvSpPr txBox="1"/>
          <p:nvPr/>
        </p:nvSpPr>
        <p:spPr>
          <a:xfrm>
            <a:off x="8808678" y="64751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Contadora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A9F47B2-43C5-4263-960A-D43422229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8136" y="0"/>
            <a:ext cx="5663822" cy="1031373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9C07DD9D-BD78-4D16-84C8-90B200491B2D}"/>
              </a:ext>
            </a:extLst>
          </p:cNvPr>
          <p:cNvSpPr txBox="1"/>
          <p:nvPr/>
        </p:nvSpPr>
        <p:spPr>
          <a:xfrm>
            <a:off x="14154814" y="81327"/>
            <a:ext cx="3454792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500" b="1" dirty="0">
                <a:solidFill>
                  <a:srgbClr val="002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Edileide Castro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B27B61F-DF5B-43FE-857D-FEBB1EF0FE4F}"/>
              </a:ext>
            </a:extLst>
          </p:cNvPr>
          <p:cNvSpPr txBox="1"/>
          <p:nvPr/>
        </p:nvSpPr>
        <p:spPr>
          <a:xfrm>
            <a:off x="14158661" y="712269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Contadora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E396533B-A2FC-40DD-92BF-2D7C74F216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50" r="9197" b="-1"/>
          <a:stretch/>
        </p:blipFill>
        <p:spPr>
          <a:xfrm>
            <a:off x="3644285" y="11"/>
            <a:ext cx="5104593" cy="10313718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028F94D3-7E16-7D85-F04A-FBD3ABB8B704}"/>
              </a:ext>
            </a:extLst>
          </p:cNvPr>
          <p:cNvSpPr txBox="1"/>
          <p:nvPr/>
        </p:nvSpPr>
        <p:spPr>
          <a:xfrm>
            <a:off x="3684297" y="83552"/>
            <a:ext cx="2531462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500" b="1" dirty="0">
                <a:solidFill>
                  <a:srgbClr val="002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Maria Lima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3ECA3549-DD70-725D-6ECE-EFEE16550DCB}"/>
              </a:ext>
            </a:extLst>
          </p:cNvPr>
          <p:cNvSpPr txBox="1"/>
          <p:nvPr/>
        </p:nvSpPr>
        <p:spPr>
          <a:xfrm>
            <a:off x="3707759" y="56720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5353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Contadora</a:t>
            </a:r>
          </a:p>
        </p:txBody>
      </p:sp>
    </p:spTree>
    <p:extLst>
      <p:ext uri="{BB962C8B-B14F-4D97-AF65-F5344CB8AC3E}">
        <p14:creationId xmlns:p14="http://schemas.microsoft.com/office/powerpoint/2010/main" val="125746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9;g396e8b6b7e2_0_0">
            <a:extLst>
              <a:ext uri="{FF2B5EF4-FFF2-40B4-BE49-F238E27FC236}">
                <a16:creationId xmlns:a16="http://schemas.microsoft.com/office/drawing/2014/main" id="{D5F56FF5-74B9-80ED-1046-BFBCEE6C7CDB}"/>
              </a:ext>
            </a:extLst>
          </p:cNvPr>
          <p:cNvSpPr txBox="1"/>
          <p:nvPr/>
        </p:nvSpPr>
        <p:spPr>
          <a:xfrm>
            <a:off x="2383124" y="3242191"/>
            <a:ext cx="15198149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pt-BR" sz="9000" b="1" i="1" dirty="0">
                <a:solidFill>
                  <a:srgbClr val="1A3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Governança na Adesão</a:t>
            </a:r>
          </a:p>
          <a:p>
            <a:r>
              <a:rPr lang="pt-BR" sz="9000" b="1" i="1" dirty="0">
                <a:solidFill>
                  <a:srgbClr val="1A3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ao Simples Nacional</a:t>
            </a: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33E53E20-7ED0-D614-57C5-6C801C660A6D}"/>
              </a:ext>
            </a:extLst>
          </p:cNvPr>
          <p:cNvSpPr/>
          <p:nvPr/>
        </p:nvSpPr>
        <p:spPr>
          <a:xfrm>
            <a:off x="2546410" y="613694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D3F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contador como consultor estratégico, não apenas executor</a:t>
            </a:r>
            <a:endParaRPr lang="en-US" sz="2000" b="1" dirty="0">
              <a:solidFill>
                <a:srgbClr val="1D3F65"/>
              </a:solidFill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793AEBC2-C72C-3F7D-9EBC-D3CB615EB13F}"/>
              </a:ext>
            </a:extLst>
          </p:cNvPr>
          <p:cNvSpPr/>
          <p:nvPr/>
        </p:nvSpPr>
        <p:spPr>
          <a:xfrm>
            <a:off x="2383124" y="2627906"/>
            <a:ext cx="14553154" cy="208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200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COMISSÃO DO SIMPLES NACIONAL E REFORMA TRIBUTÁRIA  •  GRUPO DE ESTUDO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0571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479282FD-3B08-2731-DEBA-01E466C42045}"/>
              </a:ext>
            </a:extLst>
          </p:cNvPr>
          <p:cNvSpPr/>
          <p:nvPr/>
        </p:nvSpPr>
        <p:spPr>
          <a:xfrm>
            <a:off x="1084213" y="2503713"/>
            <a:ext cx="16049897" cy="985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1"/>
            <a:r>
              <a:rPr lang="en-US" sz="36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Levanta a mão — mentalmente —</a:t>
            </a:r>
            <a:endParaRPr lang="en-US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89699B0-8F9F-D145-4C56-238343A304E1}"/>
              </a:ext>
            </a:extLst>
          </p:cNvPr>
          <p:cNvSpPr/>
          <p:nvPr/>
        </p:nvSpPr>
        <p:spPr>
          <a:xfrm>
            <a:off x="1084213" y="3098072"/>
            <a:ext cx="16049899" cy="30973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6600" b="1" dirty="0">
                <a:solidFill>
                  <a:schemeClr val="bg2">
                    <a:lumMod val="75000"/>
                  </a:schemeClr>
                </a:solidFill>
                <a:latin typeface="+mj-lt"/>
                <a:ea typeface="Cambria" pitchFamily="34" charset="-122"/>
                <a:cs typeface="Cambria" pitchFamily="34" charset="-120"/>
              </a:rPr>
              <a:t>Quem aqui já teve um cliente excluído</a:t>
            </a:r>
            <a:endParaRPr lang="en-US" sz="66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  <a:p>
            <a:pPr marL="0" indent="0">
              <a:lnSpc>
                <a:spcPct val="108000"/>
              </a:lnSpc>
              <a:buNone/>
            </a:pPr>
            <a:r>
              <a:rPr lang="en-US" sz="6600" b="1" dirty="0">
                <a:solidFill>
                  <a:schemeClr val="bg2">
                    <a:lumMod val="75000"/>
                  </a:schemeClr>
                </a:solidFill>
                <a:latin typeface="+mj-lt"/>
                <a:ea typeface="Cambria" pitchFamily="34" charset="-122"/>
                <a:cs typeface="Cambria" pitchFamily="34" charset="-120"/>
              </a:rPr>
              <a:t>do Simples de forma retroativa?</a:t>
            </a:r>
            <a:endParaRPr lang="en-US" sz="66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32ABA84C-61C6-4BCD-ED98-BCC5BC3ACC70}"/>
              </a:ext>
            </a:extLst>
          </p:cNvPr>
          <p:cNvSpPr/>
          <p:nvPr/>
        </p:nvSpPr>
        <p:spPr>
          <a:xfrm>
            <a:off x="1084213" y="5779344"/>
            <a:ext cx="14923590" cy="1689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i="1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maioria das </a:t>
            </a:r>
            <a:r>
              <a:rPr lang="en-US" sz="2800" i="1" dirty="0" err="1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vezes</a:t>
            </a:r>
            <a:r>
              <a:rPr lang="en-US" sz="2800" i="1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isso não é erro de cálculo.</a:t>
            </a:r>
            <a:endParaRPr lang="en-US" sz="28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2800" i="1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falta de governança no processo de adesão.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0">
            <a:extLst>
              <a:ext uri="{FF2B5EF4-FFF2-40B4-BE49-F238E27FC236}">
                <a16:creationId xmlns:a16="http://schemas.microsoft.com/office/drawing/2014/main" id="{842820CB-3C2E-64ED-DC96-E67D087C80F6}"/>
              </a:ext>
            </a:extLst>
          </p:cNvPr>
          <p:cNvSpPr/>
          <p:nvPr/>
        </p:nvSpPr>
        <p:spPr>
          <a:xfrm>
            <a:off x="1585827" y="1370431"/>
            <a:ext cx="11271380" cy="563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URGÊNCIA DE AGORA</a:t>
            </a:r>
            <a:endParaRPr lang="en-US" sz="200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49953E64-2A98-C88B-67DB-66699D563D9A}"/>
              </a:ext>
            </a:extLst>
          </p:cNvPr>
          <p:cNvSpPr/>
          <p:nvPr/>
        </p:nvSpPr>
        <p:spPr>
          <a:xfrm>
            <a:off x="1585827" y="1563769"/>
            <a:ext cx="16202618" cy="1268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Setembro de 2026: a janela abre</a:t>
            </a:r>
            <a:endParaRPr lang="en-US" sz="6000" dirty="0"/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604C9180-2330-7915-C45B-9B1C66F118B1}"/>
              </a:ext>
            </a:extLst>
          </p:cNvPr>
          <p:cNvSpPr/>
          <p:nvPr/>
        </p:nvSpPr>
        <p:spPr>
          <a:xfrm>
            <a:off x="1585836" y="2676519"/>
            <a:ext cx="16202609" cy="1127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empresa do Simples Nacional vai decidir entre regime unificado, híbrido ou regular de IBS/CBS — com o cadastro fiscal do cliente pronto, ou no escuro.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6A5FFACA-1A71-F461-D97E-F656C6617210}"/>
              </a:ext>
            </a:extLst>
          </p:cNvPr>
          <p:cNvSpPr/>
          <p:nvPr/>
        </p:nvSpPr>
        <p:spPr>
          <a:xfrm>
            <a:off x="1707342" y="3812798"/>
            <a:ext cx="3832270" cy="4367661"/>
          </a:xfrm>
          <a:prstGeom prst="roundRect">
            <a:avLst>
              <a:gd name="adj" fmla="val 2941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299D5318-FAA5-C9FB-532A-FC039CDD03CB}"/>
              </a:ext>
            </a:extLst>
          </p:cNvPr>
          <p:cNvSpPr/>
          <p:nvPr/>
        </p:nvSpPr>
        <p:spPr>
          <a:xfrm>
            <a:off x="1384659" y="4019003"/>
            <a:ext cx="3832271" cy="1268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1–30</a:t>
            </a:r>
            <a:endParaRPr lang="en-US" sz="440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7ADDF6C4-AE7F-8992-F1EC-3A09ACAF80B4}"/>
              </a:ext>
            </a:extLst>
          </p:cNvPr>
          <p:cNvSpPr/>
          <p:nvPr/>
        </p:nvSpPr>
        <p:spPr>
          <a:xfrm>
            <a:off x="1384659" y="4750523"/>
            <a:ext cx="3832269" cy="563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00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SET/2026</a:t>
            </a:r>
            <a:endParaRPr lang="en-US" sz="2000" dirty="0"/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A4DDD7F3-BB53-5C45-81D2-B44012DA2CF7}"/>
              </a:ext>
            </a:extLst>
          </p:cNvPr>
          <p:cNvSpPr/>
          <p:nvPr/>
        </p:nvSpPr>
        <p:spPr>
          <a:xfrm>
            <a:off x="1585827" y="5207724"/>
            <a:ext cx="3212345" cy="18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Janela de opção de regime (Resolução CGSN nº 186/2026)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6E624495-FD20-230B-3D36-C3FB298D7E4A}"/>
              </a:ext>
            </a:extLst>
          </p:cNvPr>
          <p:cNvSpPr/>
          <p:nvPr/>
        </p:nvSpPr>
        <p:spPr>
          <a:xfrm>
            <a:off x="4755837" y="4214170"/>
            <a:ext cx="3832271" cy="8817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</a:t>
            </a:r>
            <a:endParaRPr lang="en-US" sz="4400" dirty="0"/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ED895892-2C6A-1206-99ED-CFFEF3BD4689}"/>
              </a:ext>
            </a:extLst>
          </p:cNvPr>
          <p:cNvSpPr/>
          <p:nvPr/>
        </p:nvSpPr>
        <p:spPr>
          <a:xfrm>
            <a:off x="4739730" y="4898800"/>
            <a:ext cx="3832269" cy="692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00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NOV/2026</a:t>
            </a:r>
            <a:endParaRPr lang="en-US" sz="2000" dirty="0"/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08D90D96-83BD-F94F-24AE-8A8A38E7B521}"/>
              </a:ext>
            </a:extLst>
          </p:cNvPr>
          <p:cNvSpPr/>
          <p:nvPr/>
        </p:nvSpPr>
        <p:spPr>
          <a:xfrm>
            <a:off x="5226394" y="5122969"/>
            <a:ext cx="3212345" cy="18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pt-BR" sz="2400" noProof="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Prazo final para cancelar a opção escolhida</a:t>
            </a:r>
            <a:endParaRPr lang="pt-BR" sz="2400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41571A68-3B54-1F76-E40F-9A6D4E95933A}"/>
              </a:ext>
            </a:extLst>
          </p:cNvPr>
          <p:cNvSpPr/>
          <p:nvPr/>
        </p:nvSpPr>
        <p:spPr>
          <a:xfrm>
            <a:off x="8588110" y="4213468"/>
            <a:ext cx="3832271" cy="1268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JAN</a:t>
            </a:r>
            <a:endParaRPr lang="en-US" sz="4400" dirty="0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01DA94DC-3C30-5ABB-5EB4-AA3FE3072014}"/>
              </a:ext>
            </a:extLst>
          </p:cNvPr>
          <p:cNvSpPr/>
          <p:nvPr/>
        </p:nvSpPr>
        <p:spPr>
          <a:xfrm>
            <a:off x="8630057" y="5054232"/>
            <a:ext cx="3832269" cy="563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00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2000" dirty="0"/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C81BE496-A8DE-D227-146B-17CF6F0542E8}"/>
              </a:ext>
            </a:extLst>
          </p:cNvPr>
          <p:cNvSpPr/>
          <p:nvPr/>
        </p:nvSpPr>
        <p:spPr>
          <a:xfrm>
            <a:off x="8721370" y="5173664"/>
            <a:ext cx="3212345" cy="18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Início dos efeitos — vale para o 1º semestre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3" name="Text 16">
            <a:extLst>
              <a:ext uri="{FF2B5EF4-FFF2-40B4-BE49-F238E27FC236}">
                <a16:creationId xmlns:a16="http://schemas.microsoft.com/office/drawing/2014/main" id="{06780FF5-4AD5-3BF6-4370-09BC29D27134}"/>
              </a:ext>
            </a:extLst>
          </p:cNvPr>
          <p:cNvSpPr/>
          <p:nvPr/>
        </p:nvSpPr>
        <p:spPr>
          <a:xfrm>
            <a:off x="11943181" y="4038365"/>
            <a:ext cx="3832271" cy="12680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</a:t>
            </a:r>
            <a:endParaRPr lang="en-US" sz="4400" dirty="0"/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A3B11DAF-7AD4-E5E2-426F-B88B34A61C9C}"/>
              </a:ext>
            </a:extLst>
          </p:cNvPr>
          <p:cNvSpPr/>
          <p:nvPr/>
        </p:nvSpPr>
        <p:spPr>
          <a:xfrm>
            <a:off x="11943181" y="4835899"/>
            <a:ext cx="3832269" cy="5635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00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2000" dirty="0"/>
          </a:p>
        </p:txBody>
      </p:sp>
      <p:sp>
        <p:nvSpPr>
          <p:cNvPr id="47" name="Text 18">
            <a:extLst>
              <a:ext uri="{FF2B5EF4-FFF2-40B4-BE49-F238E27FC236}">
                <a16:creationId xmlns:a16="http://schemas.microsoft.com/office/drawing/2014/main" id="{845528FA-3BDC-950F-6CB4-424D28A0B913}"/>
              </a:ext>
            </a:extLst>
          </p:cNvPr>
          <p:cNvSpPr/>
          <p:nvPr/>
        </p:nvSpPr>
        <p:spPr>
          <a:xfrm>
            <a:off x="12379474" y="5122969"/>
            <a:ext cx="3212345" cy="18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 janela, com efeito só no 2º semestre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9" name="Text 19">
            <a:extLst>
              <a:ext uri="{FF2B5EF4-FFF2-40B4-BE49-F238E27FC236}">
                <a16:creationId xmlns:a16="http://schemas.microsoft.com/office/drawing/2014/main" id="{6E6A3DAE-D0FE-EE92-EC17-C900038B5CB1}"/>
              </a:ext>
            </a:extLst>
          </p:cNvPr>
          <p:cNvSpPr/>
          <p:nvPr/>
        </p:nvSpPr>
        <p:spPr>
          <a:xfrm>
            <a:off x="3841874" y="7877912"/>
            <a:ext cx="16202613" cy="9862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“Setembro tem 30 dias. Quem começar a preparar o cliente em setembro, já perdeu a corrida.”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3245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7413BF2E-5D7A-FD35-03B8-9D2053B17CEA}"/>
              </a:ext>
            </a:extLst>
          </p:cNvPr>
          <p:cNvSpPr/>
          <p:nvPr/>
        </p:nvSpPr>
        <p:spPr>
          <a:xfrm>
            <a:off x="1438179" y="2143398"/>
            <a:ext cx="16401084" cy="1140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vai funcionar hoje</a:t>
            </a:r>
            <a:endParaRPr lang="en-US" sz="6000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CD658178-4D66-C17C-5496-4CA95F3DCDAA}"/>
              </a:ext>
            </a:extLst>
          </p:cNvPr>
          <p:cNvSpPr/>
          <p:nvPr/>
        </p:nvSpPr>
        <p:spPr>
          <a:xfrm>
            <a:off x="1188720" y="3420290"/>
            <a:ext cx="7915308" cy="2025178"/>
          </a:xfrm>
          <a:prstGeom prst="roundRect">
            <a:avLst>
              <a:gd name="adj" fmla="val 4930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22D90850-CA98-5703-6B1F-27B6B0E13ECB}"/>
              </a:ext>
            </a:extLst>
          </p:cNvPr>
          <p:cNvSpPr/>
          <p:nvPr/>
        </p:nvSpPr>
        <p:spPr>
          <a:xfrm>
            <a:off x="1438179" y="3454014"/>
            <a:ext cx="1711327" cy="1901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4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77DC7AAD-6E62-8F19-8EC6-5F4959B049B4}"/>
              </a:ext>
            </a:extLst>
          </p:cNvPr>
          <p:cNvSpPr/>
          <p:nvPr/>
        </p:nvSpPr>
        <p:spPr>
          <a:xfrm>
            <a:off x="2240278" y="3603169"/>
            <a:ext cx="8817567" cy="1045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é Governança na Adesão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948E9469-1DBE-A7D9-740E-C8C8A1D1E8EA}"/>
              </a:ext>
            </a:extLst>
          </p:cNvPr>
          <p:cNvSpPr/>
          <p:nvPr/>
        </p:nvSpPr>
        <p:spPr>
          <a:xfrm>
            <a:off x="2240280" y="4078657"/>
            <a:ext cx="7891114" cy="1140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fases do processo</a:t>
            </a:r>
            <a:endParaRPr lang="en-US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30E0A974-57CB-6F62-B56D-2CB8CF8BCFC1}"/>
              </a:ext>
            </a:extLst>
          </p:cNvPr>
          <p:cNvSpPr/>
          <p:nvPr/>
        </p:nvSpPr>
        <p:spPr>
          <a:xfrm>
            <a:off x="9937921" y="2374859"/>
            <a:ext cx="7915308" cy="2025178"/>
          </a:xfrm>
          <a:prstGeom prst="roundRect">
            <a:avLst>
              <a:gd name="adj" fmla="val 4930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9D19E97B-6802-B199-5C9F-8A29E06D2C64}"/>
              </a:ext>
            </a:extLst>
          </p:cNvPr>
          <p:cNvSpPr/>
          <p:nvPr/>
        </p:nvSpPr>
        <p:spPr>
          <a:xfrm>
            <a:off x="8611878" y="3236247"/>
            <a:ext cx="1711327" cy="1901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BA7283CF-E703-A1A2-7FC6-9C9B83A77D9F}"/>
              </a:ext>
            </a:extLst>
          </p:cNvPr>
          <p:cNvSpPr/>
          <p:nvPr/>
        </p:nvSpPr>
        <p:spPr>
          <a:xfrm>
            <a:off x="9542969" y="3450066"/>
            <a:ext cx="7891120" cy="1045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pontos cegos que geram risco</a:t>
            </a:r>
            <a:endParaRPr lang="en-US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2537CB8A-F241-DC71-1462-B976511DB904}"/>
              </a:ext>
            </a:extLst>
          </p:cNvPr>
          <p:cNvSpPr/>
          <p:nvPr/>
        </p:nvSpPr>
        <p:spPr>
          <a:xfrm>
            <a:off x="9542969" y="4036670"/>
            <a:ext cx="7891114" cy="1140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riscos reais + custo de não ter governança</a:t>
            </a:r>
            <a:endParaRPr lang="en-US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B0943166-2D5F-3EA6-4B50-CC0996A67042}"/>
              </a:ext>
            </a:extLst>
          </p:cNvPr>
          <p:cNvSpPr/>
          <p:nvPr/>
        </p:nvSpPr>
        <p:spPr>
          <a:xfrm>
            <a:off x="1188720" y="4943704"/>
            <a:ext cx="10553180" cy="2700093"/>
          </a:xfrm>
          <a:prstGeom prst="roundRect">
            <a:avLst>
              <a:gd name="adj" fmla="val 4930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 sz="24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E5B41D4D-8632-3DB3-418C-CD12DA99349D}"/>
              </a:ext>
            </a:extLst>
          </p:cNvPr>
          <p:cNvSpPr/>
          <p:nvPr/>
        </p:nvSpPr>
        <p:spPr>
          <a:xfrm>
            <a:off x="1383458" y="4889622"/>
            <a:ext cx="1711327" cy="1901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4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FAC9BCC9-1590-6A1C-AAF6-1555E53D63A6}"/>
              </a:ext>
            </a:extLst>
          </p:cNvPr>
          <p:cNvSpPr/>
          <p:nvPr/>
        </p:nvSpPr>
        <p:spPr>
          <a:xfrm>
            <a:off x="2240279" y="5038777"/>
            <a:ext cx="7891120" cy="1045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Estudo de caso guiado</a:t>
            </a:r>
            <a:endParaRPr lang="en-US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5E98DE7E-9C3B-6AAA-134E-C8C01C9B097A}"/>
              </a:ext>
            </a:extLst>
          </p:cNvPr>
          <p:cNvSpPr/>
          <p:nvPr/>
        </p:nvSpPr>
        <p:spPr>
          <a:xfrm>
            <a:off x="2240280" y="5514265"/>
            <a:ext cx="7891114" cy="1140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 R aplicado a um cliente real</a:t>
            </a:r>
            <a:endParaRPr lang="en-US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59C1E83A-8735-DA8E-995E-A6E85C02C45E}"/>
              </a:ext>
            </a:extLst>
          </p:cNvPr>
          <p:cNvSpPr/>
          <p:nvPr/>
        </p:nvSpPr>
        <p:spPr>
          <a:xfrm>
            <a:off x="7550055" y="5102070"/>
            <a:ext cx="10553180" cy="2700093"/>
          </a:xfrm>
          <a:prstGeom prst="roundRect">
            <a:avLst>
              <a:gd name="adj" fmla="val 4930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CB017164-63EA-285F-E727-630BA11F25EA}"/>
              </a:ext>
            </a:extLst>
          </p:cNvPr>
          <p:cNvSpPr/>
          <p:nvPr/>
        </p:nvSpPr>
        <p:spPr>
          <a:xfrm>
            <a:off x="8666599" y="4606045"/>
            <a:ext cx="1711327" cy="19014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4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D6CC437C-8E1C-F888-4C3A-A987632E33AF}"/>
              </a:ext>
            </a:extLst>
          </p:cNvPr>
          <p:cNvSpPr/>
          <p:nvPr/>
        </p:nvSpPr>
        <p:spPr>
          <a:xfrm>
            <a:off x="9542969" y="4712619"/>
            <a:ext cx="7891120" cy="1045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Checklist prático + dinâmica</a:t>
            </a:r>
            <a:endParaRPr lang="en-US" sz="3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5676A191-C4C2-9B35-20DA-A9E64675A6FC}"/>
              </a:ext>
            </a:extLst>
          </p:cNvPr>
          <p:cNvSpPr/>
          <p:nvPr/>
        </p:nvSpPr>
        <p:spPr>
          <a:xfrm>
            <a:off x="9584737" y="5275815"/>
            <a:ext cx="7891114" cy="1140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pt-BR" sz="2000" noProof="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Vocês aplicam a um cliente da própria carteira</a:t>
            </a:r>
            <a:endParaRPr lang="pt-BR" sz="2000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45C8CC7F-F8F1-6A5D-29F7-0FF42A34CAC0}"/>
              </a:ext>
            </a:extLst>
          </p:cNvPr>
          <p:cNvSpPr/>
          <p:nvPr/>
        </p:nvSpPr>
        <p:spPr>
          <a:xfrm>
            <a:off x="1188720" y="6291505"/>
            <a:ext cx="10553180" cy="2700093"/>
          </a:xfrm>
          <a:prstGeom prst="roundRect">
            <a:avLst>
              <a:gd name="adj" fmla="val 4930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 sz="240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90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/>
          <p:nvPr/>
        </p:nvSpPr>
        <p:spPr>
          <a:xfrm>
            <a:off x="3640671" y="4733836"/>
            <a:ext cx="12970927" cy="565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3637" marR="0" lvl="1" algn="just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7"/>
            </a:pPr>
            <a:r>
              <a:rPr lang="pt-BR" sz="2627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Aderir é apertar um botão. Governar é um processo — e é o que protege o contador.</a:t>
            </a:r>
          </a:p>
        </p:txBody>
      </p:sp>
      <p:sp>
        <p:nvSpPr>
          <p:cNvPr id="105" name="Google Shape;105;p4"/>
          <p:cNvSpPr txBox="1"/>
          <p:nvPr/>
        </p:nvSpPr>
        <p:spPr>
          <a:xfrm>
            <a:off x="3640672" y="2036638"/>
            <a:ext cx="12970928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indent="0">
              <a:buNone/>
            </a:pPr>
            <a:r>
              <a:rPr lang="pt-BR" sz="6600" b="1" noProof="0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é Governança na Adesão, de verdade</a:t>
            </a:r>
            <a:endParaRPr lang="pt-BR" sz="6600" noProof="0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108" name="Google Shape;108;p4"/>
          <p:cNvGrpSpPr/>
          <p:nvPr/>
        </p:nvGrpSpPr>
        <p:grpSpPr>
          <a:xfrm rot="5400000">
            <a:off x="1837369" y="4649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Text 1">
            <a:extLst>
              <a:ext uri="{FF2B5EF4-FFF2-40B4-BE49-F238E27FC236}">
                <a16:creationId xmlns:a16="http://schemas.microsoft.com/office/drawing/2014/main" id="{D5490A14-ED5D-F62D-3043-87D53E20DB52}"/>
              </a:ext>
            </a:extLst>
          </p:cNvPr>
          <p:cNvSpPr/>
          <p:nvPr/>
        </p:nvSpPr>
        <p:spPr>
          <a:xfrm>
            <a:off x="2248099" y="2036638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B1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6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CCE8885D-E4CB-4B62-31B0-426A147E054A}"/>
              </a:ext>
            </a:extLst>
          </p:cNvPr>
          <p:cNvSpPr/>
          <p:nvPr/>
        </p:nvSpPr>
        <p:spPr>
          <a:xfrm>
            <a:off x="2641529" y="1539891"/>
            <a:ext cx="13146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3 fases da Governança na Adesão</a:t>
            </a:r>
            <a:endParaRPr lang="en-US" sz="60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A7C156A8-45BD-531D-7257-97FFC1E13986}"/>
              </a:ext>
            </a:extLst>
          </p:cNvPr>
          <p:cNvSpPr/>
          <p:nvPr/>
        </p:nvSpPr>
        <p:spPr>
          <a:xfrm>
            <a:off x="1994262" y="2889066"/>
            <a:ext cx="3310128" cy="4114800"/>
          </a:xfrm>
          <a:prstGeom prst="roundRect">
            <a:avLst>
              <a:gd name="adj" fmla="val 2762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2C7C457A-46DD-7979-805C-EF00C06992FB}"/>
              </a:ext>
            </a:extLst>
          </p:cNvPr>
          <p:cNvSpPr/>
          <p:nvPr/>
        </p:nvSpPr>
        <p:spPr>
          <a:xfrm>
            <a:off x="3161646" y="3284216"/>
            <a:ext cx="914400" cy="9144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0" descr="icons/search.png">
            <a:extLst>
              <a:ext uri="{FF2B5EF4-FFF2-40B4-BE49-F238E27FC236}">
                <a16:creationId xmlns:a16="http://schemas.microsoft.com/office/drawing/2014/main" id="{105D1BDC-4A46-1BD7-2F17-86EABE085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4422" y="3365208"/>
            <a:ext cx="694944" cy="694944"/>
          </a:xfrm>
          <a:prstGeom prst="rect">
            <a:avLst/>
          </a:prstGeom>
        </p:spPr>
      </p:pic>
      <p:sp>
        <p:nvSpPr>
          <p:cNvPr id="13" name="Text 3">
            <a:extLst>
              <a:ext uri="{FF2B5EF4-FFF2-40B4-BE49-F238E27FC236}">
                <a16:creationId xmlns:a16="http://schemas.microsoft.com/office/drawing/2014/main" id="{BF271D77-95BB-2D12-5D19-9B3740196674}"/>
              </a:ext>
            </a:extLst>
          </p:cNvPr>
          <p:cNvSpPr/>
          <p:nvPr/>
        </p:nvSpPr>
        <p:spPr>
          <a:xfrm>
            <a:off x="4481430" y="316338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53437977-F311-908E-0822-EDD2222955DC}"/>
              </a:ext>
            </a:extLst>
          </p:cNvPr>
          <p:cNvSpPr/>
          <p:nvPr/>
        </p:nvSpPr>
        <p:spPr>
          <a:xfrm>
            <a:off x="2793270" y="4352106"/>
            <a:ext cx="2670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Diagnóstico</a:t>
            </a:r>
            <a:endParaRPr lang="en-US" sz="1900" dirty="0"/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E5CEA034-F794-B7B8-6C7C-E38E05421FE2}"/>
              </a:ext>
            </a:extLst>
          </p:cNvPr>
          <p:cNvSpPr/>
          <p:nvPr/>
        </p:nvSpPr>
        <p:spPr>
          <a:xfrm>
            <a:off x="2793270" y="5282401"/>
            <a:ext cx="318298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Levantamento formal de CNAE, atividade real, fator R, faturamento projetado e histórico de RBT12 — antes de indicar o regime.</a:t>
            </a:r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4941FCCA-438E-86E9-35A1-4468A7B9392E}"/>
              </a:ext>
            </a:extLst>
          </p:cNvPr>
          <p:cNvSpPr/>
          <p:nvPr/>
        </p:nvSpPr>
        <p:spPr>
          <a:xfrm>
            <a:off x="5883510" y="4469782"/>
            <a:ext cx="125337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A07ADA1C-15A7-D99C-0163-D4110DE51D2A}"/>
              </a:ext>
            </a:extLst>
          </p:cNvPr>
          <p:cNvSpPr/>
          <p:nvPr/>
        </p:nvSpPr>
        <p:spPr>
          <a:xfrm>
            <a:off x="7257285" y="2954381"/>
            <a:ext cx="3310128" cy="4114800"/>
          </a:xfrm>
          <a:prstGeom prst="roundRect">
            <a:avLst>
              <a:gd name="adj" fmla="val 2762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8">
            <a:extLst>
              <a:ext uri="{FF2B5EF4-FFF2-40B4-BE49-F238E27FC236}">
                <a16:creationId xmlns:a16="http://schemas.microsoft.com/office/drawing/2014/main" id="{65E7F005-62B0-7B62-76D7-FA8F125D70CD}"/>
              </a:ext>
            </a:extLst>
          </p:cNvPr>
          <p:cNvSpPr/>
          <p:nvPr/>
        </p:nvSpPr>
        <p:spPr>
          <a:xfrm>
            <a:off x="7623045" y="3365861"/>
            <a:ext cx="914400" cy="9144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5" name="Image 1" descr="icons/filesignature.png">
            <a:extLst>
              <a:ext uri="{FF2B5EF4-FFF2-40B4-BE49-F238E27FC236}">
                <a16:creationId xmlns:a16="http://schemas.microsoft.com/office/drawing/2014/main" id="{54B013E2-715B-A2A3-DA7C-407225E8E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773" y="3475589"/>
            <a:ext cx="694944" cy="694944"/>
          </a:xfrm>
          <a:prstGeom prst="rect">
            <a:avLst/>
          </a:prstGeom>
        </p:spPr>
      </p:pic>
      <p:sp>
        <p:nvSpPr>
          <p:cNvPr id="27" name="Text 9">
            <a:extLst>
              <a:ext uri="{FF2B5EF4-FFF2-40B4-BE49-F238E27FC236}">
                <a16:creationId xmlns:a16="http://schemas.microsoft.com/office/drawing/2014/main" id="{57EB8C34-4008-F22C-F6E3-5A5470A80999}"/>
              </a:ext>
            </a:extLst>
          </p:cNvPr>
          <p:cNvSpPr/>
          <p:nvPr/>
        </p:nvSpPr>
        <p:spPr>
          <a:xfrm>
            <a:off x="9744453" y="3228701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1F4D230D-CCF1-C360-DB0F-7F975DC44458}"/>
              </a:ext>
            </a:extLst>
          </p:cNvPr>
          <p:cNvSpPr/>
          <p:nvPr/>
        </p:nvSpPr>
        <p:spPr>
          <a:xfrm>
            <a:off x="7577325" y="4372572"/>
            <a:ext cx="3852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Formalização</a:t>
            </a:r>
            <a:endParaRPr lang="en-US" sz="3200" dirty="0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3AE9C153-BFFC-3C39-E484-59EB6164E641}"/>
              </a:ext>
            </a:extLst>
          </p:cNvPr>
          <p:cNvSpPr/>
          <p:nvPr/>
        </p:nvSpPr>
        <p:spPr>
          <a:xfrm>
            <a:off x="7623045" y="5325399"/>
            <a:ext cx="3182986" cy="2018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Simulação por escrito, ciência do cliente e registro do porquê daquele enquadramento. O que protege o contador.</a:t>
            </a:r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CD72D7CB-E90B-D3DA-CFE1-E52214565453}"/>
              </a:ext>
            </a:extLst>
          </p:cNvPr>
          <p:cNvSpPr/>
          <p:nvPr/>
        </p:nvSpPr>
        <p:spPr>
          <a:xfrm>
            <a:off x="10687809" y="4435709"/>
            <a:ext cx="10219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35" name="Shape 13">
            <a:extLst>
              <a:ext uri="{FF2B5EF4-FFF2-40B4-BE49-F238E27FC236}">
                <a16:creationId xmlns:a16="http://schemas.microsoft.com/office/drawing/2014/main" id="{8EC8632B-0792-2EA0-9A15-03599590C0E0}"/>
              </a:ext>
            </a:extLst>
          </p:cNvPr>
          <p:cNvSpPr/>
          <p:nvPr/>
        </p:nvSpPr>
        <p:spPr>
          <a:xfrm>
            <a:off x="12150193" y="2889066"/>
            <a:ext cx="3310128" cy="4114800"/>
          </a:xfrm>
          <a:prstGeom prst="roundRect">
            <a:avLst>
              <a:gd name="adj" fmla="val 2762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Shape 14">
            <a:extLst>
              <a:ext uri="{FF2B5EF4-FFF2-40B4-BE49-F238E27FC236}">
                <a16:creationId xmlns:a16="http://schemas.microsoft.com/office/drawing/2014/main" id="{476A2392-F55C-052F-36A3-B60EC5308A33}"/>
              </a:ext>
            </a:extLst>
          </p:cNvPr>
          <p:cNvSpPr/>
          <p:nvPr/>
        </p:nvSpPr>
        <p:spPr>
          <a:xfrm>
            <a:off x="12572344" y="3410274"/>
            <a:ext cx="914400" cy="9144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9" name="Image 2" descr="icons/chartline.png">
            <a:extLst>
              <a:ext uri="{FF2B5EF4-FFF2-40B4-BE49-F238E27FC236}">
                <a16:creationId xmlns:a16="http://schemas.microsoft.com/office/drawing/2014/main" id="{02363B27-2E07-FC02-EF88-736523482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5681" y="3410274"/>
            <a:ext cx="694944" cy="694944"/>
          </a:xfrm>
          <a:prstGeom prst="rect">
            <a:avLst/>
          </a:prstGeom>
        </p:spPr>
      </p:pic>
      <p:sp>
        <p:nvSpPr>
          <p:cNvPr id="41" name="Text 15">
            <a:extLst>
              <a:ext uri="{FF2B5EF4-FFF2-40B4-BE49-F238E27FC236}">
                <a16:creationId xmlns:a16="http://schemas.microsoft.com/office/drawing/2014/main" id="{26113146-CD0D-ED5E-92A1-45FE6B77F0CA}"/>
              </a:ext>
            </a:extLst>
          </p:cNvPr>
          <p:cNvSpPr/>
          <p:nvPr/>
        </p:nvSpPr>
        <p:spPr>
          <a:xfrm>
            <a:off x="14637361" y="316338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43" name="Text 16">
            <a:extLst>
              <a:ext uri="{FF2B5EF4-FFF2-40B4-BE49-F238E27FC236}">
                <a16:creationId xmlns:a16="http://schemas.microsoft.com/office/drawing/2014/main" id="{FF6F4248-D4DB-AB44-DDD4-0DB34CC6EEA6}"/>
              </a:ext>
            </a:extLst>
          </p:cNvPr>
          <p:cNvSpPr/>
          <p:nvPr/>
        </p:nvSpPr>
        <p:spPr>
          <a:xfrm>
            <a:off x="12470232" y="4397826"/>
            <a:ext cx="47291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Monitoramento contínuo</a:t>
            </a:r>
            <a:endParaRPr lang="en-US" sz="3200" dirty="0"/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C0B0D492-3B98-30DA-30EB-3019D4200B37}"/>
              </a:ext>
            </a:extLst>
          </p:cNvPr>
          <p:cNvSpPr/>
          <p:nvPr/>
        </p:nvSpPr>
        <p:spPr>
          <a:xfrm>
            <a:off x="12470232" y="5248218"/>
            <a:ext cx="267004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RBT12, sublimite, mudança de atividade e a janela de IBS/CBS exigem revisão recorrente, não reativa.</a:t>
            </a:r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343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CCDA2D13-40EB-A6BB-11F2-07895E4B442A}"/>
              </a:ext>
            </a:extLst>
          </p:cNvPr>
          <p:cNvSpPr/>
          <p:nvPr/>
        </p:nvSpPr>
        <p:spPr>
          <a:xfrm>
            <a:off x="1576252" y="1005839"/>
            <a:ext cx="2698102" cy="3459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300" b="1" dirty="0">
                <a:solidFill>
                  <a:srgbClr val="FFB1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1730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BDA36A1C-A675-D2E2-DCC2-A001E509783F}"/>
              </a:ext>
            </a:extLst>
          </p:cNvPr>
          <p:cNvSpPr/>
          <p:nvPr/>
        </p:nvSpPr>
        <p:spPr>
          <a:xfrm>
            <a:off x="2538549" y="2107473"/>
            <a:ext cx="15109371" cy="562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pt-BR" sz="4400" b="1" noProof="0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Contador que só formaliza a adesão presta um serviço.</a:t>
            </a:r>
            <a:endParaRPr lang="pt-BR" sz="4400" noProof="0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pt-BR" sz="4400" b="1" noProof="0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Contador que governa a adesão vende proteção</a:t>
            </a:r>
            <a:endParaRPr lang="pt-BR" sz="4400" noProof="0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en-US" sz="44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vende dinheiro que o cliente deixaria na mesa.</a:t>
            </a:r>
            <a:endParaRPr lang="en-US" sz="4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638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>
            <a:extLst>
              <a:ext uri="{FF2B5EF4-FFF2-40B4-BE49-F238E27FC236}">
                <a16:creationId xmlns:a16="http://schemas.microsoft.com/office/drawing/2014/main" id="{9AEE07B3-9100-08CF-FEA8-23CED5FD4C8F}"/>
              </a:ext>
            </a:extLst>
          </p:cNvPr>
          <p:cNvSpPr/>
          <p:nvPr/>
        </p:nvSpPr>
        <p:spPr>
          <a:xfrm>
            <a:off x="1989909" y="3627992"/>
            <a:ext cx="17305017" cy="26369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pontos cegos que geram risco pro contador</a:t>
            </a:r>
            <a:endParaRPr lang="en-US" sz="6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B4705F67-E2D5-A268-9CB4-F71A78A25A43}"/>
              </a:ext>
            </a:extLst>
          </p:cNvPr>
          <p:cNvSpPr/>
          <p:nvPr/>
        </p:nvSpPr>
        <p:spPr>
          <a:xfrm>
            <a:off x="1989909" y="5440898"/>
            <a:ext cx="16151351" cy="1648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i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riscos que ninguém documenta — até dar problema.</a:t>
            </a:r>
            <a:endParaRPr lang="en-US" sz="26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A691E63A-7447-A092-C41B-454547E7345A}"/>
              </a:ext>
            </a:extLst>
          </p:cNvPr>
          <p:cNvSpPr/>
          <p:nvPr/>
        </p:nvSpPr>
        <p:spPr>
          <a:xfrm>
            <a:off x="1989909" y="2751365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FFB1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891972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46D7F-29C8-42F1-7049-A332FD1E9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96FAD137-A9F7-5753-DE78-DADC96062F2A}"/>
              </a:ext>
            </a:extLst>
          </p:cNvPr>
          <p:cNvSpPr/>
          <p:nvPr/>
        </p:nvSpPr>
        <p:spPr>
          <a:xfrm>
            <a:off x="3086257" y="3934233"/>
            <a:ext cx="9618744" cy="3726180"/>
          </a:xfrm>
          <a:prstGeom prst="roundRect">
            <a:avLst>
              <a:gd name="adj" fmla="val 3721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35EDC9B4-DAA3-F7CA-2988-CED06E66D830}"/>
              </a:ext>
            </a:extLst>
          </p:cNvPr>
          <p:cNvSpPr/>
          <p:nvPr/>
        </p:nvSpPr>
        <p:spPr>
          <a:xfrm>
            <a:off x="1219361" y="3310603"/>
            <a:ext cx="1473141" cy="1473141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Image 0" descr="icons/building.png">
            <a:extLst>
              <a:ext uri="{FF2B5EF4-FFF2-40B4-BE49-F238E27FC236}">
                <a16:creationId xmlns:a16="http://schemas.microsoft.com/office/drawing/2014/main" id="{4556CC4D-2720-164F-3AF9-3220E33A8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901" y="3415971"/>
            <a:ext cx="1119586" cy="1119586"/>
          </a:xfrm>
          <a:prstGeom prst="rect">
            <a:avLst/>
          </a:prstGeom>
        </p:spPr>
      </p:pic>
      <p:sp>
        <p:nvSpPr>
          <p:cNvPr id="11" name="Text 3">
            <a:extLst>
              <a:ext uri="{FF2B5EF4-FFF2-40B4-BE49-F238E27FC236}">
                <a16:creationId xmlns:a16="http://schemas.microsoft.com/office/drawing/2014/main" id="{390C798E-5E17-96AB-C455-E464B4EAE849}"/>
              </a:ext>
            </a:extLst>
          </p:cNvPr>
          <p:cNvSpPr/>
          <p:nvPr/>
        </p:nvSpPr>
        <p:spPr>
          <a:xfrm>
            <a:off x="2918395" y="3034138"/>
            <a:ext cx="6845774" cy="953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CNAE e atividades impeditivas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5DA81FE1-0C45-310D-1D98-94F277B0102F}"/>
              </a:ext>
            </a:extLst>
          </p:cNvPr>
          <p:cNvSpPr/>
          <p:nvPr/>
        </p:nvSpPr>
        <p:spPr>
          <a:xfrm>
            <a:off x="2918395" y="3442511"/>
            <a:ext cx="4505662" cy="207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CNAE não reflete a atividade real, ou há atividade impeditiva não checada na entrada. Descoberta comum: só na fiscalização.</a:t>
            </a:r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2EEB070F-C2AF-2A07-178A-3EBD969BC044}"/>
              </a:ext>
            </a:extLst>
          </p:cNvPr>
          <p:cNvSpPr/>
          <p:nvPr/>
        </p:nvSpPr>
        <p:spPr>
          <a:xfrm>
            <a:off x="9562880" y="3173905"/>
            <a:ext cx="1358984" cy="1358984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5" name="Image 1" descr="icons/calculator.png">
            <a:extLst>
              <a:ext uri="{FF2B5EF4-FFF2-40B4-BE49-F238E27FC236}">
                <a16:creationId xmlns:a16="http://schemas.microsoft.com/office/drawing/2014/main" id="{8731D023-9696-21E2-2F78-6B12629E3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148" y="3267173"/>
            <a:ext cx="1032827" cy="1032827"/>
          </a:xfrm>
          <a:prstGeom prst="rect">
            <a:avLst/>
          </a:prstGeom>
        </p:spPr>
      </p:pic>
      <p:sp>
        <p:nvSpPr>
          <p:cNvPr id="27" name="Text 7">
            <a:extLst>
              <a:ext uri="{FF2B5EF4-FFF2-40B4-BE49-F238E27FC236}">
                <a16:creationId xmlns:a16="http://schemas.microsoft.com/office/drawing/2014/main" id="{A037A9EB-805A-77CD-B0BD-27B0A96D9C8B}"/>
              </a:ext>
            </a:extLst>
          </p:cNvPr>
          <p:cNvSpPr/>
          <p:nvPr/>
        </p:nvSpPr>
        <p:spPr>
          <a:xfrm>
            <a:off x="11015132" y="3259161"/>
            <a:ext cx="6315282" cy="8793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Fator R mal calculado</a:t>
            </a:r>
            <a:endParaRPr lang="en-US" sz="2400" dirty="0"/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E042358B-696F-4415-21CC-DC356005A6F8}"/>
              </a:ext>
            </a:extLst>
          </p:cNvPr>
          <p:cNvSpPr/>
          <p:nvPr/>
        </p:nvSpPr>
        <p:spPr>
          <a:xfrm>
            <a:off x="11015134" y="3476120"/>
            <a:ext cx="6315280" cy="2333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Anexo errado (ex: V em vez de III) gera imposto a mais todo mês — ou passivo tributário acumulado até estourar, com multa e juros.</a:t>
            </a:r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65C44CDC-1DBD-D599-0B2C-2C88BFF185EF}"/>
              </a:ext>
            </a:extLst>
          </p:cNvPr>
          <p:cNvSpPr/>
          <p:nvPr/>
        </p:nvSpPr>
        <p:spPr>
          <a:xfrm>
            <a:off x="1027608" y="5917469"/>
            <a:ext cx="1455139" cy="1455139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3" name="Image 2" descr="icons/tachometer.png">
            <a:extLst>
              <a:ext uri="{FF2B5EF4-FFF2-40B4-BE49-F238E27FC236}">
                <a16:creationId xmlns:a16="http://schemas.microsoft.com/office/drawing/2014/main" id="{09C8809C-7975-E8D3-4541-D5A0A0C76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963" y="6076052"/>
            <a:ext cx="1105905" cy="1105905"/>
          </a:xfrm>
          <a:prstGeom prst="rect">
            <a:avLst/>
          </a:prstGeom>
        </p:spPr>
      </p:pic>
      <p:sp>
        <p:nvSpPr>
          <p:cNvPr id="35" name="Text 11">
            <a:extLst>
              <a:ext uri="{FF2B5EF4-FFF2-40B4-BE49-F238E27FC236}">
                <a16:creationId xmlns:a16="http://schemas.microsoft.com/office/drawing/2014/main" id="{12CDC2D7-72FC-031F-6B7B-A578B54528B3}"/>
              </a:ext>
            </a:extLst>
          </p:cNvPr>
          <p:cNvSpPr/>
          <p:nvPr/>
        </p:nvSpPr>
        <p:spPr>
          <a:xfrm>
            <a:off x="2663102" y="5809882"/>
            <a:ext cx="6762120" cy="9415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Sublimite não monitorado</a:t>
            </a:r>
            <a:endParaRPr lang="en-US" sz="2400" dirty="0"/>
          </a:p>
        </p:txBody>
      </p:sp>
      <p:sp>
        <p:nvSpPr>
          <p:cNvPr id="37" name="Text 12">
            <a:extLst>
              <a:ext uri="{FF2B5EF4-FFF2-40B4-BE49-F238E27FC236}">
                <a16:creationId xmlns:a16="http://schemas.microsoft.com/office/drawing/2014/main" id="{58027FC9-4439-8638-1A5A-F4B7C64EDF58}"/>
              </a:ext>
            </a:extLst>
          </p:cNvPr>
          <p:cNvSpPr/>
          <p:nvPr/>
        </p:nvSpPr>
        <p:spPr>
          <a:xfrm>
            <a:off x="2569833" y="5809882"/>
            <a:ext cx="6762117" cy="2054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acompanhar o RBT12 mês a mês, o cliente descobre que 'saiu do Simples' só quando já é tarde pra se planejar.</a:t>
            </a:r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9" name="Shape 13">
            <a:extLst>
              <a:ext uri="{FF2B5EF4-FFF2-40B4-BE49-F238E27FC236}">
                <a16:creationId xmlns:a16="http://schemas.microsoft.com/office/drawing/2014/main" id="{19F87770-8F2C-B6B5-5C8F-47A0609E3F77}"/>
              </a:ext>
            </a:extLst>
          </p:cNvPr>
          <p:cNvSpPr/>
          <p:nvPr/>
        </p:nvSpPr>
        <p:spPr>
          <a:xfrm>
            <a:off x="9546331" y="4857252"/>
            <a:ext cx="8280094" cy="3207604"/>
          </a:xfrm>
          <a:prstGeom prst="roundRect">
            <a:avLst>
              <a:gd name="adj" fmla="val 3721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1" name="Shape 14">
            <a:extLst>
              <a:ext uri="{FF2B5EF4-FFF2-40B4-BE49-F238E27FC236}">
                <a16:creationId xmlns:a16="http://schemas.microsoft.com/office/drawing/2014/main" id="{1FE234C1-4D73-58B8-BFB4-DA2FDD4517EF}"/>
              </a:ext>
            </a:extLst>
          </p:cNvPr>
          <p:cNvSpPr/>
          <p:nvPr/>
        </p:nvSpPr>
        <p:spPr>
          <a:xfrm>
            <a:off x="9820650" y="6222320"/>
            <a:ext cx="1268123" cy="1268123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3" name="Image 3" descr="icons/calendar.png">
            <a:extLst>
              <a:ext uri="{FF2B5EF4-FFF2-40B4-BE49-F238E27FC236}">
                <a16:creationId xmlns:a16="http://schemas.microsoft.com/office/drawing/2014/main" id="{5D4BF82D-B440-5637-9E7F-470148EF7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3920" y="6315590"/>
            <a:ext cx="963772" cy="963772"/>
          </a:xfrm>
          <a:prstGeom prst="rect">
            <a:avLst/>
          </a:prstGeom>
        </p:spPr>
      </p:pic>
      <p:sp>
        <p:nvSpPr>
          <p:cNvPr id="45" name="Text 15">
            <a:extLst>
              <a:ext uri="{FF2B5EF4-FFF2-40B4-BE49-F238E27FC236}">
                <a16:creationId xmlns:a16="http://schemas.microsoft.com/office/drawing/2014/main" id="{A5238E0F-0AFB-5998-5DAA-FA036DF37A21}"/>
              </a:ext>
            </a:extLst>
          </p:cNvPr>
          <p:cNvSpPr/>
          <p:nvPr/>
        </p:nvSpPr>
        <p:spPr>
          <a:xfrm>
            <a:off x="11209882" y="6069759"/>
            <a:ext cx="5893041" cy="82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Janela IBS/CBS (set/2026)</a:t>
            </a:r>
            <a:endParaRPr lang="en-US" sz="2400" dirty="0"/>
          </a:p>
        </p:txBody>
      </p:sp>
      <p:sp>
        <p:nvSpPr>
          <p:cNvPr id="47" name="Text 16">
            <a:extLst>
              <a:ext uri="{FF2B5EF4-FFF2-40B4-BE49-F238E27FC236}">
                <a16:creationId xmlns:a16="http://schemas.microsoft.com/office/drawing/2014/main" id="{3AAF1CAA-F822-973E-1747-0E1F8A78F446}"/>
              </a:ext>
            </a:extLst>
          </p:cNvPr>
          <p:cNvSpPr/>
          <p:nvPr/>
        </p:nvSpPr>
        <p:spPr>
          <a:xfrm>
            <a:off x="11209882" y="6384216"/>
            <a:ext cx="5893041" cy="1790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Decisão de regime não sobrevive a cadastro fiscal ruim (NCM, CST, CFOP, cClassTrib). Quem não se preparar decide às cegas.</a:t>
            </a:r>
            <a:endParaRPr lang="en-US" sz="2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9" name="Text 0">
            <a:extLst>
              <a:ext uri="{FF2B5EF4-FFF2-40B4-BE49-F238E27FC236}">
                <a16:creationId xmlns:a16="http://schemas.microsoft.com/office/drawing/2014/main" id="{33E212E8-6654-31EA-2596-87745A10DDC3}"/>
              </a:ext>
            </a:extLst>
          </p:cNvPr>
          <p:cNvSpPr/>
          <p:nvPr/>
        </p:nvSpPr>
        <p:spPr>
          <a:xfrm>
            <a:off x="3886200" y="1871087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riscos escondidos na adesão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745021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AE30D0C1-ECA2-CF5B-A631-CDB3973AAF58}"/>
              </a:ext>
            </a:extLst>
          </p:cNvPr>
          <p:cNvSpPr/>
          <p:nvPr/>
        </p:nvSpPr>
        <p:spPr>
          <a:xfrm>
            <a:off x="1666908" y="1166636"/>
            <a:ext cx="17093750" cy="1189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isso custa na prática</a:t>
            </a:r>
            <a:endParaRPr lang="en-US" sz="6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F43E9DF-8820-154E-E7F3-CFD75E695437}"/>
              </a:ext>
            </a:extLst>
          </p:cNvPr>
          <p:cNvSpPr/>
          <p:nvPr/>
        </p:nvSpPr>
        <p:spPr>
          <a:xfrm>
            <a:off x="1857099" y="2132709"/>
            <a:ext cx="16350558" cy="743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i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não há governança, o custo aparece assim: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C0428C29-A698-108D-2286-F54A345885F0}"/>
              </a:ext>
            </a:extLst>
          </p:cNvPr>
          <p:cNvSpPr/>
          <p:nvPr/>
        </p:nvSpPr>
        <p:spPr>
          <a:xfrm>
            <a:off x="775060" y="3206928"/>
            <a:ext cx="891848" cy="891848"/>
          </a:xfrm>
          <a:prstGeom prst="ellipse">
            <a:avLst/>
          </a:prstGeom>
          <a:solidFill>
            <a:srgbClr val="2B3572"/>
          </a:solidFill>
          <a:ln/>
        </p:spPr>
        <p:txBody>
          <a:bodyPr/>
          <a:lstStyle/>
          <a:p>
            <a:endParaRPr lang="pt-BR" sz="320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1" name="Image 0" descr="icons/warning.png">
            <a:extLst>
              <a:ext uri="{FF2B5EF4-FFF2-40B4-BE49-F238E27FC236}">
                <a16:creationId xmlns:a16="http://schemas.microsoft.com/office/drawing/2014/main" id="{C2ADEFDC-4868-FE5C-5188-AA3788567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97" y="3294537"/>
            <a:ext cx="677804" cy="677804"/>
          </a:xfrm>
          <a:prstGeom prst="rect">
            <a:avLst/>
          </a:prstGeom>
        </p:spPr>
      </p:pic>
      <p:sp>
        <p:nvSpPr>
          <p:cNvPr id="13" name="Text 3">
            <a:extLst>
              <a:ext uri="{FF2B5EF4-FFF2-40B4-BE49-F238E27FC236}">
                <a16:creationId xmlns:a16="http://schemas.microsoft.com/office/drawing/2014/main" id="{01E3F03E-0C8B-0DC7-7C85-FFDC5C533E3F}"/>
              </a:ext>
            </a:extLst>
          </p:cNvPr>
          <p:cNvSpPr/>
          <p:nvPr/>
        </p:nvSpPr>
        <p:spPr>
          <a:xfrm>
            <a:off x="1857100" y="2767041"/>
            <a:ext cx="15755983" cy="14864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 do contador refazendo apuração retroativa e reconstruindo um histórico que deveria estar documentado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F83967A7-2BAE-791D-34FE-834F93396BD3}"/>
              </a:ext>
            </a:extLst>
          </p:cNvPr>
          <p:cNvSpPr/>
          <p:nvPr/>
        </p:nvSpPr>
        <p:spPr>
          <a:xfrm>
            <a:off x="775060" y="4234540"/>
            <a:ext cx="891848" cy="891848"/>
          </a:xfrm>
          <a:prstGeom prst="ellipse">
            <a:avLst/>
          </a:prstGeom>
          <a:solidFill>
            <a:srgbClr val="2B3572"/>
          </a:solidFill>
          <a:ln/>
        </p:spPr>
        <p:txBody>
          <a:bodyPr/>
          <a:lstStyle/>
          <a:p>
            <a:endParaRPr lang="pt-BR" sz="320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7" name="Image 1" descr="icons/warning.png">
            <a:extLst>
              <a:ext uri="{FF2B5EF4-FFF2-40B4-BE49-F238E27FC236}">
                <a16:creationId xmlns:a16="http://schemas.microsoft.com/office/drawing/2014/main" id="{945419B2-6C02-C4D4-E30C-C37D70D5D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97" y="4300377"/>
            <a:ext cx="677804" cy="677804"/>
          </a:xfrm>
          <a:prstGeom prst="rect">
            <a:avLst/>
          </a:prstGeom>
        </p:spPr>
      </p:pic>
      <p:sp>
        <p:nvSpPr>
          <p:cNvPr id="19" name="Text 5">
            <a:extLst>
              <a:ext uri="{FF2B5EF4-FFF2-40B4-BE49-F238E27FC236}">
                <a16:creationId xmlns:a16="http://schemas.microsoft.com/office/drawing/2014/main" id="{A62E95B1-54FE-D4EF-D3C4-22A831A24890}"/>
              </a:ext>
            </a:extLst>
          </p:cNvPr>
          <p:cNvSpPr/>
          <p:nvPr/>
        </p:nvSpPr>
        <p:spPr>
          <a:xfrm>
            <a:off x="1857101" y="3905787"/>
            <a:ext cx="15755983" cy="14864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Multa e juros acumulados sobre imposto recolhido a menor por meses seguidos, sem ninguém perceber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913846D9-4B4F-D7CA-6984-6CA028C9DF59}"/>
              </a:ext>
            </a:extLst>
          </p:cNvPr>
          <p:cNvSpPr/>
          <p:nvPr/>
        </p:nvSpPr>
        <p:spPr>
          <a:xfrm>
            <a:off x="775060" y="5240380"/>
            <a:ext cx="891848" cy="891848"/>
          </a:xfrm>
          <a:prstGeom prst="ellipse">
            <a:avLst/>
          </a:prstGeom>
          <a:solidFill>
            <a:srgbClr val="2B3572"/>
          </a:solidFill>
          <a:ln/>
        </p:spPr>
        <p:txBody>
          <a:bodyPr/>
          <a:lstStyle/>
          <a:p>
            <a:endParaRPr lang="pt-BR" sz="320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3" name="Image 2" descr="icons/warning.png">
            <a:extLst>
              <a:ext uri="{FF2B5EF4-FFF2-40B4-BE49-F238E27FC236}">
                <a16:creationId xmlns:a16="http://schemas.microsoft.com/office/drawing/2014/main" id="{FBD416D6-18BE-1EC1-A269-5A3EF0A3D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97" y="5306217"/>
            <a:ext cx="677804" cy="677804"/>
          </a:xfrm>
          <a:prstGeom prst="rect">
            <a:avLst/>
          </a:prstGeom>
        </p:spPr>
      </p:pic>
      <p:sp>
        <p:nvSpPr>
          <p:cNvPr id="25" name="Text 7">
            <a:extLst>
              <a:ext uri="{FF2B5EF4-FFF2-40B4-BE49-F238E27FC236}">
                <a16:creationId xmlns:a16="http://schemas.microsoft.com/office/drawing/2014/main" id="{355A84DA-8B6F-FCCE-C72C-AF9083EEB30A}"/>
              </a:ext>
            </a:extLst>
          </p:cNvPr>
          <p:cNvSpPr/>
          <p:nvPr/>
        </p:nvSpPr>
        <p:spPr>
          <a:xfrm>
            <a:off x="1857101" y="4911627"/>
            <a:ext cx="15755983" cy="14864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 de responsabilização — o cliente pergunta “por que você não me avisou?”, e sem documentação a resposta não existe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7" name="Shape 8">
            <a:extLst>
              <a:ext uri="{FF2B5EF4-FFF2-40B4-BE49-F238E27FC236}">
                <a16:creationId xmlns:a16="http://schemas.microsoft.com/office/drawing/2014/main" id="{2883A42D-29F4-4D25-6E23-2FA41644625E}"/>
              </a:ext>
            </a:extLst>
          </p:cNvPr>
          <p:cNvSpPr/>
          <p:nvPr/>
        </p:nvSpPr>
        <p:spPr>
          <a:xfrm>
            <a:off x="775060" y="6246220"/>
            <a:ext cx="891848" cy="891848"/>
          </a:xfrm>
          <a:prstGeom prst="ellipse">
            <a:avLst/>
          </a:prstGeom>
          <a:solidFill>
            <a:srgbClr val="2B3572"/>
          </a:solidFill>
          <a:ln/>
        </p:spPr>
        <p:txBody>
          <a:bodyPr/>
          <a:lstStyle/>
          <a:p>
            <a:endParaRPr lang="pt-BR" sz="320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9" name="Image 3" descr="icons/warning.png">
            <a:extLst>
              <a:ext uri="{FF2B5EF4-FFF2-40B4-BE49-F238E27FC236}">
                <a16:creationId xmlns:a16="http://schemas.microsoft.com/office/drawing/2014/main" id="{3282D189-1027-9B9A-82F6-141841D63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97" y="6312057"/>
            <a:ext cx="677804" cy="677804"/>
          </a:xfrm>
          <a:prstGeom prst="rect">
            <a:avLst/>
          </a:prstGeom>
        </p:spPr>
      </p:pic>
      <p:sp>
        <p:nvSpPr>
          <p:cNvPr id="31" name="Text 9">
            <a:extLst>
              <a:ext uri="{FF2B5EF4-FFF2-40B4-BE49-F238E27FC236}">
                <a16:creationId xmlns:a16="http://schemas.microsoft.com/office/drawing/2014/main" id="{544D63B0-FE31-2BFA-2F99-2445FE5A505F}"/>
              </a:ext>
            </a:extLst>
          </p:cNvPr>
          <p:cNvSpPr/>
          <p:nvPr/>
        </p:nvSpPr>
        <p:spPr>
          <a:xfrm>
            <a:off x="1857101" y="5917467"/>
            <a:ext cx="15755983" cy="14864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Perda de confiança e de indicação — cliente pego de surpresa não indica, e muitas vezes troca de contador</a:t>
            </a:r>
            <a:endParaRPr lang="en-US" sz="3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403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115;p5">
            <a:extLst>
              <a:ext uri="{FF2B5EF4-FFF2-40B4-BE49-F238E27FC236}">
                <a16:creationId xmlns:a16="http://schemas.microsoft.com/office/drawing/2014/main" id="{11EFEC4A-D12F-0B06-97BB-A5FECBECB420}"/>
              </a:ext>
            </a:extLst>
          </p:cNvPr>
          <p:cNvSpPr txBox="1"/>
          <p:nvPr/>
        </p:nvSpPr>
        <p:spPr>
          <a:xfrm>
            <a:off x="862793" y="1245106"/>
            <a:ext cx="1656241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  <a:buSzPts val="8000"/>
            </a:pPr>
            <a:r>
              <a:rPr lang="pt-BR" sz="5000" b="1" dirty="0">
                <a:solidFill>
                  <a:srgbClr val="1A36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(LC nº 214/2025 c/c </a:t>
            </a:r>
            <a:r>
              <a:rPr lang="pt-BR" sz="5000" b="1" dirty="0" err="1">
                <a:solidFill>
                  <a:srgbClr val="1A36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Resol</a:t>
            </a:r>
            <a:r>
              <a:rPr lang="pt-BR" sz="5000" b="1" dirty="0">
                <a:solidFill>
                  <a:srgbClr val="1A36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190/2026)</a:t>
            </a:r>
          </a:p>
        </p:txBody>
      </p:sp>
      <p:sp>
        <p:nvSpPr>
          <p:cNvPr id="35" name="Google Shape;116;p5">
            <a:extLst>
              <a:ext uri="{FF2B5EF4-FFF2-40B4-BE49-F238E27FC236}">
                <a16:creationId xmlns:a16="http://schemas.microsoft.com/office/drawing/2014/main" id="{60A4BADC-7B5E-C6FE-8893-9599784DB629}"/>
              </a:ext>
            </a:extLst>
          </p:cNvPr>
          <p:cNvSpPr txBox="1"/>
          <p:nvPr/>
        </p:nvSpPr>
        <p:spPr>
          <a:xfrm>
            <a:off x="1275038" y="4383096"/>
            <a:ext cx="4580058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0000"/>
              </a:lnSpc>
              <a:buSzPts val="4000"/>
            </a:pPr>
            <a:r>
              <a:rPr lang="pt-BR" sz="3600" b="1" dirty="0"/>
              <a:t>Ampliação Conceitual (Art. 517)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117;p5">
            <a:extLst>
              <a:ext uri="{FF2B5EF4-FFF2-40B4-BE49-F238E27FC236}">
                <a16:creationId xmlns:a16="http://schemas.microsoft.com/office/drawing/2014/main" id="{7E00386D-8547-268E-3D13-CFC03A494528}"/>
              </a:ext>
            </a:extLst>
          </p:cNvPr>
          <p:cNvSpPr txBox="1"/>
          <p:nvPr/>
        </p:nvSpPr>
        <p:spPr>
          <a:xfrm>
            <a:off x="6853970" y="4383096"/>
            <a:ext cx="5048219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pt-BR" sz="3200" b="1" dirty="0"/>
              <a:t>Inclusão de Atividades Correlatas</a:t>
            </a:r>
            <a:endParaRPr lang="pt-BR" sz="3200" dirty="0"/>
          </a:p>
        </p:txBody>
      </p:sp>
      <p:sp>
        <p:nvSpPr>
          <p:cNvPr id="39" name="Google Shape;118;p5">
            <a:extLst>
              <a:ext uri="{FF2B5EF4-FFF2-40B4-BE49-F238E27FC236}">
                <a16:creationId xmlns:a16="http://schemas.microsoft.com/office/drawing/2014/main" id="{FFD3DF2A-B34C-5016-78A5-797EF2197D4B}"/>
              </a:ext>
            </a:extLst>
          </p:cNvPr>
          <p:cNvSpPr txBox="1"/>
          <p:nvPr/>
        </p:nvSpPr>
        <p:spPr>
          <a:xfrm>
            <a:off x="13338265" y="4634066"/>
            <a:ext cx="45801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buSzPts val="4000"/>
            </a:pPr>
            <a:r>
              <a:rPr lang="pt-BR" sz="3200" b="1" dirty="0"/>
              <a:t>Entra no Cálculo</a:t>
            </a:r>
            <a:endParaRPr lang="pt-BR"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119;p5">
            <a:extLst>
              <a:ext uri="{FF2B5EF4-FFF2-40B4-BE49-F238E27FC236}">
                <a16:creationId xmlns:a16="http://schemas.microsoft.com/office/drawing/2014/main" id="{44045C77-7D6F-9850-B079-954FB71A654B}"/>
              </a:ext>
            </a:extLst>
          </p:cNvPr>
          <p:cNvSpPr/>
          <p:nvPr/>
        </p:nvSpPr>
        <p:spPr>
          <a:xfrm>
            <a:off x="2659685" y="3087793"/>
            <a:ext cx="1239263" cy="1239263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AD8A3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120;p5">
            <a:extLst>
              <a:ext uri="{FF2B5EF4-FFF2-40B4-BE49-F238E27FC236}">
                <a16:creationId xmlns:a16="http://schemas.microsoft.com/office/drawing/2014/main" id="{33361F48-C705-0158-83DB-7598B27C9A66}"/>
              </a:ext>
            </a:extLst>
          </p:cNvPr>
          <p:cNvSpPr txBox="1"/>
          <p:nvPr/>
        </p:nvSpPr>
        <p:spPr>
          <a:xfrm>
            <a:off x="2659648" y="2867466"/>
            <a:ext cx="1239300" cy="9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7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rPr lang="en-US" sz="6399" b="1" i="0" u="none" strike="noStrike" cap="none" dirty="0">
                <a:solidFill>
                  <a:srgbClr val="F8F5EC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121;p5">
            <a:extLst>
              <a:ext uri="{FF2B5EF4-FFF2-40B4-BE49-F238E27FC236}">
                <a16:creationId xmlns:a16="http://schemas.microsoft.com/office/drawing/2014/main" id="{E446588F-630B-B853-D23D-722E05EA8AC6}"/>
              </a:ext>
            </a:extLst>
          </p:cNvPr>
          <p:cNvSpPr/>
          <p:nvPr/>
        </p:nvSpPr>
        <p:spPr>
          <a:xfrm>
            <a:off x="8778260" y="3173140"/>
            <a:ext cx="1239263" cy="1239263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AD8A3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122;p5">
            <a:extLst>
              <a:ext uri="{FF2B5EF4-FFF2-40B4-BE49-F238E27FC236}">
                <a16:creationId xmlns:a16="http://schemas.microsoft.com/office/drawing/2014/main" id="{AB365E0F-5AE0-E561-D5E2-3E5D950BB831}"/>
              </a:ext>
            </a:extLst>
          </p:cNvPr>
          <p:cNvSpPr txBox="1"/>
          <p:nvPr/>
        </p:nvSpPr>
        <p:spPr>
          <a:xfrm>
            <a:off x="8777210" y="2952813"/>
            <a:ext cx="1239300" cy="9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7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rPr lang="en-US" sz="6399" b="1" i="0" u="none" strike="noStrike" cap="none" dirty="0">
                <a:solidFill>
                  <a:srgbClr val="F8F5EC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123;p5">
            <a:extLst>
              <a:ext uri="{FF2B5EF4-FFF2-40B4-BE49-F238E27FC236}">
                <a16:creationId xmlns:a16="http://schemas.microsoft.com/office/drawing/2014/main" id="{37B70DC6-5AA9-7D51-85DF-EA6EBF4A657D}"/>
              </a:ext>
            </a:extLst>
          </p:cNvPr>
          <p:cNvSpPr/>
          <p:nvPr/>
        </p:nvSpPr>
        <p:spPr>
          <a:xfrm>
            <a:off x="14783070" y="3338763"/>
            <a:ext cx="1238250" cy="1238250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AD8A3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124;p5">
            <a:extLst>
              <a:ext uri="{FF2B5EF4-FFF2-40B4-BE49-F238E27FC236}">
                <a16:creationId xmlns:a16="http://schemas.microsoft.com/office/drawing/2014/main" id="{510086E9-4329-2063-E6E3-D21CE7D35DEB}"/>
              </a:ext>
            </a:extLst>
          </p:cNvPr>
          <p:cNvSpPr txBox="1"/>
          <p:nvPr/>
        </p:nvSpPr>
        <p:spPr>
          <a:xfrm>
            <a:off x="14783070" y="3118436"/>
            <a:ext cx="1239300" cy="9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7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rPr lang="en-US" sz="6399" b="1" i="0" u="none" strike="noStrike" cap="none" dirty="0">
                <a:solidFill>
                  <a:srgbClr val="F8F5EC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125;p5">
            <a:extLst>
              <a:ext uri="{FF2B5EF4-FFF2-40B4-BE49-F238E27FC236}">
                <a16:creationId xmlns:a16="http://schemas.microsoft.com/office/drawing/2014/main" id="{017F5440-6465-F600-AEFF-2A49C050C490}"/>
              </a:ext>
            </a:extLst>
          </p:cNvPr>
          <p:cNvSpPr txBox="1"/>
          <p:nvPr/>
        </p:nvSpPr>
        <p:spPr>
          <a:xfrm>
            <a:off x="494975" y="5872223"/>
            <a:ext cx="5360121" cy="200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lnSpc>
                <a:spcPct val="140007"/>
              </a:lnSpc>
              <a:buSzPts val="2627"/>
            </a:pPr>
            <a:r>
              <a:rPr lang="pt-BR" sz="2200" dirty="0"/>
              <a:t>A LC nº 214/2025 redefine de forma ampla o que é computado no faturamento. </a:t>
            </a:r>
          </a:p>
          <a:p>
            <a:pPr lvl="0" algn="just">
              <a:lnSpc>
                <a:spcPct val="140007"/>
              </a:lnSpc>
              <a:buSzPts val="2627"/>
            </a:pPr>
            <a:endParaRPr lang="pt-BR" sz="500" dirty="0"/>
          </a:p>
          <a:p>
            <a:pPr lvl="0" algn="just">
              <a:lnSpc>
                <a:spcPct val="140007"/>
              </a:lnSpc>
              <a:buSzPts val="2627"/>
            </a:pPr>
            <a:r>
              <a:rPr lang="pt-BR" sz="2200" dirty="0"/>
              <a:t>O foco principal muda de "códigos formais" para a "realidade da atividade principal".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126;p5">
            <a:extLst>
              <a:ext uri="{FF2B5EF4-FFF2-40B4-BE49-F238E27FC236}">
                <a16:creationId xmlns:a16="http://schemas.microsoft.com/office/drawing/2014/main" id="{33BE818E-CBC7-5F18-3E78-716655D9B1D1}"/>
              </a:ext>
            </a:extLst>
          </p:cNvPr>
          <p:cNvSpPr txBox="1"/>
          <p:nvPr/>
        </p:nvSpPr>
        <p:spPr>
          <a:xfrm>
            <a:off x="6220919" y="5478780"/>
            <a:ext cx="6415789" cy="3791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>
              <a:lnSpc>
                <a:spcPct val="140007"/>
              </a:lnSpc>
              <a:buSzPts val="2627"/>
              <a:defRPr sz="2200"/>
            </a:lvl1pPr>
          </a:lstStyle>
          <a:p>
            <a:r>
              <a:rPr lang="pt-BR" dirty="0"/>
              <a:t>Integrar a base de cálculo todas as receitas diretamente relacionadas à atividade</a:t>
            </a:r>
          </a:p>
          <a:p>
            <a:r>
              <a:rPr lang="pt-BR" dirty="0"/>
              <a:t>principal da empresa.</a:t>
            </a:r>
          </a:p>
          <a:p>
            <a:r>
              <a:rPr lang="pt-BR" dirty="0"/>
              <a:t>O fisco passa a adotar o critério da essência sobre a forma. </a:t>
            </a:r>
          </a:p>
          <a:p>
            <a:r>
              <a:rPr lang="pt-BR" dirty="0"/>
              <a:t>Não basta alegar que o MEI ou empresa do Simples não exerce algo porque não está listado no seu CNPJ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D36BE4BB-BF76-E22D-2261-FC3EC2A265E9}"/>
              </a:ext>
            </a:extLst>
          </p:cNvPr>
          <p:cNvSpPr txBox="1"/>
          <p:nvPr/>
        </p:nvSpPr>
        <p:spPr>
          <a:xfrm>
            <a:off x="3554801" y="2237441"/>
            <a:ext cx="11646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900"/>
              </a:spcBef>
              <a:spcAft>
                <a:spcPts val="1200"/>
              </a:spcAft>
              <a:buNone/>
            </a:pPr>
            <a:r>
              <a:rPr lang="pt-BR" sz="3600" b="1" u="sng" strike="noStrike" dirty="0">
                <a:effectLst/>
                <a:latin typeface="Google Sans"/>
              </a:rPr>
              <a:t>Ampliação da Base de Cálculo com a Reforma Tributária</a:t>
            </a:r>
            <a:endParaRPr lang="pt-BR" sz="3600" b="1" u="sng" dirty="0"/>
          </a:p>
        </p:txBody>
      </p:sp>
      <p:sp>
        <p:nvSpPr>
          <p:cNvPr id="59" name="Google Shape;99;g396e8b6b7e2_0_0">
            <a:extLst>
              <a:ext uri="{FF2B5EF4-FFF2-40B4-BE49-F238E27FC236}">
                <a16:creationId xmlns:a16="http://schemas.microsoft.com/office/drawing/2014/main" id="{78D4FE62-58EA-3A33-08D7-1BD96B9BDDCF}"/>
              </a:ext>
            </a:extLst>
          </p:cNvPr>
          <p:cNvSpPr txBox="1"/>
          <p:nvPr/>
        </p:nvSpPr>
        <p:spPr>
          <a:xfrm>
            <a:off x="1413450" y="214783"/>
            <a:ext cx="15461100" cy="107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lang="pt-BR" sz="6000" b="1" u="none" strike="noStrike" cap="none" dirty="0">
                <a:solidFill>
                  <a:srgbClr val="1A3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A Nova Definição de Receita Bruta</a:t>
            </a:r>
          </a:p>
        </p:txBody>
      </p:sp>
      <p:sp>
        <p:nvSpPr>
          <p:cNvPr id="61" name="Google Shape;127;p5">
            <a:extLst>
              <a:ext uri="{FF2B5EF4-FFF2-40B4-BE49-F238E27FC236}">
                <a16:creationId xmlns:a16="http://schemas.microsoft.com/office/drawing/2014/main" id="{118E3A42-7C7E-858A-EC14-A9FA79565AE5}"/>
              </a:ext>
            </a:extLst>
          </p:cNvPr>
          <p:cNvSpPr txBox="1"/>
          <p:nvPr/>
        </p:nvSpPr>
        <p:spPr>
          <a:xfrm>
            <a:off x="12946544" y="5317197"/>
            <a:ext cx="5236525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342900" lvl="0" indent="-342900">
              <a:lnSpc>
                <a:spcPct val="140007"/>
              </a:lnSpc>
              <a:buSzPts val="2627"/>
              <a:buFont typeface="Wingdings" panose="05000000000000000000" pitchFamily="2" charset="2"/>
              <a:buChar char="Ø"/>
            </a:pPr>
            <a:r>
              <a:rPr lang="pt-BR" sz="2000" b="1" dirty="0"/>
              <a:t>Venda de bens imateriais </a:t>
            </a:r>
          </a:p>
          <a:p>
            <a:pPr marL="719138" lvl="0" indent="-342900">
              <a:lnSpc>
                <a:spcPct val="140007"/>
              </a:lnSpc>
              <a:buSzPts val="2627"/>
              <a:buFont typeface="Arial" panose="020B0604020202020204" pitchFamily="34" charset="0"/>
              <a:buChar char="•"/>
            </a:pPr>
            <a:r>
              <a:rPr lang="pt-BR" sz="2000" dirty="0"/>
              <a:t>(softwares, direitos e </a:t>
            </a:r>
            <a:r>
              <a:rPr lang="pt-BR" sz="2000" dirty="0" err="1"/>
              <a:t>infoprodutos</a:t>
            </a:r>
            <a:r>
              <a:rPr lang="pt-BR" sz="2000" dirty="0"/>
              <a:t>).</a:t>
            </a:r>
          </a:p>
          <a:p>
            <a:pPr marL="342900" lvl="0" indent="-342900">
              <a:lnSpc>
                <a:spcPct val="140007"/>
              </a:lnSpc>
              <a:buSzPts val="2627"/>
              <a:buFont typeface="Wingdings" panose="05000000000000000000" pitchFamily="2" charset="2"/>
              <a:buChar char="Ø"/>
            </a:pPr>
            <a:r>
              <a:rPr lang="pt-BR" sz="2000" b="1" dirty="0"/>
              <a:t>Royalties, aluguéis e cessão de uso</a:t>
            </a:r>
            <a:r>
              <a:rPr lang="pt-BR" sz="2000" dirty="0"/>
              <a:t>.</a:t>
            </a:r>
          </a:p>
          <a:p>
            <a:pPr marL="342900" lvl="0" indent="-342900">
              <a:lnSpc>
                <a:spcPct val="140007"/>
              </a:lnSpc>
              <a:buSzPts val="2627"/>
              <a:buFont typeface="Wingdings" panose="05000000000000000000" pitchFamily="2" charset="2"/>
              <a:buChar char="Ø"/>
            </a:pPr>
            <a:r>
              <a:rPr lang="pt-BR" sz="2000" b="1" dirty="0"/>
              <a:t>Juros e multas recebidos de clientes</a:t>
            </a:r>
            <a:r>
              <a:rPr lang="pt-BR" sz="2000" dirty="0"/>
              <a:t>.</a:t>
            </a:r>
          </a:p>
          <a:p>
            <a:pPr marL="342900" lvl="0" indent="-342900">
              <a:lnSpc>
                <a:spcPct val="140007"/>
              </a:lnSpc>
              <a:buSzPts val="2627"/>
              <a:buFont typeface="Wingdings" panose="05000000000000000000" pitchFamily="2" charset="2"/>
              <a:buChar char="Ø"/>
            </a:pPr>
            <a:r>
              <a:rPr lang="pt-BR" sz="2000" b="1" dirty="0">
                <a:solidFill>
                  <a:schemeClr val="bg1"/>
                </a:solidFill>
                <a:highlight>
                  <a:srgbClr val="1D3F65"/>
                </a:highlight>
              </a:rPr>
              <a:t>Gorjetas não repassadas aos funcionários</a:t>
            </a:r>
            <a:r>
              <a:rPr lang="pt-BR" sz="2000" dirty="0"/>
              <a:t>.</a:t>
            </a:r>
            <a:endParaRPr lang="pt-BR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7397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11CE996-591F-2855-8FED-7A51F7851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471" y="776558"/>
            <a:ext cx="16187057" cy="1470025"/>
          </a:xfrm>
        </p:spPr>
        <p:txBody>
          <a:bodyPr>
            <a:noAutofit/>
          </a:bodyPr>
          <a:lstStyle/>
          <a:p>
            <a:r>
              <a:rPr lang="pt-BR" sz="6600" b="1" dirty="0">
                <a:solidFill>
                  <a:srgbClr val="1A3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Nova Regra do RBT12 </a:t>
            </a:r>
            <a:br>
              <a:rPr lang="pt-BR" sz="6600" b="1" dirty="0">
                <a:solidFill>
                  <a:srgbClr val="1A3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</a:br>
            <a:r>
              <a:rPr lang="pt-BR" sz="6600" b="1" dirty="0">
                <a:solidFill>
                  <a:srgbClr val="0029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Simples Nacional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69A1D1C-E6F7-DF6B-1A79-857D9E04EE93}"/>
              </a:ext>
            </a:extLst>
          </p:cNvPr>
          <p:cNvSpPr txBox="1"/>
          <p:nvPr/>
        </p:nvSpPr>
        <p:spPr>
          <a:xfrm>
            <a:off x="799749" y="2431208"/>
            <a:ext cx="15552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tx1"/>
                </a:solidFill>
              </a:rPr>
              <a:t>Deslocamento temporal na Reforma Tributária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0532085-6870-733E-391C-5865B4A9DA76}"/>
              </a:ext>
            </a:extLst>
          </p:cNvPr>
          <p:cNvSpPr txBox="1"/>
          <p:nvPr/>
        </p:nvSpPr>
        <p:spPr>
          <a:xfrm>
            <a:off x="1571636" y="3211536"/>
            <a:ext cx="918913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highlight>
                  <a:srgbClr val="1D3F65"/>
                </a:highlight>
                <a:latin typeface="+mj-lt"/>
              </a:rPr>
              <a:t>O QUE MUDOU?</a:t>
            </a:r>
          </a:p>
          <a:p>
            <a:pPr lvl="0"/>
            <a:r>
              <a:rPr lang="pt-BR" sz="2400" b="1" dirty="0">
                <a:solidFill>
                  <a:srgbClr val="002968"/>
                </a:solidFill>
                <a:latin typeface="+mj-lt"/>
              </a:rPr>
              <a:t>- Antes:</a:t>
            </a:r>
            <a:r>
              <a:rPr lang="pt-BR" sz="2400" dirty="0">
                <a:solidFill>
                  <a:srgbClr val="002968"/>
                </a:solidFill>
                <a:latin typeface="+mj-lt"/>
              </a:rPr>
              <a:t> </a:t>
            </a:r>
            <a:r>
              <a:rPr lang="pt-BR" sz="2400" dirty="0">
                <a:latin typeface="+mj-lt"/>
              </a:rPr>
              <a:t>Cálculo olhava para o mês imediatamente anterior.</a:t>
            </a:r>
          </a:p>
          <a:p>
            <a:pPr lvl="0"/>
            <a:r>
              <a:rPr lang="pt-BR" sz="2400" b="1" dirty="0">
                <a:solidFill>
                  <a:srgbClr val="002968"/>
                </a:solidFill>
                <a:latin typeface="+mj-lt"/>
              </a:rPr>
              <a:t>- Agora:</a:t>
            </a:r>
            <a:r>
              <a:rPr lang="pt-BR" sz="2400" dirty="0">
                <a:solidFill>
                  <a:srgbClr val="002968"/>
                </a:solidFill>
                <a:latin typeface="+mj-lt"/>
              </a:rPr>
              <a:t> </a:t>
            </a:r>
            <a:r>
              <a:rPr lang="pt-BR" sz="2400" dirty="0">
                <a:latin typeface="+mj-lt"/>
              </a:rPr>
              <a:t>Cálculo olha para </a:t>
            </a:r>
            <a:r>
              <a:rPr lang="pt-BR" sz="2400" b="1" dirty="0">
                <a:latin typeface="+mj-lt"/>
              </a:rPr>
              <a:t>dois meses atrás</a:t>
            </a:r>
            <a:r>
              <a:rPr lang="pt-BR" sz="2400" dirty="0">
                <a:latin typeface="+mj-lt"/>
              </a:rPr>
              <a:t> (mês antecedente ao anterior).</a:t>
            </a:r>
          </a:p>
          <a:p>
            <a:endParaRPr lang="pt-BR" sz="2400" b="1" dirty="0">
              <a:solidFill>
                <a:srgbClr val="002968"/>
              </a:solidFill>
              <a:latin typeface="+mj-lt"/>
            </a:endParaRPr>
          </a:p>
          <a:p>
            <a:r>
              <a:rPr lang="pt-BR" sz="2400" b="1" dirty="0">
                <a:solidFill>
                  <a:schemeClr val="bg1"/>
                </a:solidFill>
                <a:highlight>
                  <a:srgbClr val="1D3F65"/>
                </a:highlight>
                <a:latin typeface="+mj-lt"/>
              </a:rPr>
              <a:t>POR QUE ESSA MUDANÇA FOI FEITA?</a:t>
            </a:r>
          </a:p>
          <a:p>
            <a:pPr lvl="0"/>
            <a:r>
              <a:rPr lang="pt-BR" sz="2400" b="1" dirty="0">
                <a:solidFill>
                  <a:srgbClr val="002968"/>
                </a:solidFill>
                <a:latin typeface="+mj-lt"/>
              </a:rPr>
              <a:t>- Previsibilidade Total:</a:t>
            </a:r>
            <a:r>
              <a:rPr lang="pt-BR" sz="2400" dirty="0">
                <a:solidFill>
                  <a:srgbClr val="002968"/>
                </a:solidFill>
                <a:latin typeface="+mj-lt"/>
              </a:rPr>
              <a:t> </a:t>
            </a:r>
            <a:r>
              <a:rPr lang="pt-BR" sz="2400" dirty="0">
                <a:latin typeface="+mj-lt"/>
              </a:rPr>
              <a:t>Saber a alíquota exata antes de começar o mês de faturamento.</a:t>
            </a:r>
          </a:p>
          <a:p>
            <a:pPr marL="719138" lvl="0" indent="-358775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rgbClr val="002968"/>
                </a:solidFill>
                <a:latin typeface="+mj-lt"/>
              </a:rPr>
              <a:t>Destaque de Créditos:</a:t>
            </a:r>
            <a:r>
              <a:rPr lang="pt-BR" sz="2400" dirty="0">
                <a:solidFill>
                  <a:srgbClr val="002968"/>
                </a:solidFill>
                <a:latin typeface="+mj-lt"/>
              </a:rPr>
              <a:t> </a:t>
            </a:r>
            <a:r>
              <a:rPr lang="pt-BR" sz="2400" dirty="0">
                <a:latin typeface="+mj-lt"/>
              </a:rPr>
              <a:t>Travar o cálculo no PGDAS-D para o repasse correto de créditos de </a:t>
            </a:r>
            <a:r>
              <a:rPr lang="pt-BR" sz="2400" b="1" dirty="0">
                <a:latin typeface="+mj-lt"/>
              </a:rPr>
              <a:t>IBS e CBS</a:t>
            </a:r>
            <a:r>
              <a:rPr lang="pt-BR" sz="2400" dirty="0">
                <a:latin typeface="+mj-lt"/>
              </a:rPr>
              <a:t> para clientes PJ desde o dia 1º.</a:t>
            </a:r>
          </a:p>
          <a:p>
            <a:pPr marL="25400" indent="0" algn="l"/>
            <a:r>
              <a:rPr lang="pt-BR" sz="24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</a:rPr>
              <a:t>- Fixa a faixa de alíquota; e</a:t>
            </a:r>
          </a:p>
          <a:p>
            <a:pPr marL="25400" indent="0" algn="l"/>
            <a:r>
              <a:rPr lang="pt-BR" sz="2400" b="1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</a:rPr>
              <a:t>- Cancelamento de nota fiscal não muda a faixa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9EFF8B-EBDC-8698-9160-50E3FEB05510}"/>
              </a:ext>
            </a:extLst>
          </p:cNvPr>
          <p:cNvSpPr txBox="1"/>
          <p:nvPr/>
        </p:nvSpPr>
        <p:spPr>
          <a:xfrm>
            <a:off x="10935125" y="4028661"/>
            <a:ext cx="60164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LC nº 190/2026, Art. 26, I -</a:t>
            </a:r>
            <a:r>
              <a:rPr lang="pt-BR" sz="2800" dirty="0">
                <a:solidFill>
                  <a:schemeClr val="bg1"/>
                </a:solidFill>
              </a:rPr>
              <a:t> </a:t>
            </a:r>
            <a:r>
              <a:rPr lang="pt-BR" sz="2800" b="1" dirty="0">
                <a:solidFill>
                  <a:schemeClr val="bg1"/>
                </a:solidFill>
                <a:highlight>
                  <a:srgbClr val="1D3F65"/>
                </a:highlight>
              </a:rPr>
              <a:t>folha de salários</a:t>
            </a:r>
            <a:r>
              <a:rPr lang="pt-BR" sz="2800" b="1" dirty="0"/>
              <a:t>, incluídos encargos, nos 12 (doze) meses antecedentes ao mês anterior ao período de apuração</a:t>
            </a:r>
            <a:r>
              <a:rPr lang="pt-BR" sz="2800" dirty="0"/>
              <a:t>;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A7DA538-9362-BA60-8117-5C8F8848BB1C}"/>
              </a:ext>
            </a:extLst>
          </p:cNvPr>
          <p:cNvSpPr txBox="1"/>
          <p:nvPr/>
        </p:nvSpPr>
        <p:spPr>
          <a:xfrm>
            <a:off x="2607839" y="9021764"/>
            <a:ext cx="87547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u="sng" dirty="0">
                <a:solidFill>
                  <a:schemeClr val="tx1"/>
                </a:solidFill>
              </a:rPr>
              <a:t>Base legal</a:t>
            </a:r>
            <a:r>
              <a:rPr lang="pt-BR" sz="2000" dirty="0">
                <a:solidFill>
                  <a:schemeClr val="tx1"/>
                </a:solidFill>
              </a:rPr>
              <a:t>: Art. 16 da </a:t>
            </a:r>
            <a:r>
              <a:rPr lang="pt-BR" sz="2000" dirty="0" err="1">
                <a:solidFill>
                  <a:schemeClr val="tx1"/>
                </a:solidFill>
              </a:rPr>
              <a:t>Resol</a:t>
            </a:r>
            <a:r>
              <a:rPr lang="pt-BR" sz="2000" dirty="0">
                <a:solidFill>
                  <a:schemeClr val="tx1"/>
                </a:solidFill>
              </a:rPr>
              <a:t>. nº 190/2026 C/C AART. 517 da </a:t>
            </a:r>
            <a:r>
              <a:rPr lang="pt-BR" sz="2000" b="1" dirty="0">
                <a:solidFill>
                  <a:schemeClr val="tx1"/>
                </a:solidFill>
              </a:rPr>
              <a:t>LC 214/2025</a:t>
            </a:r>
            <a:r>
              <a:rPr lang="pt-BR" sz="2000" dirty="0">
                <a:solidFill>
                  <a:schemeClr val="tx1"/>
                </a:solidFill>
              </a:rPr>
              <a:t> </a:t>
            </a:r>
            <a:r>
              <a:rPr lang="pt-BR" sz="2000" dirty="0">
                <a:solidFill>
                  <a:schemeClr val="bg1"/>
                </a:solidFill>
                <a:highlight>
                  <a:srgbClr val="1D3F65"/>
                </a:highlight>
              </a:rPr>
              <a:t>(que alterou o Art. 18 da LC 123/2006).</a:t>
            </a:r>
          </a:p>
        </p:txBody>
      </p:sp>
    </p:spTree>
    <p:extLst>
      <p:ext uri="{BB962C8B-B14F-4D97-AF65-F5344CB8AC3E}">
        <p14:creationId xmlns:p14="http://schemas.microsoft.com/office/powerpoint/2010/main" val="1402752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0">
            <a:extLst>
              <a:ext uri="{FF2B5EF4-FFF2-40B4-BE49-F238E27FC236}">
                <a16:creationId xmlns:a16="http://schemas.microsoft.com/office/drawing/2014/main" id="{34CC87BE-F285-8DEA-002E-51340EEB2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587963"/>
              </p:ext>
            </p:extLst>
          </p:nvPr>
        </p:nvGraphicFramePr>
        <p:xfrm>
          <a:off x="1894115" y="2734709"/>
          <a:ext cx="15135497" cy="5282616"/>
        </p:xfrm>
        <a:graphic>
          <a:graphicData uri="http://schemas.openxmlformats.org/drawingml/2006/table">
            <a:tbl>
              <a:tblPr/>
              <a:tblGrid>
                <a:gridCol w="5527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7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04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</a:rPr>
                        <a:t>Faixa de RBT12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</a:rPr>
                        <a:t>O que acontece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04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E2761"/>
                          </a:solidFill>
                        </a:rPr>
                        <a:t>Até R$ 3,6 milhões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5A6478"/>
                          </a:solidFill>
                        </a:rPr>
                        <a:t>Tudo dentro do DAS — regra padrão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04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E2761"/>
                          </a:solidFill>
                        </a:rPr>
                        <a:t>R$ 3,6 mi – R$ 4,32 mi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5A6478"/>
                          </a:solidFill>
                        </a:rPr>
                        <a:t>IBS, ICMS e ISS saem do DAS a partir de janeiro do ano seguinte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04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1E2761"/>
                          </a:solidFill>
                        </a:rPr>
                        <a:t>R$ 4,32 mi – R$ 4,8 mi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5A6478"/>
                          </a:solidFill>
                        </a:rPr>
                        <a:t>ICMS e ISS saem do DAS no mês seguinte ao estouro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04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1E2761"/>
                          </a:solidFill>
                        </a:rPr>
                        <a:t>Acima de R$ 4,8 mi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>
                          <a:solidFill>
                            <a:srgbClr val="5A6478"/>
                          </a:solidFill>
                        </a:rPr>
                        <a:t>Desenquadramento do Simples — efeito no início do ano seguinte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04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FFB100"/>
                          </a:solidFill>
                        </a:rPr>
                        <a:t>Acima de R$ 5,76 mi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b="1" dirty="0">
                          <a:solidFill>
                            <a:srgbClr val="1E2761"/>
                          </a:solidFill>
                        </a:rPr>
                        <a:t>Desenquadramento imediato — efeito no mês seguinte</a:t>
                      </a:r>
                      <a:endParaRPr lang="en-US" sz="1900" dirty="0"/>
                    </a:p>
                  </a:txBody>
                  <a:tcPr marL="142006" marR="142006" marT="71002" marB="71002" anchor="ctr">
                    <a:lnL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7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 0">
            <a:extLst>
              <a:ext uri="{FF2B5EF4-FFF2-40B4-BE49-F238E27FC236}">
                <a16:creationId xmlns:a16="http://schemas.microsoft.com/office/drawing/2014/main" id="{90F5301A-5727-0ACE-FF2A-ED04955C198F}"/>
              </a:ext>
            </a:extLst>
          </p:cNvPr>
          <p:cNvSpPr/>
          <p:nvPr/>
        </p:nvSpPr>
        <p:spPr>
          <a:xfrm>
            <a:off x="1894115" y="1259468"/>
            <a:ext cx="14155011" cy="672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Sublimites do Simples Nacional — 2026</a:t>
            </a:r>
            <a:endParaRPr lang="en-US" sz="600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9AC074C0-961C-86D2-0FDD-498B0A9E811C}"/>
              </a:ext>
            </a:extLst>
          </p:cNvPr>
          <p:cNvSpPr/>
          <p:nvPr/>
        </p:nvSpPr>
        <p:spPr>
          <a:xfrm>
            <a:off x="1894115" y="1936572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RBT12 (faturamento acumulado dos últimos 12 meses)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72105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0A40805E-965D-948D-4A6C-1E3E49B470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599" y="1182915"/>
            <a:ext cx="15337971" cy="1470025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rgbClr val="1A3666"/>
                </a:solidFill>
                <a:latin typeface="+mj-lt"/>
              </a:rPr>
              <a:t>Novo Processo de</a:t>
            </a:r>
            <a:br>
              <a:rPr lang="pt-BR" sz="6000" b="1" dirty="0">
                <a:solidFill>
                  <a:srgbClr val="1A3666"/>
                </a:solidFill>
                <a:latin typeface="+mj-lt"/>
              </a:rPr>
            </a:br>
            <a:r>
              <a:rPr lang="pt-BR" sz="6000" b="1" dirty="0">
                <a:solidFill>
                  <a:srgbClr val="1A3666"/>
                </a:solidFill>
                <a:latin typeface="+mj-lt"/>
              </a:rPr>
              <a:t>Indeferimento e Prazos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6D766D24-01CF-CDBB-986B-8DAA81425B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4269" y="3521943"/>
            <a:ext cx="7685315" cy="5072742"/>
          </a:xfrm>
        </p:spPr>
        <p:txBody>
          <a:bodyPr>
            <a:noAutofit/>
          </a:bodyPr>
          <a:lstStyle/>
          <a:p>
            <a:pPr algn="l">
              <a:buFont typeface="Wingdings" panose="05000000000000000000" pitchFamily="2" charset="2"/>
              <a:buChar char="Ø"/>
            </a:pPr>
            <a:r>
              <a:rPr lang="pt-BR" sz="2400" b="1" dirty="0">
                <a:solidFill>
                  <a:schemeClr val="tx1"/>
                </a:solidFill>
              </a:rPr>
              <a:t>CIÊNCIA ELETRÔNICA:</a:t>
            </a:r>
            <a:r>
              <a:rPr lang="pt-BR" sz="2400" dirty="0">
                <a:solidFill>
                  <a:schemeClr val="tx1"/>
                </a:solidFill>
              </a:rPr>
              <a:t> O Termo de Indeferimento é enviado via DTE (Domicílio Tributário Eletrônico) e o contribuinte tem </a:t>
            </a:r>
            <a:r>
              <a:rPr lang="pt-BR" sz="2400" b="1" dirty="0">
                <a:solidFill>
                  <a:schemeClr val="tx1"/>
                </a:solidFill>
              </a:rPr>
              <a:t>45 dias</a:t>
            </a:r>
            <a:r>
              <a:rPr lang="pt-BR" sz="2400" dirty="0">
                <a:solidFill>
                  <a:schemeClr val="tx1"/>
                </a:solidFill>
              </a:rPr>
              <a:t> para dar ciência.</a:t>
            </a:r>
          </a:p>
          <a:p>
            <a:pPr algn="l"/>
            <a:endParaRPr lang="pt-BR" sz="2400" b="1" dirty="0">
              <a:solidFill>
                <a:schemeClr val="tx1"/>
              </a:solidFill>
            </a:endParaRPr>
          </a:p>
          <a:p>
            <a:pPr algn="l">
              <a:buFont typeface="Wingdings" panose="05000000000000000000" pitchFamily="2" charset="2"/>
              <a:buChar char="Ø"/>
            </a:pPr>
            <a:r>
              <a:rPr lang="pt-BR" sz="2400" b="1" dirty="0">
                <a:solidFill>
                  <a:schemeClr val="tx1"/>
                </a:solidFill>
              </a:rPr>
              <a:t>NOVIDADE: TERMO DE INDEFERIMENTO DETALHADO</a:t>
            </a:r>
          </a:p>
          <a:p>
            <a:pPr lvl="0" algn="l"/>
            <a:r>
              <a:rPr lang="pt-BR" sz="2400" dirty="0">
                <a:solidFill>
                  <a:schemeClr val="tx1"/>
                </a:solidFill>
              </a:rPr>
              <a:t>O sistema não dará apenas um "Sim" ou "Não" automático.</a:t>
            </a:r>
          </a:p>
          <a:p>
            <a:pPr lvl="0" algn="l"/>
            <a:r>
              <a:rPr lang="pt-BR" sz="2400" dirty="0">
                <a:solidFill>
                  <a:schemeClr val="tx1"/>
                </a:solidFill>
              </a:rPr>
              <a:t>O novo termo detalhará:</a:t>
            </a:r>
          </a:p>
          <a:p>
            <a:pPr lvl="0" algn="l"/>
            <a:r>
              <a:rPr lang="pt-BR" sz="2400" b="1" dirty="0">
                <a:solidFill>
                  <a:schemeClr val="tx1"/>
                </a:solidFill>
              </a:rPr>
              <a:t>Origem:</a:t>
            </a:r>
            <a:r>
              <a:rPr lang="pt-BR" sz="2400" dirty="0">
                <a:solidFill>
                  <a:schemeClr val="tx1"/>
                </a:solidFill>
              </a:rPr>
              <a:t> Qual Ente Federativo gerou a restrição (Estado, Secretaria ou Autoridade).</a:t>
            </a:r>
          </a:p>
          <a:p>
            <a:pPr lvl="0" algn="l"/>
            <a:r>
              <a:rPr lang="pt-BR" sz="2400" b="1" dirty="0">
                <a:solidFill>
                  <a:schemeClr val="tx1"/>
                </a:solidFill>
              </a:rPr>
              <a:t>Orientação:</a:t>
            </a:r>
            <a:r>
              <a:rPr lang="pt-BR" sz="2400" dirty="0">
                <a:solidFill>
                  <a:schemeClr val="tx1"/>
                </a:solidFill>
              </a:rPr>
              <a:t> O que deve ser feito para corrigir a situação.</a:t>
            </a:r>
          </a:p>
          <a:p>
            <a:pPr lvl="0" algn="l">
              <a:buFont typeface="Wingdings" panose="05000000000000000000" pitchFamily="2" charset="2"/>
              <a:buChar char="Ø"/>
            </a:pPr>
            <a:r>
              <a:rPr lang="pt-BR" sz="2400" b="1" dirty="0">
                <a:solidFill>
                  <a:schemeClr val="tx1"/>
                </a:solidFill>
              </a:rPr>
              <a:t>Prazos de Correção:</a:t>
            </a:r>
            <a:r>
              <a:rPr lang="pt-BR" sz="2400" dirty="0">
                <a:solidFill>
                  <a:schemeClr val="tx1"/>
                </a:solidFill>
              </a:rPr>
              <a:t> Janela de </a:t>
            </a:r>
            <a:r>
              <a:rPr lang="pt-BR" sz="2400" b="1" dirty="0">
                <a:solidFill>
                  <a:schemeClr val="tx1"/>
                </a:solidFill>
              </a:rPr>
              <a:t>30 dias</a:t>
            </a:r>
            <a:r>
              <a:rPr lang="pt-BR" sz="2400" dirty="0">
                <a:solidFill>
                  <a:schemeClr val="tx1"/>
                </a:solidFill>
              </a:rPr>
              <a:t> para regularizar os débitos e garantir a adesão.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E9D2B5F-79C6-85C4-9EA3-91E3504BB0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67" t="19389" b="13010"/>
          <a:stretch>
            <a:fillRect/>
          </a:stretch>
        </p:blipFill>
        <p:spPr>
          <a:xfrm>
            <a:off x="8777548" y="2937398"/>
            <a:ext cx="8321070" cy="464880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34EDACF-E87F-4D8B-3EDE-DC767AB2EEB1}"/>
              </a:ext>
            </a:extLst>
          </p:cNvPr>
          <p:cNvSpPr txBox="1"/>
          <p:nvPr/>
        </p:nvSpPr>
        <p:spPr>
          <a:xfrm>
            <a:off x="9143999" y="7586205"/>
            <a:ext cx="815340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1800" b="1" dirty="0">
                <a:solidFill>
                  <a:schemeClr val="tx1"/>
                </a:solidFill>
              </a:rPr>
              <a:t>PRAZOS PARA IMPUGNAÇÃO (DEFESA)</a:t>
            </a:r>
          </a:p>
          <a:p>
            <a:pPr lvl="0"/>
            <a:r>
              <a:rPr lang="pt-BR" sz="1800" b="1" dirty="0">
                <a:solidFill>
                  <a:schemeClr val="tx1"/>
                </a:solidFill>
              </a:rPr>
              <a:t>Na Receita Federal:</a:t>
            </a:r>
            <a:r>
              <a:rPr lang="pt-BR" sz="1800" dirty="0">
                <a:solidFill>
                  <a:schemeClr val="tx1"/>
                </a:solidFill>
              </a:rPr>
              <a:t> Prazo fixado em </a:t>
            </a:r>
            <a:r>
              <a:rPr lang="pt-BR" sz="1800" b="1" dirty="0">
                <a:solidFill>
                  <a:schemeClr val="tx1"/>
                </a:solidFill>
              </a:rPr>
              <a:t>20 dias</a:t>
            </a:r>
            <a:r>
              <a:rPr lang="pt-BR" sz="1800" dirty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pt-BR" sz="1800" b="1" dirty="0">
                <a:solidFill>
                  <a:schemeClr val="tx1"/>
                </a:solidFill>
              </a:rPr>
              <a:t>Demais Entes (Estados/Municípios):</a:t>
            </a:r>
            <a:r>
              <a:rPr lang="pt-BR" sz="1800" dirty="0">
                <a:solidFill>
                  <a:schemeClr val="tx1"/>
                </a:solidFill>
              </a:rPr>
              <a:t> Cada ente federativo mantém autonomia sobre seu próprio prazo</a:t>
            </a:r>
            <a:r>
              <a:rPr lang="pt-BR" dirty="0">
                <a:solidFill>
                  <a:schemeClr val="tx1"/>
                </a:solidFill>
              </a:rPr>
              <a:t>.</a:t>
            </a:r>
          </a:p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A8B8C19-2BDB-A5A0-B7D8-223B292EDF0D}"/>
              </a:ext>
            </a:extLst>
          </p:cNvPr>
          <p:cNvSpPr txBox="1"/>
          <p:nvPr/>
        </p:nvSpPr>
        <p:spPr>
          <a:xfrm>
            <a:off x="4329612" y="2737343"/>
            <a:ext cx="76986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1A3666"/>
                </a:solidFill>
                <a:latin typeface="+mj-lt"/>
              </a:rPr>
              <a:t> Resolução CGSN nº 190/2026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237020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2C6AC07-A32E-63E0-EF43-CAD5B1555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83294"/>
            <a:ext cx="18287999" cy="1470025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rgbClr val="002968"/>
                </a:solidFill>
                <a:latin typeface="+mj-lt"/>
              </a:rPr>
              <a:t>Adesão ao Simples Nacional</a:t>
            </a:r>
            <a:br>
              <a:rPr lang="pt-BR" sz="6000" b="1" dirty="0">
                <a:solidFill>
                  <a:srgbClr val="002968"/>
                </a:solidFill>
                <a:latin typeface="+mj-lt"/>
              </a:rPr>
            </a:br>
            <a:r>
              <a:rPr lang="pt-BR" sz="6000" b="1" dirty="0">
                <a:solidFill>
                  <a:srgbClr val="002968"/>
                </a:solidFill>
                <a:latin typeface="+mj-lt"/>
              </a:rPr>
              <a:t>A Nova Análise Prévia e o Alerta de Pendências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D26BE941-AE46-7836-5783-25BA47335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5660" y="3361378"/>
            <a:ext cx="6158703" cy="4234543"/>
          </a:xfrm>
        </p:spPr>
        <p:txBody>
          <a:bodyPr>
            <a:noAutofit/>
          </a:bodyPr>
          <a:lstStyle/>
          <a:p>
            <a:r>
              <a:rPr lang="pt-BR" sz="2300" b="1" dirty="0">
                <a:solidFill>
                  <a:srgbClr val="002968"/>
                </a:solidFill>
                <a:latin typeface="+mn-lt"/>
              </a:rPr>
              <a:t>A GRANDE NOVIDADE: </a:t>
            </a:r>
          </a:p>
          <a:p>
            <a:r>
              <a:rPr lang="pt-BR" sz="2300" b="1" dirty="0">
                <a:solidFill>
                  <a:srgbClr val="002968"/>
                </a:solidFill>
                <a:latin typeface="+mn-lt"/>
              </a:rPr>
              <a:t>ANÁLISE PRÉVIA NO PAINEL RFB</a:t>
            </a:r>
          </a:p>
          <a:p>
            <a:pPr lvl="0" algn="l"/>
            <a:r>
              <a:rPr lang="pt-BR" sz="2300" b="1" dirty="0">
                <a:solidFill>
                  <a:srgbClr val="002968"/>
                </a:solidFill>
                <a:latin typeface="+mn-lt"/>
              </a:rPr>
              <a:t>Diagnóstico Antecipado:</a:t>
            </a:r>
            <a:r>
              <a:rPr lang="pt-BR" sz="2300" dirty="0">
                <a:solidFill>
                  <a:srgbClr val="002968"/>
                </a:solidFill>
                <a:latin typeface="+mn-lt"/>
              </a:rPr>
              <a:t> O painel da Receita Federal mostrará todas as pendências antes de você clicar no botão de adesão.</a:t>
            </a:r>
          </a:p>
          <a:p>
            <a:pPr lvl="0" algn="l"/>
            <a:r>
              <a:rPr lang="pt-BR" sz="2300" b="1" dirty="0">
                <a:solidFill>
                  <a:srgbClr val="002968"/>
                </a:solidFill>
                <a:latin typeface="+mn-lt"/>
              </a:rPr>
              <a:t>Alerta de Risco:</a:t>
            </a:r>
            <a:r>
              <a:rPr lang="pt-BR" sz="2300" dirty="0">
                <a:solidFill>
                  <a:srgbClr val="002968"/>
                </a:solidFill>
                <a:latin typeface="+mn-lt"/>
              </a:rPr>
              <a:t> O sistema avisará expressamente: </a:t>
            </a:r>
            <a:r>
              <a:rPr lang="pt-BR" sz="2300" i="1" dirty="0">
                <a:solidFill>
                  <a:srgbClr val="002968"/>
                </a:solidFill>
                <a:latin typeface="+mn-lt"/>
              </a:rPr>
              <a:t>Se solicitar o Simples Nacional sem regularizar essas pendências, o pedido será indeferido automaticamente</a:t>
            </a:r>
            <a:r>
              <a:rPr lang="pt-BR" sz="2300" dirty="0">
                <a:solidFill>
                  <a:srgbClr val="002968"/>
                </a:solidFill>
                <a:latin typeface="+mn-lt"/>
              </a:rPr>
              <a:t>.</a:t>
            </a:r>
          </a:p>
          <a:p>
            <a:pPr lvl="0" algn="l"/>
            <a:r>
              <a:rPr lang="pt-BR" sz="2300" b="1" dirty="0">
                <a:solidFill>
                  <a:schemeClr val="bg1"/>
                </a:solidFill>
                <a:highlight>
                  <a:srgbClr val="1D3F65"/>
                </a:highlight>
                <a:latin typeface="+mn-lt"/>
              </a:rPr>
              <a:t>Ação Recomendada:</a:t>
            </a:r>
            <a:r>
              <a:rPr lang="pt-BR" sz="2300" dirty="0">
                <a:solidFill>
                  <a:schemeClr val="bg1"/>
                </a:solidFill>
                <a:highlight>
                  <a:srgbClr val="1D3F65"/>
                </a:highlight>
                <a:latin typeface="+mn-lt"/>
              </a:rPr>
              <a:t> Sanar os apontamentos identificados </a:t>
            </a:r>
            <a:r>
              <a:rPr lang="pt-BR" sz="2300" b="1" dirty="0">
                <a:solidFill>
                  <a:schemeClr val="bg1"/>
                </a:solidFill>
                <a:highlight>
                  <a:srgbClr val="1D3F65"/>
                </a:highlight>
                <a:latin typeface="+mn-lt"/>
              </a:rPr>
              <a:t>antes</a:t>
            </a:r>
            <a:r>
              <a:rPr lang="pt-BR" sz="2300" dirty="0">
                <a:solidFill>
                  <a:schemeClr val="bg1"/>
                </a:solidFill>
                <a:highlight>
                  <a:srgbClr val="1D3F65"/>
                </a:highlight>
                <a:latin typeface="+mn-lt"/>
              </a:rPr>
              <a:t> de enviar a solicitação definitiva.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06789D7-361F-B1BF-8312-704EC9E961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269" t="16250" b="18036"/>
          <a:stretch>
            <a:fillRect/>
          </a:stretch>
        </p:blipFill>
        <p:spPr>
          <a:xfrm>
            <a:off x="7144363" y="3113314"/>
            <a:ext cx="10157977" cy="573215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F68D32A-E7BD-BDA0-DE1E-73FA1EAFCD9F}"/>
              </a:ext>
            </a:extLst>
          </p:cNvPr>
          <p:cNvSpPr txBox="1"/>
          <p:nvPr/>
        </p:nvSpPr>
        <p:spPr>
          <a:xfrm>
            <a:off x="7336971" y="8845473"/>
            <a:ext cx="4649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Fonte: Live Receita Federal na data 14 de julho de 2026</a:t>
            </a:r>
          </a:p>
        </p:txBody>
      </p:sp>
    </p:spTree>
    <p:extLst>
      <p:ext uri="{BB962C8B-B14F-4D97-AF65-F5344CB8AC3E}">
        <p14:creationId xmlns:p14="http://schemas.microsoft.com/office/powerpoint/2010/main" val="308848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1">
            <a:extLst>
              <a:ext uri="{FF2B5EF4-FFF2-40B4-BE49-F238E27FC236}">
                <a16:creationId xmlns:a16="http://schemas.microsoft.com/office/drawing/2014/main" id="{815CAB2E-9BC4-43F6-8542-717951AF3674}"/>
              </a:ext>
            </a:extLst>
          </p:cNvPr>
          <p:cNvSpPr/>
          <p:nvPr/>
        </p:nvSpPr>
        <p:spPr>
          <a:xfrm>
            <a:off x="1257300" y="3291840"/>
            <a:ext cx="13903043" cy="1100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kern="0" spc="200" dirty="0">
                <a:solidFill>
                  <a:srgbClr val="141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 DE CASO GUIADO</a:t>
            </a:r>
            <a:endParaRPr lang="en-US" sz="3000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28AAFF77-76BB-5445-BD2C-F7C4DA99AD43}"/>
              </a:ext>
            </a:extLst>
          </p:cNvPr>
          <p:cNvSpPr/>
          <p:nvPr/>
        </p:nvSpPr>
        <p:spPr>
          <a:xfrm>
            <a:off x="1257300" y="3041809"/>
            <a:ext cx="15293341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141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Aplicando a governança na prática</a:t>
            </a:r>
            <a:endParaRPr lang="en-US" sz="660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4BFA3B37-FABC-B9BE-94CD-36767DE8892A}"/>
              </a:ext>
            </a:extLst>
          </p:cNvPr>
          <p:cNvSpPr/>
          <p:nvPr/>
        </p:nvSpPr>
        <p:spPr>
          <a:xfrm>
            <a:off x="1257300" y="5166360"/>
            <a:ext cx="13903037" cy="1760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cliente real do dia a dia — do diagnóstico à decisão.</a:t>
            </a:r>
            <a:endParaRPr lang="en-US" sz="32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77684DE-7508-F6BF-BB6A-CC341F98E97F}"/>
              </a:ext>
            </a:extLst>
          </p:cNvPr>
          <p:cNvSpPr txBox="1"/>
          <p:nvPr/>
        </p:nvSpPr>
        <p:spPr>
          <a:xfrm>
            <a:off x="1257300" y="2327791"/>
            <a:ext cx="9144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6600" b="1" dirty="0">
                <a:solidFill>
                  <a:srgbClr val="FFB1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058234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951AA8CF-0B4F-E997-EFA7-A5C5D5EE4213}"/>
              </a:ext>
            </a:extLst>
          </p:cNvPr>
          <p:cNvSpPr/>
          <p:nvPr/>
        </p:nvSpPr>
        <p:spPr>
          <a:xfrm>
            <a:off x="2190668" y="1038140"/>
            <a:ext cx="14117629" cy="18427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cliente: Estúdio Boa Forma Consultoria Ltda.</a:t>
            </a:r>
            <a:endParaRPr lang="en-US" sz="4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3FB98147-ACA0-30AA-9E52-405DC78EB13F}"/>
              </a:ext>
            </a:extLst>
          </p:cNvPr>
          <p:cNvSpPr/>
          <p:nvPr/>
        </p:nvSpPr>
        <p:spPr>
          <a:xfrm>
            <a:off x="2207947" y="2306870"/>
            <a:ext cx="13872105" cy="1228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 de consultoria em gestão esportiva para academias — optante do Simples Nacional, Anexo V.</a:t>
            </a:r>
            <a:endParaRPr lang="en-US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33F45ED2-A311-EB25-954A-01399C479198}"/>
              </a:ext>
            </a:extLst>
          </p:cNvPr>
          <p:cNvSpPr/>
          <p:nvPr/>
        </p:nvSpPr>
        <p:spPr>
          <a:xfrm>
            <a:off x="2207947" y="3704438"/>
            <a:ext cx="13872105" cy="19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“Esse é um caso comum: empresa de serviço, sócios não sabem que o enquadramento depende da folha de pagamento. O contador anterior nunca tinha calculado o fator R. Vamos aplicar a Fase 1 do checklist juntos.”</a:t>
            </a:r>
            <a:endParaRPr lang="en-US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0BB139BD-9BBE-D989-118A-A950FEDC2207}"/>
              </a:ext>
            </a:extLst>
          </p:cNvPr>
          <p:cNvSpPr/>
          <p:nvPr/>
        </p:nvSpPr>
        <p:spPr>
          <a:xfrm>
            <a:off x="4698474" y="5394028"/>
            <a:ext cx="4443984" cy="4709160"/>
          </a:xfrm>
          <a:prstGeom prst="roundRect">
            <a:avLst>
              <a:gd name="adj" fmla="val 4348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 sz="28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07BDEE90-4FDC-0917-949A-51889869CA4D}"/>
              </a:ext>
            </a:extLst>
          </p:cNvPr>
          <p:cNvSpPr/>
          <p:nvPr/>
        </p:nvSpPr>
        <p:spPr>
          <a:xfrm>
            <a:off x="1691464" y="5354086"/>
            <a:ext cx="4443984" cy="16379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R$ 480.000</a:t>
            </a:r>
            <a:endParaRPr lang="en-US" sz="4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148DB05D-4F06-D677-17CA-F1EEF53F18A2}"/>
              </a:ext>
            </a:extLst>
          </p:cNvPr>
          <p:cNvSpPr/>
          <p:nvPr/>
        </p:nvSpPr>
        <p:spPr>
          <a:xfrm>
            <a:off x="1897532" y="6280161"/>
            <a:ext cx="3707412" cy="16379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bruta (RBT12)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55BFFC2A-8D26-F660-E28C-3E19D1AEE0F2}"/>
              </a:ext>
            </a:extLst>
          </p:cNvPr>
          <p:cNvSpPr/>
          <p:nvPr/>
        </p:nvSpPr>
        <p:spPr>
          <a:xfrm>
            <a:off x="6183894" y="4916144"/>
            <a:ext cx="4443984" cy="4709160"/>
          </a:xfrm>
          <a:prstGeom prst="roundRect">
            <a:avLst>
              <a:gd name="adj" fmla="val 4348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 sz="28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46CEEA4C-283F-8ADA-0C80-5A0CA6209204}"/>
              </a:ext>
            </a:extLst>
          </p:cNvPr>
          <p:cNvSpPr/>
          <p:nvPr/>
        </p:nvSpPr>
        <p:spPr>
          <a:xfrm>
            <a:off x="6033194" y="5437071"/>
            <a:ext cx="4443984" cy="16379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R$ 110.000</a:t>
            </a:r>
            <a:endParaRPr lang="en-US" sz="4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22FD5390-FF5F-EAFB-BC32-432F55F26058}"/>
              </a:ext>
            </a:extLst>
          </p:cNvPr>
          <p:cNvSpPr/>
          <p:nvPr/>
        </p:nvSpPr>
        <p:spPr>
          <a:xfrm>
            <a:off x="6259068" y="6492239"/>
            <a:ext cx="3707412" cy="16379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Folha + pró-labore + encargos (12 meses)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D7AFEA98-720B-BEA2-0AD9-B0001DC576CC}"/>
              </a:ext>
            </a:extLst>
          </p:cNvPr>
          <p:cNvSpPr/>
          <p:nvPr/>
        </p:nvSpPr>
        <p:spPr>
          <a:xfrm>
            <a:off x="8585885" y="5354086"/>
            <a:ext cx="4443984" cy="4709160"/>
          </a:xfrm>
          <a:prstGeom prst="roundRect">
            <a:avLst>
              <a:gd name="adj" fmla="val 4348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 sz="280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4E49D9D5-42F9-8EC8-613E-D3FC7FE71D65}"/>
              </a:ext>
            </a:extLst>
          </p:cNvPr>
          <p:cNvSpPr/>
          <p:nvPr/>
        </p:nvSpPr>
        <p:spPr>
          <a:xfrm>
            <a:off x="10060446" y="5437071"/>
            <a:ext cx="4443984" cy="16379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Anexo V</a:t>
            </a:r>
            <a:endParaRPr lang="en-US" sz="4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6F5FCBD1-9191-58DD-1954-0D326B31EE6E}"/>
              </a:ext>
            </a:extLst>
          </p:cNvPr>
          <p:cNvSpPr/>
          <p:nvPr/>
        </p:nvSpPr>
        <p:spPr>
          <a:xfrm>
            <a:off x="10591960" y="6451739"/>
            <a:ext cx="3707412" cy="16379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Enquadramento atual — nunca revisado</a:t>
            </a:r>
            <a:endParaRPr lang="en-US" sz="24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560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67550F7F-F61F-BE8D-3F51-18F0F7AFF8E0}"/>
              </a:ext>
            </a:extLst>
          </p:cNvPr>
          <p:cNvSpPr/>
          <p:nvPr/>
        </p:nvSpPr>
        <p:spPr>
          <a:xfrm>
            <a:off x="1463040" y="1325880"/>
            <a:ext cx="15041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Aplicando o diagnóstico: o cálculo do fator R</a:t>
            </a:r>
            <a:endParaRPr lang="en-US" sz="5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4C8A313A-D3E4-1197-6720-0C68FF1D837F}"/>
              </a:ext>
            </a:extLst>
          </p:cNvPr>
          <p:cNvSpPr/>
          <p:nvPr/>
        </p:nvSpPr>
        <p:spPr>
          <a:xfrm>
            <a:off x="2148840" y="2697481"/>
            <a:ext cx="11338560" cy="1792034"/>
          </a:xfrm>
          <a:prstGeom prst="roundRect">
            <a:avLst>
              <a:gd name="adj" fmla="val 6154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31A701F7-1A37-549B-D86E-476C69B78A19}"/>
              </a:ext>
            </a:extLst>
          </p:cNvPr>
          <p:cNvSpPr/>
          <p:nvPr/>
        </p:nvSpPr>
        <p:spPr>
          <a:xfrm>
            <a:off x="2423160" y="31546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 R = </a:t>
            </a: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Folha de pagamento (12 meses) ÷ Receita bruta (12 meses)</a:t>
            </a:r>
            <a:endParaRPr lang="en-US" sz="280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5615A420-A9AC-7729-E690-B1F642000369}"/>
              </a:ext>
            </a:extLst>
          </p:cNvPr>
          <p:cNvSpPr/>
          <p:nvPr/>
        </p:nvSpPr>
        <p:spPr>
          <a:xfrm>
            <a:off x="2423160" y="365760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 R = R$ 110.000 ÷ R$ 480.000 = </a:t>
            </a:r>
            <a:r>
              <a:rPr lang="en-US" sz="3200" b="1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22,9%</a:t>
            </a:r>
            <a:endParaRPr lang="en-US" sz="2800" dirty="0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831AC929-D5DE-447E-BC3B-F3E1A880B37D}"/>
              </a:ext>
            </a:extLst>
          </p:cNvPr>
          <p:cNvSpPr/>
          <p:nvPr/>
        </p:nvSpPr>
        <p:spPr>
          <a:xfrm>
            <a:off x="2057400" y="5257470"/>
            <a:ext cx="5074920" cy="2331720"/>
          </a:xfrm>
          <a:prstGeom prst="roundRect">
            <a:avLst>
              <a:gd name="adj" fmla="val 3922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574DDD20-4A18-FDF4-0314-AE7B10F1B606}"/>
              </a:ext>
            </a:extLst>
          </p:cNvPr>
          <p:cNvSpPr/>
          <p:nvPr/>
        </p:nvSpPr>
        <p:spPr>
          <a:xfrm>
            <a:off x="2240280" y="4754880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1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 ATUAL</a:t>
            </a:r>
            <a:endParaRPr lang="en-US" sz="2800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970D25CC-C318-2E93-C2CD-E74464306C71}"/>
              </a:ext>
            </a:extLst>
          </p:cNvPr>
          <p:cNvSpPr/>
          <p:nvPr/>
        </p:nvSpPr>
        <p:spPr>
          <a:xfrm>
            <a:off x="2240280" y="5074920"/>
            <a:ext cx="4434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22,9%</a:t>
            </a:r>
            <a:endParaRPr lang="en-US" sz="340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4861A027-068C-36EE-937C-37E3AD5D23CB}"/>
              </a:ext>
            </a:extLst>
          </p:cNvPr>
          <p:cNvSpPr/>
          <p:nvPr/>
        </p:nvSpPr>
        <p:spPr>
          <a:xfrm>
            <a:off x="2240280" y="5760720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Anexo V</a:t>
            </a:r>
            <a:endParaRPr lang="en-US" sz="280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66332C70-F992-4F4A-D52A-1DF605BC19F7}"/>
              </a:ext>
            </a:extLst>
          </p:cNvPr>
          <p:cNvSpPr/>
          <p:nvPr/>
        </p:nvSpPr>
        <p:spPr>
          <a:xfrm>
            <a:off x="2217420" y="6309030"/>
            <a:ext cx="56007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Abaixo de 28% — alíquota mais alta para esse serviço</a:t>
            </a:r>
            <a:endParaRPr lang="en-US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C2754B10-291B-EBF4-F3B3-F08197A40698}"/>
              </a:ext>
            </a:extLst>
          </p:cNvPr>
          <p:cNvSpPr/>
          <p:nvPr/>
        </p:nvSpPr>
        <p:spPr>
          <a:xfrm>
            <a:off x="9464040" y="5648541"/>
            <a:ext cx="6697980" cy="3044952"/>
          </a:xfrm>
          <a:prstGeom prst="roundRect">
            <a:avLst>
              <a:gd name="adj" fmla="val 3922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pt-BR" sz="180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3ED1926A-DAA7-DBA6-EE13-AA6846C84A66}"/>
              </a:ext>
            </a:extLst>
          </p:cNvPr>
          <p:cNvSpPr/>
          <p:nvPr/>
        </p:nvSpPr>
        <p:spPr>
          <a:xfrm>
            <a:off x="10058400" y="5783579"/>
            <a:ext cx="5097780" cy="4204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100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DE VIRADA</a:t>
            </a:r>
            <a:endParaRPr lang="en-US" sz="2800" dirty="0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E91D01E1-8C01-39E1-5F98-F0D1DC5FCD25}"/>
              </a:ext>
            </a:extLst>
          </p:cNvPr>
          <p:cNvSpPr/>
          <p:nvPr/>
        </p:nvSpPr>
        <p:spPr>
          <a:xfrm>
            <a:off x="10058400" y="6103620"/>
            <a:ext cx="5097780" cy="735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28,0%</a:t>
            </a:r>
            <a:endParaRPr lang="en-US" sz="3400" dirty="0"/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29839553-8519-B8E2-0DB9-598FB071FA49}"/>
              </a:ext>
            </a:extLst>
          </p:cNvPr>
          <p:cNvSpPr/>
          <p:nvPr/>
        </p:nvSpPr>
        <p:spPr>
          <a:xfrm>
            <a:off x="10058400" y="6789419"/>
            <a:ext cx="5097780" cy="4204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Anexo III</a:t>
            </a:r>
            <a:endParaRPr lang="en-US" sz="2800" dirty="0"/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3BFA91B9-B7D7-753B-9E78-3FF266F49E0A}"/>
              </a:ext>
            </a:extLst>
          </p:cNvPr>
          <p:cNvSpPr/>
          <p:nvPr/>
        </p:nvSpPr>
        <p:spPr>
          <a:xfrm>
            <a:off x="10058400" y="7273862"/>
            <a:ext cx="5920740" cy="7357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daqui, a empresa migra para alíquota efetiva menor</a:t>
            </a:r>
            <a:endParaRPr lang="en-US" sz="2800" dirty="0"/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996D4F42-1D03-B512-3517-D6D2094755C8}"/>
              </a:ext>
            </a:extLst>
          </p:cNvPr>
          <p:cNvSpPr/>
          <p:nvPr/>
        </p:nvSpPr>
        <p:spPr>
          <a:xfrm>
            <a:off x="2240280" y="7158572"/>
            <a:ext cx="6697980" cy="10107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2800" i="1" noProof="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fator R está abaixo de 28%, a empresa permanece no Anexo V.</a:t>
            </a:r>
            <a:endParaRPr lang="pt-BR" sz="2800" noProof="0" dirty="0"/>
          </a:p>
        </p:txBody>
      </p:sp>
    </p:spTree>
    <p:extLst>
      <p:ext uri="{BB962C8B-B14F-4D97-AF65-F5344CB8AC3E}">
        <p14:creationId xmlns:p14="http://schemas.microsoft.com/office/powerpoint/2010/main" val="675018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39D7E42F-F323-BC4F-F878-5F13B3833685}"/>
              </a:ext>
            </a:extLst>
          </p:cNvPr>
          <p:cNvSpPr/>
          <p:nvPr/>
        </p:nvSpPr>
        <p:spPr>
          <a:xfrm>
            <a:off x="1232260" y="1419496"/>
            <a:ext cx="14746881" cy="1339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virada de consultoria</a:t>
            </a:r>
            <a:endParaRPr lang="en-US" sz="6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89690648-6688-2C81-2C8B-BAEFE925D061}"/>
              </a:ext>
            </a:extLst>
          </p:cNvPr>
          <p:cNvSpPr/>
          <p:nvPr/>
        </p:nvSpPr>
        <p:spPr>
          <a:xfrm>
            <a:off x="1232263" y="1834024"/>
            <a:ext cx="14490406" cy="31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“Se a empresa aumentasse o pró-labore dos sócios em cerca de R$ 24.400 por ano (pouco mais de R$ 2.000/mês), a folha bateria R$ 134.400 — exatamente 28% de R$ 480.000. </a:t>
            </a:r>
            <a:r>
              <a:rPr lang="en-US" sz="2800" b="1" dirty="0" err="1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pt-BR" sz="2800" b="1" noProof="0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migraria a empresa </a:t>
            </a:r>
            <a:r>
              <a:rPr lang="en-US" sz="2800" b="1" dirty="0">
                <a:solidFill>
                  <a:schemeClr val="bg2">
                    <a:lumMod val="75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o Anexo III, com alíquota efetiva menor.”</a:t>
            </a:r>
            <a:endParaRPr lang="en-US" sz="28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14DC117B-D13D-561F-4281-8F85FFF3F6F3}"/>
              </a:ext>
            </a:extLst>
          </p:cNvPr>
          <p:cNvSpPr/>
          <p:nvPr/>
        </p:nvSpPr>
        <p:spPr>
          <a:xfrm>
            <a:off x="1232262" y="4451003"/>
            <a:ext cx="14746879" cy="2511337"/>
          </a:xfrm>
          <a:prstGeom prst="roundRect">
            <a:avLst>
              <a:gd name="adj" fmla="val 5333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pt-BR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CB91F41B-CF39-3DF6-35CC-33A81008A41F}"/>
              </a:ext>
            </a:extLst>
          </p:cNvPr>
          <p:cNvSpPr/>
          <p:nvPr/>
        </p:nvSpPr>
        <p:spPr>
          <a:xfrm>
            <a:off x="1552301" y="4743993"/>
            <a:ext cx="13849244" cy="19253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8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Atenção: essa decisão tem trade-offs (mais INSS sobre o pró-labore, por exemplo). O objetivo não é dizer “sempre aumente o pró-labore” — é mostrar que só existe decisão estratégica quando existe diagnóstico.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E4CC4577-06CC-5E09-56D2-1999970E5962}"/>
              </a:ext>
            </a:extLst>
          </p:cNvPr>
          <p:cNvSpPr/>
          <p:nvPr/>
        </p:nvSpPr>
        <p:spPr>
          <a:xfrm>
            <a:off x="1770559" y="6980243"/>
            <a:ext cx="14746881" cy="1674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800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esse mesmo cliente, se estiver perto de operações B2B com direito a crédito, é candidato à simulação da janela de setembro — mais um motivo pra essa análise não ficar só no diagnóstico inicial.</a:t>
            </a:r>
            <a:endParaRPr 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4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FFCBE77A-6476-1F54-0EB3-AF17EF20D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7543" y="1047477"/>
            <a:ext cx="13813971" cy="1470025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rgbClr val="1A3666"/>
                </a:solidFill>
                <a:latin typeface="+mj-lt"/>
              </a:rPr>
              <a:t>Cliente - Simulação (Janeiro/2027)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9F35784C-5134-D2AB-1C92-12B6DE3E8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7543" y="2844300"/>
            <a:ext cx="13345886" cy="816428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Dados operacionais de uma empresa de serviços avaliando o Regime Híbrido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E518C7A7-F6FF-29D5-5306-CB1954FFB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686281"/>
              </p:ext>
            </p:extLst>
          </p:nvPr>
        </p:nvGraphicFramePr>
        <p:xfrm>
          <a:off x="1915884" y="3638957"/>
          <a:ext cx="7696358" cy="490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533">
                  <a:extLst>
                    <a:ext uri="{9D8B030D-6E8A-4147-A177-3AD203B41FA5}">
                      <a16:colId xmlns:a16="http://schemas.microsoft.com/office/drawing/2014/main" val="2228361596"/>
                    </a:ext>
                  </a:extLst>
                </a:gridCol>
                <a:gridCol w="4281825">
                  <a:extLst>
                    <a:ext uri="{9D8B030D-6E8A-4147-A177-3AD203B41FA5}">
                      <a16:colId xmlns:a16="http://schemas.microsoft.com/office/drawing/2014/main" val="1472727872"/>
                    </a:ext>
                  </a:extLst>
                </a:gridCol>
              </a:tblGrid>
              <a:tr h="1003173">
                <a:tc gridSpan="2">
                  <a:txBody>
                    <a:bodyPr/>
                    <a:lstStyle/>
                    <a:p>
                      <a:pPr algn="ctr"/>
                      <a:endParaRPr lang="pt-BR" sz="2500" dirty="0"/>
                    </a:p>
                    <a:p>
                      <a:pPr algn="ctr"/>
                      <a:r>
                        <a:rPr lang="pt-BR" sz="2500" dirty="0"/>
                        <a:t>DADOS DA EMPRESA (PROJEÇÃO</a:t>
                      </a:r>
                    </a:p>
                  </a:txBody>
                  <a:tcPr marL="119042" marR="119042" marT="59521" marB="59521"/>
                </a:tc>
                <a:tc hMerge="1"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119042" marR="119042" marT="59521" marB="59521"/>
                </a:tc>
                <a:extLst>
                  <a:ext uri="{0D108BD9-81ED-4DB2-BD59-A6C34878D82A}">
                    <a16:rowId xmlns:a16="http://schemas.microsoft.com/office/drawing/2014/main" val="3444258530"/>
                  </a:ext>
                </a:extLst>
              </a:tr>
              <a:tr h="444207">
                <a:tc>
                  <a:txBody>
                    <a:bodyPr/>
                    <a:lstStyle/>
                    <a:p>
                      <a:r>
                        <a:rPr lang="pt-BR" sz="2500" b="1" dirty="0"/>
                        <a:t>Receita Bruta Prevista: </a:t>
                      </a:r>
                    </a:p>
                  </a:txBody>
                  <a:tcPr marL="119042" marR="119042" marT="59521" marB="59521"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R$17.500,00</a:t>
                      </a:r>
                    </a:p>
                  </a:txBody>
                  <a:tcPr marL="119042" marR="119042" marT="59521" marB="59521"/>
                </a:tc>
                <a:extLst>
                  <a:ext uri="{0D108BD9-81ED-4DB2-BD59-A6C34878D82A}">
                    <a16:rowId xmlns:a16="http://schemas.microsoft.com/office/drawing/2014/main" val="1176586544"/>
                  </a:ext>
                </a:extLst>
              </a:tr>
              <a:tr h="651498">
                <a:tc>
                  <a:txBody>
                    <a:bodyPr/>
                    <a:lstStyle/>
                    <a:p>
                      <a:r>
                        <a:rPr lang="pt-BR" sz="2500" b="1" dirty="0"/>
                        <a:t>Perfil do Cliente Principal:</a:t>
                      </a:r>
                    </a:p>
                  </a:txBody>
                  <a:tcPr marL="119042" marR="119042" marT="59521" marB="59521"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Pessoa Jurídica (Empresa do Lucro Real - Mercado B2B).</a:t>
                      </a:r>
                    </a:p>
                  </a:txBody>
                  <a:tcPr marL="119042" marR="119042" marT="59521" marB="59521"/>
                </a:tc>
                <a:extLst>
                  <a:ext uri="{0D108BD9-81ED-4DB2-BD59-A6C34878D82A}">
                    <a16:rowId xmlns:a16="http://schemas.microsoft.com/office/drawing/2014/main" val="3952088727"/>
                  </a:ext>
                </a:extLst>
              </a:tr>
              <a:tr h="476557">
                <a:tc>
                  <a:txBody>
                    <a:bodyPr/>
                    <a:lstStyle/>
                    <a:p>
                      <a:r>
                        <a:rPr lang="pt-BR" sz="2500" b="1" dirty="0"/>
                        <a:t>Folha de Pagamento + INSS</a:t>
                      </a:r>
                    </a:p>
                  </a:txBody>
                  <a:tcPr marL="119042" marR="119042" marT="59521" marB="59521"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R$5.500,00</a:t>
                      </a:r>
                    </a:p>
                  </a:txBody>
                  <a:tcPr marL="119042" marR="119042" marT="59521" marB="59521"/>
                </a:tc>
                <a:extLst>
                  <a:ext uri="{0D108BD9-81ED-4DB2-BD59-A6C34878D82A}">
                    <a16:rowId xmlns:a16="http://schemas.microsoft.com/office/drawing/2014/main" val="1397713905"/>
                  </a:ext>
                </a:extLst>
              </a:tr>
              <a:tr h="752022">
                <a:tc>
                  <a:txBody>
                    <a:bodyPr/>
                    <a:lstStyle/>
                    <a:p>
                      <a:r>
                        <a:rPr lang="pt-BR" sz="2500" b="1" dirty="0"/>
                        <a:t>Honorários Contábeis:</a:t>
                      </a:r>
                    </a:p>
                  </a:txBody>
                  <a:tcPr marL="119042" marR="119042" marT="59521" marB="59521"/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R$400,00</a:t>
                      </a:r>
                    </a:p>
                  </a:txBody>
                  <a:tcPr marL="119042" marR="119042" marT="59521" marB="59521"/>
                </a:tc>
                <a:extLst>
                  <a:ext uri="{0D108BD9-81ED-4DB2-BD59-A6C34878D82A}">
                    <a16:rowId xmlns:a16="http://schemas.microsoft.com/office/drawing/2014/main" val="1735783571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1C749AD-F824-BC39-EA4B-EDD008CAC4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651506"/>
              </p:ext>
            </p:extLst>
          </p:nvPr>
        </p:nvGraphicFramePr>
        <p:xfrm>
          <a:off x="9786100" y="3660728"/>
          <a:ext cx="7696358" cy="36856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848179">
                  <a:extLst>
                    <a:ext uri="{9D8B030D-6E8A-4147-A177-3AD203B41FA5}">
                      <a16:colId xmlns:a16="http://schemas.microsoft.com/office/drawing/2014/main" val="1302501020"/>
                    </a:ext>
                  </a:extLst>
                </a:gridCol>
                <a:gridCol w="3848179">
                  <a:extLst>
                    <a:ext uri="{9D8B030D-6E8A-4147-A177-3AD203B41FA5}">
                      <a16:colId xmlns:a16="http://schemas.microsoft.com/office/drawing/2014/main" val="1639379772"/>
                    </a:ext>
                  </a:extLst>
                </a:gridCol>
              </a:tblGrid>
              <a:tr h="1114547">
                <a:tc gridSpan="2">
                  <a:txBody>
                    <a:bodyPr/>
                    <a:lstStyle/>
                    <a:p>
                      <a:pPr algn="ctr"/>
                      <a:endParaRPr lang="pt-BR" sz="2400" dirty="0"/>
                    </a:p>
                    <a:p>
                      <a:pPr algn="ctr"/>
                      <a:r>
                        <a:rPr lang="pt-BR" sz="2400" dirty="0"/>
                        <a:t>ESTRUTURA DE CUSTOS (SEM DIREITO A CRÉDITO)</a:t>
                      </a:r>
                    </a:p>
                  </a:txBody>
                  <a:tcPr marL="119721" marR="119721" marT="59860" marB="59860"/>
                </a:tc>
                <a:tc hMerge="1">
                  <a:txBody>
                    <a:bodyPr/>
                    <a:lstStyle/>
                    <a:p>
                      <a:endParaRPr lang="pt-BR" sz="1700" dirty="0"/>
                    </a:p>
                  </a:txBody>
                  <a:tcPr marL="110149" marR="110149" marT="55074" marB="55074"/>
                </a:tc>
                <a:extLst>
                  <a:ext uri="{0D108BD9-81ED-4DB2-BD59-A6C34878D82A}">
                    <a16:rowId xmlns:a16="http://schemas.microsoft.com/office/drawing/2014/main" val="4269311216"/>
                  </a:ext>
                </a:extLst>
              </a:tr>
              <a:tr h="885850">
                <a:tc>
                  <a:txBody>
                    <a:bodyPr/>
                    <a:lstStyle/>
                    <a:p>
                      <a:r>
                        <a:rPr lang="pt-BR" sz="2400" b="1" dirty="0"/>
                        <a:t>Despesas Operacionais:</a:t>
                      </a:r>
                    </a:p>
                  </a:txBody>
                  <a:tcPr marL="119721" marR="119721" marT="59860" marB="59860"/>
                </a:tc>
                <a:tc>
                  <a:txBody>
                    <a:bodyPr/>
                    <a:lstStyle/>
                    <a:p>
                      <a:r>
                        <a:rPr lang="pt-BR" sz="2400" dirty="0"/>
                        <a:t>Água, energia, internet e telefone.</a:t>
                      </a:r>
                    </a:p>
                  </a:txBody>
                  <a:tcPr marL="119721" marR="119721" marT="59860" marB="59860"/>
                </a:tc>
                <a:extLst>
                  <a:ext uri="{0D108BD9-81ED-4DB2-BD59-A6C34878D82A}">
                    <a16:rowId xmlns:a16="http://schemas.microsoft.com/office/drawing/2014/main" val="949422842"/>
                  </a:ext>
                </a:extLst>
              </a:tr>
              <a:tr h="1114547">
                <a:tc>
                  <a:txBody>
                    <a:bodyPr/>
                    <a:lstStyle/>
                    <a:p>
                      <a:r>
                        <a:rPr lang="pt-BR" sz="2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Impacto no IVA:</a:t>
                      </a:r>
                      <a:r>
                        <a:rPr lang="pt-BR" sz="2400" dirty="0"/>
                        <a:t> </a:t>
                      </a:r>
                    </a:p>
                  </a:txBody>
                  <a:tcPr marL="119721" marR="119721" marT="59860" marB="59860"/>
                </a:tc>
                <a:tc>
                  <a:txBody>
                    <a:bodyPr/>
                    <a:lstStyle/>
                    <a:p>
                      <a:r>
                        <a:rPr lang="pt-BR" sz="2400" dirty="0"/>
                        <a:t>Despesas sem nota fiscal ou sem direito a crédito fiscal (</a:t>
                      </a:r>
                      <a:r>
                        <a:rPr lang="pt-BR" sz="24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Crédito Zero</a:t>
                      </a:r>
                      <a:r>
                        <a:rPr lang="pt-BR" sz="2400" dirty="0"/>
                        <a:t> no regime não cumulativo).</a:t>
                      </a:r>
                    </a:p>
                  </a:txBody>
                  <a:tcPr marL="119721" marR="119721" marT="59860" marB="59860"/>
                </a:tc>
                <a:extLst>
                  <a:ext uri="{0D108BD9-81ED-4DB2-BD59-A6C34878D82A}">
                    <a16:rowId xmlns:a16="http://schemas.microsoft.com/office/drawing/2014/main" val="2427528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919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8561E23-AB79-712F-FE0A-AEC961EEA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0214" y="787716"/>
            <a:ext cx="15381514" cy="1470025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rgbClr val="1A3666"/>
                </a:solidFill>
                <a:latin typeface="+mj-lt"/>
              </a:rPr>
              <a:t>Apuração Simples Nacional Tradicional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3A9A7C7-8A42-2E67-7260-DC2A390937D7}"/>
              </a:ext>
            </a:extLst>
          </p:cNvPr>
          <p:cNvSpPr txBox="1"/>
          <p:nvPr/>
        </p:nvSpPr>
        <p:spPr>
          <a:xfrm>
            <a:off x="1730830" y="6924455"/>
            <a:ext cx="139119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highlight>
                  <a:srgbClr val="FFFF00"/>
                </a:highlight>
              </a:rPr>
              <a:t>Alíquota efetiva = Formula: [(RBT12 x ALIQ) – PD]/RBT12</a:t>
            </a:r>
          </a:p>
          <a:p>
            <a:r>
              <a:rPr lang="pt-BR" sz="2000" dirty="0"/>
              <a:t>Alíquota efetiva = (R$241.474,05 </a:t>
            </a:r>
            <a:r>
              <a:rPr lang="pt-BR" sz="2000" b="1" dirty="0"/>
              <a:t>x 11,20%) </a:t>
            </a:r>
            <a:r>
              <a:rPr lang="pt-BR" sz="2000" dirty="0"/>
              <a:t>– </a:t>
            </a:r>
            <a:r>
              <a:rPr lang="pt-BR" sz="2000" b="1" dirty="0"/>
              <a:t>Parcela a deduzir da 2º faixa do Anexo III conf. LC 214/2025</a:t>
            </a:r>
            <a:r>
              <a:rPr lang="pt-BR" sz="2000" dirty="0"/>
              <a:t> </a:t>
            </a:r>
          </a:p>
          <a:p>
            <a:r>
              <a:rPr lang="pt-BR" sz="2000" b="1" dirty="0"/>
              <a:t>Alíquota efetiva </a:t>
            </a:r>
            <a:r>
              <a:rPr lang="pt-BR" sz="2000" dirty="0"/>
              <a:t>= (R$241.474,05 x 0,112) – R$9.360,00/R$241.474,05</a:t>
            </a:r>
          </a:p>
          <a:p>
            <a:r>
              <a:rPr lang="pt-BR" sz="2000" b="1" dirty="0"/>
              <a:t>Alíquota efetiva </a:t>
            </a:r>
            <a:r>
              <a:rPr lang="pt-BR" sz="2000" dirty="0"/>
              <a:t>= (R$27.045,0936– R$9.360,00)/R$241.474,05</a:t>
            </a:r>
          </a:p>
          <a:p>
            <a:r>
              <a:rPr lang="pt-BR" sz="2000" b="1" dirty="0"/>
              <a:t>Alíquota efetiva </a:t>
            </a:r>
            <a:r>
              <a:rPr lang="pt-BR" sz="2000" dirty="0"/>
              <a:t>= 17.685,0936/R$241.474,05</a:t>
            </a:r>
          </a:p>
          <a:p>
            <a:r>
              <a:rPr lang="pt-BR" sz="2000" b="1" dirty="0">
                <a:highlight>
                  <a:srgbClr val="FFFF00"/>
                </a:highlight>
              </a:rPr>
              <a:t>Alíquota efetiva </a:t>
            </a:r>
            <a:r>
              <a:rPr lang="pt-BR" sz="2000" dirty="0">
                <a:highlight>
                  <a:srgbClr val="FFFF00"/>
                </a:highlight>
              </a:rPr>
              <a:t>= 7,32%</a:t>
            </a:r>
          </a:p>
          <a:p>
            <a:r>
              <a:rPr lang="pt-BR" sz="2000" b="1" dirty="0"/>
              <a:t>DAS Mensal </a:t>
            </a:r>
            <a:r>
              <a:rPr lang="pt-BR" sz="2000" dirty="0"/>
              <a:t>= Receita Bruta x alíquota efetiva = R$17.500,00 x 7,32% =</a:t>
            </a:r>
            <a:r>
              <a:rPr lang="pt-BR" sz="2000" b="1" dirty="0"/>
              <a:t> </a:t>
            </a:r>
            <a:r>
              <a:rPr lang="pt-BR" sz="2000" b="1" dirty="0">
                <a:highlight>
                  <a:srgbClr val="FFFF00"/>
                </a:highlight>
              </a:rPr>
              <a:t>R$1.281,67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8544CE8-24BE-8558-7DE0-7C8730BA9CB1}"/>
              </a:ext>
            </a:extLst>
          </p:cNvPr>
          <p:cNvSpPr txBox="1"/>
          <p:nvPr/>
        </p:nvSpPr>
        <p:spPr>
          <a:xfrm>
            <a:off x="11994164" y="2538665"/>
            <a:ext cx="419336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000" b="1" dirty="0"/>
              <a:t>Resolução CGSN nº 190/2026</a:t>
            </a:r>
            <a:r>
              <a:rPr lang="pt-BR" sz="2000" dirty="0"/>
              <a:t>, altera resolução CGSN nº 140/2018, prestação de serviços descritos no inciso III do § 1º do art. 25, e serviços descritos no inciso V quando o fator "r" for igual ou superior a 28%. prestação de serviços descritos no inciso III do § 1º do art. 25, e serviços descritos no inciso V quando o fator "r" for igual ou superior a 28%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27CD7B2F-A873-49D8-9B8B-5DE33517A0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589837"/>
              </p:ext>
            </p:extLst>
          </p:nvPr>
        </p:nvGraphicFramePr>
        <p:xfrm>
          <a:off x="1730827" y="2090972"/>
          <a:ext cx="9329060" cy="46799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64530">
                  <a:extLst>
                    <a:ext uri="{9D8B030D-6E8A-4147-A177-3AD203B41FA5}">
                      <a16:colId xmlns:a16="http://schemas.microsoft.com/office/drawing/2014/main" val="3561721147"/>
                    </a:ext>
                  </a:extLst>
                </a:gridCol>
                <a:gridCol w="4664530">
                  <a:extLst>
                    <a:ext uri="{9D8B030D-6E8A-4147-A177-3AD203B41FA5}">
                      <a16:colId xmlns:a16="http://schemas.microsoft.com/office/drawing/2014/main" val="577095784"/>
                    </a:ext>
                  </a:extLst>
                </a:gridCol>
              </a:tblGrid>
              <a:tr h="363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Descrição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Valor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12791640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RBT 12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R$241.474,05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38869874"/>
                  </a:ext>
                </a:extLst>
              </a:tr>
              <a:tr h="376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Receita Bruta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R$ 17.500,00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13141472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Regime Atual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Simples Nacional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37754939"/>
                  </a:ext>
                </a:extLst>
              </a:tr>
              <a:tr h="376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Cliente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Empresa do Lucro Real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99060678"/>
                  </a:ext>
                </a:extLst>
              </a:tr>
              <a:tr h="376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Folha de pagamento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5.000,00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87966854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Fator R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28,16%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60678936"/>
                  </a:ext>
                </a:extLst>
              </a:tr>
              <a:tr h="363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Alíquota efetiva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b="1" kern="0" dirty="0">
                          <a:effectLst/>
                        </a:rPr>
                        <a:t>7,32%</a:t>
                      </a:r>
                      <a:endParaRPr lang="pt-BR" sz="20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23074859"/>
                  </a:ext>
                </a:extLst>
              </a:tr>
              <a:tr h="13561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Alíquota Nominal (Anexo III, 2º Faixa – </a:t>
                      </a:r>
                      <a:r>
                        <a:rPr lang="pt-BR" sz="2000" kern="0" dirty="0" err="1">
                          <a:effectLst/>
                        </a:rPr>
                        <a:t>Resol</a:t>
                      </a:r>
                      <a:r>
                        <a:rPr lang="pt-BR" sz="2000" kern="0" dirty="0">
                          <a:effectLst/>
                        </a:rPr>
                        <a:t>. CGSN nº 190/2026)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11,20%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99043299"/>
                  </a:ext>
                </a:extLst>
              </a:tr>
              <a:tr h="376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DAS Mensal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R$1.281,67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001919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888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624A154-5DA0-AA04-B6EB-F13F94E50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6785" y="1361735"/>
            <a:ext cx="15294429" cy="1470025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rgbClr val="1A3666"/>
                </a:solidFill>
                <a:latin typeface="+mj-lt"/>
              </a:rPr>
              <a:t>A Nova Repartição Interna do DAS para Serviços em 2027 (Res. Nº 190/2026)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89B2C8D-A48C-B7E6-DDD8-0566D5BEB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171" y="3016591"/>
            <a:ext cx="10904250" cy="567021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37ED8A9-4253-C339-7258-512BBFC9E5A8}"/>
              </a:ext>
            </a:extLst>
          </p:cNvPr>
          <p:cNvSpPr txBox="1"/>
          <p:nvPr/>
        </p:nvSpPr>
        <p:spPr>
          <a:xfrm>
            <a:off x="1785256" y="3343317"/>
            <a:ext cx="44849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u="sng" dirty="0">
                <a:solidFill>
                  <a:schemeClr val="tx1"/>
                </a:solidFill>
              </a:rPr>
              <a:t>ANEXO III </a:t>
            </a:r>
            <a:r>
              <a:rPr lang="pt-BR" sz="2000" dirty="0">
                <a:solidFill>
                  <a:schemeClr val="tx1"/>
                </a:solidFill>
              </a:rPr>
              <a:t>da Resolução CGSN nº 140/2018 alterado pela </a:t>
            </a:r>
            <a:r>
              <a:rPr lang="pt-BR" sz="2000" dirty="0" err="1">
                <a:solidFill>
                  <a:schemeClr val="tx1"/>
                </a:solidFill>
              </a:rPr>
              <a:t>Resol</a:t>
            </a:r>
            <a:r>
              <a:rPr lang="pt-BR" sz="2000" dirty="0">
                <a:solidFill>
                  <a:schemeClr val="tx1"/>
                </a:solidFill>
              </a:rPr>
              <a:t>. CGSN nº 190/2026 - Alíquotas e Partilha do Simples Nacional - Receitas de locação de bens móveis e de prestação de serviços descritos no inciso III do § 1º do Art. 25, e serviços descritos no inciso V quando o</a:t>
            </a:r>
            <a:r>
              <a:rPr lang="pt-BR" sz="2000" b="1" dirty="0">
                <a:solidFill>
                  <a:schemeClr val="tx1"/>
                </a:solidFill>
              </a:rPr>
              <a:t> fator "r"</a:t>
            </a:r>
            <a:r>
              <a:rPr lang="pt-BR" sz="2000" dirty="0">
                <a:solidFill>
                  <a:schemeClr val="tx1"/>
                </a:solidFill>
              </a:rPr>
              <a:t> for igual ou </a:t>
            </a:r>
            <a:r>
              <a:rPr lang="pt-BR" sz="2000" b="1" dirty="0">
                <a:solidFill>
                  <a:schemeClr val="tx1"/>
                </a:solidFill>
              </a:rPr>
              <a:t>superior a 28%</a:t>
            </a:r>
          </a:p>
          <a:p>
            <a:r>
              <a:rPr lang="pt-BR" sz="2000" dirty="0">
                <a:solidFill>
                  <a:schemeClr val="tx1"/>
                </a:solidFill>
              </a:rPr>
              <a:t>(Vigência: 1º/1/2027 a 31/12/2028)</a:t>
            </a:r>
          </a:p>
          <a:p>
            <a:r>
              <a:rPr lang="pt-BR" sz="2000" dirty="0">
                <a:solidFill>
                  <a:schemeClr val="tx1"/>
                </a:solidFill>
              </a:rPr>
              <a:t>Para os anos-calendário 2027 e 2028</a:t>
            </a:r>
          </a:p>
          <a:p>
            <a:pPr lvl="1"/>
            <a:endParaRPr lang="pt-BR" sz="2000" dirty="0">
              <a:solidFill>
                <a:schemeClr val="tx1"/>
              </a:solidFill>
            </a:endParaRPr>
          </a:p>
          <a:p>
            <a:pPr lvl="1"/>
            <a:r>
              <a:rPr lang="pt-BR" sz="2000" dirty="0">
                <a:solidFill>
                  <a:schemeClr val="tx1"/>
                </a:solidFill>
              </a:rPr>
              <a:t>Não basta olhar apenas para a alíquota nominal do anexo. </a:t>
            </a:r>
          </a:p>
          <a:p>
            <a:pPr lvl="1"/>
            <a:endParaRPr lang="pt-BR" sz="2000" dirty="0">
              <a:solidFill>
                <a:schemeClr val="tx1"/>
              </a:solidFill>
            </a:endParaRPr>
          </a:p>
          <a:p>
            <a:pPr lvl="1"/>
            <a:r>
              <a:rPr lang="pt-BR" sz="2000" dirty="0">
                <a:solidFill>
                  <a:schemeClr val="tx1"/>
                </a:solidFill>
              </a:rPr>
              <a:t>É preciso olhar também para a composição da alíquota e a repartição dos tributos.</a:t>
            </a:r>
          </a:p>
        </p:txBody>
      </p:sp>
    </p:spTree>
    <p:extLst>
      <p:ext uri="{BB962C8B-B14F-4D97-AF65-F5344CB8AC3E}">
        <p14:creationId xmlns:p14="http://schemas.microsoft.com/office/powerpoint/2010/main" val="3791222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B228816-D5A8-FA0D-7CCA-B4B65BBF3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4059" y="976539"/>
            <a:ext cx="14706283" cy="1470025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rgbClr val="002968"/>
                </a:solidFill>
                <a:latin typeface="+mj-lt"/>
              </a:rPr>
              <a:t>Simples Nacional </a:t>
            </a:r>
            <a:r>
              <a:rPr lang="pt-BR" sz="6000" b="1" dirty="0">
                <a:solidFill>
                  <a:schemeClr val="bg1"/>
                </a:solidFill>
                <a:highlight>
                  <a:srgbClr val="1D3F65"/>
                </a:highlight>
                <a:latin typeface="+mj-lt"/>
              </a:rPr>
              <a:t>Puro</a:t>
            </a:r>
            <a:r>
              <a:rPr lang="pt-BR" sz="6000" b="1" dirty="0">
                <a:solidFill>
                  <a:srgbClr val="002968"/>
                </a:solidFill>
                <a:latin typeface="+mj-lt"/>
              </a:rPr>
              <a:t>: Alíquota Efetiva do DAS (IBS e CBS por dentro)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3A73F77F-B28C-0247-4300-C11965BCA5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0057" y="2688772"/>
            <a:ext cx="13432972" cy="620339"/>
          </a:xfrm>
        </p:spPr>
        <p:txBody>
          <a:bodyPr>
            <a:normAutofit fontScale="92500" lnSpcReduction="10000"/>
          </a:bodyPr>
          <a:lstStyle/>
          <a:p>
            <a:r>
              <a:rPr lang="pt-BR" sz="3600" dirty="0">
                <a:solidFill>
                  <a:schemeClr val="tx1"/>
                </a:solidFill>
                <a:latin typeface="+mj-lt"/>
              </a:rPr>
              <a:t>Impostos que Permanecem na Guia Única do (2ª Faixa - Anexo III)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97DFCE1-9002-BB11-B79E-FE86A5952279}"/>
              </a:ext>
            </a:extLst>
          </p:cNvPr>
          <p:cNvSpPr txBox="1"/>
          <p:nvPr/>
        </p:nvSpPr>
        <p:spPr>
          <a:xfrm>
            <a:off x="1644059" y="3884735"/>
            <a:ext cx="12333198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b="1" dirty="0">
                <a:solidFill>
                  <a:schemeClr val="bg1"/>
                </a:solidFill>
                <a:highlight>
                  <a:srgbClr val="1D3F65"/>
                </a:highlight>
              </a:rPr>
              <a:t>Passo 1: Regra de Cálculo (DAS POR DENTRO)</a:t>
            </a: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2000" dirty="0">
                <a:solidFill>
                  <a:schemeClr val="tx1"/>
                </a:solidFill>
              </a:rPr>
              <a:t>Para descobrir a nova alíquota de cada imposto que continua </a:t>
            </a:r>
            <a:r>
              <a:rPr lang="pt-BR" sz="2000" b="1" dirty="0">
                <a:solidFill>
                  <a:schemeClr val="tx1"/>
                </a:solidFill>
              </a:rPr>
              <a:t>POR DENTRO</a:t>
            </a:r>
            <a:r>
              <a:rPr lang="pt-BR" sz="2000" dirty="0">
                <a:solidFill>
                  <a:schemeClr val="tx1"/>
                </a:solidFill>
              </a:rPr>
              <a:t> da guia do DAS, multiplicamos o peso individual de partilha pela alíquota efetiva atual de </a:t>
            </a:r>
            <a:r>
              <a:rPr lang="pt-BR" sz="2000" b="1" dirty="0">
                <a:solidFill>
                  <a:schemeClr val="tx1"/>
                </a:solidFill>
              </a:rPr>
              <a:t>7,32%</a:t>
            </a:r>
            <a:r>
              <a:rPr lang="pt-BR" sz="2000" dirty="0">
                <a:solidFill>
                  <a:schemeClr val="tx1"/>
                </a:solidFill>
              </a:rPr>
              <a:t>.</a:t>
            </a:r>
          </a:p>
          <a:p>
            <a:pPr lvl="0"/>
            <a:endParaRPr lang="pt-BR" sz="1000" dirty="0">
              <a:solidFill>
                <a:schemeClr val="tx1"/>
              </a:solidFill>
            </a:endParaRPr>
          </a:p>
          <a:p>
            <a:pPr lvl="0"/>
            <a:r>
              <a:rPr lang="pt-BR" sz="2000" b="1" dirty="0">
                <a:solidFill>
                  <a:schemeClr val="bg1"/>
                </a:solidFill>
                <a:highlight>
                  <a:srgbClr val="1D3F65"/>
                </a:highlight>
              </a:rPr>
              <a:t>Passo 2: Cálculo dos Impostos Mantidos (DAS POR DENTRO)</a:t>
            </a:r>
            <a:endParaRPr lang="pt-BR" sz="2000" dirty="0">
              <a:solidFill>
                <a:schemeClr val="bg1"/>
              </a:solidFill>
              <a:highlight>
                <a:srgbClr val="1D3F65"/>
              </a:highlight>
            </a:endParaRPr>
          </a:p>
          <a:p>
            <a:pPr lvl="1"/>
            <a:r>
              <a:rPr lang="pt-BR" sz="2000" b="1" dirty="0">
                <a:solidFill>
                  <a:schemeClr val="tx1"/>
                </a:solidFill>
              </a:rPr>
              <a:t>IRPJ:</a:t>
            </a:r>
            <a:r>
              <a:rPr lang="pt-BR" sz="2000" dirty="0">
                <a:solidFill>
                  <a:schemeClr val="tx1"/>
                </a:solidFill>
              </a:rPr>
              <a:t> 7,32% </a:t>
            </a:r>
            <a:r>
              <a:rPr lang="pt-BR" sz="2000" b="1" dirty="0">
                <a:solidFill>
                  <a:schemeClr val="tx1"/>
                </a:solidFill>
              </a:rPr>
              <a:t>x</a:t>
            </a:r>
            <a:r>
              <a:rPr lang="pt-BR" sz="2000" dirty="0">
                <a:solidFill>
                  <a:schemeClr val="tx1"/>
                </a:solidFill>
              </a:rPr>
              <a:t> 4,00% = 0,2928% </a:t>
            </a:r>
            <a:r>
              <a:rPr lang="pt-BR" sz="2000" i="1" dirty="0">
                <a:solidFill>
                  <a:schemeClr val="tx1"/>
                </a:solidFill>
              </a:rPr>
              <a:t>(Federal - Fica por dentro)</a:t>
            </a:r>
          </a:p>
          <a:p>
            <a:pPr lvl="1"/>
            <a:r>
              <a:rPr lang="pt-BR" sz="2000" b="1" dirty="0">
                <a:solidFill>
                  <a:schemeClr val="tx1"/>
                </a:solidFill>
              </a:rPr>
              <a:t>CSLL: </a:t>
            </a:r>
            <a:r>
              <a:rPr lang="pt-BR" sz="2000" dirty="0">
                <a:solidFill>
                  <a:schemeClr val="tx1"/>
                </a:solidFill>
              </a:rPr>
              <a:t>7,32% </a:t>
            </a:r>
            <a:r>
              <a:rPr lang="pt-BR" sz="2000" b="1" dirty="0">
                <a:solidFill>
                  <a:schemeClr val="tx1"/>
                </a:solidFill>
              </a:rPr>
              <a:t>x</a:t>
            </a:r>
            <a:r>
              <a:rPr lang="pt-BR" sz="2000" dirty="0">
                <a:solidFill>
                  <a:schemeClr val="tx1"/>
                </a:solidFill>
              </a:rPr>
              <a:t> 3,50% = 0,2562% </a:t>
            </a:r>
            <a:r>
              <a:rPr lang="pt-BR" sz="2000" i="1" dirty="0">
                <a:solidFill>
                  <a:schemeClr val="tx1"/>
                </a:solidFill>
              </a:rPr>
              <a:t>(Federal - Fica por dentro)</a:t>
            </a:r>
            <a:endParaRPr lang="pt-BR" sz="2000" dirty="0">
              <a:solidFill>
                <a:schemeClr val="tx1"/>
              </a:solidFill>
            </a:endParaRPr>
          </a:p>
          <a:p>
            <a:pPr lvl="1"/>
            <a:r>
              <a:rPr lang="pt-BR" sz="2000" b="1" dirty="0">
                <a:solidFill>
                  <a:schemeClr val="tx1"/>
                </a:solidFill>
                <a:highlight>
                  <a:srgbClr val="FFFF00"/>
                </a:highlight>
              </a:rPr>
              <a:t>CBS: 7,32 x </a:t>
            </a:r>
            <a:r>
              <a:rPr lang="pt-BR" sz="2000" dirty="0">
                <a:solidFill>
                  <a:schemeClr val="tx1"/>
                </a:solidFill>
                <a:highlight>
                  <a:srgbClr val="FFFF00"/>
                </a:highlight>
              </a:rPr>
              <a:t>16,91% = 1,2378</a:t>
            </a:r>
            <a:r>
              <a:rPr lang="pt-BR" sz="2000" dirty="0">
                <a:solidFill>
                  <a:schemeClr val="tx1"/>
                </a:solidFill>
              </a:rPr>
              <a:t> </a:t>
            </a:r>
            <a:r>
              <a:rPr lang="pt-BR" sz="2000" i="1" dirty="0">
                <a:solidFill>
                  <a:schemeClr val="tx1"/>
                </a:solidFill>
              </a:rPr>
              <a:t>(Federal - Fica por dentro)</a:t>
            </a:r>
            <a:endParaRPr lang="pt-BR" sz="2000" dirty="0">
              <a:solidFill>
                <a:schemeClr val="tx1"/>
              </a:solidFill>
            </a:endParaRPr>
          </a:p>
          <a:p>
            <a:pPr lvl="1"/>
            <a:r>
              <a:rPr lang="pt-BR" sz="2000" b="1" dirty="0">
                <a:solidFill>
                  <a:schemeClr val="tx1"/>
                </a:solidFill>
              </a:rPr>
              <a:t>CPP:</a:t>
            </a:r>
            <a:r>
              <a:rPr lang="pt-BR" sz="2000" dirty="0">
                <a:solidFill>
                  <a:schemeClr val="tx1"/>
                </a:solidFill>
              </a:rPr>
              <a:t> 7,32% </a:t>
            </a:r>
            <a:r>
              <a:rPr lang="pt-BR" sz="2000" b="1" dirty="0">
                <a:solidFill>
                  <a:schemeClr val="tx1"/>
                </a:solidFill>
              </a:rPr>
              <a:t>x </a:t>
            </a:r>
            <a:r>
              <a:rPr lang="pt-BR" sz="2000" dirty="0">
                <a:solidFill>
                  <a:schemeClr val="tx1"/>
                </a:solidFill>
              </a:rPr>
              <a:t>43,40% = 3,1769% </a:t>
            </a:r>
            <a:r>
              <a:rPr lang="pt-BR" sz="2000" i="1" dirty="0">
                <a:solidFill>
                  <a:schemeClr val="tx1"/>
                </a:solidFill>
              </a:rPr>
              <a:t>(Previdência - Fica por dentro)</a:t>
            </a:r>
            <a:endParaRPr lang="pt-BR" sz="2000" dirty="0">
              <a:solidFill>
                <a:schemeClr val="tx1"/>
              </a:solidFill>
            </a:endParaRPr>
          </a:p>
          <a:p>
            <a:pPr lvl="1"/>
            <a:r>
              <a:rPr lang="pt-BR" sz="2000" b="1" dirty="0">
                <a:solidFill>
                  <a:schemeClr val="tx1"/>
                </a:solidFill>
              </a:rPr>
              <a:t>ISS: </a:t>
            </a:r>
            <a:r>
              <a:rPr lang="pt-BR" sz="2000" dirty="0">
                <a:solidFill>
                  <a:schemeClr val="tx1"/>
                </a:solidFill>
              </a:rPr>
              <a:t>7,32% </a:t>
            </a:r>
            <a:r>
              <a:rPr lang="pt-BR" sz="2000" b="1" dirty="0">
                <a:solidFill>
                  <a:schemeClr val="tx1"/>
                </a:solidFill>
              </a:rPr>
              <a:t>x </a:t>
            </a:r>
            <a:r>
              <a:rPr lang="pt-BR" sz="2000" dirty="0">
                <a:solidFill>
                  <a:schemeClr val="tx1"/>
                </a:solidFill>
              </a:rPr>
              <a:t>32,00% = 2,3424% </a:t>
            </a:r>
            <a:r>
              <a:rPr lang="pt-BR" sz="2000" i="1" dirty="0">
                <a:solidFill>
                  <a:schemeClr val="tx1"/>
                </a:solidFill>
              </a:rPr>
              <a:t>(Municipal - Fica por dentro)</a:t>
            </a:r>
          </a:p>
          <a:p>
            <a:pPr lvl="1"/>
            <a:r>
              <a:rPr lang="pt-BR" sz="2000" b="1" i="1" dirty="0">
                <a:solidFill>
                  <a:schemeClr val="tx1"/>
                </a:solidFill>
                <a:highlight>
                  <a:srgbClr val="FFFF00"/>
                </a:highlight>
              </a:rPr>
              <a:t>IBS</a:t>
            </a:r>
            <a:r>
              <a:rPr lang="pt-BR" sz="2000" i="1" dirty="0">
                <a:solidFill>
                  <a:schemeClr val="tx1"/>
                </a:solidFill>
                <a:highlight>
                  <a:srgbClr val="FFFF00"/>
                </a:highlight>
              </a:rPr>
              <a:t>: 7,32% </a:t>
            </a:r>
            <a:r>
              <a:rPr lang="pt-BR" sz="2000" b="1" i="1" dirty="0">
                <a:solidFill>
                  <a:schemeClr val="tx1"/>
                </a:solidFill>
                <a:highlight>
                  <a:srgbClr val="FFFF00"/>
                </a:highlight>
              </a:rPr>
              <a:t>x</a:t>
            </a:r>
            <a:r>
              <a:rPr lang="pt-BR" sz="2000" i="1" dirty="0">
                <a:solidFill>
                  <a:schemeClr val="tx1"/>
                </a:solidFill>
                <a:highlight>
                  <a:srgbClr val="FFFF00"/>
                </a:highlight>
              </a:rPr>
              <a:t> 0,19% =  </a:t>
            </a:r>
            <a:r>
              <a:rPr lang="pt-BR" sz="2000" b="1" i="1" dirty="0">
                <a:solidFill>
                  <a:schemeClr val="tx1"/>
                </a:solidFill>
                <a:highlight>
                  <a:srgbClr val="FFFF00"/>
                </a:highlight>
              </a:rPr>
              <a:t>0,0139</a:t>
            </a:r>
            <a:r>
              <a:rPr lang="pt-BR" sz="2000" i="1" dirty="0">
                <a:solidFill>
                  <a:schemeClr val="tx1"/>
                </a:solidFill>
                <a:highlight>
                  <a:srgbClr val="FFFF00"/>
                </a:highlight>
              </a:rPr>
              <a:t>%</a:t>
            </a:r>
            <a:r>
              <a:rPr lang="pt-BR" sz="2000" i="1" dirty="0">
                <a:solidFill>
                  <a:schemeClr val="tx1"/>
                </a:solidFill>
              </a:rPr>
              <a:t> (Municipal - Fica por dentro)</a:t>
            </a:r>
          </a:p>
          <a:p>
            <a:pPr lvl="1"/>
            <a:endParaRPr lang="pt-BR" sz="1000" dirty="0">
              <a:solidFill>
                <a:schemeClr val="tx1"/>
              </a:solidFill>
            </a:endParaRPr>
          </a:p>
          <a:p>
            <a:pPr lvl="0"/>
            <a:r>
              <a:rPr lang="pt-BR" sz="2000" b="1" dirty="0">
                <a:solidFill>
                  <a:schemeClr val="bg1"/>
                </a:solidFill>
                <a:highlight>
                  <a:srgbClr val="1D3F65"/>
                </a:highlight>
              </a:rPr>
              <a:t>Passo 3: Alíquota Consolidada (DAS POR DENTRO)</a:t>
            </a: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2000" dirty="0">
                <a:solidFill>
                  <a:schemeClr val="tx1"/>
                </a:solidFill>
              </a:rPr>
              <a:t>Somando apenas os percentuais dos tributos remanescentes na guia única:</a:t>
            </a: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2000" dirty="0">
                <a:solidFill>
                  <a:schemeClr val="tx1"/>
                </a:solidFill>
              </a:rPr>
              <a:t>0,2928% + 0,2562% + 1,2378% + 3,1769 +2,3424% + 0,0139% = </a:t>
            </a:r>
            <a:r>
              <a:rPr lang="pt-BR" sz="2000" b="1" dirty="0">
                <a:solidFill>
                  <a:schemeClr val="tx1"/>
                </a:solidFill>
              </a:rPr>
              <a:t>7,3227% </a:t>
            </a:r>
            <a:r>
              <a:rPr lang="pt-BR" sz="2000" dirty="0">
                <a:solidFill>
                  <a:schemeClr val="tx1"/>
                </a:solidFill>
              </a:rPr>
              <a:t>(</a:t>
            </a:r>
            <a:r>
              <a:rPr lang="pt-BR" sz="2000" b="1" dirty="0" err="1">
                <a:solidFill>
                  <a:schemeClr val="tx1"/>
                </a:solidFill>
              </a:rPr>
              <a:t>Alíq</a:t>
            </a:r>
            <a:r>
              <a:rPr lang="pt-BR" sz="2000" b="1" dirty="0">
                <a:solidFill>
                  <a:schemeClr val="tx1"/>
                </a:solidFill>
              </a:rPr>
              <a:t>. efetiva POR DENTRO)</a:t>
            </a:r>
          </a:p>
          <a:p>
            <a:pPr lvl="0"/>
            <a:endParaRPr lang="pt-BR" sz="1000" b="1" dirty="0">
              <a:solidFill>
                <a:schemeClr val="tx1"/>
              </a:solidFill>
            </a:endParaRPr>
          </a:p>
          <a:p>
            <a:pPr lvl="0"/>
            <a:r>
              <a:rPr lang="pt-BR" sz="2000" b="1" dirty="0">
                <a:solidFill>
                  <a:schemeClr val="bg1"/>
                </a:solidFill>
                <a:highlight>
                  <a:srgbClr val="1D3F65"/>
                </a:highlight>
              </a:rPr>
              <a:t>Passo 4: Valor da Guia do Simples Híbrido (DAS POR DENTRO)</a:t>
            </a:r>
            <a:endParaRPr lang="pt-BR" sz="2000" dirty="0">
              <a:solidFill>
                <a:schemeClr val="bg1"/>
              </a:solidFill>
              <a:highlight>
                <a:srgbClr val="1D3F65"/>
              </a:highlight>
            </a:endParaRPr>
          </a:p>
          <a:p>
            <a:pPr lvl="1"/>
            <a:r>
              <a:rPr lang="pt-BR" sz="2000" b="1" dirty="0">
                <a:solidFill>
                  <a:schemeClr val="tx1"/>
                </a:solidFill>
              </a:rPr>
              <a:t>Fórmula:</a:t>
            </a:r>
            <a:r>
              <a:rPr lang="pt-BR" sz="2000" dirty="0">
                <a:solidFill>
                  <a:schemeClr val="tx1"/>
                </a:solidFill>
              </a:rPr>
              <a:t> Faturamento × Nova Alíquota Efetiva por Dentro</a:t>
            </a:r>
          </a:p>
          <a:p>
            <a:pPr lvl="1"/>
            <a:r>
              <a:rPr lang="pt-BR" sz="2000" b="1" dirty="0">
                <a:solidFill>
                  <a:schemeClr val="tx1"/>
                </a:solidFill>
                <a:highlight>
                  <a:srgbClr val="FFFF00"/>
                </a:highlight>
              </a:rPr>
              <a:t>Cálculo: </a:t>
            </a:r>
            <a:r>
              <a:rPr lang="pt-BR" sz="2000" dirty="0">
                <a:solidFill>
                  <a:schemeClr val="tx1"/>
                </a:solidFill>
                <a:highlight>
                  <a:srgbClr val="FFFF00"/>
                </a:highlight>
              </a:rPr>
              <a:t>17.500,00 </a:t>
            </a:r>
            <a:r>
              <a:rPr lang="pt-BR" sz="2000" b="1" dirty="0">
                <a:solidFill>
                  <a:schemeClr val="tx1"/>
                </a:solidFill>
                <a:highlight>
                  <a:srgbClr val="FFFF00"/>
                </a:highlight>
              </a:rPr>
              <a:t>x </a:t>
            </a:r>
            <a:r>
              <a:rPr lang="pt-BR" sz="2000" dirty="0">
                <a:solidFill>
                  <a:schemeClr val="tx1"/>
                </a:solidFill>
                <a:highlight>
                  <a:srgbClr val="FFFF00"/>
                </a:highlight>
              </a:rPr>
              <a:t>6,0683% = R$1.281,67</a:t>
            </a:r>
          </a:p>
          <a:p>
            <a:br>
              <a:rPr lang="pt-BR" dirty="0"/>
            </a:b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89F0E2D-1CB4-2258-96EA-1736D974C268}"/>
              </a:ext>
            </a:extLst>
          </p:cNvPr>
          <p:cNvSpPr txBox="1"/>
          <p:nvPr/>
        </p:nvSpPr>
        <p:spPr>
          <a:xfrm>
            <a:off x="12231757" y="4999118"/>
            <a:ext cx="5729671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1" dirty="0"/>
              <a:t>Percentual de Repartição dos Tributos - 2º Faixa.</a:t>
            </a:r>
          </a:p>
          <a:p>
            <a:pPr algn="just"/>
            <a:endParaRPr lang="pt-BR" sz="500" b="1" dirty="0"/>
          </a:p>
          <a:p>
            <a:pPr algn="just"/>
            <a:r>
              <a:rPr lang="pt-BR" sz="1800" b="1" dirty="0"/>
              <a:t>Resolução CGSN nº 190/2026, </a:t>
            </a:r>
            <a:r>
              <a:rPr lang="pt-BR" sz="1800" dirty="0"/>
              <a:t>altera resolução CGSN nº 140/2018, prestação de serviços descritos no inciso III do § 1º do art. 25, e serviços descritos no inciso V quando o fator "r" for igual ou superior a 28%. prestação de serviços descritos no inciso III do § 1º do art. 25, e serviços descritos no inciso V quando o fator "r" for igual ou superior a 28%</a:t>
            </a:r>
          </a:p>
        </p:txBody>
      </p:sp>
    </p:spTree>
    <p:extLst>
      <p:ext uri="{BB962C8B-B14F-4D97-AF65-F5344CB8AC3E}">
        <p14:creationId xmlns:p14="http://schemas.microsoft.com/office/powerpoint/2010/main" val="2983433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EEEFA73-C004-31F8-AEBB-8880EA834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828" y="1194253"/>
            <a:ext cx="15359743" cy="1470025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rgbClr val="1A3666"/>
                </a:solidFill>
                <a:latin typeface="+mj-lt"/>
              </a:rPr>
              <a:t>Reajustar Contrato (Equilíbrio Econômico-Financeiro)</a:t>
            </a:r>
            <a:endParaRPr lang="pt-BR" sz="6000" dirty="0">
              <a:solidFill>
                <a:srgbClr val="1A3666"/>
              </a:solidFill>
              <a:latin typeface="+mj-lt"/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04EFE8F6-CDBE-4E67-7B9B-A62FDEF1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199" y="2819400"/>
            <a:ext cx="13911943" cy="1752600"/>
          </a:xfrm>
        </p:spPr>
        <p:txBody>
          <a:bodyPr>
            <a:normAutofit/>
          </a:bodyPr>
          <a:lstStyle/>
          <a:p>
            <a:r>
              <a:rPr lang="pt-BR" sz="2800" b="1" i="1" dirty="0">
                <a:solidFill>
                  <a:schemeClr val="tx1"/>
                </a:solidFill>
              </a:rPr>
              <a:t>Solução: </a:t>
            </a:r>
            <a:r>
              <a:rPr lang="pt-BR" sz="2800" b="1" i="1" dirty="0">
                <a:solidFill>
                  <a:schemeClr val="bg1"/>
                </a:solidFill>
                <a:highlight>
                  <a:srgbClr val="1D3F65"/>
                </a:highlight>
              </a:rPr>
              <a:t>Reajustar contato de serviço para R$ 19.160,00. </a:t>
            </a:r>
          </a:p>
          <a:p>
            <a:r>
              <a:rPr lang="pt-BR" sz="2800" i="1" dirty="0">
                <a:solidFill>
                  <a:schemeClr val="tx1"/>
                </a:solidFill>
              </a:rPr>
              <a:t>O prestador de serviços e o cliente (tomador de serviço) reduz o custo real graças ao crédito tributário.</a:t>
            </a:r>
            <a:endParaRPr lang="pt-BR" sz="2800" dirty="0">
              <a:solidFill>
                <a:schemeClr val="tx1"/>
              </a:solidFill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8A25DB7-805C-B200-7BFD-6E85585A7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686404"/>
              </p:ext>
            </p:extLst>
          </p:nvPr>
        </p:nvGraphicFramePr>
        <p:xfrm>
          <a:off x="968828" y="3980615"/>
          <a:ext cx="15925801" cy="47279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15743">
                  <a:extLst>
                    <a:ext uri="{9D8B030D-6E8A-4147-A177-3AD203B41FA5}">
                      <a16:colId xmlns:a16="http://schemas.microsoft.com/office/drawing/2014/main" val="1312949964"/>
                    </a:ext>
                  </a:extLst>
                </a:gridCol>
                <a:gridCol w="4680858">
                  <a:extLst>
                    <a:ext uri="{9D8B030D-6E8A-4147-A177-3AD203B41FA5}">
                      <a16:colId xmlns:a16="http://schemas.microsoft.com/office/drawing/2014/main" val="3619337082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637330892"/>
                    </a:ext>
                  </a:extLst>
                </a:gridCol>
              </a:tblGrid>
              <a:tr h="853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Fluxo de Caixa da Operação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Visão da Empresa Prestadora Serviço (Reajuste Real para R$ 19.160,00)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Visão Tomador de Serviço (Lucro Real) (Custo Efetivo do Serviço)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extLst>
                  <a:ext uri="{0D108BD9-81ED-4DB2-BD59-A6C34878D82A}">
                    <a16:rowId xmlns:a16="http://schemas.microsoft.com/office/drawing/2014/main" val="3106529458"/>
                  </a:ext>
                </a:extLst>
              </a:tr>
              <a:tr h="433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Novo Valor Bruto da Nota Fiscal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R$ 19.160,00 (Recebimento)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R$ 19.160,00 (Desembolso Inicial)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extLst>
                  <a:ext uri="{0D108BD9-81ED-4DB2-BD59-A6C34878D82A}">
                    <a16:rowId xmlns:a16="http://schemas.microsoft.com/office/drawing/2014/main" val="3533305755"/>
                  </a:ext>
                </a:extLst>
              </a:tr>
              <a:tr h="853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DAS </a:t>
                      </a:r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Simples Híbrido POR DENTRO</a:t>
                      </a:r>
                      <a:r>
                        <a:rPr lang="pt-BR" sz="2000" b="1" kern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BR" sz="2000" kern="0" dirty="0">
                          <a:effectLst/>
                        </a:rPr>
                        <a:t>IRPJ + CSLL + CPP + ISS (6,0683% s/ Nota)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(-) R$ 1.162,70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Não aplicável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extLst>
                  <a:ext uri="{0D108BD9-81ED-4DB2-BD59-A6C34878D82A}">
                    <a16:rowId xmlns:a16="http://schemas.microsoft.com/office/drawing/2014/main" val="3154972382"/>
                  </a:ext>
                </a:extLst>
              </a:tr>
              <a:tr h="433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IBS e CBS por Fora (9,8% s/ Nota)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(-) R$ 1.877,68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Não aplicável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extLst>
                  <a:ext uri="{0D108BD9-81ED-4DB2-BD59-A6C34878D82A}">
                    <a16:rowId xmlns:a16="http://schemas.microsoft.com/office/drawing/2014/main" val="3135322879"/>
                  </a:ext>
                </a:extLst>
              </a:tr>
              <a:tr h="433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INSS s/ Folha de Pagamento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(-) R$ 500,00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Não aplicável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extLst>
                  <a:ext uri="{0D108BD9-81ED-4DB2-BD59-A6C34878D82A}">
                    <a16:rowId xmlns:a16="http://schemas.microsoft.com/office/drawing/2014/main" val="3771495893"/>
                  </a:ext>
                </a:extLst>
              </a:tr>
              <a:tr h="853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Crédito de IVA Gerado pela Nota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Não aplicável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(+) R$ 1.877,68 (Recuperação de Imposto)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extLst>
                  <a:ext uri="{0D108BD9-81ED-4DB2-BD59-A6C34878D82A}">
                    <a16:rowId xmlns:a16="http://schemas.microsoft.com/office/drawing/2014/main" val="4278404604"/>
                  </a:ext>
                </a:extLst>
              </a:tr>
              <a:tr h="433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Honorários Contábeis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(-) R$ 400,00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>
                          <a:effectLst/>
                        </a:rPr>
                        <a:t>Não aplicável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extLst>
                  <a:ext uri="{0D108BD9-81ED-4DB2-BD59-A6C34878D82A}">
                    <a16:rowId xmlns:a16="http://schemas.microsoft.com/office/drawing/2014/main" val="2318220538"/>
                  </a:ext>
                </a:extLst>
              </a:tr>
              <a:tr h="433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Resultado Líquido Final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R$ 15.219,62 (Margem Mantida)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2400"/>
                        </a:spcAft>
                        <a:buNone/>
                      </a:pPr>
                      <a:r>
                        <a:rPr lang="pt-BR" sz="2000" kern="0" dirty="0">
                          <a:effectLst/>
                        </a:rPr>
                        <a:t>R$ 17.282,32 (Custo Efetivo Reduzido)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07" marR="19007" marT="19007" marB="19007" anchor="ctr"/>
                </a:tc>
                <a:extLst>
                  <a:ext uri="{0D108BD9-81ED-4DB2-BD59-A6C34878D82A}">
                    <a16:rowId xmlns:a16="http://schemas.microsoft.com/office/drawing/2014/main" val="2924760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352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A30AD09-232C-D947-BB25-22C4693FBD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7143" y="539218"/>
            <a:ext cx="13432971" cy="1470025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rgbClr val="002968"/>
                </a:solidFill>
                <a:latin typeface="+mj-lt"/>
              </a:rPr>
              <a:t>Simples Nacional </a:t>
            </a:r>
            <a:r>
              <a:rPr lang="pt-BR" sz="6000" b="1" u="sng" dirty="0">
                <a:solidFill>
                  <a:srgbClr val="002968"/>
                </a:solidFill>
                <a:latin typeface="+mj-lt"/>
              </a:rPr>
              <a:t>Hibrido</a:t>
            </a:r>
            <a:r>
              <a:rPr lang="pt-BR" sz="6000" b="1" dirty="0">
                <a:solidFill>
                  <a:srgbClr val="002968"/>
                </a:solidFill>
                <a:latin typeface="+mj-lt"/>
              </a:rPr>
              <a:t>: Nova Alíquota Efetiva do DAS (por dentro)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EA3B169A-0E65-92A6-7CE1-80A955ED34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7143" y="2321180"/>
            <a:ext cx="13234308" cy="549728"/>
          </a:xfrm>
        </p:spPr>
        <p:txBody>
          <a:bodyPr>
            <a:noAutofit/>
          </a:bodyPr>
          <a:lstStyle/>
          <a:p>
            <a:r>
              <a:rPr lang="pt-BR" sz="3300" dirty="0">
                <a:solidFill>
                  <a:schemeClr val="tx1"/>
                </a:solidFill>
                <a:latin typeface="+mj-lt"/>
              </a:rPr>
              <a:t>Impostos que Permanecem na Guia Única do </a:t>
            </a:r>
            <a:r>
              <a:rPr lang="pt-BR" sz="3300" b="1" dirty="0">
                <a:solidFill>
                  <a:schemeClr val="tx1"/>
                </a:solidFill>
                <a:latin typeface="+mj-lt"/>
              </a:rPr>
              <a:t>(2ª Faixa - Anexo III)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DC7D1D-7D1B-8754-4A47-25133FBAC13A}"/>
              </a:ext>
            </a:extLst>
          </p:cNvPr>
          <p:cNvSpPr txBox="1"/>
          <p:nvPr/>
        </p:nvSpPr>
        <p:spPr>
          <a:xfrm>
            <a:off x="923866" y="3356055"/>
            <a:ext cx="12126685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b="1" dirty="0">
                <a:solidFill>
                  <a:schemeClr val="tx1"/>
                </a:solidFill>
              </a:rPr>
              <a:t>Passo 1: Regra de Cálculo (DAS POR DENTRO)</a:t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tx1"/>
                </a:solidFill>
              </a:rPr>
              <a:t>Para descobrir a nova alíquota de cada imposto que continua </a:t>
            </a:r>
            <a:r>
              <a:rPr lang="pt-BR" sz="2400" b="1" dirty="0">
                <a:solidFill>
                  <a:schemeClr val="tx1"/>
                </a:solidFill>
              </a:rPr>
              <a:t>POR DENTRO</a:t>
            </a:r>
            <a:r>
              <a:rPr lang="pt-BR" sz="2400" dirty="0">
                <a:solidFill>
                  <a:schemeClr val="tx1"/>
                </a:solidFill>
              </a:rPr>
              <a:t> da guia do DAS, multiplicamos o peso individual de partilha pela alíquota efetiva atual de </a:t>
            </a:r>
            <a:r>
              <a:rPr lang="pt-BR" sz="2400" b="1" dirty="0">
                <a:solidFill>
                  <a:schemeClr val="tx1"/>
                </a:solidFill>
              </a:rPr>
              <a:t>7,32%</a:t>
            </a:r>
            <a:r>
              <a:rPr lang="pt-BR" sz="2400" dirty="0">
                <a:solidFill>
                  <a:schemeClr val="tx1"/>
                </a:solidFill>
              </a:rPr>
              <a:t>.</a:t>
            </a:r>
          </a:p>
          <a:p>
            <a:pPr lvl="0"/>
            <a:endParaRPr lang="pt-BR" sz="2400" dirty="0">
              <a:solidFill>
                <a:schemeClr val="tx1"/>
              </a:solidFill>
            </a:endParaRPr>
          </a:p>
          <a:p>
            <a:pPr lvl="0"/>
            <a:r>
              <a:rPr lang="pt-BR" sz="2400" b="1" dirty="0">
                <a:solidFill>
                  <a:schemeClr val="tx1"/>
                </a:solidFill>
              </a:rPr>
              <a:t>Passo 2: Cálculo dos Impostos Mantidos (DAS POR DENTRO)</a:t>
            </a:r>
            <a:endParaRPr lang="pt-BR" sz="2400" dirty="0">
              <a:solidFill>
                <a:schemeClr val="tx1"/>
              </a:solidFill>
            </a:endParaRPr>
          </a:p>
          <a:p>
            <a:pPr lvl="1"/>
            <a:r>
              <a:rPr lang="pt-BR" sz="2400" b="1" dirty="0">
                <a:solidFill>
                  <a:schemeClr val="tx1"/>
                </a:solidFill>
              </a:rPr>
              <a:t>CPP:</a:t>
            </a:r>
            <a:r>
              <a:rPr lang="pt-BR" sz="2400" dirty="0">
                <a:solidFill>
                  <a:schemeClr val="tx1"/>
                </a:solidFill>
              </a:rPr>
              <a:t> 7,32% </a:t>
            </a:r>
            <a:r>
              <a:rPr lang="pt-BR" sz="2400" b="1" dirty="0">
                <a:solidFill>
                  <a:schemeClr val="tx1"/>
                </a:solidFill>
              </a:rPr>
              <a:t>x </a:t>
            </a:r>
            <a:r>
              <a:rPr lang="pt-BR" sz="2400" dirty="0">
                <a:solidFill>
                  <a:schemeClr val="tx1"/>
                </a:solidFill>
              </a:rPr>
              <a:t>43,40% = 3,1769% </a:t>
            </a:r>
            <a:r>
              <a:rPr lang="pt-BR" sz="2400" i="1" dirty="0">
                <a:solidFill>
                  <a:schemeClr val="tx1"/>
                </a:solidFill>
              </a:rPr>
              <a:t>(Previdência - Fica por dentro)</a:t>
            </a:r>
            <a:endParaRPr lang="pt-BR" sz="2400" dirty="0">
              <a:solidFill>
                <a:schemeClr val="tx1"/>
              </a:solidFill>
            </a:endParaRPr>
          </a:p>
          <a:p>
            <a:pPr lvl="1"/>
            <a:r>
              <a:rPr lang="pt-BR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ISS</a:t>
            </a:r>
            <a:r>
              <a:rPr lang="pt-BR" sz="2400" b="1" dirty="0">
                <a:solidFill>
                  <a:schemeClr val="tx1"/>
                </a:solidFill>
              </a:rPr>
              <a:t>: </a:t>
            </a:r>
            <a:r>
              <a:rPr lang="pt-BR" sz="2400" dirty="0">
                <a:solidFill>
                  <a:schemeClr val="tx1"/>
                </a:solidFill>
              </a:rPr>
              <a:t>7,32% </a:t>
            </a:r>
            <a:r>
              <a:rPr lang="pt-BR" sz="2400" b="1" dirty="0">
                <a:solidFill>
                  <a:schemeClr val="tx1"/>
                </a:solidFill>
              </a:rPr>
              <a:t>x </a:t>
            </a:r>
            <a:r>
              <a:rPr lang="pt-BR" sz="2400" dirty="0">
                <a:solidFill>
                  <a:schemeClr val="tx1"/>
                </a:solidFill>
              </a:rPr>
              <a:t>32,00% = 2,3424% </a:t>
            </a:r>
            <a:r>
              <a:rPr lang="pt-BR" sz="2400" i="1" dirty="0">
                <a:solidFill>
                  <a:schemeClr val="tx1"/>
                </a:solidFill>
              </a:rPr>
              <a:t>(Municipal - Fica por dentro)</a:t>
            </a:r>
            <a:endParaRPr lang="pt-BR" sz="2400" dirty="0">
              <a:solidFill>
                <a:schemeClr val="tx1"/>
              </a:solidFill>
            </a:endParaRPr>
          </a:p>
          <a:p>
            <a:pPr lvl="1"/>
            <a:r>
              <a:rPr lang="pt-BR" sz="2400" b="1" dirty="0">
                <a:solidFill>
                  <a:schemeClr val="tx1"/>
                </a:solidFill>
              </a:rPr>
              <a:t>IRPJ:</a:t>
            </a:r>
            <a:r>
              <a:rPr lang="pt-BR" sz="2400" dirty="0">
                <a:solidFill>
                  <a:schemeClr val="tx1"/>
                </a:solidFill>
              </a:rPr>
              <a:t> 7,32% </a:t>
            </a:r>
            <a:r>
              <a:rPr lang="pt-BR" sz="2400" b="1" dirty="0">
                <a:solidFill>
                  <a:schemeClr val="tx1"/>
                </a:solidFill>
              </a:rPr>
              <a:t>x</a:t>
            </a:r>
            <a:r>
              <a:rPr lang="pt-BR" sz="2400" dirty="0">
                <a:solidFill>
                  <a:schemeClr val="tx1"/>
                </a:solidFill>
              </a:rPr>
              <a:t> 4,00% = 0,2928% </a:t>
            </a:r>
            <a:r>
              <a:rPr lang="pt-BR" sz="2400" i="1" dirty="0">
                <a:solidFill>
                  <a:schemeClr val="tx1"/>
                </a:solidFill>
              </a:rPr>
              <a:t>(Federal - Fica por dentro)</a:t>
            </a:r>
            <a:endParaRPr lang="pt-BR" sz="2400" dirty="0">
              <a:solidFill>
                <a:schemeClr val="tx1"/>
              </a:solidFill>
            </a:endParaRPr>
          </a:p>
          <a:p>
            <a:pPr lvl="1"/>
            <a:r>
              <a:rPr lang="pt-BR" sz="2400" b="1" dirty="0">
                <a:solidFill>
                  <a:schemeClr val="tx1"/>
                </a:solidFill>
              </a:rPr>
              <a:t>CSLL: </a:t>
            </a:r>
            <a:r>
              <a:rPr lang="pt-BR" sz="2400" dirty="0">
                <a:solidFill>
                  <a:schemeClr val="tx1"/>
                </a:solidFill>
              </a:rPr>
              <a:t>7,32% </a:t>
            </a:r>
            <a:r>
              <a:rPr lang="pt-BR" sz="2400" b="1" dirty="0">
                <a:solidFill>
                  <a:schemeClr val="tx1"/>
                </a:solidFill>
              </a:rPr>
              <a:t>x</a:t>
            </a:r>
            <a:r>
              <a:rPr lang="pt-BR" sz="2400" dirty="0">
                <a:solidFill>
                  <a:schemeClr val="tx1"/>
                </a:solidFill>
              </a:rPr>
              <a:t> 3,50% = 0,2562% </a:t>
            </a:r>
            <a:r>
              <a:rPr lang="pt-BR" sz="2400" i="1" dirty="0">
                <a:solidFill>
                  <a:schemeClr val="tx1"/>
                </a:solidFill>
              </a:rPr>
              <a:t>(Federal - Fica por dentro)</a:t>
            </a:r>
          </a:p>
          <a:p>
            <a:pPr lvl="1"/>
            <a:endParaRPr lang="pt-BR" sz="2400" dirty="0">
              <a:solidFill>
                <a:schemeClr val="tx1"/>
              </a:solidFill>
            </a:endParaRPr>
          </a:p>
          <a:p>
            <a:pPr lvl="0"/>
            <a:r>
              <a:rPr lang="pt-BR" sz="2400" b="1" dirty="0">
                <a:solidFill>
                  <a:schemeClr val="tx1"/>
                </a:solidFill>
              </a:rPr>
              <a:t>Passo 3: Alíquota Consolidada (DAS POR DENTRO)</a:t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tx1"/>
                </a:solidFill>
              </a:rPr>
              <a:t>Somando apenas os percentuais dos tributos remanescentes na guia única:</a:t>
            </a:r>
            <a:br>
              <a:rPr lang="pt-BR" sz="2400" dirty="0">
                <a:solidFill>
                  <a:schemeClr val="tx1"/>
                </a:solidFill>
              </a:rPr>
            </a:br>
            <a:r>
              <a:rPr lang="pt-BR" sz="2400" dirty="0">
                <a:solidFill>
                  <a:schemeClr val="tx1"/>
                </a:solidFill>
              </a:rPr>
              <a:t>3,1769% + 2,3424% + 0,2928% + 0,2562% = </a:t>
            </a:r>
            <a:r>
              <a:rPr lang="pt-BR" sz="2400" b="1" dirty="0">
                <a:solidFill>
                  <a:schemeClr val="tx1"/>
                </a:solidFill>
              </a:rPr>
              <a:t>6,0683</a:t>
            </a:r>
            <a:r>
              <a:rPr lang="pt-BR" sz="2400" dirty="0">
                <a:solidFill>
                  <a:schemeClr val="tx1"/>
                </a:solidFill>
              </a:rPr>
              <a:t>%(</a:t>
            </a:r>
            <a:r>
              <a:rPr lang="pt-BR" sz="2400" b="1" dirty="0" err="1">
                <a:solidFill>
                  <a:schemeClr val="tx1"/>
                </a:solidFill>
              </a:rPr>
              <a:t>Alíq</a:t>
            </a:r>
            <a:r>
              <a:rPr lang="pt-BR" sz="2400" b="1" dirty="0">
                <a:solidFill>
                  <a:schemeClr val="tx1"/>
                </a:solidFill>
              </a:rPr>
              <a:t>. efetiva POR DENTRO)</a:t>
            </a:r>
          </a:p>
          <a:p>
            <a:pPr lvl="0"/>
            <a:endParaRPr lang="pt-BR" sz="2400" b="1" dirty="0">
              <a:solidFill>
                <a:schemeClr val="tx1"/>
              </a:solidFill>
            </a:endParaRPr>
          </a:p>
          <a:p>
            <a:pPr lvl="0"/>
            <a:r>
              <a:rPr lang="pt-BR" sz="2400" b="1" dirty="0">
                <a:solidFill>
                  <a:schemeClr val="tx1"/>
                </a:solidFill>
              </a:rPr>
              <a:t>Passo 4: Valor da Guia do Simples Híbrido (DAS POR DENTRO)</a:t>
            </a:r>
            <a:endParaRPr lang="pt-BR" sz="2400" dirty="0">
              <a:solidFill>
                <a:schemeClr val="tx1"/>
              </a:solidFill>
            </a:endParaRPr>
          </a:p>
          <a:p>
            <a:pPr lvl="1"/>
            <a:r>
              <a:rPr lang="pt-BR" sz="2400" b="1" dirty="0">
                <a:solidFill>
                  <a:schemeClr val="tx1"/>
                </a:solidFill>
              </a:rPr>
              <a:t>Fórmula:</a:t>
            </a:r>
            <a:r>
              <a:rPr lang="pt-BR" sz="2400" dirty="0">
                <a:solidFill>
                  <a:schemeClr val="tx1"/>
                </a:solidFill>
              </a:rPr>
              <a:t> Faturamento × Nova Alíquota Efetiva por Dentro</a:t>
            </a:r>
          </a:p>
          <a:p>
            <a:pPr lvl="1"/>
            <a:r>
              <a:rPr lang="pt-BR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Cálculo: </a:t>
            </a:r>
            <a:r>
              <a:rPr lang="pt-BR" sz="2400" dirty="0">
                <a:solidFill>
                  <a:schemeClr val="tx1"/>
                </a:solidFill>
                <a:highlight>
                  <a:srgbClr val="FFFF00"/>
                </a:highlight>
              </a:rPr>
              <a:t>17.500,00 </a:t>
            </a:r>
            <a:r>
              <a:rPr lang="pt-BR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x </a:t>
            </a:r>
            <a:r>
              <a:rPr lang="pt-BR" sz="2400" dirty="0">
                <a:solidFill>
                  <a:schemeClr val="tx1"/>
                </a:solidFill>
                <a:highlight>
                  <a:srgbClr val="FFFF00"/>
                </a:highlight>
              </a:rPr>
              <a:t>6,0683% = </a:t>
            </a:r>
            <a:r>
              <a:rPr lang="pt-BR" sz="2400" b="1" dirty="0">
                <a:solidFill>
                  <a:schemeClr val="tx1"/>
                </a:solidFill>
                <a:highlight>
                  <a:srgbClr val="FFFF00"/>
                </a:highlight>
              </a:rPr>
              <a:t>R$1.061,94</a:t>
            </a:r>
          </a:p>
          <a:p>
            <a:br>
              <a:rPr lang="pt-BR" dirty="0"/>
            </a:br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586B21-6A3A-8B1A-7622-386C4048C373}"/>
              </a:ext>
            </a:extLst>
          </p:cNvPr>
          <p:cNvSpPr txBox="1"/>
          <p:nvPr/>
        </p:nvSpPr>
        <p:spPr>
          <a:xfrm>
            <a:off x="12124792" y="4728204"/>
            <a:ext cx="5951173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/>
              <a:t>Percentual de Repartição dos Tributos - 2º Faixa.</a:t>
            </a:r>
          </a:p>
          <a:p>
            <a:pPr algn="just"/>
            <a:endParaRPr lang="pt-BR" sz="500" b="1" dirty="0"/>
          </a:p>
          <a:p>
            <a:pPr algn="just"/>
            <a:r>
              <a:rPr lang="pt-BR" sz="1800" b="1" dirty="0"/>
              <a:t>Resolução CGSN nº 190/2026, </a:t>
            </a:r>
            <a:r>
              <a:rPr lang="pt-BR" sz="1800" dirty="0"/>
              <a:t>altera resolução CGSN nº 140/2018, prestação de serviços descritos no inciso III do § 1º do art. 25, e serviços descritos no inciso V quando o fator "r" for igual ou superior a 28%. prestação de serviços descritos no inciso III do § 1º do art. 25, e serviços descritos no inciso V quando o fator "r" for igual ou superior a 28%</a:t>
            </a:r>
          </a:p>
          <a:p>
            <a:pPr algn="just"/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919480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5B42EED-93CB-0783-ADFB-80BA9F125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0072" y="868109"/>
            <a:ext cx="14837229" cy="1470025"/>
          </a:xfrm>
        </p:spPr>
        <p:txBody>
          <a:bodyPr>
            <a:normAutofit fontScale="90000"/>
          </a:bodyPr>
          <a:lstStyle/>
          <a:p>
            <a:r>
              <a:rPr lang="pt-BR" sz="6000" b="1" dirty="0">
                <a:solidFill>
                  <a:srgbClr val="1A3666"/>
                </a:solidFill>
                <a:latin typeface="+mj-lt"/>
              </a:rPr>
              <a:t>Cenário Simples Nacional Puro x Hibrido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BECFFB2F-F4AD-8757-FE3A-D64580CFC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8688" y="2096040"/>
            <a:ext cx="13990319" cy="1752600"/>
          </a:xfrm>
        </p:spPr>
        <p:txBody>
          <a:bodyPr>
            <a:normAutofit/>
          </a:bodyPr>
          <a:lstStyle/>
          <a:p>
            <a:r>
              <a:rPr lang="pt-BR" sz="2800" b="1" i="1" u="sng" dirty="0">
                <a:solidFill>
                  <a:schemeClr val="bg1"/>
                </a:solidFill>
                <a:highlight>
                  <a:srgbClr val="1D3F65"/>
                </a:highlight>
                <a:latin typeface="+mj-lt"/>
              </a:rPr>
              <a:t>Receita Bruta atual de R$ 17.500,00 mensal:</a:t>
            </a:r>
            <a:endParaRPr lang="pt-BR" sz="2800" b="1" u="sng" dirty="0">
              <a:solidFill>
                <a:schemeClr val="bg1"/>
              </a:solidFill>
              <a:highlight>
                <a:srgbClr val="1D3F65"/>
              </a:highlight>
              <a:latin typeface="+mj-lt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D9892A3A-EBD3-A03B-08AC-C6C7153D57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72233"/>
              </p:ext>
            </p:extLst>
          </p:nvPr>
        </p:nvGraphicFramePr>
        <p:xfrm>
          <a:off x="2005692" y="2860472"/>
          <a:ext cx="14692993" cy="6123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09034">
                  <a:extLst>
                    <a:ext uri="{9D8B030D-6E8A-4147-A177-3AD203B41FA5}">
                      <a16:colId xmlns:a16="http://schemas.microsoft.com/office/drawing/2014/main" val="2370431794"/>
                    </a:ext>
                  </a:extLst>
                </a:gridCol>
                <a:gridCol w="2731937">
                  <a:extLst>
                    <a:ext uri="{9D8B030D-6E8A-4147-A177-3AD203B41FA5}">
                      <a16:colId xmlns:a16="http://schemas.microsoft.com/office/drawing/2014/main" val="3208027492"/>
                    </a:ext>
                  </a:extLst>
                </a:gridCol>
                <a:gridCol w="3273613">
                  <a:extLst>
                    <a:ext uri="{9D8B030D-6E8A-4147-A177-3AD203B41FA5}">
                      <a16:colId xmlns:a16="http://schemas.microsoft.com/office/drawing/2014/main" val="1231430230"/>
                    </a:ext>
                  </a:extLst>
                </a:gridCol>
                <a:gridCol w="2425771">
                  <a:extLst>
                    <a:ext uri="{9D8B030D-6E8A-4147-A177-3AD203B41FA5}">
                      <a16:colId xmlns:a16="http://schemas.microsoft.com/office/drawing/2014/main" val="1730833841"/>
                    </a:ext>
                  </a:extLst>
                </a:gridCol>
                <a:gridCol w="2852638">
                  <a:extLst>
                    <a:ext uri="{9D8B030D-6E8A-4147-A177-3AD203B41FA5}">
                      <a16:colId xmlns:a16="http://schemas.microsoft.com/office/drawing/2014/main" val="4202518720"/>
                    </a:ext>
                  </a:extLst>
                </a:gridCol>
              </a:tblGrid>
              <a:tr h="827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Indicador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Cenário Atual (Simples Puro)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Cenário 2027 (Simples Híbrido)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Impacto Real (Diferença)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Variação Percentual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extLst>
                  <a:ext uri="{0D108BD9-81ED-4DB2-BD59-A6C34878D82A}">
                    <a16:rowId xmlns:a16="http://schemas.microsoft.com/office/drawing/2014/main" val="845119052"/>
                  </a:ext>
                </a:extLst>
              </a:tr>
              <a:tr h="4229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Faturamento Bruto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R$ 17.500,00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R$ 17.500,00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R$ 0,00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-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extLst>
                  <a:ext uri="{0D108BD9-81ED-4DB2-BD59-A6C34878D82A}">
                    <a16:rowId xmlns:a16="http://schemas.microsoft.com/office/drawing/2014/main" val="1210383123"/>
                  </a:ext>
                </a:extLst>
              </a:tr>
              <a:tr h="4229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 dirty="0">
                          <a:effectLst/>
                        </a:rPr>
                        <a:t>Guia do DAS (Por dentro)</a:t>
                      </a:r>
                      <a:endParaRPr lang="pt-BR" sz="2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R$ 1.281,67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 dirty="0">
                          <a:effectLst/>
                        </a:rPr>
                        <a:t>R$ 1.061,94 </a:t>
                      </a:r>
                      <a:r>
                        <a:rPr lang="pt-BR" sz="2100" b="1" kern="0" dirty="0">
                          <a:effectLst/>
                        </a:rPr>
                        <a:t>(IRPJ, CSLL, CPP e ISS)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 dirty="0">
                          <a:effectLst/>
                        </a:rPr>
                        <a:t>(-) R$ 219,73</a:t>
                      </a:r>
                      <a:endParaRPr lang="pt-BR" sz="2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-17,14% (Redução)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extLst>
                  <a:ext uri="{0D108BD9-81ED-4DB2-BD59-A6C34878D82A}">
                    <a16:rowId xmlns:a16="http://schemas.microsoft.com/office/drawing/2014/main" val="218946291"/>
                  </a:ext>
                </a:extLst>
              </a:tr>
              <a:tr h="4229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 dirty="0">
                          <a:effectLst/>
                        </a:rPr>
                        <a:t>IBS e CBS (Por fora)</a:t>
                      </a:r>
                      <a:endParaRPr lang="pt-BR" sz="2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R$ 0,00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 dirty="0">
                          <a:effectLst/>
                        </a:rPr>
                        <a:t>R$ 1.715,00 (9,8%)</a:t>
                      </a:r>
                      <a:endParaRPr lang="pt-BR" sz="2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(+) R$ 1.715,00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(Novo Custo)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extLst>
                  <a:ext uri="{0D108BD9-81ED-4DB2-BD59-A6C34878D82A}">
                    <a16:rowId xmlns:a16="http://schemas.microsoft.com/office/drawing/2014/main" val="2152680647"/>
                  </a:ext>
                </a:extLst>
              </a:tr>
              <a:tr h="4229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 dirty="0">
                          <a:effectLst/>
                        </a:rPr>
                        <a:t>Subtotal de Impostos</a:t>
                      </a:r>
                      <a:endParaRPr lang="pt-BR" sz="2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R$ 1.281,67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>
                          <a:effectLst/>
                        </a:rPr>
                        <a:t>R$ 2.776,94</a:t>
                      </a:r>
                      <a:endParaRPr lang="pt-BR" sz="25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(+) R$ 1.495,27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+116,67% (Aumento)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extLst>
                  <a:ext uri="{0D108BD9-81ED-4DB2-BD59-A6C34878D82A}">
                    <a16:rowId xmlns:a16="http://schemas.microsoft.com/office/drawing/2014/main" val="2119709518"/>
                  </a:ext>
                </a:extLst>
              </a:tr>
              <a:tr h="827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Alíquota Efetiva de Impostos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7,32%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15,87%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(+) 8,55%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solidFill>
                            <a:srgbClr val="FF0000"/>
                          </a:solidFill>
                          <a:effectLst/>
                        </a:rPr>
                        <a:t>Mais que o dobro</a:t>
                      </a:r>
                      <a:endParaRPr lang="pt-BR" sz="25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extLst>
                  <a:ext uri="{0D108BD9-81ED-4DB2-BD59-A6C34878D82A}">
                    <a16:rowId xmlns:a16="http://schemas.microsoft.com/office/drawing/2014/main" val="846307041"/>
                  </a:ext>
                </a:extLst>
              </a:tr>
              <a:tr h="4229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 dirty="0">
                          <a:effectLst/>
                        </a:rPr>
                        <a:t>INSS s/ Folha de Pagamento (Fator R) + Honorários Contábeis</a:t>
                      </a: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R$ 900,00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 dirty="0">
                          <a:effectLst/>
                        </a:rPr>
                        <a:t>R$ 900,00</a:t>
                      </a:r>
                      <a:endParaRPr lang="pt-BR" sz="2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R$ 0,00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 dirty="0">
                          <a:effectLst/>
                        </a:rPr>
                        <a:t>Estável</a:t>
                      </a:r>
                      <a:endParaRPr lang="pt-BR" sz="25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extLst>
                  <a:ext uri="{0D108BD9-81ED-4DB2-BD59-A6C34878D82A}">
                    <a16:rowId xmlns:a16="http://schemas.microsoft.com/office/drawing/2014/main" val="2648319907"/>
                  </a:ext>
                </a:extLst>
              </a:tr>
              <a:tr h="4229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Total de Saídas de Caixa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R$ 2.181,67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R$ 3.676,94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(+) R$ 1.495,27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solidFill>
                            <a:srgbClr val="FF0000"/>
                          </a:solidFill>
                          <a:effectLst/>
                        </a:rPr>
                        <a:t>+68,54% (Aumento)</a:t>
                      </a:r>
                      <a:endParaRPr lang="pt-BR" sz="2500" b="1" kern="100" dirty="0"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extLst>
                  <a:ext uri="{0D108BD9-81ED-4DB2-BD59-A6C34878D82A}">
                    <a16:rowId xmlns:a16="http://schemas.microsoft.com/office/drawing/2014/main" val="1351278192"/>
                  </a:ext>
                </a:extLst>
              </a:tr>
              <a:tr h="4229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Faturamento Líquido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R$ 15.318,33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R$ 13.823,06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(-) R$ 1.495,27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-9,76% (Perda)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extLst>
                  <a:ext uri="{0D108BD9-81ED-4DB2-BD59-A6C34878D82A}">
                    <a16:rowId xmlns:a16="http://schemas.microsoft.com/office/drawing/2014/main" val="3757391516"/>
                  </a:ext>
                </a:extLst>
              </a:tr>
              <a:tr h="489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kern="0">
                          <a:effectLst/>
                        </a:rPr>
                        <a:t>Margem Líquida Real</a:t>
                      </a:r>
                      <a:endParaRPr lang="pt-BR" sz="25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>
                          <a:effectLst/>
                        </a:rPr>
                        <a:t>87,53%</a:t>
                      </a:r>
                      <a:endParaRPr lang="pt-BR" sz="25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>
                          <a:effectLst/>
                        </a:rPr>
                        <a:t>78,99%</a:t>
                      </a:r>
                      <a:endParaRPr lang="pt-BR" sz="25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100" b="1" kern="0" dirty="0">
                          <a:effectLst/>
                        </a:rPr>
                        <a:t>(-) 8,54%</a:t>
                      </a:r>
                      <a:endParaRPr lang="pt-BR" sz="25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469" marR="19469" marT="19469" marB="19469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r>
                        <a:rPr lang="pt-BR" sz="2500" b="1" kern="100" dirty="0"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</a:rPr>
                        <a:t>Redução</a:t>
                      </a:r>
                    </a:p>
                  </a:txBody>
                  <a:tcPr marL="19469" marR="19469" marT="19469" marB="19469" anchor="ctr"/>
                </a:tc>
                <a:extLst>
                  <a:ext uri="{0D108BD9-81ED-4DB2-BD59-A6C34878D82A}">
                    <a16:rowId xmlns:a16="http://schemas.microsoft.com/office/drawing/2014/main" val="2486240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981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7CFE30F-F7E0-C964-68F0-600FE3CEA24D}"/>
              </a:ext>
            </a:extLst>
          </p:cNvPr>
          <p:cNvSpPr/>
          <p:nvPr/>
        </p:nvSpPr>
        <p:spPr>
          <a:xfrm>
            <a:off x="4939974" y="7523987"/>
            <a:ext cx="7831645" cy="2447369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FD9A142-CE62-FEC7-8ED3-7227723A4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2496" y="612226"/>
            <a:ext cx="14706600" cy="1470025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rgbClr val="1A3666"/>
                </a:solidFill>
                <a:latin typeface="+mj-lt"/>
              </a:rPr>
              <a:t>Conclusão: Preços no Modelo Híbrido: A Estratégia Ganha-Ganha para 2027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D3220333-36A2-F622-C73A-852931A9E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3692" y="3974555"/>
            <a:ext cx="6792686" cy="2840278"/>
          </a:xfrm>
        </p:spPr>
        <p:txBody>
          <a:bodyPr>
            <a:noAutofit/>
          </a:bodyPr>
          <a:lstStyle/>
          <a:p>
            <a:pPr marL="482600" indent="-457200" algn="l">
              <a:buClrTx/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tx1"/>
                </a:solidFill>
                <a:latin typeface="+mj-lt"/>
              </a:rPr>
              <a:t>Proteção de Margem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: O reajuste da nota para R$ </a:t>
            </a:r>
            <a:r>
              <a:rPr lang="pt-BR" sz="2800" b="1" dirty="0">
                <a:solidFill>
                  <a:schemeClr val="tx1"/>
                </a:solidFill>
                <a:latin typeface="+mj-lt"/>
              </a:rPr>
              <a:t>19.160,00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 absorve o impacto do IBS e da CBS por fora</a:t>
            </a:r>
          </a:p>
          <a:p>
            <a:pPr marL="482600" indent="-457200" algn="l">
              <a:buClrTx/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chemeClr val="tx1"/>
                </a:solidFill>
                <a:latin typeface="+mj-lt"/>
              </a:rPr>
              <a:t>Resultado Garantido</a:t>
            </a:r>
            <a:r>
              <a:rPr lang="pt-BR" sz="2800" dirty="0">
                <a:solidFill>
                  <a:schemeClr val="tx1"/>
                </a:solidFill>
                <a:latin typeface="+mj-lt"/>
              </a:rPr>
              <a:t>: Preserva rigorosamente o mesmo faturamento líquido anterior de R$ 15.318,33.</a:t>
            </a:r>
          </a:p>
        </p:txBody>
      </p:sp>
      <p:graphicFrame>
        <p:nvGraphicFramePr>
          <p:cNvPr id="7" name="CaixaDeTexto 3">
            <a:extLst>
              <a:ext uri="{FF2B5EF4-FFF2-40B4-BE49-F238E27FC236}">
                <a16:creationId xmlns:a16="http://schemas.microsoft.com/office/drawing/2014/main" id="{159EAAC4-4933-00F4-7465-752753352E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0580149"/>
              </p:ext>
            </p:extLst>
          </p:nvPr>
        </p:nvGraphicFramePr>
        <p:xfrm>
          <a:off x="9318174" y="2287071"/>
          <a:ext cx="7097483" cy="5032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01B84EF7-9E02-4073-8552-2C87E2824B3E}"/>
              </a:ext>
            </a:extLst>
          </p:cNvPr>
          <p:cNvSpPr txBox="1"/>
          <p:nvPr/>
        </p:nvSpPr>
        <p:spPr>
          <a:xfrm>
            <a:off x="5262620" y="7734065"/>
            <a:ext cx="72241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</a:rPr>
              <a:t>O reajuste em </a:t>
            </a:r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conformidade com o regime híbrido</a:t>
            </a:r>
            <a:r>
              <a:rPr lang="pt-BR" sz="2400" b="1" dirty="0">
                <a:solidFill>
                  <a:schemeClr val="tx1"/>
                </a:solidFill>
              </a:rPr>
              <a:t> </a:t>
            </a:r>
            <a:r>
              <a:rPr lang="pt-BR" sz="2400" dirty="0">
                <a:solidFill>
                  <a:schemeClr val="bg1"/>
                </a:solidFill>
              </a:rPr>
              <a:t>protege o caixa da empresa Prestadora de Serviço e </a:t>
            </a:r>
            <a:r>
              <a:rPr lang="pt-B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gera uma economia real de R$ 217,68 por mês </a:t>
            </a:r>
            <a:r>
              <a:rPr lang="pt-BR" sz="2400" dirty="0">
                <a:solidFill>
                  <a:schemeClr val="bg1"/>
                </a:solidFill>
              </a:rPr>
              <a:t>para o bolso do tomador de serviços. É uma solução onde os dois lados ganham dinheiro.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0210D9F1-9043-7B26-99B5-7153D32660EB}"/>
              </a:ext>
            </a:extLst>
          </p:cNvPr>
          <p:cNvGrpSpPr/>
          <p:nvPr/>
        </p:nvGrpSpPr>
        <p:grpSpPr>
          <a:xfrm>
            <a:off x="1993692" y="2552935"/>
            <a:ext cx="6671337" cy="1216800"/>
            <a:chOff x="0" y="531600"/>
            <a:chExt cx="7097483" cy="1216800"/>
          </a:xfrm>
        </p:grpSpPr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B44E3637-1C40-43D7-56D0-4D5100C11537}"/>
                </a:ext>
              </a:extLst>
            </p:cNvPr>
            <p:cNvSpPr/>
            <p:nvPr/>
          </p:nvSpPr>
          <p:spPr>
            <a:xfrm>
              <a:off x="0" y="531600"/>
              <a:ext cx="7097483" cy="12168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1" name="Retângulo: Cantos Arredondados 4">
              <a:extLst>
                <a:ext uri="{FF2B5EF4-FFF2-40B4-BE49-F238E27FC236}">
                  <a16:creationId xmlns:a16="http://schemas.microsoft.com/office/drawing/2014/main" id="{62844D14-E2E1-9A2B-AD0B-46CD4764DD3C}"/>
                </a:ext>
              </a:extLst>
            </p:cNvPr>
            <p:cNvSpPr txBox="1"/>
            <p:nvPr/>
          </p:nvSpPr>
          <p:spPr>
            <a:xfrm>
              <a:off x="59400" y="590999"/>
              <a:ext cx="6978686" cy="1098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algn="ctr"/>
              <a:r>
                <a:rPr lang="pt-BR" sz="2800" b="1" dirty="0">
                  <a:solidFill>
                    <a:schemeClr val="bg1"/>
                  </a:solidFill>
                  <a:latin typeface="+mj-lt"/>
                </a:rPr>
                <a:t>VISÃO DO PRESTADOR </a:t>
              </a:r>
            </a:p>
            <a:p>
              <a:pPr algn="ctr"/>
              <a:r>
                <a:rPr lang="pt-BR" sz="2800" b="1" dirty="0">
                  <a:solidFill>
                    <a:schemeClr val="bg1"/>
                  </a:solidFill>
                  <a:latin typeface="+mj-lt"/>
                </a:rPr>
                <a:t>SIMPLES NACIONAL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56125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>
            <a:extLst>
              <a:ext uri="{FF2B5EF4-FFF2-40B4-BE49-F238E27FC236}">
                <a16:creationId xmlns:a16="http://schemas.microsoft.com/office/drawing/2014/main" id="{F8D86920-15A5-D1A8-00DB-974D34DE302A}"/>
              </a:ext>
            </a:extLst>
          </p:cNvPr>
          <p:cNvSpPr/>
          <p:nvPr/>
        </p:nvSpPr>
        <p:spPr>
          <a:xfrm>
            <a:off x="1765631" y="2265045"/>
            <a:ext cx="16390618" cy="37734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Checklist prático de Governança na Adesão</a:t>
            </a:r>
            <a:endParaRPr lang="en-US" sz="6000" dirty="0">
              <a:solidFill>
                <a:schemeClr val="bg2"/>
              </a:solidFill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A70AED8F-5FB6-DF53-836D-2AF614096CAC}"/>
              </a:ext>
            </a:extLst>
          </p:cNvPr>
          <p:cNvSpPr/>
          <p:nvPr/>
        </p:nvSpPr>
        <p:spPr>
          <a:xfrm>
            <a:off x="1765631" y="3680080"/>
            <a:ext cx="15297908" cy="2358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bloco que você vai levar pra carteira hoje mesmo.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139EC229-0BC4-4843-DA8F-B7DB1CBDED7F}"/>
              </a:ext>
            </a:extLst>
          </p:cNvPr>
          <p:cNvSpPr/>
          <p:nvPr/>
        </p:nvSpPr>
        <p:spPr>
          <a:xfrm>
            <a:off x="1765631" y="2265045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FFB1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135459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09C6B949-26DF-82A3-6795-2A851D74EB37}"/>
              </a:ext>
            </a:extLst>
          </p:cNvPr>
          <p:cNvSpPr/>
          <p:nvPr/>
        </p:nvSpPr>
        <p:spPr>
          <a:xfrm>
            <a:off x="1663336" y="1852359"/>
            <a:ext cx="15901970" cy="1037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Checklist — Fases 1 e 2</a:t>
            </a:r>
            <a:endParaRPr lang="en-US" sz="66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BB6DB730-65FB-BB08-5DBD-AF72ABA72636}"/>
              </a:ext>
            </a:extLst>
          </p:cNvPr>
          <p:cNvSpPr/>
          <p:nvPr/>
        </p:nvSpPr>
        <p:spPr>
          <a:xfrm>
            <a:off x="3613554" y="3252638"/>
            <a:ext cx="7674429" cy="7328734"/>
          </a:xfrm>
          <a:prstGeom prst="roundRect">
            <a:avLst>
              <a:gd name="adj" fmla="val 1509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19FA0102-F4DF-3B28-87E7-FFFC6A7C60EE}"/>
              </a:ext>
            </a:extLst>
          </p:cNvPr>
          <p:cNvSpPr/>
          <p:nvPr/>
        </p:nvSpPr>
        <p:spPr>
          <a:xfrm>
            <a:off x="1682929" y="3193862"/>
            <a:ext cx="1037085" cy="1037085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0" descr="icons/search.png">
            <a:extLst>
              <a:ext uri="{FF2B5EF4-FFF2-40B4-BE49-F238E27FC236}">
                <a16:creationId xmlns:a16="http://schemas.microsoft.com/office/drawing/2014/main" id="{67823D49-B5D6-E2C6-D2DD-ACAA048BA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225" y="3276158"/>
            <a:ext cx="788185" cy="788185"/>
          </a:xfrm>
          <a:prstGeom prst="rect">
            <a:avLst/>
          </a:prstGeom>
        </p:spPr>
      </p:pic>
      <p:sp>
        <p:nvSpPr>
          <p:cNvPr id="13" name="Text 3">
            <a:extLst>
              <a:ext uri="{FF2B5EF4-FFF2-40B4-BE49-F238E27FC236}">
                <a16:creationId xmlns:a16="http://schemas.microsoft.com/office/drawing/2014/main" id="{4FD2BE6A-B065-879A-EB24-67821EBB8241}"/>
              </a:ext>
            </a:extLst>
          </p:cNvPr>
          <p:cNvSpPr/>
          <p:nvPr/>
        </p:nvSpPr>
        <p:spPr>
          <a:xfrm>
            <a:off x="2887405" y="3300925"/>
            <a:ext cx="5600259" cy="829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Fase 1 · Diagnóstico</a:t>
            </a:r>
            <a:endParaRPr lang="en-US" sz="3200" dirty="0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5B7336D1-0621-73B8-B651-D08BB2CA79AF}"/>
              </a:ext>
            </a:extLst>
          </p:cNvPr>
          <p:cNvSpPr/>
          <p:nvPr/>
        </p:nvSpPr>
        <p:spPr>
          <a:xfrm>
            <a:off x="1663336" y="3516082"/>
            <a:ext cx="6568205" cy="52545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✓"/>
            </a:pPr>
            <a:r>
              <a:rPr lang="en-US" sz="2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Confirmar CNAE x atividade real exercida</a:t>
            </a:r>
            <a:endParaRPr lang="en-US" sz="2400" dirty="0">
              <a:solidFill>
                <a:schemeClr val="bg2"/>
              </a:solidFill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✓"/>
            </a:pPr>
            <a:r>
              <a:rPr lang="en-US" sz="2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Checar atividade impeditiva ao Simples</a:t>
            </a:r>
            <a:endParaRPr lang="en-US" sz="2400" dirty="0">
              <a:solidFill>
                <a:schemeClr val="bg2"/>
              </a:solidFill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✓"/>
            </a:pPr>
            <a:r>
              <a:rPr lang="en-US" sz="2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fator R (folha + pró-labore, 12 meses)</a:t>
            </a:r>
            <a:endParaRPr lang="en-US" sz="2400" dirty="0">
              <a:solidFill>
                <a:schemeClr val="bg2"/>
              </a:solidFill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✓"/>
            </a:pPr>
            <a:r>
              <a:rPr lang="en-US" sz="2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Simular mais de um Anexo, quando aplicável</a:t>
            </a:r>
            <a:endParaRPr lang="en-US" sz="2400" dirty="0">
              <a:solidFill>
                <a:schemeClr val="bg2"/>
              </a:solidFill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✓"/>
            </a:pPr>
            <a:r>
              <a:rPr lang="en-US" sz="2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Projetar RBT12 para os próximos 12 meses</a:t>
            </a:r>
            <a:endParaRPr lang="en-US" sz="2400" dirty="0">
              <a:solidFill>
                <a:schemeClr val="bg2"/>
              </a:solidFill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✓"/>
            </a:pPr>
            <a:r>
              <a:rPr lang="en-US" sz="2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débitos e parcelamentos pendentes</a:t>
            </a: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FF67481D-EEFF-FCB3-C28E-A4F5C81AC52B}"/>
              </a:ext>
            </a:extLst>
          </p:cNvPr>
          <p:cNvSpPr/>
          <p:nvPr/>
        </p:nvSpPr>
        <p:spPr>
          <a:xfrm>
            <a:off x="10418393" y="2693121"/>
            <a:ext cx="7674429" cy="7328734"/>
          </a:xfrm>
          <a:prstGeom prst="roundRect">
            <a:avLst>
              <a:gd name="adj" fmla="val 1509"/>
            </a:avLst>
          </a:prstGeom>
          <a:solidFill>
            <a:srgbClr val="F2F4F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D24CBE88-2B91-A013-89D7-23DF66F23D7F}"/>
              </a:ext>
            </a:extLst>
          </p:cNvPr>
          <p:cNvSpPr/>
          <p:nvPr/>
        </p:nvSpPr>
        <p:spPr>
          <a:xfrm>
            <a:off x="8296958" y="3300925"/>
            <a:ext cx="1037085" cy="1037085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1" name="Image 1" descr="icons/filesignature.png">
            <a:extLst>
              <a:ext uri="{FF2B5EF4-FFF2-40B4-BE49-F238E27FC236}">
                <a16:creationId xmlns:a16="http://schemas.microsoft.com/office/drawing/2014/main" id="{6FBA2944-FE28-E04C-0B4E-3FBA4E60E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5690" y="3425374"/>
            <a:ext cx="788185" cy="788185"/>
          </a:xfrm>
          <a:prstGeom prst="rect">
            <a:avLst/>
          </a:prstGeom>
        </p:spPr>
      </p:pic>
      <p:sp>
        <p:nvSpPr>
          <p:cNvPr id="23" name="Text 7">
            <a:extLst>
              <a:ext uri="{FF2B5EF4-FFF2-40B4-BE49-F238E27FC236}">
                <a16:creationId xmlns:a16="http://schemas.microsoft.com/office/drawing/2014/main" id="{42592EBC-A764-E6A6-380E-B8E7F5C81A9D}"/>
              </a:ext>
            </a:extLst>
          </p:cNvPr>
          <p:cNvSpPr/>
          <p:nvPr/>
        </p:nvSpPr>
        <p:spPr>
          <a:xfrm>
            <a:off x="9524853" y="3300925"/>
            <a:ext cx="5600259" cy="829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Fase 2 · Formalização</a:t>
            </a:r>
            <a:endParaRPr lang="en-US" sz="3200" dirty="0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46491B0E-758C-F73C-4395-366F963B90AF}"/>
              </a:ext>
            </a:extLst>
          </p:cNvPr>
          <p:cNvSpPr/>
          <p:nvPr/>
        </p:nvSpPr>
        <p:spPr>
          <a:xfrm>
            <a:off x="8760081" y="3516082"/>
            <a:ext cx="6568205" cy="52545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✓"/>
            </a:pPr>
            <a:r>
              <a:rPr lang="en-US" sz="2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Registrar por escrito a simulação e a justificativa</a:t>
            </a:r>
            <a:endParaRPr lang="en-US" sz="2400" dirty="0">
              <a:solidFill>
                <a:schemeClr val="bg2"/>
              </a:solidFill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✓"/>
            </a:pPr>
            <a:r>
              <a:rPr lang="en-US" sz="2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Obter ciência formal do cliente sobre o enquadramento</a:t>
            </a:r>
            <a:endParaRPr lang="en-US" sz="2400" dirty="0">
              <a:solidFill>
                <a:schemeClr val="bg2"/>
              </a:solidFill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✓"/>
            </a:pPr>
            <a:r>
              <a:rPr lang="en-US" sz="2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Documentar as premissas usadas na decisão</a:t>
            </a:r>
            <a:endParaRPr lang="en-US" sz="2400" dirty="0">
              <a:solidFill>
                <a:schemeClr val="bg2"/>
              </a:solidFill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✓"/>
            </a:pPr>
            <a:r>
              <a:rPr lang="en-US" sz="2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quem avisa mudanças relevantes (sócio, atividade, filial)</a:t>
            </a:r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453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2C908824-A437-FAD3-BFBC-DADB0224FB9A}"/>
              </a:ext>
            </a:extLst>
          </p:cNvPr>
          <p:cNvSpPr/>
          <p:nvPr/>
        </p:nvSpPr>
        <p:spPr>
          <a:xfrm>
            <a:off x="2176971" y="1318109"/>
            <a:ext cx="14454525" cy="578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200" dirty="0">
                <a:solidFill>
                  <a:srgbClr val="FFB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SUA AÇÃO DESTA SEMANA</a:t>
            </a:r>
            <a:endParaRPr lang="en-US" sz="28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59688C98-6AE1-E53F-ACB3-D56E076DD74E}"/>
              </a:ext>
            </a:extLst>
          </p:cNvPr>
          <p:cNvSpPr/>
          <p:nvPr/>
        </p:nvSpPr>
        <p:spPr>
          <a:xfrm>
            <a:off x="2098932" y="1896290"/>
            <a:ext cx="16189068" cy="2890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6000" b="1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Escolha 3 clientes do Simples</a:t>
            </a:r>
            <a:endParaRPr lang="en-US" sz="6000" dirty="0">
              <a:solidFill>
                <a:schemeClr val="bg2"/>
              </a:solidFill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6000" b="1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aplique hoje a Fase 1 do checklist.</a:t>
            </a:r>
            <a:endParaRPr lang="en-US" sz="6000" dirty="0">
              <a:solidFill>
                <a:schemeClr val="bg2"/>
              </a:solidFill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3354F29C-7FFF-9E78-AAB7-741EDEAAD5E8}"/>
              </a:ext>
            </a:extLst>
          </p:cNvPr>
          <p:cNvSpPr/>
          <p:nvPr/>
        </p:nvSpPr>
        <p:spPr>
          <a:xfrm>
            <a:off x="2176971" y="4308224"/>
            <a:ext cx="14743616" cy="368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2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Governança = Diagnóstico → Formalização → Monitoramento</a:t>
            </a:r>
            <a:endParaRPr lang="en-US" sz="2800" dirty="0">
              <a:solidFill>
                <a:schemeClr val="bg2"/>
              </a:solidFill>
            </a:endParaRPr>
          </a:p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2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riscos reais: CNAE, Fator R, Sublimite, janela IBS/CBS</a:t>
            </a:r>
            <a:endParaRPr lang="en-US" sz="2800" dirty="0">
              <a:solidFill>
                <a:schemeClr val="bg2"/>
              </a:solidFill>
            </a:endParaRPr>
          </a:p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2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 de caso: fator R aplicado, com virada de consultoria</a:t>
            </a:r>
            <a:endParaRPr lang="en-US" sz="2800" dirty="0">
              <a:solidFill>
                <a:schemeClr val="bg2"/>
              </a:solidFill>
            </a:endParaRPr>
          </a:p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2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 de 4 fases, pronto pra carteira</a:t>
            </a:r>
            <a:endParaRPr lang="en-US" sz="2800" dirty="0">
              <a:solidFill>
                <a:schemeClr val="bg2"/>
              </a:solidFill>
            </a:endParaRPr>
          </a:p>
          <a:p>
            <a:pPr marL="342900" indent="-342900">
              <a:spcAft>
                <a:spcPts val="800"/>
              </a:spcAft>
              <a:buSzPct val="100000"/>
              <a:buChar char="✓"/>
            </a:pPr>
            <a:r>
              <a:rPr lang="en-US" sz="2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Governança vira produto: Diagnóstico, Revisão Trimestral, Simulação IBS/CBS</a:t>
            </a:r>
            <a:endParaRPr lang="en-US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3804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">
            <a:extLst>
              <a:ext uri="{FF2B5EF4-FFF2-40B4-BE49-F238E27FC236}">
                <a16:creationId xmlns:a16="http://schemas.microsoft.com/office/drawing/2014/main" id="{59688C98-6AE1-E53F-ACB3-D56E076DD74E}"/>
              </a:ext>
            </a:extLst>
          </p:cNvPr>
          <p:cNvSpPr/>
          <p:nvPr/>
        </p:nvSpPr>
        <p:spPr>
          <a:xfrm>
            <a:off x="1992915" y="1114412"/>
            <a:ext cx="16189068" cy="2890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pt-BR" sz="6000" b="1" noProof="0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Cartilha: Simples Nacional na Reforma Tributária.</a:t>
            </a:r>
            <a:endParaRPr lang="pt-BR" sz="6000" noProof="0" dirty="0">
              <a:solidFill>
                <a:schemeClr val="bg2"/>
              </a:solidFill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3354F29C-7FFF-9E78-AAB7-741EDEAAD5E8}"/>
              </a:ext>
            </a:extLst>
          </p:cNvPr>
          <p:cNvSpPr/>
          <p:nvPr/>
        </p:nvSpPr>
        <p:spPr>
          <a:xfrm>
            <a:off x="2176971" y="4308224"/>
            <a:ext cx="14743616" cy="368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✓"/>
            </a:pPr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D1DF80FC-3DF4-451A-A86B-301E98589C39}"/>
              </a:ext>
            </a:extLst>
          </p:cNvPr>
          <p:cNvSpPr txBox="1"/>
          <p:nvPr/>
        </p:nvSpPr>
        <p:spPr>
          <a:xfrm>
            <a:off x="2086119" y="3687799"/>
            <a:ext cx="5806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Estrutura da cartilha</a:t>
            </a:r>
            <a:endParaRPr lang="en-US" sz="3200" dirty="0"/>
          </a:p>
        </p:txBody>
      </p:sp>
      <p:sp>
        <p:nvSpPr>
          <p:cNvPr id="22" name="Shape 27">
            <a:extLst>
              <a:ext uri="{FF2B5EF4-FFF2-40B4-BE49-F238E27FC236}">
                <a16:creationId xmlns:a16="http://schemas.microsoft.com/office/drawing/2014/main" id="{62373B36-6B05-42B3-907D-576D7B36C143}"/>
              </a:ext>
            </a:extLst>
          </p:cNvPr>
          <p:cNvSpPr/>
          <p:nvPr/>
        </p:nvSpPr>
        <p:spPr>
          <a:xfrm>
            <a:off x="1784505" y="7927944"/>
            <a:ext cx="462245" cy="457199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Text 14">
            <a:extLst>
              <a:ext uri="{FF2B5EF4-FFF2-40B4-BE49-F238E27FC236}">
                <a16:creationId xmlns:a16="http://schemas.microsoft.com/office/drawing/2014/main" id="{58F42CC3-6501-4575-8AD0-D57ED8ED092C}"/>
              </a:ext>
            </a:extLst>
          </p:cNvPr>
          <p:cNvSpPr txBox="1"/>
          <p:nvPr/>
        </p:nvSpPr>
        <p:spPr>
          <a:xfrm>
            <a:off x="2451878" y="4571710"/>
            <a:ext cx="9276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olhar o prazo: identifique a decisão</a:t>
            </a:r>
            <a:endParaRPr lang="en-US" sz="3200" dirty="0"/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96E55C24-5E86-4429-82A0-5DAA9DA17F81}"/>
              </a:ext>
            </a:extLst>
          </p:cNvPr>
          <p:cNvSpPr txBox="1"/>
          <p:nvPr/>
        </p:nvSpPr>
        <p:spPr>
          <a:xfrm>
            <a:off x="2451878" y="5164530"/>
            <a:ext cx="78053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novo calendário em visão geral</a:t>
            </a:r>
            <a:endParaRPr lang="en-US" sz="3200" dirty="0"/>
          </a:p>
        </p:txBody>
      </p:sp>
      <p:sp>
        <p:nvSpPr>
          <p:cNvPr id="28" name="Text 20">
            <a:extLst>
              <a:ext uri="{FF2B5EF4-FFF2-40B4-BE49-F238E27FC236}">
                <a16:creationId xmlns:a16="http://schemas.microsoft.com/office/drawing/2014/main" id="{26A6B074-D366-46CB-B8FE-D03B60015182}"/>
              </a:ext>
            </a:extLst>
          </p:cNvPr>
          <p:cNvSpPr txBox="1"/>
          <p:nvPr/>
        </p:nvSpPr>
        <p:spPr>
          <a:xfrm>
            <a:off x="2451878" y="5870537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Ingresso no Simples Nacional</a:t>
            </a:r>
            <a:endParaRPr lang="en-US" sz="3200" dirty="0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EA177922-FD77-4534-909F-DB858AE136AB}"/>
              </a:ext>
            </a:extLst>
          </p:cNvPr>
          <p:cNvSpPr txBox="1"/>
          <p:nvPr/>
        </p:nvSpPr>
        <p:spPr>
          <a:xfrm>
            <a:off x="2451878" y="6530328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Empresa em início de atividade</a:t>
            </a:r>
            <a:endParaRPr lang="en-US" sz="3200" dirty="0"/>
          </a:p>
        </p:txBody>
      </p:sp>
      <p:sp>
        <p:nvSpPr>
          <p:cNvPr id="30" name="Text 26">
            <a:extLst>
              <a:ext uri="{FF2B5EF4-FFF2-40B4-BE49-F238E27FC236}">
                <a16:creationId xmlns:a16="http://schemas.microsoft.com/office/drawing/2014/main" id="{4C57663C-3B24-4D9C-A6E1-6B4C944D4A6A}"/>
              </a:ext>
            </a:extLst>
          </p:cNvPr>
          <p:cNvSpPr txBox="1"/>
          <p:nvPr/>
        </p:nvSpPr>
        <p:spPr>
          <a:xfrm>
            <a:off x="2451879" y="7213902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IBS e CBS pelo regime regular</a:t>
            </a:r>
            <a:endParaRPr lang="en-US" sz="320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FC624875-128B-4BED-BA18-DEBD817888D8}"/>
              </a:ext>
            </a:extLst>
          </p:cNvPr>
          <p:cNvSpPr txBox="1"/>
          <p:nvPr/>
        </p:nvSpPr>
        <p:spPr>
          <a:xfrm>
            <a:off x="2451878" y="7942343"/>
            <a:ext cx="79276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41B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Exclusão voluntária do próprio Simples</a:t>
            </a:r>
            <a:endParaRPr lang="en-US" sz="3200" dirty="0"/>
          </a:p>
        </p:txBody>
      </p:sp>
      <p:sp>
        <p:nvSpPr>
          <p:cNvPr id="32" name="Shape 27">
            <a:extLst>
              <a:ext uri="{FF2B5EF4-FFF2-40B4-BE49-F238E27FC236}">
                <a16:creationId xmlns:a16="http://schemas.microsoft.com/office/drawing/2014/main" id="{F197322A-E0A2-4E40-BB88-469B2F1475E5}"/>
              </a:ext>
            </a:extLst>
          </p:cNvPr>
          <p:cNvSpPr/>
          <p:nvPr/>
        </p:nvSpPr>
        <p:spPr>
          <a:xfrm>
            <a:off x="1784504" y="7216824"/>
            <a:ext cx="462245" cy="457199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Shape 27">
            <a:extLst>
              <a:ext uri="{FF2B5EF4-FFF2-40B4-BE49-F238E27FC236}">
                <a16:creationId xmlns:a16="http://schemas.microsoft.com/office/drawing/2014/main" id="{908B0D39-8252-40EF-8333-EF30BEB7355B}"/>
              </a:ext>
            </a:extLst>
          </p:cNvPr>
          <p:cNvSpPr/>
          <p:nvPr/>
        </p:nvSpPr>
        <p:spPr>
          <a:xfrm>
            <a:off x="1784504" y="6527198"/>
            <a:ext cx="462245" cy="457199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6" name="Shape 27">
            <a:extLst>
              <a:ext uri="{FF2B5EF4-FFF2-40B4-BE49-F238E27FC236}">
                <a16:creationId xmlns:a16="http://schemas.microsoft.com/office/drawing/2014/main" id="{06BE80C4-30A7-4023-80B6-606B55896661}"/>
              </a:ext>
            </a:extLst>
          </p:cNvPr>
          <p:cNvSpPr/>
          <p:nvPr/>
        </p:nvSpPr>
        <p:spPr>
          <a:xfrm>
            <a:off x="1795600" y="5861054"/>
            <a:ext cx="462245" cy="457199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Shape 27">
            <a:extLst>
              <a:ext uri="{FF2B5EF4-FFF2-40B4-BE49-F238E27FC236}">
                <a16:creationId xmlns:a16="http://schemas.microsoft.com/office/drawing/2014/main" id="{6BA86C4D-B4A7-4F6E-8B20-CA33E889012D}"/>
              </a:ext>
            </a:extLst>
          </p:cNvPr>
          <p:cNvSpPr/>
          <p:nvPr/>
        </p:nvSpPr>
        <p:spPr>
          <a:xfrm>
            <a:off x="1793400" y="5194910"/>
            <a:ext cx="462245" cy="457199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8" name="Shape 27">
            <a:extLst>
              <a:ext uri="{FF2B5EF4-FFF2-40B4-BE49-F238E27FC236}">
                <a16:creationId xmlns:a16="http://schemas.microsoft.com/office/drawing/2014/main" id="{28E19A65-C110-42D7-A9D0-5D20B5C2ECA3}"/>
              </a:ext>
            </a:extLst>
          </p:cNvPr>
          <p:cNvSpPr/>
          <p:nvPr/>
        </p:nvSpPr>
        <p:spPr>
          <a:xfrm>
            <a:off x="1778831" y="4560895"/>
            <a:ext cx="462245" cy="457199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548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2CA2C61-8D87-E844-DFA0-10059E65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51" r="-1" b="-1"/>
          <a:stretch>
            <a:fillRect/>
          </a:stretch>
        </p:blipFill>
        <p:spPr>
          <a:xfrm>
            <a:off x="468673" y="969914"/>
            <a:ext cx="3695713" cy="64709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9A72CF6-E892-602B-911E-F9F62BE008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15" r="7136" b="2"/>
          <a:stretch>
            <a:fillRect/>
          </a:stretch>
        </p:blipFill>
        <p:spPr>
          <a:xfrm>
            <a:off x="4273040" y="969914"/>
            <a:ext cx="3772847" cy="6470919"/>
          </a:xfrm>
          <a:prstGeom prst="rect">
            <a:avLst/>
          </a:prstGeom>
        </p:spPr>
      </p:pic>
      <p:pic>
        <p:nvPicPr>
          <p:cNvPr id="11" name="Picture 2" descr="Logótipo Do Instagram. Quadrado E Colorido Imagem de Stock Editorial - Ilustração de teclas, esquadrado: 192780789">
            <a:extLst>
              <a:ext uri="{FF2B5EF4-FFF2-40B4-BE49-F238E27FC236}">
                <a16:creationId xmlns:a16="http://schemas.microsoft.com/office/drawing/2014/main" id="{350C8CA1-A72E-D973-99A4-5BA84C867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0974" y="4205373"/>
            <a:ext cx="1262743" cy="126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9950939-9F58-0BA2-50CB-9E1A187587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20000" r="11111" b="35000"/>
          <a:stretch/>
        </p:blipFill>
        <p:spPr>
          <a:xfrm>
            <a:off x="4675458" y="6317845"/>
            <a:ext cx="3110324" cy="2999241"/>
          </a:xfrm>
          <a:prstGeom prst="rect">
            <a:avLst/>
          </a:prstGeom>
        </p:spPr>
      </p:pic>
      <p:sp>
        <p:nvSpPr>
          <p:cNvPr id="17" name="AutoShape 4">
            <a:extLst>
              <a:ext uri="{FF2B5EF4-FFF2-40B4-BE49-F238E27FC236}">
                <a16:creationId xmlns:a16="http://schemas.microsoft.com/office/drawing/2014/main" id="{31F3D3C2-259E-389F-C231-23CC3A0855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75600" y="4419600"/>
            <a:ext cx="248205" cy="24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421C4F3-8EEF-0355-5D90-80EA37896CF9}"/>
              </a:ext>
            </a:extLst>
          </p:cNvPr>
          <p:cNvSpPr txBox="1"/>
          <p:nvPr/>
        </p:nvSpPr>
        <p:spPr>
          <a:xfrm>
            <a:off x="13159095" y="1840163"/>
            <a:ext cx="50064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dirty="0">
                <a:solidFill>
                  <a:srgbClr val="002968"/>
                </a:solidFill>
              </a:rPr>
              <a:t>Clareza para decidir.</a:t>
            </a:r>
          </a:p>
          <a:p>
            <a:pPr algn="ctr"/>
            <a:r>
              <a:rPr lang="pt-BR" sz="3600" b="1" dirty="0">
                <a:solidFill>
                  <a:srgbClr val="002968"/>
                </a:solidFill>
              </a:rPr>
              <a:t>Estratégia para a agir.</a:t>
            </a:r>
          </a:p>
        </p:txBody>
      </p:sp>
      <p:sp>
        <p:nvSpPr>
          <p:cNvPr id="23" name="Google Shape;99;g396e8b6b7e2_0_0">
            <a:extLst>
              <a:ext uri="{FF2B5EF4-FFF2-40B4-BE49-F238E27FC236}">
                <a16:creationId xmlns:a16="http://schemas.microsoft.com/office/drawing/2014/main" id="{32008132-1F2C-725F-9161-9CCAAA639F55}"/>
              </a:ext>
            </a:extLst>
          </p:cNvPr>
          <p:cNvSpPr txBox="1"/>
          <p:nvPr/>
        </p:nvSpPr>
        <p:spPr>
          <a:xfrm>
            <a:off x="12140391" y="3285969"/>
            <a:ext cx="7043911" cy="428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</a:pPr>
            <a:r>
              <a:rPr lang="pt-BR" sz="2400" b="1" i="1" dirty="0">
                <a:solidFill>
                  <a:srgbClr val="1A3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Agradecemos a oportunidade</a:t>
            </a:r>
            <a:endParaRPr sz="2400" b="1" i="1" u="none" strike="noStrike" cap="none" dirty="0">
              <a:solidFill>
                <a:srgbClr val="1A3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7AA4C5D-77CB-25E8-8BED-D8CA39E7C0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855" t="22666" r="9855" b="22666"/>
          <a:stretch>
            <a:fillRect/>
          </a:stretch>
        </p:blipFill>
        <p:spPr>
          <a:xfrm>
            <a:off x="734799" y="6355498"/>
            <a:ext cx="3163459" cy="296158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A18D187-7C23-48DC-9395-EB09871FC0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1090" y="969914"/>
            <a:ext cx="4057219" cy="6470919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F6A22949-D6C5-4BB6-A821-6EC0ECF8ED9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6292" t="20129" r="16292" b="33799"/>
          <a:stretch/>
        </p:blipFill>
        <p:spPr>
          <a:xfrm>
            <a:off x="8802276" y="6317845"/>
            <a:ext cx="2879677" cy="296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77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3558</Words>
  <Application>Microsoft Office PowerPoint</Application>
  <PresentationFormat>Personalizar</PresentationFormat>
  <Paragraphs>398</Paragraphs>
  <Slides>35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43" baseType="lpstr">
      <vt:lpstr>Cambria</vt:lpstr>
      <vt:lpstr>Open Sans</vt:lpstr>
      <vt:lpstr>Google Sans</vt:lpstr>
      <vt:lpstr>Arial</vt:lpstr>
      <vt:lpstr>Wingdings</vt:lpstr>
      <vt:lpstr>Calibri</vt:lpstr>
      <vt:lpstr>Aptos</vt:lpstr>
      <vt:lpstr>Office Theme</vt:lpstr>
      <vt:lpstr>Apresentação do PowerPoint</vt:lpstr>
      <vt:lpstr>Facilitadores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Nova Regra do RBT12  Simples Nacional</vt:lpstr>
      <vt:lpstr>Apresentação do PowerPoint</vt:lpstr>
      <vt:lpstr>Novo Processo de Indeferimento e Prazos</vt:lpstr>
      <vt:lpstr>Adesão ao Simples Nacional A Nova Análise Prévia e o Alerta de Pendências</vt:lpstr>
      <vt:lpstr>Apresentação do PowerPoint</vt:lpstr>
      <vt:lpstr>Apresentação do PowerPoint</vt:lpstr>
      <vt:lpstr>Apresentação do PowerPoint</vt:lpstr>
      <vt:lpstr>Apresentação do PowerPoint</vt:lpstr>
      <vt:lpstr>Cliente - Simulação (Janeiro/2027)</vt:lpstr>
      <vt:lpstr>Apuração Simples Nacional Tradicional</vt:lpstr>
      <vt:lpstr>A Nova Repartição Interna do DAS para Serviços em 2027 (Res. Nº 190/2026)</vt:lpstr>
      <vt:lpstr>Simples Nacional Puro: Alíquota Efetiva do DAS (IBS e CBS por dentro)</vt:lpstr>
      <vt:lpstr>Reajustar Contrato (Equilíbrio Econômico-Financeiro)</vt:lpstr>
      <vt:lpstr>Simples Nacional Hibrido: Nova Alíquota Efetiva do DAS (por dentro)</vt:lpstr>
      <vt:lpstr>Cenário Simples Nacional Puro x Hibrido</vt:lpstr>
      <vt:lpstr>Conclusão: Preços no Modelo Híbrido: A Estratégia Ganha-Ganha para 2027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pichau</dc:creator>
  <cp:lastModifiedBy>Wedna Soares</cp:lastModifiedBy>
  <cp:revision>10</cp:revision>
  <dcterms:created xsi:type="dcterms:W3CDTF">2006-08-16T00:00:00Z</dcterms:created>
  <dcterms:modified xsi:type="dcterms:W3CDTF">2026-09-01T19:43:50Z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0x01010030243B742AC148479F7CE00179F4DE07</vt:lpwstr>
  </property>
  <property fmtid="{D5CDD505-2E9C-101B-9397-08002B2CF9AE}" pid="3" name="MediaServiceImageTags">
    <vt:lpwstr/>
  </property>
</Properties>
</file>