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6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7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  <p:sldMasterId id="2147483708" r:id="rId3"/>
    <p:sldMasterId id="2147483748" r:id="rId4"/>
    <p:sldMasterId id="2147483780" r:id="rId5"/>
    <p:sldMasterId id="2147483800" r:id="rId6"/>
    <p:sldMasterId id="2147483814" r:id="rId7"/>
    <p:sldMasterId id="2147483824" r:id="rId8"/>
  </p:sldMasterIdLst>
  <p:notesMasterIdLst>
    <p:notesMasterId r:id="rId39"/>
  </p:notesMasterIdLst>
  <p:sldIdLst>
    <p:sldId id="256" r:id="rId9"/>
    <p:sldId id="1310" r:id="rId10"/>
    <p:sldId id="1997" r:id="rId11"/>
    <p:sldId id="1571" r:id="rId12"/>
    <p:sldId id="2203" r:id="rId13"/>
    <p:sldId id="2208" r:id="rId14"/>
    <p:sldId id="2063" r:id="rId15"/>
    <p:sldId id="2054" r:id="rId16"/>
    <p:sldId id="1573" r:id="rId17"/>
    <p:sldId id="2055" r:id="rId18"/>
    <p:sldId id="1784" r:id="rId19"/>
    <p:sldId id="1768" r:id="rId20"/>
    <p:sldId id="2206" r:id="rId21"/>
    <p:sldId id="2204" r:id="rId22"/>
    <p:sldId id="2211" r:id="rId23"/>
    <p:sldId id="2215" r:id="rId24"/>
    <p:sldId id="2213" r:id="rId25"/>
    <p:sldId id="2216" r:id="rId26"/>
    <p:sldId id="2217" r:id="rId27"/>
    <p:sldId id="2223" r:id="rId28"/>
    <p:sldId id="2218" r:id="rId29"/>
    <p:sldId id="2219" r:id="rId30"/>
    <p:sldId id="2220" r:id="rId31"/>
    <p:sldId id="2221" r:id="rId32"/>
    <p:sldId id="2222" r:id="rId33"/>
    <p:sldId id="2224" r:id="rId34"/>
    <p:sldId id="2197" r:id="rId35"/>
    <p:sldId id="2212" r:id="rId36"/>
    <p:sldId id="2201" r:id="rId37"/>
    <p:sldId id="754" r:id="rId38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71C"/>
    <a:srgbClr val="004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DE5027-1828-4DA3-89CB-927DF3B4411F}" v="2" dt="2024-07-17T00:58:37.7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51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A55D4-F1E1-4931-BD19-EBEF779DAF84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31D8C-FCD9-4558-B6D3-2A7F6E23D7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129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1EDEB8-4B15-4D13-85A6-068D177699D4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376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0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1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8;p20">
            <a:extLst>
              <a:ext uri="{FF2B5EF4-FFF2-40B4-BE49-F238E27FC236}">
                <a16:creationId xmlns:a16="http://schemas.microsoft.com/office/drawing/2014/main" id="{5A94761A-AC0A-4777-337B-A44893C7A6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67494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600" b="1">
                <a:solidFill>
                  <a:srgbClr val="FFE71C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5" name="Google Shape;2065;p36"/>
          <p:cNvGrpSpPr/>
          <p:nvPr/>
        </p:nvGrpSpPr>
        <p:grpSpPr>
          <a:xfrm>
            <a:off x="7230635" y="826618"/>
            <a:ext cx="4287930" cy="3642388"/>
            <a:chOff x="4611450" y="3151300"/>
            <a:chExt cx="667725" cy="567200"/>
          </a:xfrm>
        </p:grpSpPr>
        <p:sp>
          <p:nvSpPr>
            <p:cNvPr id="2066" name="Google Shape;2066;p36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36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36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36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36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36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36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36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36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36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36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36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36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9" name="Google Shape;2079;p36"/>
          <p:cNvGrpSpPr/>
          <p:nvPr/>
        </p:nvGrpSpPr>
        <p:grpSpPr>
          <a:xfrm>
            <a:off x="-2374565" y="826618"/>
            <a:ext cx="4287930" cy="3642388"/>
            <a:chOff x="4611450" y="3151300"/>
            <a:chExt cx="667725" cy="567200"/>
          </a:xfrm>
        </p:grpSpPr>
        <p:sp>
          <p:nvSpPr>
            <p:cNvPr id="2080" name="Google Shape;2080;p36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36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36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36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36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36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36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36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36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36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36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36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36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4482210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2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2" name="Google Shape;2182;p37"/>
          <p:cNvGrpSpPr/>
          <p:nvPr/>
        </p:nvGrpSpPr>
        <p:grpSpPr>
          <a:xfrm>
            <a:off x="2399960" y="871118"/>
            <a:ext cx="4287930" cy="3642388"/>
            <a:chOff x="4611450" y="3151300"/>
            <a:chExt cx="667725" cy="567200"/>
          </a:xfrm>
        </p:grpSpPr>
        <p:sp>
          <p:nvSpPr>
            <p:cNvPr id="2183" name="Google Shape;2183;p37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37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37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37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37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37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37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37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37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37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37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37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37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819518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6332933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986138-A836-413F-BE8F-E79A036C1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4A4E26-5C48-4C44-8236-A89048103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FFBA24-A10D-43C7-817D-93CD7CC3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438BCC-3F02-40E0-BA04-74EAAB668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C20D8E-0CEE-4964-87C1-48DF7859F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20500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6B7AA3-2A51-41A8-8F00-6DEA9244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F1B69E3-D73C-4875-B90B-660954619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2CC9EF-2708-4A55-8431-E0E46967E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6FF2-C51D-4928-AFB7-7F8DD359C69D}" type="datetimeFigureOut">
              <a:rPr lang="pt-BR" smtClean="0"/>
              <a:pPr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9C7396-E82C-47FF-A48F-6D76794EF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16EEA5-4C88-4B82-9989-A0DF70C91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642036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02A1B-8B36-40BC-B67E-4A5F534CE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E56789-92E8-413F-B0C2-EBF306FD82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28138C0-E009-4516-A6C8-08EAC267E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CAB2FB6-3639-4A59-B41F-8496D3FBC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6FF2-C51D-4928-AFB7-7F8DD359C69D}" type="datetimeFigureOut">
              <a:rPr lang="pt-BR" smtClean="0"/>
              <a:pPr/>
              <a:t>26/07/2024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F8CBF4D-07BE-4CDA-BC43-1E0250847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2CD3321-6D7B-4315-A52E-B35D7ACB5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157922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4FE30-C910-4808-AA0E-370A259A3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06F2685-6BD2-41FF-9369-92ECBA29A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255F911-2EB8-410D-BA99-1CE217743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EB5A263-8A87-4A54-8894-814D132B1A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44D7E6C-CE61-4DE0-A3FB-D84449517E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EE62F77-E21B-49B4-BC3D-5EC50ACC2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6FF2-C51D-4928-AFB7-7F8DD359C69D}" type="datetimeFigureOut">
              <a:rPr lang="pt-BR" smtClean="0"/>
              <a:pPr/>
              <a:t>26/07/2024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116A7DF-0470-439A-845F-095A9BC3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A773D99-00C5-4186-9D38-64F72AB71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38351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E0100-DDB5-4622-A0AD-787CF3757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D92C663-513C-476B-B6C3-7F2C64CEC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8C8BC17-A7C0-4FB0-8C75-37EFBB55E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FE87858-1295-4C88-B3DE-8056F871D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5572645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9" name="Texto do Título">
            <a:extLst>
              <a:ext uri="{FF2B5EF4-FFF2-40B4-BE49-F238E27FC236}">
                <a16:creationId xmlns:a16="http://schemas.microsoft.com/office/drawing/2014/main" id="{4970973A-CF7F-3640-8FFD-6713C19374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0845"/>
            <a:ext cx="8695677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sz="3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defTabSz="34290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116609796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BBDA2B-633F-47EE-B111-AB6E0FA8C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118EAF-7883-4440-B425-81317F0FF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38105B-DECD-438F-8D01-B5D824D06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EA10A3F-7DE8-4D08-9848-41E6C55C5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4A544FF-1550-4DE1-8CB6-C0F1B9F4E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AB39FCC-6755-4F1B-9A60-16AF0067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1967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8BBA8D-D85A-4F73-9D2E-E3849B196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0A91B71-5448-4ECA-8FCA-67887B9106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pt-BR" dirty="0"/>
              <a:t>Clique no ícone para adicionar uma imagem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E8E166-E760-419A-9D47-20B62649D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AEE5840-88DE-4D81-9754-5F9A42FC5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A5B7D25-A9AA-487C-9E79-2899E850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6060765-3CDB-4A91-AF9B-4BA500F5E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9046716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AA9FEF-0E11-499F-821D-ED74156D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F9E4B3A-3846-46EE-AD04-ECECEF6CE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61516C-C401-4888-A229-5B6D47F24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858420B-7800-42B0-A870-78118A6FE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8E7A14-61DC-4016-AEA6-CC49E6B53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558238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B3FE67A-848F-443D-9FAB-7C2EDE2DB7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84B51F6-093B-42CA-8294-A57B1F477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132B2BD-0B53-4E8C-9E3D-3B2AA40E9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A7710-5DC6-44DF-B50F-E347F0AC0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5A77B68-8CC8-4EAA-84EC-DC0A8751B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9453555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8FD6FF2-C51D-4928-AFB7-7F8DD359C69D}" type="datetimeFigureOut">
              <a:rPr lang="pt-BR" smtClean="0"/>
              <a:pPr/>
              <a:t>26/07/2024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974333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520517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5" y="8145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215597" y="141159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7615071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2060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beçalho da Se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9901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CCA8-8169-5041-BAC0-E9DA4FFAF61B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584" y="377975"/>
            <a:ext cx="8535211" cy="43511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algn="ctr" defTabSz="342900"/>
            <a:r>
              <a:rPr dirty="0"/>
              <a:t>Texto do Título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F364CCBB-16ED-B702-A30C-A1C2DEE39DDD}"/>
              </a:ext>
            </a:extLst>
          </p:cNvPr>
          <p:cNvSpPr/>
          <p:nvPr userDrawn="1"/>
        </p:nvSpPr>
        <p:spPr>
          <a:xfrm>
            <a:off x="8556885" y="2365310"/>
            <a:ext cx="587115" cy="277819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pic>
        <p:nvPicPr>
          <p:cNvPr id="19" name="Imagem 18" descr="Uma imagem contendo panelas, escorredor&#10;&#10;Descrição gerada automaticamente">
            <a:extLst>
              <a:ext uri="{FF2B5EF4-FFF2-40B4-BE49-F238E27FC236}">
                <a16:creationId xmlns:a16="http://schemas.microsoft.com/office/drawing/2014/main" id="{F097EAA7-F483-F6A4-A2B0-77069BF88A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60627" y="1489195"/>
            <a:ext cx="566141" cy="841124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A6CC00BC-99C3-F298-5ADA-288DE935396F}"/>
              </a:ext>
            </a:extLst>
          </p:cNvPr>
          <p:cNvSpPr/>
          <p:nvPr userDrawn="1"/>
        </p:nvSpPr>
        <p:spPr>
          <a:xfrm rot="5400000">
            <a:off x="-166334" y="200843"/>
            <a:ext cx="49491" cy="558538"/>
          </a:xfrm>
          <a:prstGeom prst="rect">
            <a:avLst/>
          </a:prstGeom>
          <a:solidFill>
            <a:srgbClr val="F5C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5690BAC8-4449-20BD-D8DB-27BFF5D80C02}"/>
              </a:ext>
            </a:extLst>
          </p:cNvPr>
          <p:cNvSpPr/>
          <p:nvPr userDrawn="1"/>
        </p:nvSpPr>
        <p:spPr>
          <a:xfrm rot="5400000">
            <a:off x="-166334" y="315144"/>
            <a:ext cx="49491" cy="558538"/>
          </a:xfrm>
          <a:prstGeom prst="rect">
            <a:avLst/>
          </a:prstGeom>
          <a:solidFill>
            <a:srgbClr val="F5C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FE1EF190-46A8-DFCA-9DE0-67673E904CA2}"/>
              </a:ext>
            </a:extLst>
          </p:cNvPr>
          <p:cNvSpPr/>
          <p:nvPr userDrawn="1"/>
        </p:nvSpPr>
        <p:spPr>
          <a:xfrm rot="5400000">
            <a:off x="-166334" y="429444"/>
            <a:ext cx="49491" cy="558538"/>
          </a:xfrm>
          <a:prstGeom prst="rect">
            <a:avLst/>
          </a:prstGeom>
          <a:solidFill>
            <a:srgbClr val="F5C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B9D7B73-D851-10F3-A709-2A3AA08AA7DA}"/>
              </a:ext>
            </a:extLst>
          </p:cNvPr>
          <p:cNvSpPr/>
          <p:nvPr userDrawn="1"/>
        </p:nvSpPr>
        <p:spPr>
          <a:xfrm rot="5400000">
            <a:off x="-166334" y="543745"/>
            <a:ext cx="49491" cy="558538"/>
          </a:xfrm>
          <a:prstGeom prst="rect">
            <a:avLst/>
          </a:prstGeom>
          <a:solidFill>
            <a:srgbClr val="F5C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E62DA362-F426-BD93-7C83-4D328D29363A}"/>
              </a:ext>
            </a:extLst>
          </p:cNvPr>
          <p:cNvSpPr/>
          <p:nvPr userDrawn="1"/>
        </p:nvSpPr>
        <p:spPr>
          <a:xfrm rot="5400000">
            <a:off x="-166334" y="658046"/>
            <a:ext cx="49491" cy="558538"/>
          </a:xfrm>
          <a:prstGeom prst="rect">
            <a:avLst/>
          </a:prstGeom>
          <a:solidFill>
            <a:srgbClr val="F5C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0F7E3558-B1C1-9A15-2667-3FA2D4ADEC3D}"/>
              </a:ext>
            </a:extLst>
          </p:cNvPr>
          <p:cNvSpPr/>
          <p:nvPr userDrawn="1"/>
        </p:nvSpPr>
        <p:spPr>
          <a:xfrm rot="5400000">
            <a:off x="-166334" y="772346"/>
            <a:ext cx="49491" cy="558538"/>
          </a:xfrm>
          <a:prstGeom prst="rect">
            <a:avLst/>
          </a:prstGeom>
          <a:solidFill>
            <a:srgbClr val="F5C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pic>
        <p:nvPicPr>
          <p:cNvPr id="26" name="Imagem 25">
            <a:extLst>
              <a:ext uri="{FF2B5EF4-FFF2-40B4-BE49-F238E27FC236}">
                <a16:creationId xmlns:a16="http://schemas.microsoft.com/office/drawing/2014/main" id="{774B8271-1103-B7BD-929B-5CD852CD51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7693606" y="3563586"/>
            <a:ext cx="2318096" cy="38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42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8" y="148362"/>
            <a:ext cx="8240484" cy="766038"/>
          </a:xfrm>
        </p:spPr>
        <p:txBody>
          <a:bodyPr anchor="ctr">
            <a:normAutofit/>
          </a:bodyPr>
          <a:lstStyle>
            <a:lvl1pPr algn="ctr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3840088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222581" y="144994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222581" y="1671503"/>
            <a:ext cx="4930921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Cálculos Trabalhistas na Prática</a:t>
            </a:r>
            <a:endParaRPr kumimoji="0" lang="pt-BR" sz="495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1" y="1504008"/>
            <a:ext cx="2474651" cy="36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78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8" y="14836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867608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5" y="8145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215597" y="141159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4157333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3D24287-F51A-4E3A-9E01-8CDE0E84257E}"/>
              </a:ext>
            </a:extLst>
          </p:cNvPr>
          <p:cNvSpPr/>
          <p:nvPr userDrawn="1"/>
        </p:nvSpPr>
        <p:spPr>
          <a:xfrm>
            <a:off x="3059833" y="216439"/>
            <a:ext cx="3692198" cy="513603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r>
              <a:rPr lang="pt-BR" sz="3000" b="1" dirty="0">
                <a:solidFill>
                  <a:srgbClr val="002060"/>
                </a:solidFill>
              </a:rPr>
              <a:t>Prof. Ciro Mariano</a:t>
            </a:r>
          </a:p>
        </p:txBody>
      </p:sp>
      <p:sp>
        <p:nvSpPr>
          <p:cNvPr id="13" name="Espaço Reservado para Conteúdo 2">
            <a:extLst>
              <a:ext uri="{FF2B5EF4-FFF2-40B4-BE49-F238E27FC236}">
                <a16:creationId xmlns:a16="http://schemas.microsoft.com/office/drawing/2014/main" id="{066CD1CC-EAA2-4CFE-A6CA-4B9F6FD56B0F}"/>
              </a:ext>
            </a:extLst>
          </p:cNvPr>
          <p:cNvSpPr txBox="1">
            <a:spLocks/>
          </p:cNvSpPr>
          <p:nvPr userDrawn="1"/>
        </p:nvSpPr>
        <p:spPr>
          <a:xfrm>
            <a:off x="279598" y="951570"/>
            <a:ext cx="5156498" cy="20177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lvl="1" indent="0" algn="just">
              <a:buNone/>
            </a:pP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Contador, especialista em direito do trabalho aplicado ao </a:t>
            </a:r>
            <a:r>
              <a:rPr lang="pt-BR" sz="1575" dirty="0" err="1">
                <a:solidFill>
                  <a:srgbClr val="002060"/>
                </a:solidFill>
                <a:latin typeface="Roboto" panose="020B0604020202020204" pitchFamily="2" charset="0"/>
              </a:rPr>
              <a:t>eSocial</a:t>
            </a: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; Professor e consultor na área de departamento pessoal; Sócio da empresa Simplifica Soluções em Folha de Pagamento.</a:t>
            </a:r>
            <a:endParaRPr lang="pt-BR" sz="1575" dirty="0">
              <a:solidFill>
                <a:srgbClr val="002060"/>
              </a:solidFill>
            </a:endParaRPr>
          </a:p>
        </p:txBody>
      </p:sp>
      <p:pic>
        <p:nvPicPr>
          <p:cNvPr id="14" name="Imagem 13" descr="Homem segurando livro&#10;&#10;Descrição gerada automaticamente com confiança média">
            <a:extLst>
              <a:ext uri="{FF2B5EF4-FFF2-40B4-BE49-F238E27FC236}">
                <a16:creationId xmlns:a16="http://schemas.microsoft.com/office/drawing/2014/main" id="{B0D57C18-880B-EF4C-AF68-75DEE5EC4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18733" r="9428" b="15274"/>
          <a:stretch/>
        </p:blipFill>
        <p:spPr>
          <a:xfrm>
            <a:off x="5436096" y="1022012"/>
            <a:ext cx="3121240" cy="342000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4"/>
          <a:srcRect t="7253" r="7275" b="5710"/>
          <a:stretch/>
        </p:blipFill>
        <p:spPr>
          <a:xfrm>
            <a:off x="1871700" y="2279416"/>
            <a:ext cx="2227032" cy="240176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059B2E6-D05A-214F-98C4-B102360D91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14" y="1208371"/>
            <a:ext cx="596224" cy="53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9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4037239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ED7C2-A809-4591-92B2-0A8C8E9C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B450FC-A92E-4F57-8A2C-224C60D38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075C99A-1ACA-4E03-A3E1-ADD0239D1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5A2C8A-2EB6-43D6-A214-6D3B0564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DDF38A-A8EF-417D-BF66-2B7373E8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B39E2C-8389-49AE-AD4C-D6AC8073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340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F11E0-992B-4021-9C23-9E70467D3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F28398-0597-4395-8F2A-61B0A30F2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A5630F-E1E9-48AF-9496-3933349A1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7BD9CB9-C991-44A4-99AE-15CD638B8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916CCD5-2DD8-44D0-8CBC-1FA7240E1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633D27C-1526-424F-ADCB-6399C28E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B16587F-2093-4616-8BAF-CBCAE543D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E32184-CC33-42E8-A1D8-5F3BCDC8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37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B1099-7479-4EC2-BD08-6BCFEDB0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D6ADA3-CA47-459C-99D3-8AABAF2C8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1733CB1-84E1-4C8A-9604-6F4D546E8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5D5FC0E-5051-43A3-823B-3953D351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478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4E1523-F4AB-44AD-838D-51F71B80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C47EBC-9539-49D2-883C-18736961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BA6DB0-F1C3-4EB3-8624-6FCCF8D2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306230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4DD3A13-B829-4606-83BE-7336B40BC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77BEA4-0A7D-4E19-9184-04B85F917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29E04E-881B-4879-9FEB-61F788D33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303749" y="142608"/>
            <a:ext cx="3645563" cy="118700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 userDrawn="1"/>
        </p:nvSpPr>
        <p:spPr>
          <a:xfrm>
            <a:off x="2297309" y="1338943"/>
            <a:ext cx="6533006" cy="27699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95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STF derruba Súmula 450 </a:t>
            </a:r>
            <a:r>
              <a:rPr kumimoji="0" lang="pt-BR" sz="45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do TST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1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Pagamento em dobro das férias no caso de atraso no pagamento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Imagem 9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-135" y="1524000"/>
            <a:ext cx="2474651" cy="36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46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BB760-DD8F-494C-BC0E-B862B07D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760C2BE-821A-448D-9303-4C28A4F68B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49466A-DFDC-4E7B-8642-833BCD0F9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FEE521-61C7-4028-AE04-7D01FE1A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73AB4D-2B89-4365-A1BD-572AA6E9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24BB84F-478A-4578-A038-8326ACB6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320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1905A-9EBF-4217-A92B-066E64260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0549CE-96AB-4F8C-B979-6B6586245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67200D1-B974-4CA5-8D49-75F7BA5E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A948BD-411F-490C-821B-73D7F511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D4D0D3-454D-4814-8575-F0FF3D267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303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EE1AFDF-33A1-4914-A468-8CD86C641A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0A8C61-EBC1-4796-9DF3-3231F2DEC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5809C3-F040-46B7-B5FD-401EBF99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95BFEC-238E-432E-9C27-B5819FC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8C8609-469C-4FAD-BAF6-6FFB63B6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14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0528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CCA8-8169-5041-BAC0-E9DA4FFAF61B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026" y="289682"/>
            <a:ext cx="7074786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sz="375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defTabSz="342900"/>
            <a:r>
              <a:rPr dirty="0"/>
              <a:t>Texto do Título</a:t>
            </a:r>
          </a:p>
        </p:txBody>
      </p:sp>
      <p:pic>
        <p:nvPicPr>
          <p:cNvPr id="7" name="Imagem 6" descr="Uma imagem contendo pássaro&#10;&#10;Descrição gerada automaticamente">
            <a:extLst>
              <a:ext uri="{FF2B5EF4-FFF2-40B4-BE49-F238E27FC236}">
                <a16:creationId xmlns:a16="http://schemas.microsoft.com/office/drawing/2014/main" id="{D2FD42E8-8C0C-5940-91D4-067C5A739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pic>
        <p:nvPicPr>
          <p:cNvPr id="8" name="Imagem 7" descr="Fundo preto com estrelas&#10;&#10;Descrição gerada automaticamente">
            <a:extLst>
              <a:ext uri="{FF2B5EF4-FFF2-40B4-BE49-F238E27FC236}">
                <a16:creationId xmlns:a16="http://schemas.microsoft.com/office/drawing/2014/main" id="{EC842B94-9132-C245-A89C-AD07B1CA5C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9" y="301224"/>
            <a:ext cx="633508" cy="633508"/>
          </a:xfrm>
          <a:prstGeom prst="rect">
            <a:avLst/>
          </a:prstGeom>
        </p:spPr>
      </p:pic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1DC0E69-FEAA-8841-957D-82E774ADE1D1}"/>
              </a:ext>
            </a:extLst>
          </p:cNvPr>
          <p:cNvSpPr txBox="1"/>
          <p:nvPr userDrawn="1"/>
        </p:nvSpPr>
        <p:spPr>
          <a:xfrm rot="16200000">
            <a:off x="6943630" y="2134093"/>
            <a:ext cx="3931197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TRIBUTOS TRABALHISTAS E PREVIDENCIÁRIOS</a:t>
            </a:r>
          </a:p>
        </p:txBody>
      </p:sp>
    </p:spTree>
    <p:extLst>
      <p:ext uri="{BB962C8B-B14F-4D97-AF65-F5344CB8AC3E}">
        <p14:creationId xmlns:p14="http://schemas.microsoft.com/office/powerpoint/2010/main" val="3318412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CCA8-8169-5041-BAC0-E9DA4FFAF61B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026" y="373936"/>
            <a:ext cx="7074786" cy="443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7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 defTabSz="514350"/>
            <a:r>
              <a:rPr dirty="0"/>
              <a:t>Texto do Título</a:t>
            </a:r>
          </a:p>
        </p:txBody>
      </p:sp>
      <p:pic>
        <p:nvPicPr>
          <p:cNvPr id="7" name="Imagem 6" descr="Uma imagem contendo pássaro&#10;&#10;Descrição gerada automaticamente">
            <a:extLst>
              <a:ext uri="{FF2B5EF4-FFF2-40B4-BE49-F238E27FC236}">
                <a16:creationId xmlns:a16="http://schemas.microsoft.com/office/drawing/2014/main" id="{D2FD42E8-8C0C-5940-91D4-067C5A739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pic>
        <p:nvPicPr>
          <p:cNvPr id="8" name="Imagem 7" descr="Fundo preto com estrelas&#10;&#10;Descrição gerada automaticamente">
            <a:extLst>
              <a:ext uri="{FF2B5EF4-FFF2-40B4-BE49-F238E27FC236}">
                <a16:creationId xmlns:a16="http://schemas.microsoft.com/office/drawing/2014/main" id="{EC842B94-9132-C245-A89C-AD07B1CA5C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9" y="301224"/>
            <a:ext cx="633508" cy="633508"/>
          </a:xfrm>
          <a:prstGeom prst="rect">
            <a:avLst/>
          </a:prstGeom>
        </p:spPr>
      </p:pic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5ED5F984-9419-C445-B601-3D7BFB198348}"/>
              </a:ext>
            </a:extLst>
          </p:cNvPr>
          <p:cNvSpPr txBox="1"/>
          <p:nvPr userDrawn="1"/>
        </p:nvSpPr>
        <p:spPr>
          <a:xfrm rot="16200000">
            <a:off x="6793018" y="1896919"/>
            <a:ext cx="42324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LEGISLAÇÃO TRABALHISTA E PREVIDENCIÁRIO E SUAS </a:t>
            </a:r>
          </a:p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OBRIGAÇÕES ACESSÓRIAS</a:t>
            </a:r>
          </a:p>
        </p:txBody>
      </p:sp>
    </p:spTree>
    <p:extLst>
      <p:ext uri="{BB962C8B-B14F-4D97-AF65-F5344CB8AC3E}">
        <p14:creationId xmlns:p14="http://schemas.microsoft.com/office/powerpoint/2010/main" val="36399991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Uma imagem contendo pássaro&#10;&#10;Descrição gerada automaticamente">
            <a:extLst>
              <a:ext uri="{FF2B5EF4-FFF2-40B4-BE49-F238E27FC236}">
                <a16:creationId xmlns:a16="http://schemas.microsoft.com/office/drawing/2014/main" id="{53BC7A64-D685-C644-96A7-5CD9E83576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5ED5F984-9419-C445-B601-3D7BFB198348}"/>
              </a:ext>
            </a:extLst>
          </p:cNvPr>
          <p:cNvSpPr txBox="1"/>
          <p:nvPr userDrawn="1"/>
        </p:nvSpPr>
        <p:spPr>
          <a:xfrm rot="16200000">
            <a:off x="6793018" y="1896919"/>
            <a:ext cx="42324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LEGISLAÇÃO TRABALHISTA E PREVIDENCIÁRIO E SUAS </a:t>
            </a:r>
          </a:p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OBRIGAÇÕES ACESSÓRIAS</a:t>
            </a:r>
          </a:p>
        </p:txBody>
      </p:sp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  <p:pic>
        <p:nvPicPr>
          <p:cNvPr id="7" name="Imagem 6" descr="Fundo preto com estrelas&#10;&#10;Descrição gerada automaticamente">
            <a:extLst>
              <a:ext uri="{FF2B5EF4-FFF2-40B4-BE49-F238E27FC236}">
                <a16:creationId xmlns:a16="http://schemas.microsoft.com/office/drawing/2014/main" id="{9372FF74-CCAB-C341-B100-37EA6F3847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9" y="301224"/>
            <a:ext cx="633508" cy="633508"/>
          </a:xfrm>
          <a:prstGeom prst="rect">
            <a:avLst/>
          </a:prstGeom>
        </p:spPr>
      </p:pic>
      <p:pic>
        <p:nvPicPr>
          <p:cNvPr id="18" name="Imagem 17" descr="Uma imagem contendo desenho&#10;&#10;Descrição gerada automaticamente">
            <a:extLst>
              <a:ext uri="{FF2B5EF4-FFF2-40B4-BE49-F238E27FC236}">
                <a16:creationId xmlns:a16="http://schemas.microsoft.com/office/drawing/2014/main" id="{24F293BF-D5C8-AB47-B077-6D2EE980622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9" name="Texto do Título">
            <a:extLst>
              <a:ext uri="{FF2B5EF4-FFF2-40B4-BE49-F238E27FC236}">
                <a16:creationId xmlns:a16="http://schemas.microsoft.com/office/drawing/2014/main" id="{4970973A-CF7F-3640-8FFD-6713C19374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026" y="373936"/>
            <a:ext cx="7074786" cy="443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7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51618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222581" y="144994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110143" y="1591494"/>
            <a:ext cx="4930921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Recuperando INSS com </a:t>
            </a:r>
            <a:r>
              <a:rPr kumimoji="0" lang="pt-BR" sz="2700" b="0" i="0" u="none" strike="noStrike" kern="1200" cap="none" spc="-10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eSocial</a:t>
            </a: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pt-BR" sz="2700" b="0" i="0" u="none" strike="noStrike" kern="1200" cap="none" spc="-10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Reinf</a:t>
            </a: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pt-BR" sz="2700" b="0" i="0" u="none" strike="noStrike" kern="1200" cap="none" spc="-10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DCTFWeb</a:t>
            </a: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 e PER/</a:t>
            </a:r>
            <a:r>
              <a:rPr kumimoji="0" lang="pt-BR" sz="2700" b="0" i="0" u="none" strike="noStrike" kern="1200" cap="none" spc="-10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DCOMPWeb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-135" y="1524000"/>
            <a:ext cx="2474651" cy="3639493"/>
          </a:xfrm>
          <a:prstGeom prst="rect">
            <a:avLst/>
          </a:prstGeom>
        </p:spPr>
      </p:pic>
      <p:grpSp>
        <p:nvGrpSpPr>
          <p:cNvPr id="28" name="Agrupar 27">
            <a:extLst>
              <a:ext uri="{FF2B5EF4-FFF2-40B4-BE49-F238E27FC236}">
                <a16:creationId xmlns:a16="http://schemas.microsoft.com/office/drawing/2014/main" id="{90B2A67F-E073-4927-9D80-C03600E09457}"/>
              </a:ext>
            </a:extLst>
          </p:cNvPr>
          <p:cNvGrpSpPr/>
          <p:nvPr userDrawn="1"/>
        </p:nvGrpSpPr>
        <p:grpSpPr>
          <a:xfrm>
            <a:off x="3032640" y="3126705"/>
            <a:ext cx="4008423" cy="637719"/>
            <a:chOff x="4751937" y="4076933"/>
            <a:chExt cx="5344564" cy="850292"/>
          </a:xfrm>
        </p:grpSpPr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13234640-25A6-4ABD-B873-87FBDDB05A18}"/>
                </a:ext>
              </a:extLst>
            </p:cNvPr>
            <p:cNvSpPr txBox="1"/>
            <p:nvPr/>
          </p:nvSpPr>
          <p:spPr>
            <a:xfrm>
              <a:off x="5120089" y="4496339"/>
              <a:ext cx="4976412" cy="430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Carga horária de 4h</a:t>
              </a:r>
            </a:p>
          </p:txBody>
        </p:sp>
        <p:pic>
          <p:nvPicPr>
            <p:cNvPr id="24" name="Gráfico 23" descr="Assistir">
              <a:extLst>
                <a:ext uri="{FF2B5EF4-FFF2-40B4-BE49-F238E27FC236}">
                  <a16:creationId xmlns:a16="http://schemas.microsoft.com/office/drawing/2014/main" id="{C5E98727-C597-4874-9EAF-C53AD7F63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55323" y="4496340"/>
              <a:ext cx="400110" cy="400110"/>
            </a:xfrm>
            <a:prstGeom prst="rect">
              <a:avLst/>
            </a:prstGeom>
          </p:spPr>
        </p:pic>
        <p:pic>
          <p:nvPicPr>
            <p:cNvPr id="25" name="Gráfico 24" descr="Calendário diário">
              <a:extLst>
                <a:ext uri="{FF2B5EF4-FFF2-40B4-BE49-F238E27FC236}">
                  <a16:creationId xmlns:a16="http://schemas.microsoft.com/office/drawing/2014/main" id="{FBFF714B-A4D0-473D-8791-285165353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751937" y="4081631"/>
              <a:ext cx="400110" cy="400110"/>
            </a:xfrm>
            <a:prstGeom prst="rect">
              <a:avLst/>
            </a:prstGeom>
          </p:spPr>
        </p:pic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74124D06-9F26-42EE-B288-50C0F10C6A55}"/>
                </a:ext>
              </a:extLst>
            </p:cNvPr>
            <p:cNvSpPr txBox="1"/>
            <p:nvPr/>
          </p:nvSpPr>
          <p:spPr>
            <a:xfrm>
              <a:off x="5120088" y="4076933"/>
              <a:ext cx="365561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12 de Novembro | Sábado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17481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3545886" y="207008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234904" y="1565065"/>
            <a:ext cx="6566315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Créditos acumulados do período que antecede ao </a:t>
            </a:r>
            <a:r>
              <a:rPr kumimoji="0" lang="pt-BR" sz="3000" b="0" i="0" u="none" strike="noStrike" kern="1200" cap="none" spc="-107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eSocial</a:t>
            </a:r>
            <a:endParaRPr kumimoji="0" lang="pt-BR" sz="495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143509" y="847113"/>
            <a:ext cx="2474651" cy="363949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20248" y="2767973"/>
            <a:ext cx="1350150" cy="943599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 userDrawn="1"/>
        </p:nvSpPr>
        <p:spPr>
          <a:xfrm>
            <a:off x="3329862" y="3921901"/>
            <a:ext cx="4930921" cy="5078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AULA LIBERADA!!!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6230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3545886" y="207008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234904" y="1565064"/>
            <a:ext cx="656631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Preenchimento PERDCOMP PGD 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solicitação de REEMBOLSO </a:t>
            </a: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143509" y="847113"/>
            <a:ext cx="2474651" cy="363949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20248" y="2767973"/>
            <a:ext cx="1350150" cy="943599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 userDrawn="1"/>
        </p:nvSpPr>
        <p:spPr>
          <a:xfrm>
            <a:off x="3329862" y="3921901"/>
            <a:ext cx="4930921" cy="5078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AULA LIBERADA!!!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404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8" y="148362"/>
            <a:ext cx="8240484" cy="766038"/>
          </a:xfrm>
        </p:spPr>
        <p:txBody>
          <a:bodyPr anchor="ctr">
            <a:normAutofit/>
          </a:bodyPr>
          <a:lstStyle>
            <a:lvl1pPr algn="ctr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3107823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3D24287-F51A-4E3A-9E01-8CDE0E84257E}"/>
              </a:ext>
            </a:extLst>
          </p:cNvPr>
          <p:cNvSpPr/>
          <p:nvPr userDrawn="1"/>
        </p:nvSpPr>
        <p:spPr>
          <a:xfrm>
            <a:off x="3059833" y="216439"/>
            <a:ext cx="3692198" cy="513603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r>
              <a:rPr lang="pt-BR" sz="3000" b="1" dirty="0">
                <a:solidFill>
                  <a:srgbClr val="002060"/>
                </a:solidFill>
              </a:rPr>
              <a:t>Prof. Ciro Mariano</a:t>
            </a:r>
          </a:p>
        </p:txBody>
      </p:sp>
      <p:sp>
        <p:nvSpPr>
          <p:cNvPr id="13" name="Espaço Reservado para Conteúdo 2">
            <a:extLst>
              <a:ext uri="{FF2B5EF4-FFF2-40B4-BE49-F238E27FC236}">
                <a16:creationId xmlns:a16="http://schemas.microsoft.com/office/drawing/2014/main" id="{066CD1CC-EAA2-4CFE-A6CA-4B9F6FD56B0F}"/>
              </a:ext>
            </a:extLst>
          </p:cNvPr>
          <p:cNvSpPr txBox="1">
            <a:spLocks/>
          </p:cNvSpPr>
          <p:nvPr userDrawn="1"/>
        </p:nvSpPr>
        <p:spPr>
          <a:xfrm>
            <a:off x="279598" y="951570"/>
            <a:ext cx="5156498" cy="20177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lvl="1" indent="0" algn="just">
              <a:buNone/>
            </a:pP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Contador, especialista em direito do trabalho aplicado ao </a:t>
            </a:r>
            <a:r>
              <a:rPr lang="pt-BR" sz="1575" dirty="0" err="1">
                <a:solidFill>
                  <a:srgbClr val="002060"/>
                </a:solidFill>
                <a:latin typeface="Roboto" panose="020B0604020202020204" pitchFamily="2" charset="0"/>
              </a:rPr>
              <a:t>eSocial</a:t>
            </a: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; Professor e consultor na área de departamento pessoal; Sócio da empresa Simplifica Soluções em Folha de Pagamento.</a:t>
            </a:r>
            <a:endParaRPr lang="pt-BR" sz="1575" dirty="0">
              <a:solidFill>
                <a:srgbClr val="002060"/>
              </a:solidFill>
            </a:endParaRPr>
          </a:p>
        </p:txBody>
      </p:sp>
      <p:pic>
        <p:nvPicPr>
          <p:cNvPr id="14" name="Imagem 13" descr="Homem segurando livro&#10;&#10;Descrição gerada automaticamente com confiança média">
            <a:extLst>
              <a:ext uri="{FF2B5EF4-FFF2-40B4-BE49-F238E27FC236}">
                <a16:creationId xmlns:a16="http://schemas.microsoft.com/office/drawing/2014/main" id="{B0D57C18-880B-EF4C-AF68-75DEE5EC4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18733" r="9428" b="15274"/>
          <a:stretch/>
        </p:blipFill>
        <p:spPr>
          <a:xfrm>
            <a:off x="5436096" y="1022012"/>
            <a:ext cx="3121240" cy="342000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4"/>
          <a:srcRect t="7253" r="7275" b="5710"/>
          <a:stretch/>
        </p:blipFill>
        <p:spPr>
          <a:xfrm>
            <a:off x="1871700" y="2279416"/>
            <a:ext cx="2227032" cy="240176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059B2E6-D05A-214F-98C4-B102360D91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14" y="1208371"/>
            <a:ext cx="596224" cy="53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9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0971557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ED7C2-A809-4591-92B2-0A8C8E9C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B450FC-A92E-4F57-8A2C-224C60D38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075C99A-1ACA-4E03-A3E1-ADD0239D1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5A2C8A-2EB6-43D6-A214-6D3B0564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DDF38A-A8EF-417D-BF66-2B7373E8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B39E2C-8389-49AE-AD4C-D6AC8073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9640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F11E0-992B-4021-9C23-9E70467D3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F28398-0597-4395-8F2A-61B0A30F2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A5630F-E1E9-48AF-9496-3933349A1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7BD9CB9-C991-44A4-99AE-15CD638B8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916CCD5-2DD8-44D0-8CBC-1FA7240E1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633D27C-1526-424F-ADCB-6399C28E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B16587F-2093-4616-8BAF-CBCAE543D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E32184-CC33-42E8-A1D8-5F3BCDC8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0659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B1099-7479-4EC2-BD08-6BCFEDB0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D6ADA3-CA47-459C-99D3-8AABAF2C8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1733CB1-84E1-4C8A-9604-6F4D546E8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5D5FC0E-5051-43A3-823B-3953D351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3035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4E1523-F4AB-44AD-838D-51F71B80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C47EBC-9539-49D2-883C-18736961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BA6DB0-F1C3-4EB3-8624-6FCCF8D2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97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4DD3A13-B829-4606-83BE-7336B40BC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77BEA4-0A7D-4E19-9184-04B85F917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29E04E-881B-4879-9FEB-61F788D33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303749" y="142608"/>
            <a:ext cx="3645563" cy="118700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 userDrawn="1"/>
        </p:nvSpPr>
        <p:spPr>
          <a:xfrm>
            <a:off x="2297309" y="1338943"/>
            <a:ext cx="6533006" cy="27699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95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STF derruba Súmula 450 </a:t>
            </a:r>
            <a:r>
              <a:rPr kumimoji="0" lang="pt-BR" sz="45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do TST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1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Pagamento em dobro das férias no caso de atraso no pagamento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Imagem 9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-135" y="1524000"/>
            <a:ext cx="2474651" cy="36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399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BB760-DD8F-494C-BC0E-B862B07D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760C2BE-821A-448D-9303-4C28A4F68B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49466A-DFDC-4E7B-8642-833BCD0F9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FEE521-61C7-4028-AE04-7D01FE1A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73AB4D-2B89-4365-A1BD-572AA6E9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24BB84F-478A-4578-A038-8326ACB6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5043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1905A-9EBF-4217-A92B-066E64260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0549CE-96AB-4F8C-B979-6B6586245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67200D1-B974-4CA5-8D49-75F7BA5E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A948BD-411F-490C-821B-73D7F511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D4D0D3-454D-4814-8575-F0FF3D267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1314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EE1AFDF-33A1-4914-A468-8CD86C641A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0A8C61-EBC1-4796-9DF3-3231F2DEC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5809C3-F040-46B7-B5FD-401EBF99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95BFEC-238E-432E-9C27-B5819FC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8C8609-469C-4FAD-BAF6-6FFB63B6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98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19342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CCA8-8169-5041-BAC0-E9DA4FFAF61B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026" y="289682"/>
            <a:ext cx="7074786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sz="375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defTabSz="342900"/>
            <a:r>
              <a:rPr dirty="0"/>
              <a:t>Texto do Título</a:t>
            </a:r>
          </a:p>
        </p:txBody>
      </p:sp>
      <p:pic>
        <p:nvPicPr>
          <p:cNvPr id="7" name="Imagem 6" descr="Uma imagem contendo pássaro&#10;&#10;Descrição gerada automaticamente">
            <a:extLst>
              <a:ext uri="{FF2B5EF4-FFF2-40B4-BE49-F238E27FC236}">
                <a16:creationId xmlns:a16="http://schemas.microsoft.com/office/drawing/2014/main" id="{D2FD42E8-8C0C-5940-91D4-067C5A739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pic>
        <p:nvPicPr>
          <p:cNvPr id="8" name="Imagem 7" descr="Fundo preto com estrelas&#10;&#10;Descrição gerada automaticamente">
            <a:extLst>
              <a:ext uri="{FF2B5EF4-FFF2-40B4-BE49-F238E27FC236}">
                <a16:creationId xmlns:a16="http://schemas.microsoft.com/office/drawing/2014/main" id="{EC842B94-9132-C245-A89C-AD07B1CA5C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9" y="301224"/>
            <a:ext cx="633508" cy="633508"/>
          </a:xfrm>
          <a:prstGeom prst="rect">
            <a:avLst/>
          </a:prstGeom>
        </p:spPr>
      </p:pic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1DC0E69-FEAA-8841-957D-82E774ADE1D1}"/>
              </a:ext>
            </a:extLst>
          </p:cNvPr>
          <p:cNvSpPr txBox="1"/>
          <p:nvPr userDrawn="1"/>
        </p:nvSpPr>
        <p:spPr>
          <a:xfrm rot="16200000">
            <a:off x="6943630" y="2134093"/>
            <a:ext cx="3931197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TRIBUTOS TRABALHISTAS E PREVIDENCIÁRIOS</a:t>
            </a:r>
          </a:p>
        </p:txBody>
      </p:sp>
    </p:spTree>
    <p:extLst>
      <p:ext uri="{BB962C8B-B14F-4D97-AF65-F5344CB8AC3E}">
        <p14:creationId xmlns:p14="http://schemas.microsoft.com/office/powerpoint/2010/main" val="10553431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CCA8-8169-5041-BAC0-E9DA4FFAF61B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026" y="373936"/>
            <a:ext cx="7074786" cy="443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7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 defTabSz="514350"/>
            <a:r>
              <a:rPr dirty="0"/>
              <a:t>Texto do Título</a:t>
            </a:r>
          </a:p>
        </p:txBody>
      </p:sp>
      <p:pic>
        <p:nvPicPr>
          <p:cNvPr id="7" name="Imagem 6" descr="Uma imagem contendo pássaro&#10;&#10;Descrição gerada automaticamente">
            <a:extLst>
              <a:ext uri="{FF2B5EF4-FFF2-40B4-BE49-F238E27FC236}">
                <a16:creationId xmlns:a16="http://schemas.microsoft.com/office/drawing/2014/main" id="{D2FD42E8-8C0C-5940-91D4-067C5A739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pic>
        <p:nvPicPr>
          <p:cNvPr id="8" name="Imagem 7" descr="Fundo preto com estrelas&#10;&#10;Descrição gerada automaticamente">
            <a:extLst>
              <a:ext uri="{FF2B5EF4-FFF2-40B4-BE49-F238E27FC236}">
                <a16:creationId xmlns:a16="http://schemas.microsoft.com/office/drawing/2014/main" id="{EC842B94-9132-C245-A89C-AD07B1CA5C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9" y="301224"/>
            <a:ext cx="633508" cy="633508"/>
          </a:xfrm>
          <a:prstGeom prst="rect">
            <a:avLst/>
          </a:prstGeom>
        </p:spPr>
      </p:pic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5ED5F984-9419-C445-B601-3D7BFB198348}"/>
              </a:ext>
            </a:extLst>
          </p:cNvPr>
          <p:cNvSpPr txBox="1"/>
          <p:nvPr userDrawn="1"/>
        </p:nvSpPr>
        <p:spPr>
          <a:xfrm rot="16200000">
            <a:off x="6793018" y="1896919"/>
            <a:ext cx="42324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LEGISLAÇÃO TRABALHISTA E PREVIDENCIÁRIO E SUAS </a:t>
            </a:r>
          </a:p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OBRIGAÇÕES ACESSÓRIAS</a:t>
            </a:r>
          </a:p>
        </p:txBody>
      </p:sp>
    </p:spTree>
    <p:extLst>
      <p:ext uri="{BB962C8B-B14F-4D97-AF65-F5344CB8AC3E}">
        <p14:creationId xmlns:p14="http://schemas.microsoft.com/office/powerpoint/2010/main" val="21929627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Uma imagem contendo pássaro&#10;&#10;Descrição gerada automaticamente">
            <a:extLst>
              <a:ext uri="{FF2B5EF4-FFF2-40B4-BE49-F238E27FC236}">
                <a16:creationId xmlns:a16="http://schemas.microsoft.com/office/drawing/2014/main" id="{53BC7A64-D685-C644-96A7-5CD9E83576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5ED5F984-9419-C445-B601-3D7BFB198348}"/>
              </a:ext>
            </a:extLst>
          </p:cNvPr>
          <p:cNvSpPr txBox="1"/>
          <p:nvPr userDrawn="1"/>
        </p:nvSpPr>
        <p:spPr>
          <a:xfrm rot="16200000">
            <a:off x="6793018" y="1896919"/>
            <a:ext cx="423242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LEGISLAÇÃO TRABALHISTA E PREVIDENCIÁRIO E SUAS </a:t>
            </a:r>
          </a:p>
          <a:p>
            <a:pPr algn="ctr"/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OBRIGAÇÕES ACESSÓRIAS</a:t>
            </a:r>
          </a:p>
        </p:txBody>
      </p:sp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  <p:pic>
        <p:nvPicPr>
          <p:cNvPr id="7" name="Imagem 6" descr="Fundo preto com estrelas&#10;&#10;Descrição gerada automaticamente">
            <a:extLst>
              <a:ext uri="{FF2B5EF4-FFF2-40B4-BE49-F238E27FC236}">
                <a16:creationId xmlns:a16="http://schemas.microsoft.com/office/drawing/2014/main" id="{9372FF74-CCAB-C341-B100-37EA6F3847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79" y="301224"/>
            <a:ext cx="633508" cy="633508"/>
          </a:xfrm>
          <a:prstGeom prst="rect">
            <a:avLst/>
          </a:prstGeom>
        </p:spPr>
      </p:pic>
      <p:pic>
        <p:nvPicPr>
          <p:cNvPr id="18" name="Imagem 17" descr="Uma imagem contendo desenho&#10;&#10;Descrição gerada automaticamente">
            <a:extLst>
              <a:ext uri="{FF2B5EF4-FFF2-40B4-BE49-F238E27FC236}">
                <a16:creationId xmlns:a16="http://schemas.microsoft.com/office/drawing/2014/main" id="{24F293BF-D5C8-AB47-B077-6D2EE980622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9" name="Texto do Título">
            <a:extLst>
              <a:ext uri="{FF2B5EF4-FFF2-40B4-BE49-F238E27FC236}">
                <a16:creationId xmlns:a16="http://schemas.microsoft.com/office/drawing/2014/main" id="{4970973A-CF7F-3640-8FFD-6713C19374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026" y="373936"/>
            <a:ext cx="7074786" cy="443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7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1728670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42892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 sz="1400" kern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lang="pt-BR"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54701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222581" y="144994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110143" y="1591495"/>
            <a:ext cx="493092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Cálculos Trabalhistas na Prática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-135" y="1524000"/>
            <a:ext cx="2474651" cy="3639493"/>
          </a:xfrm>
          <a:prstGeom prst="rect">
            <a:avLst/>
          </a:prstGeom>
        </p:spPr>
      </p:pic>
      <p:grpSp>
        <p:nvGrpSpPr>
          <p:cNvPr id="28" name="Agrupar 27">
            <a:extLst>
              <a:ext uri="{FF2B5EF4-FFF2-40B4-BE49-F238E27FC236}">
                <a16:creationId xmlns:a16="http://schemas.microsoft.com/office/drawing/2014/main" id="{90B2A67F-E073-4927-9D80-C03600E09457}"/>
              </a:ext>
            </a:extLst>
          </p:cNvPr>
          <p:cNvGrpSpPr/>
          <p:nvPr userDrawn="1"/>
        </p:nvGrpSpPr>
        <p:grpSpPr>
          <a:xfrm>
            <a:off x="3032640" y="3126705"/>
            <a:ext cx="4008423" cy="637719"/>
            <a:chOff x="4751937" y="4076933"/>
            <a:chExt cx="5344564" cy="850292"/>
          </a:xfrm>
        </p:grpSpPr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13234640-25A6-4ABD-B873-87FBDDB05A18}"/>
                </a:ext>
              </a:extLst>
            </p:cNvPr>
            <p:cNvSpPr txBox="1"/>
            <p:nvPr/>
          </p:nvSpPr>
          <p:spPr>
            <a:xfrm>
              <a:off x="5120089" y="4496339"/>
              <a:ext cx="4976412" cy="430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Carga horária de 16h</a:t>
              </a:r>
            </a:p>
          </p:txBody>
        </p:sp>
        <p:pic>
          <p:nvPicPr>
            <p:cNvPr id="24" name="Gráfico 23" descr="Assistir">
              <a:extLst>
                <a:ext uri="{FF2B5EF4-FFF2-40B4-BE49-F238E27FC236}">
                  <a16:creationId xmlns:a16="http://schemas.microsoft.com/office/drawing/2014/main" id="{C5E98727-C597-4874-9EAF-C53AD7F63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5323" y="4496340"/>
              <a:ext cx="400110" cy="400110"/>
            </a:xfrm>
            <a:prstGeom prst="rect">
              <a:avLst/>
            </a:prstGeom>
          </p:spPr>
        </p:pic>
        <p:pic>
          <p:nvPicPr>
            <p:cNvPr id="25" name="Gráfico 24" descr="Calendário diário">
              <a:extLst>
                <a:ext uri="{FF2B5EF4-FFF2-40B4-BE49-F238E27FC236}">
                  <a16:creationId xmlns:a16="http://schemas.microsoft.com/office/drawing/2014/main" id="{FBFF714B-A4D0-473D-8791-285165353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937" y="4081631"/>
              <a:ext cx="400110" cy="400110"/>
            </a:xfrm>
            <a:prstGeom prst="rect">
              <a:avLst/>
            </a:prstGeom>
          </p:spPr>
        </p:pic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74124D06-9F26-42EE-B288-50C0F10C6A55}"/>
                </a:ext>
              </a:extLst>
            </p:cNvPr>
            <p:cNvSpPr txBox="1"/>
            <p:nvPr/>
          </p:nvSpPr>
          <p:spPr>
            <a:xfrm>
              <a:off x="5120088" y="4076933"/>
              <a:ext cx="365561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15 e 22 de Outubro | Sábado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917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8" y="14836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5911266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5" y="8145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215597" y="141159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5254973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3D24287-F51A-4E3A-9E01-8CDE0E84257E}"/>
              </a:ext>
            </a:extLst>
          </p:cNvPr>
          <p:cNvSpPr/>
          <p:nvPr userDrawn="1"/>
        </p:nvSpPr>
        <p:spPr>
          <a:xfrm>
            <a:off x="3059833" y="216439"/>
            <a:ext cx="3692198" cy="513603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r>
              <a:rPr lang="pt-BR" sz="3000" b="1" dirty="0">
                <a:solidFill>
                  <a:srgbClr val="002060"/>
                </a:solidFill>
              </a:rPr>
              <a:t>Prof. Ciro Mariano</a:t>
            </a:r>
          </a:p>
        </p:txBody>
      </p:sp>
      <p:sp>
        <p:nvSpPr>
          <p:cNvPr id="13" name="Espaço Reservado para Conteúdo 2">
            <a:extLst>
              <a:ext uri="{FF2B5EF4-FFF2-40B4-BE49-F238E27FC236}">
                <a16:creationId xmlns:a16="http://schemas.microsoft.com/office/drawing/2014/main" id="{066CD1CC-EAA2-4CFE-A6CA-4B9F6FD56B0F}"/>
              </a:ext>
            </a:extLst>
          </p:cNvPr>
          <p:cNvSpPr txBox="1">
            <a:spLocks/>
          </p:cNvSpPr>
          <p:nvPr userDrawn="1"/>
        </p:nvSpPr>
        <p:spPr>
          <a:xfrm>
            <a:off x="279598" y="951570"/>
            <a:ext cx="5156498" cy="20177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lvl="1" indent="0" algn="just">
              <a:buNone/>
            </a:pP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Contador, especialista em direito do trabalho aplicado ao </a:t>
            </a:r>
            <a:r>
              <a:rPr lang="pt-BR" sz="1575" dirty="0" err="1">
                <a:solidFill>
                  <a:srgbClr val="002060"/>
                </a:solidFill>
                <a:latin typeface="Roboto" panose="020B0604020202020204" pitchFamily="2" charset="0"/>
              </a:rPr>
              <a:t>eSocial</a:t>
            </a: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; Professor e consultor na área de departamento pessoal; Sócio da empresa Simplifica Soluções em Folha de Pagamento.</a:t>
            </a:r>
            <a:endParaRPr lang="pt-BR" sz="1575" dirty="0">
              <a:solidFill>
                <a:srgbClr val="002060"/>
              </a:solidFill>
            </a:endParaRPr>
          </a:p>
        </p:txBody>
      </p:sp>
      <p:pic>
        <p:nvPicPr>
          <p:cNvPr id="14" name="Imagem 13" descr="Homem segurando livro&#10;&#10;Descrição gerada automaticamente com confiança média">
            <a:extLst>
              <a:ext uri="{FF2B5EF4-FFF2-40B4-BE49-F238E27FC236}">
                <a16:creationId xmlns:a16="http://schemas.microsoft.com/office/drawing/2014/main" id="{B0D57C18-880B-EF4C-AF68-75DEE5EC4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18733" r="9428" b="15274"/>
          <a:stretch/>
        </p:blipFill>
        <p:spPr>
          <a:xfrm>
            <a:off x="5436096" y="1022012"/>
            <a:ext cx="3121240" cy="342000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4"/>
          <a:srcRect t="7253" r="7275" b="5710"/>
          <a:stretch/>
        </p:blipFill>
        <p:spPr>
          <a:xfrm>
            <a:off x="1871700" y="2279416"/>
            <a:ext cx="2227032" cy="240176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059B2E6-D05A-214F-98C4-B102360D91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14" y="1208371"/>
            <a:ext cx="596224" cy="53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0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7733047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ED7C2-A809-4591-92B2-0A8C8E9C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B450FC-A92E-4F57-8A2C-224C60D38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075C99A-1ACA-4E03-A3E1-ADD0239D1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5A2C8A-2EB6-43D6-A214-6D3B0564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DDF38A-A8EF-417D-BF66-2B7373E8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B39E2C-8389-49AE-AD4C-D6AC8073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722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4E1523-F4AB-44AD-838D-51F71B80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C47EBC-9539-49D2-883C-18736961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BA6DB0-F1C3-4EB3-8624-6FCCF8D2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7092097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F11E0-992B-4021-9C23-9E70467D3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F28398-0597-4395-8F2A-61B0A30F2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A5630F-E1E9-48AF-9496-3933349A1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7BD9CB9-C991-44A4-99AE-15CD638B8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916CCD5-2DD8-44D0-8CBC-1FA7240E1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633D27C-1526-424F-ADCB-6399C28E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B16587F-2093-4616-8BAF-CBCAE543D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E32184-CC33-42E8-A1D8-5F3BCDC8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425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B1099-7479-4EC2-BD08-6BCFEDB0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D6ADA3-CA47-459C-99D3-8AABAF2C8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1733CB1-84E1-4C8A-9604-6F4D546E8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5D5FC0E-5051-43A3-823B-3953D351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02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BB760-DD8F-494C-BC0E-B862B07D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760C2BE-821A-448D-9303-4C28A4F68B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49466A-DFDC-4E7B-8642-833BCD0F9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FEE521-61C7-4028-AE04-7D01FE1A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73AB4D-2B89-4365-A1BD-572AA6E9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24BB84F-478A-4578-A038-8326ACB6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0214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1905A-9EBF-4217-A92B-066E64260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0549CE-96AB-4F8C-B979-6B6586245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67200D1-B974-4CA5-8D49-75F7BA5E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A948BD-411F-490C-821B-73D7F511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D4D0D3-454D-4814-8575-F0FF3D267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602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EE1AFDF-33A1-4914-A468-8CD86C641A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0A8C61-EBC1-4796-9DF3-3231F2DEC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5809C3-F040-46B7-B5FD-401EBF99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95BFEC-238E-432E-9C27-B5819FC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8C8609-469C-4FAD-BAF6-6FFB63B6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3240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785064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195736" y="205962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110143" y="1591495"/>
            <a:ext cx="493092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Cálculos Trabalhistas na Prática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-135" y="1524000"/>
            <a:ext cx="2474651" cy="3639493"/>
          </a:xfrm>
          <a:prstGeom prst="rect">
            <a:avLst/>
          </a:prstGeom>
        </p:spPr>
      </p:pic>
      <p:grpSp>
        <p:nvGrpSpPr>
          <p:cNvPr id="28" name="Agrupar 27">
            <a:extLst>
              <a:ext uri="{FF2B5EF4-FFF2-40B4-BE49-F238E27FC236}">
                <a16:creationId xmlns:a16="http://schemas.microsoft.com/office/drawing/2014/main" id="{90B2A67F-E073-4927-9D80-C03600E09457}"/>
              </a:ext>
            </a:extLst>
          </p:cNvPr>
          <p:cNvGrpSpPr/>
          <p:nvPr userDrawn="1"/>
        </p:nvGrpSpPr>
        <p:grpSpPr>
          <a:xfrm>
            <a:off x="3032640" y="3126705"/>
            <a:ext cx="4008423" cy="637719"/>
            <a:chOff x="4751937" y="4076933"/>
            <a:chExt cx="5344564" cy="850292"/>
          </a:xfrm>
        </p:grpSpPr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13234640-25A6-4ABD-B873-87FBDDB05A18}"/>
                </a:ext>
              </a:extLst>
            </p:cNvPr>
            <p:cNvSpPr txBox="1"/>
            <p:nvPr/>
          </p:nvSpPr>
          <p:spPr>
            <a:xfrm>
              <a:off x="5120089" y="4496339"/>
              <a:ext cx="4976412" cy="430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Carga horária de 16h</a:t>
              </a:r>
            </a:p>
          </p:txBody>
        </p:sp>
        <p:pic>
          <p:nvPicPr>
            <p:cNvPr id="24" name="Gráfico 23" descr="Assistir">
              <a:extLst>
                <a:ext uri="{FF2B5EF4-FFF2-40B4-BE49-F238E27FC236}">
                  <a16:creationId xmlns:a16="http://schemas.microsoft.com/office/drawing/2014/main" id="{C5E98727-C597-4874-9EAF-C53AD7F63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5323" y="4496340"/>
              <a:ext cx="400110" cy="400110"/>
            </a:xfrm>
            <a:prstGeom prst="rect">
              <a:avLst/>
            </a:prstGeom>
          </p:spPr>
        </p:pic>
        <p:pic>
          <p:nvPicPr>
            <p:cNvPr id="25" name="Gráfico 24" descr="Calendário diário">
              <a:extLst>
                <a:ext uri="{FF2B5EF4-FFF2-40B4-BE49-F238E27FC236}">
                  <a16:creationId xmlns:a16="http://schemas.microsoft.com/office/drawing/2014/main" id="{FBFF714B-A4D0-473D-8791-285165353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937" y="4081631"/>
              <a:ext cx="400110" cy="400110"/>
            </a:xfrm>
            <a:prstGeom prst="rect">
              <a:avLst/>
            </a:prstGeom>
          </p:spPr>
        </p:pic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74124D06-9F26-42EE-B288-50C0F10C6A55}"/>
                </a:ext>
              </a:extLst>
            </p:cNvPr>
            <p:cNvSpPr txBox="1"/>
            <p:nvPr/>
          </p:nvSpPr>
          <p:spPr>
            <a:xfrm>
              <a:off x="5120088" y="4076933"/>
              <a:ext cx="365561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15 e 22 de Outubro | Sábado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57917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8" y="14836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7779651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5" y="8145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215597" y="141159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30185584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3D24287-F51A-4E3A-9E01-8CDE0E84257E}"/>
              </a:ext>
            </a:extLst>
          </p:cNvPr>
          <p:cNvSpPr/>
          <p:nvPr userDrawn="1"/>
        </p:nvSpPr>
        <p:spPr>
          <a:xfrm>
            <a:off x="3059833" y="216439"/>
            <a:ext cx="3692198" cy="513603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r>
              <a:rPr lang="pt-BR" sz="3000" b="1" dirty="0">
                <a:solidFill>
                  <a:srgbClr val="002060"/>
                </a:solidFill>
              </a:rPr>
              <a:t>Prof. Ciro Mariano</a:t>
            </a:r>
          </a:p>
        </p:txBody>
      </p:sp>
      <p:sp>
        <p:nvSpPr>
          <p:cNvPr id="13" name="Espaço Reservado para Conteúdo 2">
            <a:extLst>
              <a:ext uri="{FF2B5EF4-FFF2-40B4-BE49-F238E27FC236}">
                <a16:creationId xmlns:a16="http://schemas.microsoft.com/office/drawing/2014/main" id="{066CD1CC-EAA2-4CFE-A6CA-4B9F6FD56B0F}"/>
              </a:ext>
            </a:extLst>
          </p:cNvPr>
          <p:cNvSpPr txBox="1">
            <a:spLocks/>
          </p:cNvSpPr>
          <p:nvPr userDrawn="1"/>
        </p:nvSpPr>
        <p:spPr>
          <a:xfrm>
            <a:off x="279598" y="951570"/>
            <a:ext cx="5156498" cy="20177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lvl="1" indent="0" algn="just">
              <a:buNone/>
            </a:pP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Contador, especialista em direito do trabalho aplicado ao </a:t>
            </a:r>
            <a:r>
              <a:rPr lang="pt-BR" sz="1575" dirty="0" err="1">
                <a:solidFill>
                  <a:srgbClr val="002060"/>
                </a:solidFill>
                <a:latin typeface="Roboto" panose="020B0604020202020204" pitchFamily="2" charset="0"/>
              </a:rPr>
              <a:t>eSocial</a:t>
            </a: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; Professor e consultor na área de departamento pessoal; Sócio da empresa Simplifica Soluções em Folha de Pagamento.</a:t>
            </a:r>
            <a:endParaRPr lang="pt-BR" sz="1575" dirty="0">
              <a:solidFill>
                <a:srgbClr val="002060"/>
              </a:solidFill>
            </a:endParaRPr>
          </a:p>
        </p:txBody>
      </p:sp>
      <p:pic>
        <p:nvPicPr>
          <p:cNvPr id="14" name="Imagem 13" descr="Homem segurando livro&#10;&#10;Descrição gerada automaticamente com confiança média">
            <a:extLst>
              <a:ext uri="{FF2B5EF4-FFF2-40B4-BE49-F238E27FC236}">
                <a16:creationId xmlns:a16="http://schemas.microsoft.com/office/drawing/2014/main" id="{B0D57C18-880B-EF4C-AF68-75DEE5EC4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18733" r="9428" b="15274"/>
          <a:stretch/>
        </p:blipFill>
        <p:spPr>
          <a:xfrm>
            <a:off x="5436096" y="1022012"/>
            <a:ext cx="3121240" cy="342000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4"/>
          <a:srcRect t="7253" r="7275" b="5710"/>
          <a:stretch/>
        </p:blipFill>
        <p:spPr>
          <a:xfrm>
            <a:off x="1871700" y="2279416"/>
            <a:ext cx="2227032" cy="240176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059B2E6-D05A-214F-98C4-B102360D91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14" y="1208371"/>
            <a:ext cx="596224" cy="53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9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170922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ED7C2-A809-4591-92B2-0A8C8E9C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B450FC-A92E-4F57-8A2C-224C60D38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075C99A-1ACA-4E03-A3E1-ADD0239D1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5A2C8A-2EB6-43D6-A214-6D3B0564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DDF38A-A8EF-417D-BF66-2B7373E8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B39E2C-8389-49AE-AD4C-D6AC8073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94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F11E0-992B-4021-9C23-9E70467D3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F28398-0597-4395-8F2A-61B0A30F2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A5630F-E1E9-48AF-9496-3933349A1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7BD9CB9-C991-44A4-99AE-15CD638B8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916CCD5-2DD8-44D0-8CBC-1FA7240E1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633D27C-1526-424F-ADCB-6399C28E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B16587F-2093-4616-8BAF-CBCAE543D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E32184-CC33-42E8-A1D8-5F3BCDC8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1708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B1099-7479-4EC2-BD08-6BCFEDB0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D6ADA3-CA47-459C-99D3-8AABAF2C8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1733CB1-84E1-4C8A-9604-6F4D546E8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5D5FC0E-5051-43A3-823B-3953D351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0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4E1523-F4AB-44AD-838D-51F71B80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C47EBC-9539-49D2-883C-18736961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BA6DB0-F1C3-4EB3-8624-6FCCF8D2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2978093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BB760-DD8F-494C-BC0E-B862B07D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760C2BE-821A-448D-9303-4C28A4F68B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49466A-DFDC-4E7B-8642-833BCD0F9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FEE521-61C7-4028-AE04-7D01FE1A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73AB4D-2B89-4365-A1BD-572AA6E9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24BB84F-478A-4578-A038-8326ACB6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411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1905A-9EBF-4217-A92B-066E64260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0549CE-96AB-4F8C-B979-6B6586245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67200D1-B974-4CA5-8D49-75F7BA5E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A948BD-411F-490C-821B-73D7F511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D4D0D3-454D-4814-8575-F0FF3D267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065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EE1AFDF-33A1-4914-A468-8CD86C641A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0A8C61-EBC1-4796-9DF3-3231F2DEC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5809C3-F040-46B7-B5FD-401EBF99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95BFEC-238E-432E-9C27-B5819FC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8C8609-469C-4FAD-BAF6-6FFB63B6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41089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488616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986138-A836-413F-BE8F-E79A036C1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4A4E26-5C48-4C44-8236-A89048103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FFBA24-A10D-43C7-817D-93CD7CC3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438BCC-3F02-40E0-BA04-74EAAB668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C20D8E-0CEE-4964-87C1-48DF7859F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159836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9" name="Texto do Título">
            <a:extLst>
              <a:ext uri="{FF2B5EF4-FFF2-40B4-BE49-F238E27FC236}">
                <a16:creationId xmlns:a16="http://schemas.microsoft.com/office/drawing/2014/main" id="{4970973A-CF7F-3640-8FFD-6713C19374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20845"/>
            <a:ext cx="9144000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sz="3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defTabSz="34290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32833515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8FD6FF2-C51D-4928-AFB7-7F8DD359C69D}" type="datetimeFigureOut">
              <a:rPr lang="pt-BR" smtClean="0"/>
              <a:pPr/>
              <a:t>26/07/2024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621514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7084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CCA8-8169-5041-BAC0-E9DA4FFAF61B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584" y="320845"/>
            <a:ext cx="8535211" cy="5493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algn="ctr" defTabSz="342900"/>
            <a:r>
              <a:rPr dirty="0"/>
              <a:t>Texto do Título</a:t>
            </a:r>
          </a:p>
        </p:txBody>
      </p:sp>
      <p:pic>
        <p:nvPicPr>
          <p:cNvPr id="7" name="Imagem 6" descr="Uma imagem contendo pássaro&#10;&#10;Descrição gerada automaticamente">
            <a:extLst>
              <a:ext uri="{FF2B5EF4-FFF2-40B4-BE49-F238E27FC236}">
                <a16:creationId xmlns:a16="http://schemas.microsoft.com/office/drawing/2014/main" id="{D2FD42E8-8C0C-5940-91D4-067C5A739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695678" y="0"/>
            <a:ext cx="448322" cy="5143500"/>
          </a:xfrm>
          <a:prstGeom prst="rect">
            <a:avLst/>
          </a:prstGeom>
        </p:spPr>
      </p:pic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58372" y="4432210"/>
            <a:ext cx="901715" cy="52086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36F51F30-EE08-EE48-BB1B-D22182DFB055}"/>
              </a:ext>
            </a:extLst>
          </p:cNvPr>
          <p:cNvSpPr txBox="1"/>
          <p:nvPr userDrawn="1"/>
        </p:nvSpPr>
        <p:spPr>
          <a:xfrm rot="16200000">
            <a:off x="6793018" y="1983481"/>
            <a:ext cx="4232421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25" b="1" dirty="0">
                <a:solidFill>
                  <a:schemeClr val="bg1"/>
                </a:solidFill>
                <a:latin typeface="Bulo-Black" panose="02000000000000000000" pitchFamily="50" charset="0"/>
                <a:ea typeface="Bulo-Black" panose="02000000000000000000" pitchFamily="50" charset="0"/>
              </a:rPr>
              <a:t>ROTINAS TRABALHISTAS</a:t>
            </a:r>
          </a:p>
        </p:txBody>
      </p:sp>
    </p:spTree>
    <p:extLst>
      <p:ext uri="{BB962C8B-B14F-4D97-AF65-F5344CB8AC3E}">
        <p14:creationId xmlns:p14="http://schemas.microsoft.com/office/powerpoint/2010/main" val="1198381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desenho&#10;&#10;Descrição gerada automaticamente">
            <a:extLst>
              <a:ext uri="{FF2B5EF4-FFF2-40B4-BE49-F238E27FC236}">
                <a16:creationId xmlns:a16="http://schemas.microsoft.com/office/drawing/2014/main" id="{7F55C4AC-A1A2-4458-8599-3749059B8B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4"/>
          <a:stretch/>
        </p:blipFill>
        <p:spPr>
          <a:xfrm>
            <a:off x="2222581" y="144994"/>
            <a:ext cx="3944351" cy="1284290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E17D10D-EF94-4741-8478-ED56DA4B9E78}"/>
              </a:ext>
            </a:extLst>
          </p:cNvPr>
          <p:cNvSpPr txBox="1"/>
          <p:nvPr/>
        </p:nvSpPr>
        <p:spPr>
          <a:xfrm>
            <a:off x="2110143" y="1591495"/>
            <a:ext cx="493092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0" i="0" u="none" strike="noStrike" kern="1200" cap="none" spc="-107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Cálculos Trabalhistas na Prática</a:t>
            </a:r>
            <a:endParaRPr kumimoji="0" lang="pt-BR" sz="4500" b="0" i="0" u="none" strike="noStrike" kern="1200" cap="none" spc="-107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Imagem 16" descr="Homem em pé com terno e gravata&#10;&#10;Descrição gerada automaticamente">
            <a:extLst>
              <a:ext uri="{FF2B5EF4-FFF2-40B4-BE49-F238E27FC236}">
                <a16:creationId xmlns:a16="http://schemas.microsoft.com/office/drawing/2014/main" id="{435BABF2-27CA-430D-9AB3-E2EDE8FC72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4862" r="28987" b="15887"/>
          <a:stretch/>
        </p:blipFill>
        <p:spPr>
          <a:xfrm flipH="1">
            <a:off x="-135" y="1524000"/>
            <a:ext cx="2474651" cy="3639493"/>
          </a:xfrm>
          <a:prstGeom prst="rect">
            <a:avLst/>
          </a:prstGeom>
        </p:spPr>
      </p:pic>
      <p:grpSp>
        <p:nvGrpSpPr>
          <p:cNvPr id="28" name="Agrupar 27">
            <a:extLst>
              <a:ext uri="{FF2B5EF4-FFF2-40B4-BE49-F238E27FC236}">
                <a16:creationId xmlns:a16="http://schemas.microsoft.com/office/drawing/2014/main" id="{90B2A67F-E073-4927-9D80-C03600E09457}"/>
              </a:ext>
            </a:extLst>
          </p:cNvPr>
          <p:cNvGrpSpPr/>
          <p:nvPr userDrawn="1"/>
        </p:nvGrpSpPr>
        <p:grpSpPr>
          <a:xfrm>
            <a:off x="3032640" y="3126705"/>
            <a:ext cx="4008423" cy="637719"/>
            <a:chOff x="4751937" y="4076933"/>
            <a:chExt cx="5344564" cy="850292"/>
          </a:xfrm>
        </p:grpSpPr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13234640-25A6-4ABD-B873-87FBDDB05A18}"/>
                </a:ext>
              </a:extLst>
            </p:cNvPr>
            <p:cNvSpPr txBox="1"/>
            <p:nvPr/>
          </p:nvSpPr>
          <p:spPr>
            <a:xfrm>
              <a:off x="5120089" y="4496339"/>
              <a:ext cx="4976412" cy="430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Carga horária de 16h</a:t>
              </a:r>
            </a:p>
          </p:txBody>
        </p:sp>
        <p:pic>
          <p:nvPicPr>
            <p:cNvPr id="24" name="Gráfico 23" descr="Assistir">
              <a:extLst>
                <a:ext uri="{FF2B5EF4-FFF2-40B4-BE49-F238E27FC236}">
                  <a16:creationId xmlns:a16="http://schemas.microsoft.com/office/drawing/2014/main" id="{C5E98727-C597-4874-9EAF-C53AD7F63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5323" y="4496340"/>
              <a:ext cx="400110" cy="400110"/>
            </a:xfrm>
            <a:prstGeom prst="rect">
              <a:avLst/>
            </a:prstGeom>
          </p:spPr>
        </p:pic>
        <p:pic>
          <p:nvPicPr>
            <p:cNvPr id="25" name="Gráfico 24" descr="Calendário diário">
              <a:extLst>
                <a:ext uri="{FF2B5EF4-FFF2-40B4-BE49-F238E27FC236}">
                  <a16:creationId xmlns:a16="http://schemas.microsoft.com/office/drawing/2014/main" id="{FBFF714B-A4D0-473D-8791-285165353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937" y="4081631"/>
              <a:ext cx="400110" cy="400110"/>
            </a:xfrm>
            <a:prstGeom prst="rect">
              <a:avLst/>
            </a:prstGeom>
          </p:spPr>
        </p:pic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74124D06-9F26-42EE-B288-50C0F10C6A55}"/>
                </a:ext>
              </a:extLst>
            </p:cNvPr>
            <p:cNvSpPr txBox="1"/>
            <p:nvPr/>
          </p:nvSpPr>
          <p:spPr>
            <a:xfrm>
              <a:off x="5120088" y="4076933"/>
              <a:ext cx="3655612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0" i="0" u="none" strike="noStrike" kern="1200" cap="none" spc="-113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15 e 22 de Outubro | Sábado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8797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8" y="14836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3127961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515" y="81452"/>
            <a:ext cx="8240484" cy="766038"/>
          </a:xfrm>
        </p:spPr>
        <p:txBody>
          <a:bodyPr anchor="ctr">
            <a:normAutofit/>
          </a:bodyPr>
          <a:lstStyle>
            <a:lvl1pPr algn="l">
              <a:defRPr sz="27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215597" y="141159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12061099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3D24287-F51A-4E3A-9E01-8CDE0E84257E}"/>
              </a:ext>
            </a:extLst>
          </p:cNvPr>
          <p:cNvSpPr/>
          <p:nvPr userDrawn="1"/>
        </p:nvSpPr>
        <p:spPr>
          <a:xfrm>
            <a:off x="3059833" y="216439"/>
            <a:ext cx="3692198" cy="513603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r>
              <a:rPr lang="pt-BR" sz="3000" b="1" dirty="0">
                <a:solidFill>
                  <a:srgbClr val="002060"/>
                </a:solidFill>
              </a:rPr>
              <a:t>Prof. Ciro Mariano</a:t>
            </a:r>
          </a:p>
        </p:txBody>
      </p:sp>
      <p:sp>
        <p:nvSpPr>
          <p:cNvPr id="13" name="Espaço Reservado para Conteúdo 2">
            <a:extLst>
              <a:ext uri="{FF2B5EF4-FFF2-40B4-BE49-F238E27FC236}">
                <a16:creationId xmlns:a16="http://schemas.microsoft.com/office/drawing/2014/main" id="{066CD1CC-EAA2-4CFE-A6CA-4B9F6FD56B0F}"/>
              </a:ext>
            </a:extLst>
          </p:cNvPr>
          <p:cNvSpPr txBox="1">
            <a:spLocks/>
          </p:cNvSpPr>
          <p:nvPr userDrawn="1"/>
        </p:nvSpPr>
        <p:spPr>
          <a:xfrm>
            <a:off x="279598" y="951570"/>
            <a:ext cx="5156498" cy="20177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lvl="1" indent="0" algn="just">
              <a:buNone/>
            </a:pP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Contador, especialista em direito do trabalho aplicado ao </a:t>
            </a:r>
            <a:r>
              <a:rPr lang="pt-BR" sz="1575" dirty="0" err="1">
                <a:solidFill>
                  <a:srgbClr val="002060"/>
                </a:solidFill>
                <a:latin typeface="Roboto" panose="020B0604020202020204" pitchFamily="2" charset="0"/>
              </a:rPr>
              <a:t>eSocial</a:t>
            </a:r>
            <a:r>
              <a:rPr lang="pt-BR" sz="1575" dirty="0">
                <a:solidFill>
                  <a:srgbClr val="002060"/>
                </a:solidFill>
                <a:latin typeface="Roboto" panose="020B0604020202020204" pitchFamily="2" charset="0"/>
              </a:rPr>
              <a:t>; Professor e consultor na área de departamento pessoal; Sócio da empresa Simplifica Soluções em Folha de Pagamento.</a:t>
            </a:r>
            <a:endParaRPr lang="pt-BR" sz="1575" dirty="0">
              <a:solidFill>
                <a:srgbClr val="002060"/>
              </a:solidFill>
            </a:endParaRPr>
          </a:p>
        </p:txBody>
      </p:sp>
      <p:pic>
        <p:nvPicPr>
          <p:cNvPr id="14" name="Imagem 13" descr="Homem segurando livro&#10;&#10;Descrição gerada automaticamente com confiança média">
            <a:extLst>
              <a:ext uri="{FF2B5EF4-FFF2-40B4-BE49-F238E27FC236}">
                <a16:creationId xmlns:a16="http://schemas.microsoft.com/office/drawing/2014/main" id="{B0D57C18-880B-EF4C-AF68-75DEE5EC4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18733" r="9428" b="15274"/>
          <a:stretch/>
        </p:blipFill>
        <p:spPr>
          <a:xfrm>
            <a:off x="5436096" y="1022012"/>
            <a:ext cx="3121240" cy="342000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4"/>
          <a:srcRect t="7253" r="7275" b="5710"/>
          <a:stretch/>
        </p:blipFill>
        <p:spPr>
          <a:xfrm>
            <a:off x="1871700" y="2279416"/>
            <a:ext cx="2227032" cy="240176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059B2E6-D05A-214F-98C4-B102360D91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14" y="1208371"/>
            <a:ext cx="596224" cy="53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4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34398" y="148362"/>
            <a:ext cx="446315" cy="767782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3233833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5ED7C2-A809-4591-92B2-0A8C8E9C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B450FC-A92E-4F57-8A2C-224C60D38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075C99A-1ACA-4E03-A3E1-ADD0239D1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5A2C8A-2EB6-43D6-A214-6D3B0564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DDF38A-A8EF-417D-BF66-2B7373E8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B39E2C-8389-49AE-AD4C-D6AC8073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4390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F11E0-992B-4021-9C23-9E70467D3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F28398-0597-4395-8F2A-61B0A30F2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A5630F-E1E9-48AF-9496-3933349A1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7BD9CB9-C991-44A4-99AE-15CD638B8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916CCD5-2DD8-44D0-8CBC-1FA7240E1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633D27C-1526-424F-ADCB-6399C28E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B16587F-2093-4616-8BAF-CBCAE543D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E32184-CC33-42E8-A1D8-5F3BCDC81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2518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B1099-7479-4EC2-BD08-6BCFEDB0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D6ADA3-CA47-459C-99D3-8AABAF2C8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1733CB1-84E1-4C8A-9604-6F4D546E8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5D5FC0E-5051-43A3-823B-3953D351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3279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4E1523-F4AB-44AD-838D-51F71B80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C47EBC-9539-49D2-883C-18736961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BA6DB0-F1C3-4EB3-8624-6FCCF8D2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1" y="4920343"/>
            <a:ext cx="9143999" cy="2231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37068783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BB760-DD8F-494C-BC0E-B862B07D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760C2BE-821A-448D-9303-4C28A4F68B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49466A-DFDC-4E7B-8642-833BCD0F91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FEE521-61C7-4028-AE04-7D01FE1A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73AB4D-2B89-4365-A1BD-572AA6E9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24BB84F-478A-4578-A038-8326ACB6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553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1905A-9EBF-4217-A92B-066E64260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0549CE-96AB-4F8C-B979-6B6586245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67200D1-B974-4CA5-8D49-75F7BA5E3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A948BD-411F-490C-821B-73D7F511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D4D0D3-454D-4814-8575-F0FF3D267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7746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EE1AFDF-33A1-4914-A468-8CD86C641A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50A8C61-EBC1-4796-9DF3-3231F2DEC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5809C3-F040-46B7-B5FD-401EBF99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95BFEC-238E-432E-9C27-B5819FC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8C8609-469C-4FAD-BAF6-6FFB63B6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24668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7599611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399960" y="826618"/>
            <a:ext cx="4287930" cy="3642388"/>
            <a:chOff x="4611450" y="3151300"/>
            <a:chExt cx="667725" cy="567200"/>
          </a:xfrm>
        </p:grpSpPr>
        <p:sp>
          <p:nvSpPr>
            <p:cNvPr id="10" name="Google Shape;10;p2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2"/>
          <p:cNvSpPr txBox="1">
            <a:spLocks noGrp="1"/>
          </p:cNvSpPr>
          <p:nvPr>
            <p:ph type="ctrTitle"/>
          </p:nvPr>
        </p:nvSpPr>
        <p:spPr>
          <a:xfrm>
            <a:off x="3080750" y="1003821"/>
            <a:ext cx="5781900" cy="261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subTitle" idx="1"/>
          </p:nvPr>
        </p:nvSpPr>
        <p:spPr>
          <a:xfrm>
            <a:off x="3080750" y="3610150"/>
            <a:ext cx="1591200" cy="47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25127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B35BABBD-FB15-451D-9010-9BEE7AF61C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70" y="2297837"/>
            <a:ext cx="927718" cy="92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8512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lt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AutoNum type="arabicPeriod"/>
              <a:defRPr sz="1200">
                <a:solidFill>
                  <a:schemeClr val="accent4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arabicPeriod"/>
              <a:defRPr>
                <a:solidFill>
                  <a:schemeClr val="accent4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arabicPeriod"/>
              <a:defRPr>
                <a:solidFill>
                  <a:schemeClr val="accent4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Roboto Condensed Light"/>
              <a:buAutoNum type="alphaLcPeriod"/>
              <a:defRPr>
                <a:solidFill>
                  <a:schemeClr val="accent4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Font typeface="Roboto Condensed Light"/>
              <a:buAutoNum type="romanLcPeriod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grpSp>
        <p:nvGrpSpPr>
          <p:cNvPr id="56" name="Google Shape;56;p4"/>
          <p:cNvGrpSpPr/>
          <p:nvPr/>
        </p:nvGrpSpPr>
        <p:grpSpPr>
          <a:xfrm>
            <a:off x="-1096660" y="3536723"/>
            <a:ext cx="1626244" cy="1381416"/>
            <a:chOff x="4611450" y="3151300"/>
            <a:chExt cx="667725" cy="567200"/>
          </a:xfrm>
        </p:grpSpPr>
        <p:sp>
          <p:nvSpPr>
            <p:cNvPr id="57" name="Google Shape;57;p4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71;p4"/>
          <p:cNvGrpSpPr/>
          <p:nvPr/>
        </p:nvGrpSpPr>
        <p:grpSpPr>
          <a:xfrm>
            <a:off x="7677857" y="337714"/>
            <a:ext cx="1051274" cy="787312"/>
            <a:chOff x="3585475" y="1537675"/>
            <a:chExt cx="649175" cy="486175"/>
          </a:xfrm>
        </p:grpSpPr>
        <p:sp>
          <p:nvSpPr>
            <p:cNvPr id="72" name="Google Shape;72;p4"/>
            <p:cNvSpPr/>
            <p:nvPr/>
          </p:nvSpPr>
          <p:spPr>
            <a:xfrm>
              <a:off x="3585475" y="1992575"/>
              <a:ext cx="30275" cy="31275"/>
            </a:xfrm>
            <a:custGeom>
              <a:avLst/>
              <a:gdLst/>
              <a:ahLst/>
              <a:cxnLst/>
              <a:rect l="l" t="t" r="r" b="b"/>
              <a:pathLst>
                <a:path w="1211" h="1251" extrusionOk="0">
                  <a:moveTo>
                    <a:pt x="586" y="1"/>
                  </a:moveTo>
                  <a:lnTo>
                    <a:pt x="469" y="40"/>
                  </a:lnTo>
                  <a:lnTo>
                    <a:pt x="351" y="79"/>
                  </a:lnTo>
                  <a:lnTo>
                    <a:pt x="156" y="196"/>
                  </a:lnTo>
                  <a:lnTo>
                    <a:pt x="39" y="391"/>
                  </a:lnTo>
                  <a:lnTo>
                    <a:pt x="0" y="508"/>
                  </a:lnTo>
                  <a:lnTo>
                    <a:pt x="0" y="625"/>
                  </a:lnTo>
                  <a:lnTo>
                    <a:pt x="0" y="742"/>
                  </a:lnTo>
                  <a:lnTo>
                    <a:pt x="39" y="860"/>
                  </a:lnTo>
                  <a:lnTo>
                    <a:pt x="156" y="1055"/>
                  </a:lnTo>
                  <a:lnTo>
                    <a:pt x="351" y="1172"/>
                  </a:lnTo>
                  <a:lnTo>
                    <a:pt x="469" y="1211"/>
                  </a:lnTo>
                  <a:lnTo>
                    <a:pt x="586" y="1250"/>
                  </a:lnTo>
                  <a:lnTo>
                    <a:pt x="703" y="1211"/>
                  </a:lnTo>
                  <a:lnTo>
                    <a:pt x="820" y="1172"/>
                  </a:lnTo>
                  <a:lnTo>
                    <a:pt x="1015" y="1055"/>
                  </a:lnTo>
                  <a:lnTo>
                    <a:pt x="1171" y="860"/>
                  </a:lnTo>
                  <a:lnTo>
                    <a:pt x="1211" y="742"/>
                  </a:lnTo>
                  <a:lnTo>
                    <a:pt x="1211" y="625"/>
                  </a:lnTo>
                  <a:lnTo>
                    <a:pt x="1211" y="508"/>
                  </a:lnTo>
                  <a:lnTo>
                    <a:pt x="1171" y="391"/>
                  </a:lnTo>
                  <a:lnTo>
                    <a:pt x="1015" y="196"/>
                  </a:lnTo>
                  <a:lnTo>
                    <a:pt x="820" y="79"/>
                  </a:lnTo>
                  <a:lnTo>
                    <a:pt x="703" y="40"/>
                  </a:lnTo>
                  <a:lnTo>
                    <a:pt x="5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3585475" y="1841275"/>
              <a:ext cx="30275" cy="30275"/>
            </a:xfrm>
            <a:custGeom>
              <a:avLst/>
              <a:gdLst/>
              <a:ahLst/>
              <a:cxnLst/>
              <a:rect l="l" t="t" r="r" b="b"/>
              <a:pathLst>
                <a:path w="1211" h="1211" extrusionOk="0">
                  <a:moveTo>
                    <a:pt x="469" y="0"/>
                  </a:moveTo>
                  <a:lnTo>
                    <a:pt x="351" y="39"/>
                  </a:lnTo>
                  <a:lnTo>
                    <a:pt x="156" y="156"/>
                  </a:lnTo>
                  <a:lnTo>
                    <a:pt x="39" y="352"/>
                  </a:lnTo>
                  <a:lnTo>
                    <a:pt x="0" y="469"/>
                  </a:lnTo>
                  <a:lnTo>
                    <a:pt x="0" y="586"/>
                  </a:lnTo>
                  <a:lnTo>
                    <a:pt x="0" y="742"/>
                  </a:lnTo>
                  <a:lnTo>
                    <a:pt x="39" y="820"/>
                  </a:lnTo>
                  <a:lnTo>
                    <a:pt x="156" y="1015"/>
                  </a:lnTo>
                  <a:lnTo>
                    <a:pt x="351" y="1172"/>
                  </a:lnTo>
                  <a:lnTo>
                    <a:pt x="469" y="1211"/>
                  </a:lnTo>
                  <a:lnTo>
                    <a:pt x="703" y="1211"/>
                  </a:lnTo>
                  <a:lnTo>
                    <a:pt x="820" y="1172"/>
                  </a:lnTo>
                  <a:lnTo>
                    <a:pt x="1015" y="1015"/>
                  </a:lnTo>
                  <a:lnTo>
                    <a:pt x="1171" y="820"/>
                  </a:lnTo>
                  <a:lnTo>
                    <a:pt x="1211" y="742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1" y="352"/>
                  </a:lnTo>
                  <a:lnTo>
                    <a:pt x="1015" y="156"/>
                  </a:lnTo>
                  <a:lnTo>
                    <a:pt x="820" y="39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3585475" y="1688975"/>
              <a:ext cx="30275" cy="30300"/>
            </a:xfrm>
            <a:custGeom>
              <a:avLst/>
              <a:gdLst/>
              <a:ahLst/>
              <a:cxnLst/>
              <a:rect l="l" t="t" r="r" b="b"/>
              <a:pathLst>
                <a:path w="1211" h="1212" extrusionOk="0">
                  <a:moveTo>
                    <a:pt x="586" y="1"/>
                  </a:moveTo>
                  <a:lnTo>
                    <a:pt x="469" y="40"/>
                  </a:lnTo>
                  <a:lnTo>
                    <a:pt x="351" y="40"/>
                  </a:lnTo>
                  <a:lnTo>
                    <a:pt x="156" y="196"/>
                  </a:lnTo>
                  <a:lnTo>
                    <a:pt x="39" y="391"/>
                  </a:lnTo>
                  <a:lnTo>
                    <a:pt x="0" y="508"/>
                  </a:lnTo>
                  <a:lnTo>
                    <a:pt x="0" y="626"/>
                  </a:lnTo>
                  <a:lnTo>
                    <a:pt x="0" y="743"/>
                  </a:lnTo>
                  <a:lnTo>
                    <a:pt x="39" y="860"/>
                  </a:lnTo>
                  <a:lnTo>
                    <a:pt x="156" y="1055"/>
                  </a:lnTo>
                  <a:lnTo>
                    <a:pt x="351" y="1172"/>
                  </a:lnTo>
                  <a:lnTo>
                    <a:pt x="469" y="1211"/>
                  </a:lnTo>
                  <a:lnTo>
                    <a:pt x="703" y="1211"/>
                  </a:lnTo>
                  <a:lnTo>
                    <a:pt x="820" y="1172"/>
                  </a:lnTo>
                  <a:lnTo>
                    <a:pt x="1015" y="1055"/>
                  </a:lnTo>
                  <a:lnTo>
                    <a:pt x="1171" y="860"/>
                  </a:lnTo>
                  <a:lnTo>
                    <a:pt x="1211" y="743"/>
                  </a:lnTo>
                  <a:lnTo>
                    <a:pt x="1211" y="626"/>
                  </a:lnTo>
                  <a:lnTo>
                    <a:pt x="1211" y="508"/>
                  </a:lnTo>
                  <a:lnTo>
                    <a:pt x="1171" y="391"/>
                  </a:lnTo>
                  <a:lnTo>
                    <a:pt x="1015" y="196"/>
                  </a:lnTo>
                  <a:lnTo>
                    <a:pt x="820" y="40"/>
                  </a:lnTo>
                  <a:lnTo>
                    <a:pt x="703" y="40"/>
                  </a:lnTo>
                  <a:lnTo>
                    <a:pt x="5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3585475" y="1537675"/>
              <a:ext cx="30275" cy="30275"/>
            </a:xfrm>
            <a:custGeom>
              <a:avLst/>
              <a:gdLst/>
              <a:ahLst/>
              <a:cxnLst/>
              <a:rect l="l" t="t" r="r" b="b"/>
              <a:pathLst>
                <a:path w="1211" h="1211" extrusionOk="0">
                  <a:moveTo>
                    <a:pt x="469" y="0"/>
                  </a:moveTo>
                  <a:lnTo>
                    <a:pt x="351" y="39"/>
                  </a:lnTo>
                  <a:lnTo>
                    <a:pt x="156" y="157"/>
                  </a:lnTo>
                  <a:lnTo>
                    <a:pt x="39" y="352"/>
                  </a:lnTo>
                  <a:lnTo>
                    <a:pt x="0" y="469"/>
                  </a:lnTo>
                  <a:lnTo>
                    <a:pt x="0" y="586"/>
                  </a:lnTo>
                  <a:lnTo>
                    <a:pt x="0" y="703"/>
                  </a:lnTo>
                  <a:lnTo>
                    <a:pt x="39" y="820"/>
                  </a:lnTo>
                  <a:lnTo>
                    <a:pt x="156" y="1016"/>
                  </a:lnTo>
                  <a:lnTo>
                    <a:pt x="351" y="1172"/>
                  </a:lnTo>
                  <a:lnTo>
                    <a:pt x="469" y="1172"/>
                  </a:lnTo>
                  <a:lnTo>
                    <a:pt x="586" y="1211"/>
                  </a:lnTo>
                  <a:lnTo>
                    <a:pt x="703" y="1172"/>
                  </a:lnTo>
                  <a:lnTo>
                    <a:pt x="820" y="1172"/>
                  </a:lnTo>
                  <a:lnTo>
                    <a:pt x="1015" y="1016"/>
                  </a:lnTo>
                  <a:lnTo>
                    <a:pt x="1171" y="820"/>
                  </a:lnTo>
                  <a:lnTo>
                    <a:pt x="1211" y="703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1" y="352"/>
                  </a:lnTo>
                  <a:lnTo>
                    <a:pt x="1015" y="157"/>
                  </a:lnTo>
                  <a:lnTo>
                    <a:pt x="820" y="39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3739700" y="1992575"/>
              <a:ext cx="30300" cy="31275"/>
            </a:xfrm>
            <a:custGeom>
              <a:avLst/>
              <a:gdLst/>
              <a:ahLst/>
              <a:cxnLst/>
              <a:rect l="l" t="t" r="r" b="b"/>
              <a:pathLst>
                <a:path w="1212" h="1251" extrusionOk="0">
                  <a:moveTo>
                    <a:pt x="625" y="1"/>
                  </a:moveTo>
                  <a:lnTo>
                    <a:pt x="508" y="40"/>
                  </a:lnTo>
                  <a:lnTo>
                    <a:pt x="391" y="79"/>
                  </a:lnTo>
                  <a:lnTo>
                    <a:pt x="196" y="196"/>
                  </a:lnTo>
                  <a:lnTo>
                    <a:pt x="79" y="391"/>
                  </a:lnTo>
                  <a:lnTo>
                    <a:pt x="40" y="508"/>
                  </a:lnTo>
                  <a:lnTo>
                    <a:pt x="1" y="625"/>
                  </a:lnTo>
                  <a:lnTo>
                    <a:pt x="40" y="742"/>
                  </a:lnTo>
                  <a:lnTo>
                    <a:pt x="79" y="860"/>
                  </a:lnTo>
                  <a:lnTo>
                    <a:pt x="196" y="1055"/>
                  </a:lnTo>
                  <a:lnTo>
                    <a:pt x="391" y="1172"/>
                  </a:lnTo>
                  <a:lnTo>
                    <a:pt x="508" y="1211"/>
                  </a:lnTo>
                  <a:lnTo>
                    <a:pt x="625" y="1250"/>
                  </a:lnTo>
                  <a:lnTo>
                    <a:pt x="742" y="1211"/>
                  </a:lnTo>
                  <a:lnTo>
                    <a:pt x="860" y="1172"/>
                  </a:lnTo>
                  <a:lnTo>
                    <a:pt x="1055" y="1055"/>
                  </a:lnTo>
                  <a:lnTo>
                    <a:pt x="1172" y="860"/>
                  </a:lnTo>
                  <a:lnTo>
                    <a:pt x="1211" y="742"/>
                  </a:lnTo>
                  <a:lnTo>
                    <a:pt x="1211" y="625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55" y="196"/>
                  </a:lnTo>
                  <a:lnTo>
                    <a:pt x="860" y="79"/>
                  </a:lnTo>
                  <a:lnTo>
                    <a:pt x="742" y="40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3739700" y="1841275"/>
              <a:ext cx="30300" cy="30275"/>
            </a:xfrm>
            <a:custGeom>
              <a:avLst/>
              <a:gdLst/>
              <a:ahLst/>
              <a:cxnLst/>
              <a:rect l="l" t="t" r="r" b="b"/>
              <a:pathLst>
                <a:path w="1212" h="1211" extrusionOk="0">
                  <a:moveTo>
                    <a:pt x="508" y="0"/>
                  </a:moveTo>
                  <a:lnTo>
                    <a:pt x="391" y="39"/>
                  </a:lnTo>
                  <a:lnTo>
                    <a:pt x="196" y="156"/>
                  </a:lnTo>
                  <a:lnTo>
                    <a:pt x="79" y="352"/>
                  </a:lnTo>
                  <a:lnTo>
                    <a:pt x="40" y="469"/>
                  </a:lnTo>
                  <a:lnTo>
                    <a:pt x="1" y="586"/>
                  </a:lnTo>
                  <a:lnTo>
                    <a:pt x="40" y="742"/>
                  </a:lnTo>
                  <a:lnTo>
                    <a:pt x="79" y="820"/>
                  </a:lnTo>
                  <a:lnTo>
                    <a:pt x="196" y="1015"/>
                  </a:lnTo>
                  <a:lnTo>
                    <a:pt x="391" y="1172"/>
                  </a:lnTo>
                  <a:lnTo>
                    <a:pt x="508" y="1211"/>
                  </a:lnTo>
                  <a:lnTo>
                    <a:pt x="742" y="1211"/>
                  </a:lnTo>
                  <a:lnTo>
                    <a:pt x="860" y="1172"/>
                  </a:lnTo>
                  <a:lnTo>
                    <a:pt x="1055" y="1015"/>
                  </a:lnTo>
                  <a:lnTo>
                    <a:pt x="1172" y="820"/>
                  </a:lnTo>
                  <a:lnTo>
                    <a:pt x="1211" y="742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55" y="156"/>
                  </a:lnTo>
                  <a:lnTo>
                    <a:pt x="860" y="39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3739700" y="1688975"/>
              <a:ext cx="30300" cy="30300"/>
            </a:xfrm>
            <a:custGeom>
              <a:avLst/>
              <a:gdLst/>
              <a:ahLst/>
              <a:cxnLst/>
              <a:rect l="l" t="t" r="r" b="b"/>
              <a:pathLst>
                <a:path w="1212" h="1212" extrusionOk="0">
                  <a:moveTo>
                    <a:pt x="625" y="1"/>
                  </a:moveTo>
                  <a:lnTo>
                    <a:pt x="508" y="40"/>
                  </a:lnTo>
                  <a:lnTo>
                    <a:pt x="391" y="40"/>
                  </a:lnTo>
                  <a:lnTo>
                    <a:pt x="196" y="196"/>
                  </a:lnTo>
                  <a:lnTo>
                    <a:pt x="79" y="391"/>
                  </a:lnTo>
                  <a:lnTo>
                    <a:pt x="40" y="508"/>
                  </a:lnTo>
                  <a:lnTo>
                    <a:pt x="1" y="626"/>
                  </a:lnTo>
                  <a:lnTo>
                    <a:pt x="40" y="743"/>
                  </a:lnTo>
                  <a:lnTo>
                    <a:pt x="79" y="860"/>
                  </a:lnTo>
                  <a:lnTo>
                    <a:pt x="196" y="1055"/>
                  </a:lnTo>
                  <a:lnTo>
                    <a:pt x="391" y="1172"/>
                  </a:lnTo>
                  <a:lnTo>
                    <a:pt x="508" y="1211"/>
                  </a:lnTo>
                  <a:lnTo>
                    <a:pt x="742" y="1211"/>
                  </a:lnTo>
                  <a:lnTo>
                    <a:pt x="860" y="1172"/>
                  </a:lnTo>
                  <a:lnTo>
                    <a:pt x="1055" y="1055"/>
                  </a:lnTo>
                  <a:lnTo>
                    <a:pt x="1172" y="860"/>
                  </a:lnTo>
                  <a:lnTo>
                    <a:pt x="1211" y="743"/>
                  </a:lnTo>
                  <a:lnTo>
                    <a:pt x="1211" y="626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55" y="196"/>
                  </a:lnTo>
                  <a:lnTo>
                    <a:pt x="860" y="40"/>
                  </a:lnTo>
                  <a:lnTo>
                    <a:pt x="742" y="40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3739700" y="1537675"/>
              <a:ext cx="30300" cy="30275"/>
            </a:xfrm>
            <a:custGeom>
              <a:avLst/>
              <a:gdLst/>
              <a:ahLst/>
              <a:cxnLst/>
              <a:rect l="l" t="t" r="r" b="b"/>
              <a:pathLst>
                <a:path w="1212" h="1211" extrusionOk="0">
                  <a:moveTo>
                    <a:pt x="508" y="0"/>
                  </a:moveTo>
                  <a:lnTo>
                    <a:pt x="391" y="39"/>
                  </a:lnTo>
                  <a:lnTo>
                    <a:pt x="196" y="157"/>
                  </a:lnTo>
                  <a:lnTo>
                    <a:pt x="79" y="352"/>
                  </a:lnTo>
                  <a:lnTo>
                    <a:pt x="40" y="469"/>
                  </a:lnTo>
                  <a:lnTo>
                    <a:pt x="1" y="586"/>
                  </a:lnTo>
                  <a:lnTo>
                    <a:pt x="40" y="703"/>
                  </a:lnTo>
                  <a:lnTo>
                    <a:pt x="79" y="820"/>
                  </a:lnTo>
                  <a:lnTo>
                    <a:pt x="196" y="1016"/>
                  </a:lnTo>
                  <a:lnTo>
                    <a:pt x="391" y="1172"/>
                  </a:lnTo>
                  <a:lnTo>
                    <a:pt x="508" y="1172"/>
                  </a:lnTo>
                  <a:lnTo>
                    <a:pt x="625" y="1211"/>
                  </a:lnTo>
                  <a:lnTo>
                    <a:pt x="742" y="1172"/>
                  </a:lnTo>
                  <a:lnTo>
                    <a:pt x="860" y="1172"/>
                  </a:lnTo>
                  <a:lnTo>
                    <a:pt x="1055" y="1016"/>
                  </a:lnTo>
                  <a:lnTo>
                    <a:pt x="1172" y="820"/>
                  </a:lnTo>
                  <a:lnTo>
                    <a:pt x="1211" y="703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55" y="157"/>
                  </a:lnTo>
                  <a:lnTo>
                    <a:pt x="860" y="39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3894925" y="1992575"/>
              <a:ext cx="30275" cy="31275"/>
            </a:xfrm>
            <a:custGeom>
              <a:avLst/>
              <a:gdLst/>
              <a:ahLst/>
              <a:cxnLst/>
              <a:rect l="l" t="t" r="r" b="b"/>
              <a:pathLst>
                <a:path w="1211" h="1251" extrusionOk="0">
                  <a:moveTo>
                    <a:pt x="586" y="1"/>
                  </a:moveTo>
                  <a:lnTo>
                    <a:pt x="469" y="40"/>
                  </a:lnTo>
                  <a:lnTo>
                    <a:pt x="352" y="79"/>
                  </a:lnTo>
                  <a:lnTo>
                    <a:pt x="156" y="196"/>
                  </a:lnTo>
                  <a:lnTo>
                    <a:pt x="39" y="391"/>
                  </a:lnTo>
                  <a:lnTo>
                    <a:pt x="0" y="508"/>
                  </a:lnTo>
                  <a:lnTo>
                    <a:pt x="0" y="625"/>
                  </a:lnTo>
                  <a:lnTo>
                    <a:pt x="0" y="742"/>
                  </a:lnTo>
                  <a:lnTo>
                    <a:pt x="39" y="860"/>
                  </a:lnTo>
                  <a:lnTo>
                    <a:pt x="156" y="1055"/>
                  </a:lnTo>
                  <a:lnTo>
                    <a:pt x="352" y="1172"/>
                  </a:lnTo>
                  <a:lnTo>
                    <a:pt x="469" y="1211"/>
                  </a:lnTo>
                  <a:lnTo>
                    <a:pt x="586" y="1250"/>
                  </a:lnTo>
                  <a:lnTo>
                    <a:pt x="742" y="1211"/>
                  </a:lnTo>
                  <a:lnTo>
                    <a:pt x="820" y="1172"/>
                  </a:lnTo>
                  <a:lnTo>
                    <a:pt x="1015" y="1055"/>
                  </a:lnTo>
                  <a:lnTo>
                    <a:pt x="1172" y="860"/>
                  </a:lnTo>
                  <a:lnTo>
                    <a:pt x="1211" y="742"/>
                  </a:lnTo>
                  <a:lnTo>
                    <a:pt x="1211" y="625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15" y="196"/>
                  </a:lnTo>
                  <a:lnTo>
                    <a:pt x="820" y="79"/>
                  </a:lnTo>
                  <a:lnTo>
                    <a:pt x="742" y="40"/>
                  </a:lnTo>
                  <a:lnTo>
                    <a:pt x="5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3894925" y="1841275"/>
              <a:ext cx="30275" cy="30275"/>
            </a:xfrm>
            <a:custGeom>
              <a:avLst/>
              <a:gdLst/>
              <a:ahLst/>
              <a:cxnLst/>
              <a:rect l="l" t="t" r="r" b="b"/>
              <a:pathLst>
                <a:path w="1211" h="1211" extrusionOk="0">
                  <a:moveTo>
                    <a:pt x="469" y="0"/>
                  </a:moveTo>
                  <a:lnTo>
                    <a:pt x="352" y="39"/>
                  </a:lnTo>
                  <a:lnTo>
                    <a:pt x="156" y="156"/>
                  </a:lnTo>
                  <a:lnTo>
                    <a:pt x="39" y="352"/>
                  </a:lnTo>
                  <a:lnTo>
                    <a:pt x="0" y="469"/>
                  </a:lnTo>
                  <a:lnTo>
                    <a:pt x="0" y="586"/>
                  </a:lnTo>
                  <a:lnTo>
                    <a:pt x="0" y="742"/>
                  </a:lnTo>
                  <a:lnTo>
                    <a:pt x="39" y="820"/>
                  </a:lnTo>
                  <a:lnTo>
                    <a:pt x="156" y="1015"/>
                  </a:lnTo>
                  <a:lnTo>
                    <a:pt x="352" y="1172"/>
                  </a:lnTo>
                  <a:lnTo>
                    <a:pt x="469" y="1211"/>
                  </a:lnTo>
                  <a:lnTo>
                    <a:pt x="742" y="1211"/>
                  </a:lnTo>
                  <a:lnTo>
                    <a:pt x="820" y="1172"/>
                  </a:lnTo>
                  <a:lnTo>
                    <a:pt x="1015" y="1015"/>
                  </a:lnTo>
                  <a:lnTo>
                    <a:pt x="1172" y="820"/>
                  </a:lnTo>
                  <a:lnTo>
                    <a:pt x="1211" y="742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15" y="156"/>
                  </a:lnTo>
                  <a:lnTo>
                    <a:pt x="820" y="39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3894925" y="1688975"/>
              <a:ext cx="30275" cy="30300"/>
            </a:xfrm>
            <a:custGeom>
              <a:avLst/>
              <a:gdLst/>
              <a:ahLst/>
              <a:cxnLst/>
              <a:rect l="l" t="t" r="r" b="b"/>
              <a:pathLst>
                <a:path w="1211" h="1212" extrusionOk="0">
                  <a:moveTo>
                    <a:pt x="586" y="1"/>
                  </a:moveTo>
                  <a:lnTo>
                    <a:pt x="469" y="40"/>
                  </a:lnTo>
                  <a:lnTo>
                    <a:pt x="352" y="40"/>
                  </a:lnTo>
                  <a:lnTo>
                    <a:pt x="156" y="196"/>
                  </a:lnTo>
                  <a:lnTo>
                    <a:pt x="39" y="391"/>
                  </a:lnTo>
                  <a:lnTo>
                    <a:pt x="0" y="508"/>
                  </a:lnTo>
                  <a:lnTo>
                    <a:pt x="0" y="626"/>
                  </a:lnTo>
                  <a:lnTo>
                    <a:pt x="0" y="743"/>
                  </a:lnTo>
                  <a:lnTo>
                    <a:pt x="39" y="860"/>
                  </a:lnTo>
                  <a:lnTo>
                    <a:pt x="156" y="1055"/>
                  </a:lnTo>
                  <a:lnTo>
                    <a:pt x="352" y="1172"/>
                  </a:lnTo>
                  <a:lnTo>
                    <a:pt x="469" y="1211"/>
                  </a:lnTo>
                  <a:lnTo>
                    <a:pt x="742" y="1211"/>
                  </a:lnTo>
                  <a:lnTo>
                    <a:pt x="820" y="1172"/>
                  </a:lnTo>
                  <a:lnTo>
                    <a:pt x="1015" y="1055"/>
                  </a:lnTo>
                  <a:lnTo>
                    <a:pt x="1172" y="860"/>
                  </a:lnTo>
                  <a:lnTo>
                    <a:pt x="1211" y="743"/>
                  </a:lnTo>
                  <a:lnTo>
                    <a:pt x="1211" y="626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15" y="196"/>
                  </a:lnTo>
                  <a:lnTo>
                    <a:pt x="820" y="40"/>
                  </a:lnTo>
                  <a:lnTo>
                    <a:pt x="742" y="40"/>
                  </a:lnTo>
                  <a:lnTo>
                    <a:pt x="5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3894925" y="1537675"/>
              <a:ext cx="30275" cy="30275"/>
            </a:xfrm>
            <a:custGeom>
              <a:avLst/>
              <a:gdLst/>
              <a:ahLst/>
              <a:cxnLst/>
              <a:rect l="l" t="t" r="r" b="b"/>
              <a:pathLst>
                <a:path w="1211" h="1211" extrusionOk="0">
                  <a:moveTo>
                    <a:pt x="469" y="0"/>
                  </a:moveTo>
                  <a:lnTo>
                    <a:pt x="352" y="39"/>
                  </a:lnTo>
                  <a:lnTo>
                    <a:pt x="156" y="157"/>
                  </a:lnTo>
                  <a:lnTo>
                    <a:pt x="39" y="352"/>
                  </a:lnTo>
                  <a:lnTo>
                    <a:pt x="0" y="469"/>
                  </a:lnTo>
                  <a:lnTo>
                    <a:pt x="0" y="586"/>
                  </a:lnTo>
                  <a:lnTo>
                    <a:pt x="0" y="703"/>
                  </a:lnTo>
                  <a:lnTo>
                    <a:pt x="39" y="820"/>
                  </a:lnTo>
                  <a:lnTo>
                    <a:pt x="156" y="1016"/>
                  </a:lnTo>
                  <a:lnTo>
                    <a:pt x="352" y="1172"/>
                  </a:lnTo>
                  <a:lnTo>
                    <a:pt x="469" y="1172"/>
                  </a:lnTo>
                  <a:lnTo>
                    <a:pt x="586" y="1211"/>
                  </a:lnTo>
                  <a:lnTo>
                    <a:pt x="742" y="1172"/>
                  </a:lnTo>
                  <a:lnTo>
                    <a:pt x="820" y="1172"/>
                  </a:lnTo>
                  <a:lnTo>
                    <a:pt x="1015" y="1016"/>
                  </a:lnTo>
                  <a:lnTo>
                    <a:pt x="1172" y="820"/>
                  </a:lnTo>
                  <a:lnTo>
                    <a:pt x="1211" y="703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15" y="157"/>
                  </a:lnTo>
                  <a:lnTo>
                    <a:pt x="820" y="39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4049150" y="1992575"/>
              <a:ext cx="31275" cy="31275"/>
            </a:xfrm>
            <a:custGeom>
              <a:avLst/>
              <a:gdLst/>
              <a:ahLst/>
              <a:cxnLst/>
              <a:rect l="l" t="t" r="r" b="b"/>
              <a:pathLst>
                <a:path w="1251" h="1251" extrusionOk="0">
                  <a:moveTo>
                    <a:pt x="625" y="1"/>
                  </a:moveTo>
                  <a:lnTo>
                    <a:pt x="508" y="40"/>
                  </a:lnTo>
                  <a:lnTo>
                    <a:pt x="391" y="79"/>
                  </a:lnTo>
                  <a:lnTo>
                    <a:pt x="196" y="196"/>
                  </a:lnTo>
                  <a:lnTo>
                    <a:pt x="79" y="391"/>
                  </a:lnTo>
                  <a:lnTo>
                    <a:pt x="40" y="508"/>
                  </a:lnTo>
                  <a:lnTo>
                    <a:pt x="1" y="625"/>
                  </a:lnTo>
                  <a:lnTo>
                    <a:pt x="40" y="742"/>
                  </a:lnTo>
                  <a:lnTo>
                    <a:pt x="79" y="860"/>
                  </a:lnTo>
                  <a:lnTo>
                    <a:pt x="196" y="1055"/>
                  </a:lnTo>
                  <a:lnTo>
                    <a:pt x="391" y="1172"/>
                  </a:lnTo>
                  <a:lnTo>
                    <a:pt x="508" y="1211"/>
                  </a:lnTo>
                  <a:lnTo>
                    <a:pt x="625" y="1250"/>
                  </a:lnTo>
                  <a:lnTo>
                    <a:pt x="743" y="1211"/>
                  </a:lnTo>
                  <a:lnTo>
                    <a:pt x="860" y="1172"/>
                  </a:lnTo>
                  <a:lnTo>
                    <a:pt x="1055" y="1055"/>
                  </a:lnTo>
                  <a:lnTo>
                    <a:pt x="1172" y="860"/>
                  </a:lnTo>
                  <a:lnTo>
                    <a:pt x="1211" y="742"/>
                  </a:lnTo>
                  <a:lnTo>
                    <a:pt x="1250" y="625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55" y="196"/>
                  </a:lnTo>
                  <a:lnTo>
                    <a:pt x="860" y="79"/>
                  </a:lnTo>
                  <a:lnTo>
                    <a:pt x="743" y="40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4049150" y="1841275"/>
              <a:ext cx="31275" cy="30275"/>
            </a:xfrm>
            <a:custGeom>
              <a:avLst/>
              <a:gdLst/>
              <a:ahLst/>
              <a:cxnLst/>
              <a:rect l="l" t="t" r="r" b="b"/>
              <a:pathLst>
                <a:path w="1251" h="1211" extrusionOk="0">
                  <a:moveTo>
                    <a:pt x="508" y="0"/>
                  </a:moveTo>
                  <a:lnTo>
                    <a:pt x="391" y="39"/>
                  </a:lnTo>
                  <a:lnTo>
                    <a:pt x="196" y="156"/>
                  </a:lnTo>
                  <a:lnTo>
                    <a:pt x="79" y="352"/>
                  </a:lnTo>
                  <a:lnTo>
                    <a:pt x="40" y="469"/>
                  </a:lnTo>
                  <a:lnTo>
                    <a:pt x="1" y="586"/>
                  </a:lnTo>
                  <a:lnTo>
                    <a:pt x="40" y="742"/>
                  </a:lnTo>
                  <a:lnTo>
                    <a:pt x="79" y="820"/>
                  </a:lnTo>
                  <a:lnTo>
                    <a:pt x="196" y="1015"/>
                  </a:lnTo>
                  <a:lnTo>
                    <a:pt x="391" y="1172"/>
                  </a:lnTo>
                  <a:lnTo>
                    <a:pt x="508" y="1211"/>
                  </a:lnTo>
                  <a:lnTo>
                    <a:pt x="743" y="1211"/>
                  </a:lnTo>
                  <a:lnTo>
                    <a:pt x="860" y="1172"/>
                  </a:lnTo>
                  <a:lnTo>
                    <a:pt x="1055" y="1015"/>
                  </a:lnTo>
                  <a:lnTo>
                    <a:pt x="1172" y="820"/>
                  </a:lnTo>
                  <a:lnTo>
                    <a:pt x="1211" y="742"/>
                  </a:lnTo>
                  <a:lnTo>
                    <a:pt x="1250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55" y="156"/>
                  </a:lnTo>
                  <a:lnTo>
                    <a:pt x="860" y="39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4049150" y="1688975"/>
              <a:ext cx="31275" cy="30300"/>
            </a:xfrm>
            <a:custGeom>
              <a:avLst/>
              <a:gdLst/>
              <a:ahLst/>
              <a:cxnLst/>
              <a:rect l="l" t="t" r="r" b="b"/>
              <a:pathLst>
                <a:path w="1251" h="1212" extrusionOk="0">
                  <a:moveTo>
                    <a:pt x="625" y="1"/>
                  </a:moveTo>
                  <a:lnTo>
                    <a:pt x="508" y="40"/>
                  </a:lnTo>
                  <a:lnTo>
                    <a:pt x="391" y="40"/>
                  </a:lnTo>
                  <a:lnTo>
                    <a:pt x="196" y="196"/>
                  </a:lnTo>
                  <a:lnTo>
                    <a:pt x="79" y="391"/>
                  </a:lnTo>
                  <a:lnTo>
                    <a:pt x="40" y="508"/>
                  </a:lnTo>
                  <a:lnTo>
                    <a:pt x="1" y="626"/>
                  </a:lnTo>
                  <a:lnTo>
                    <a:pt x="40" y="743"/>
                  </a:lnTo>
                  <a:lnTo>
                    <a:pt x="79" y="860"/>
                  </a:lnTo>
                  <a:lnTo>
                    <a:pt x="196" y="1055"/>
                  </a:lnTo>
                  <a:lnTo>
                    <a:pt x="391" y="1172"/>
                  </a:lnTo>
                  <a:lnTo>
                    <a:pt x="508" y="1211"/>
                  </a:lnTo>
                  <a:lnTo>
                    <a:pt x="743" y="1211"/>
                  </a:lnTo>
                  <a:lnTo>
                    <a:pt x="860" y="1172"/>
                  </a:lnTo>
                  <a:lnTo>
                    <a:pt x="1055" y="1055"/>
                  </a:lnTo>
                  <a:lnTo>
                    <a:pt x="1172" y="860"/>
                  </a:lnTo>
                  <a:lnTo>
                    <a:pt x="1211" y="743"/>
                  </a:lnTo>
                  <a:lnTo>
                    <a:pt x="1250" y="626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55" y="196"/>
                  </a:lnTo>
                  <a:lnTo>
                    <a:pt x="860" y="40"/>
                  </a:lnTo>
                  <a:lnTo>
                    <a:pt x="743" y="40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4049150" y="1537675"/>
              <a:ext cx="31275" cy="30275"/>
            </a:xfrm>
            <a:custGeom>
              <a:avLst/>
              <a:gdLst/>
              <a:ahLst/>
              <a:cxnLst/>
              <a:rect l="l" t="t" r="r" b="b"/>
              <a:pathLst>
                <a:path w="1251" h="1211" extrusionOk="0">
                  <a:moveTo>
                    <a:pt x="508" y="0"/>
                  </a:moveTo>
                  <a:lnTo>
                    <a:pt x="391" y="39"/>
                  </a:lnTo>
                  <a:lnTo>
                    <a:pt x="196" y="157"/>
                  </a:lnTo>
                  <a:lnTo>
                    <a:pt x="79" y="352"/>
                  </a:lnTo>
                  <a:lnTo>
                    <a:pt x="40" y="469"/>
                  </a:lnTo>
                  <a:lnTo>
                    <a:pt x="1" y="586"/>
                  </a:lnTo>
                  <a:lnTo>
                    <a:pt x="40" y="703"/>
                  </a:lnTo>
                  <a:lnTo>
                    <a:pt x="79" y="820"/>
                  </a:lnTo>
                  <a:lnTo>
                    <a:pt x="196" y="1016"/>
                  </a:lnTo>
                  <a:lnTo>
                    <a:pt x="391" y="1172"/>
                  </a:lnTo>
                  <a:lnTo>
                    <a:pt x="508" y="1172"/>
                  </a:lnTo>
                  <a:lnTo>
                    <a:pt x="625" y="1211"/>
                  </a:lnTo>
                  <a:lnTo>
                    <a:pt x="743" y="1172"/>
                  </a:lnTo>
                  <a:lnTo>
                    <a:pt x="860" y="1172"/>
                  </a:lnTo>
                  <a:lnTo>
                    <a:pt x="1055" y="1016"/>
                  </a:lnTo>
                  <a:lnTo>
                    <a:pt x="1172" y="820"/>
                  </a:lnTo>
                  <a:lnTo>
                    <a:pt x="1211" y="703"/>
                  </a:lnTo>
                  <a:lnTo>
                    <a:pt x="1250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55" y="157"/>
                  </a:lnTo>
                  <a:lnTo>
                    <a:pt x="860" y="39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4204375" y="1992575"/>
              <a:ext cx="30275" cy="31275"/>
            </a:xfrm>
            <a:custGeom>
              <a:avLst/>
              <a:gdLst/>
              <a:ahLst/>
              <a:cxnLst/>
              <a:rect l="l" t="t" r="r" b="b"/>
              <a:pathLst>
                <a:path w="1211" h="1251" extrusionOk="0">
                  <a:moveTo>
                    <a:pt x="586" y="1"/>
                  </a:moveTo>
                  <a:lnTo>
                    <a:pt x="469" y="40"/>
                  </a:lnTo>
                  <a:lnTo>
                    <a:pt x="352" y="79"/>
                  </a:lnTo>
                  <a:lnTo>
                    <a:pt x="156" y="196"/>
                  </a:lnTo>
                  <a:lnTo>
                    <a:pt x="39" y="391"/>
                  </a:lnTo>
                  <a:lnTo>
                    <a:pt x="0" y="508"/>
                  </a:lnTo>
                  <a:lnTo>
                    <a:pt x="0" y="625"/>
                  </a:lnTo>
                  <a:lnTo>
                    <a:pt x="0" y="742"/>
                  </a:lnTo>
                  <a:lnTo>
                    <a:pt x="39" y="860"/>
                  </a:lnTo>
                  <a:lnTo>
                    <a:pt x="156" y="1055"/>
                  </a:lnTo>
                  <a:lnTo>
                    <a:pt x="352" y="1172"/>
                  </a:lnTo>
                  <a:lnTo>
                    <a:pt x="469" y="1211"/>
                  </a:lnTo>
                  <a:lnTo>
                    <a:pt x="586" y="1250"/>
                  </a:lnTo>
                  <a:lnTo>
                    <a:pt x="742" y="1211"/>
                  </a:lnTo>
                  <a:lnTo>
                    <a:pt x="859" y="1172"/>
                  </a:lnTo>
                  <a:lnTo>
                    <a:pt x="1015" y="1055"/>
                  </a:lnTo>
                  <a:lnTo>
                    <a:pt x="1172" y="860"/>
                  </a:lnTo>
                  <a:lnTo>
                    <a:pt x="1211" y="742"/>
                  </a:lnTo>
                  <a:lnTo>
                    <a:pt x="1211" y="625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15" y="196"/>
                  </a:lnTo>
                  <a:lnTo>
                    <a:pt x="859" y="79"/>
                  </a:lnTo>
                  <a:lnTo>
                    <a:pt x="742" y="40"/>
                  </a:lnTo>
                  <a:lnTo>
                    <a:pt x="5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4204375" y="1841275"/>
              <a:ext cx="30275" cy="30275"/>
            </a:xfrm>
            <a:custGeom>
              <a:avLst/>
              <a:gdLst/>
              <a:ahLst/>
              <a:cxnLst/>
              <a:rect l="l" t="t" r="r" b="b"/>
              <a:pathLst>
                <a:path w="1211" h="1211" extrusionOk="0">
                  <a:moveTo>
                    <a:pt x="469" y="0"/>
                  </a:moveTo>
                  <a:lnTo>
                    <a:pt x="352" y="39"/>
                  </a:lnTo>
                  <a:lnTo>
                    <a:pt x="156" y="156"/>
                  </a:lnTo>
                  <a:lnTo>
                    <a:pt x="39" y="352"/>
                  </a:lnTo>
                  <a:lnTo>
                    <a:pt x="0" y="469"/>
                  </a:lnTo>
                  <a:lnTo>
                    <a:pt x="0" y="586"/>
                  </a:lnTo>
                  <a:lnTo>
                    <a:pt x="0" y="742"/>
                  </a:lnTo>
                  <a:lnTo>
                    <a:pt x="39" y="820"/>
                  </a:lnTo>
                  <a:lnTo>
                    <a:pt x="156" y="1015"/>
                  </a:lnTo>
                  <a:lnTo>
                    <a:pt x="352" y="1172"/>
                  </a:lnTo>
                  <a:lnTo>
                    <a:pt x="469" y="1211"/>
                  </a:lnTo>
                  <a:lnTo>
                    <a:pt x="742" y="1211"/>
                  </a:lnTo>
                  <a:lnTo>
                    <a:pt x="859" y="1172"/>
                  </a:lnTo>
                  <a:lnTo>
                    <a:pt x="1015" y="1015"/>
                  </a:lnTo>
                  <a:lnTo>
                    <a:pt x="1172" y="820"/>
                  </a:lnTo>
                  <a:lnTo>
                    <a:pt x="1211" y="742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15" y="156"/>
                  </a:lnTo>
                  <a:lnTo>
                    <a:pt x="859" y="39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4204375" y="1688975"/>
              <a:ext cx="30275" cy="30300"/>
            </a:xfrm>
            <a:custGeom>
              <a:avLst/>
              <a:gdLst/>
              <a:ahLst/>
              <a:cxnLst/>
              <a:rect l="l" t="t" r="r" b="b"/>
              <a:pathLst>
                <a:path w="1211" h="1212" extrusionOk="0">
                  <a:moveTo>
                    <a:pt x="586" y="1"/>
                  </a:moveTo>
                  <a:lnTo>
                    <a:pt x="469" y="40"/>
                  </a:lnTo>
                  <a:lnTo>
                    <a:pt x="352" y="40"/>
                  </a:lnTo>
                  <a:lnTo>
                    <a:pt x="156" y="196"/>
                  </a:lnTo>
                  <a:lnTo>
                    <a:pt x="39" y="391"/>
                  </a:lnTo>
                  <a:lnTo>
                    <a:pt x="0" y="508"/>
                  </a:lnTo>
                  <a:lnTo>
                    <a:pt x="0" y="626"/>
                  </a:lnTo>
                  <a:lnTo>
                    <a:pt x="0" y="743"/>
                  </a:lnTo>
                  <a:lnTo>
                    <a:pt x="39" y="860"/>
                  </a:lnTo>
                  <a:lnTo>
                    <a:pt x="156" y="1055"/>
                  </a:lnTo>
                  <a:lnTo>
                    <a:pt x="352" y="1172"/>
                  </a:lnTo>
                  <a:lnTo>
                    <a:pt x="469" y="1211"/>
                  </a:lnTo>
                  <a:lnTo>
                    <a:pt x="742" y="1211"/>
                  </a:lnTo>
                  <a:lnTo>
                    <a:pt x="859" y="1172"/>
                  </a:lnTo>
                  <a:lnTo>
                    <a:pt x="1015" y="1055"/>
                  </a:lnTo>
                  <a:lnTo>
                    <a:pt x="1172" y="860"/>
                  </a:lnTo>
                  <a:lnTo>
                    <a:pt x="1211" y="743"/>
                  </a:lnTo>
                  <a:lnTo>
                    <a:pt x="1211" y="626"/>
                  </a:lnTo>
                  <a:lnTo>
                    <a:pt x="1211" y="508"/>
                  </a:lnTo>
                  <a:lnTo>
                    <a:pt x="1172" y="391"/>
                  </a:lnTo>
                  <a:lnTo>
                    <a:pt x="1015" y="196"/>
                  </a:lnTo>
                  <a:lnTo>
                    <a:pt x="859" y="40"/>
                  </a:lnTo>
                  <a:lnTo>
                    <a:pt x="742" y="40"/>
                  </a:lnTo>
                  <a:lnTo>
                    <a:pt x="5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4204375" y="1537675"/>
              <a:ext cx="30275" cy="30275"/>
            </a:xfrm>
            <a:custGeom>
              <a:avLst/>
              <a:gdLst/>
              <a:ahLst/>
              <a:cxnLst/>
              <a:rect l="l" t="t" r="r" b="b"/>
              <a:pathLst>
                <a:path w="1211" h="1211" extrusionOk="0">
                  <a:moveTo>
                    <a:pt x="469" y="0"/>
                  </a:moveTo>
                  <a:lnTo>
                    <a:pt x="352" y="39"/>
                  </a:lnTo>
                  <a:lnTo>
                    <a:pt x="156" y="157"/>
                  </a:lnTo>
                  <a:lnTo>
                    <a:pt x="39" y="352"/>
                  </a:lnTo>
                  <a:lnTo>
                    <a:pt x="0" y="469"/>
                  </a:lnTo>
                  <a:lnTo>
                    <a:pt x="0" y="586"/>
                  </a:lnTo>
                  <a:lnTo>
                    <a:pt x="0" y="703"/>
                  </a:lnTo>
                  <a:lnTo>
                    <a:pt x="39" y="820"/>
                  </a:lnTo>
                  <a:lnTo>
                    <a:pt x="156" y="1016"/>
                  </a:lnTo>
                  <a:lnTo>
                    <a:pt x="352" y="1172"/>
                  </a:lnTo>
                  <a:lnTo>
                    <a:pt x="469" y="1172"/>
                  </a:lnTo>
                  <a:lnTo>
                    <a:pt x="586" y="1211"/>
                  </a:lnTo>
                  <a:lnTo>
                    <a:pt x="742" y="1172"/>
                  </a:lnTo>
                  <a:lnTo>
                    <a:pt x="859" y="1172"/>
                  </a:lnTo>
                  <a:lnTo>
                    <a:pt x="1015" y="1016"/>
                  </a:lnTo>
                  <a:lnTo>
                    <a:pt x="1172" y="820"/>
                  </a:lnTo>
                  <a:lnTo>
                    <a:pt x="1211" y="703"/>
                  </a:lnTo>
                  <a:lnTo>
                    <a:pt x="1211" y="586"/>
                  </a:lnTo>
                  <a:lnTo>
                    <a:pt x="1211" y="469"/>
                  </a:lnTo>
                  <a:lnTo>
                    <a:pt x="1172" y="352"/>
                  </a:lnTo>
                  <a:lnTo>
                    <a:pt x="1015" y="157"/>
                  </a:lnTo>
                  <a:lnTo>
                    <a:pt x="859" y="39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" name="Google Shape;92;p4"/>
          <p:cNvSpPr/>
          <p:nvPr/>
        </p:nvSpPr>
        <p:spPr>
          <a:xfrm>
            <a:off x="-1428200" y="-1177700"/>
            <a:ext cx="2148195" cy="2148195"/>
          </a:xfrm>
          <a:custGeom>
            <a:avLst/>
            <a:gdLst/>
            <a:ahLst/>
            <a:cxnLst/>
            <a:rect l="l" t="t" r="r" b="b"/>
            <a:pathLst>
              <a:path w="39478" h="39478" fill="none" extrusionOk="0">
                <a:moveTo>
                  <a:pt x="39477" y="19720"/>
                </a:moveTo>
                <a:lnTo>
                  <a:pt x="39477" y="19720"/>
                </a:lnTo>
                <a:lnTo>
                  <a:pt x="39438" y="20735"/>
                </a:lnTo>
                <a:lnTo>
                  <a:pt x="39360" y="21750"/>
                </a:lnTo>
                <a:lnTo>
                  <a:pt x="39243" y="22726"/>
                </a:lnTo>
                <a:lnTo>
                  <a:pt x="39087" y="23702"/>
                </a:lnTo>
                <a:lnTo>
                  <a:pt x="38853" y="24679"/>
                </a:lnTo>
                <a:lnTo>
                  <a:pt x="38579" y="25616"/>
                </a:lnTo>
                <a:lnTo>
                  <a:pt x="38267" y="26514"/>
                </a:lnTo>
                <a:lnTo>
                  <a:pt x="37915" y="27412"/>
                </a:lnTo>
                <a:lnTo>
                  <a:pt x="37525" y="28310"/>
                </a:lnTo>
                <a:lnTo>
                  <a:pt x="37095" y="29130"/>
                </a:lnTo>
                <a:lnTo>
                  <a:pt x="36627" y="29989"/>
                </a:lnTo>
                <a:lnTo>
                  <a:pt x="36119" y="30770"/>
                </a:lnTo>
                <a:lnTo>
                  <a:pt x="35573" y="31551"/>
                </a:lnTo>
                <a:lnTo>
                  <a:pt x="34987" y="32293"/>
                </a:lnTo>
                <a:lnTo>
                  <a:pt x="34362" y="32996"/>
                </a:lnTo>
                <a:lnTo>
                  <a:pt x="33698" y="33698"/>
                </a:lnTo>
                <a:lnTo>
                  <a:pt x="32995" y="34362"/>
                </a:lnTo>
                <a:lnTo>
                  <a:pt x="32293" y="34948"/>
                </a:lnTo>
                <a:lnTo>
                  <a:pt x="31551" y="35534"/>
                </a:lnTo>
                <a:lnTo>
                  <a:pt x="30770" y="36119"/>
                </a:lnTo>
                <a:lnTo>
                  <a:pt x="29989" y="36627"/>
                </a:lnTo>
                <a:lnTo>
                  <a:pt x="29130" y="37096"/>
                </a:lnTo>
                <a:lnTo>
                  <a:pt x="28310" y="37525"/>
                </a:lnTo>
                <a:lnTo>
                  <a:pt x="27412" y="37916"/>
                </a:lnTo>
                <a:lnTo>
                  <a:pt x="26514" y="38267"/>
                </a:lnTo>
                <a:lnTo>
                  <a:pt x="25615" y="38579"/>
                </a:lnTo>
                <a:lnTo>
                  <a:pt x="24678" y="38853"/>
                </a:lnTo>
                <a:lnTo>
                  <a:pt x="23702" y="39087"/>
                </a:lnTo>
                <a:lnTo>
                  <a:pt x="22765" y="39243"/>
                </a:lnTo>
                <a:lnTo>
                  <a:pt x="21750" y="39360"/>
                </a:lnTo>
                <a:lnTo>
                  <a:pt x="20774" y="39438"/>
                </a:lnTo>
                <a:lnTo>
                  <a:pt x="19758" y="39477"/>
                </a:lnTo>
                <a:lnTo>
                  <a:pt x="19758" y="39477"/>
                </a:lnTo>
                <a:lnTo>
                  <a:pt x="18743" y="39438"/>
                </a:lnTo>
                <a:lnTo>
                  <a:pt x="17728" y="39360"/>
                </a:lnTo>
                <a:lnTo>
                  <a:pt x="16752" y="39243"/>
                </a:lnTo>
                <a:lnTo>
                  <a:pt x="15776" y="39087"/>
                </a:lnTo>
                <a:lnTo>
                  <a:pt x="14799" y="38853"/>
                </a:lnTo>
                <a:lnTo>
                  <a:pt x="13862" y="38579"/>
                </a:lnTo>
                <a:lnTo>
                  <a:pt x="12964" y="38267"/>
                </a:lnTo>
                <a:lnTo>
                  <a:pt x="12066" y="37916"/>
                </a:lnTo>
                <a:lnTo>
                  <a:pt x="11168" y="37525"/>
                </a:lnTo>
                <a:lnTo>
                  <a:pt x="10348" y="37096"/>
                </a:lnTo>
                <a:lnTo>
                  <a:pt x="9489" y="36627"/>
                </a:lnTo>
                <a:lnTo>
                  <a:pt x="8708" y="36119"/>
                </a:lnTo>
                <a:lnTo>
                  <a:pt x="7927" y="35534"/>
                </a:lnTo>
                <a:lnTo>
                  <a:pt x="7185" y="34948"/>
                </a:lnTo>
                <a:lnTo>
                  <a:pt x="6482" y="34362"/>
                </a:lnTo>
                <a:lnTo>
                  <a:pt x="5779" y="33698"/>
                </a:lnTo>
                <a:lnTo>
                  <a:pt x="5116" y="32996"/>
                </a:lnTo>
                <a:lnTo>
                  <a:pt x="4530" y="32293"/>
                </a:lnTo>
                <a:lnTo>
                  <a:pt x="3905" y="31551"/>
                </a:lnTo>
                <a:lnTo>
                  <a:pt x="3358" y="30770"/>
                </a:lnTo>
                <a:lnTo>
                  <a:pt x="2851" y="29989"/>
                </a:lnTo>
                <a:lnTo>
                  <a:pt x="2382" y="29130"/>
                </a:lnTo>
                <a:lnTo>
                  <a:pt x="1953" y="28310"/>
                </a:lnTo>
                <a:lnTo>
                  <a:pt x="1562" y="27412"/>
                </a:lnTo>
                <a:lnTo>
                  <a:pt x="1211" y="26514"/>
                </a:lnTo>
                <a:lnTo>
                  <a:pt x="898" y="25616"/>
                </a:lnTo>
                <a:lnTo>
                  <a:pt x="625" y="24679"/>
                </a:lnTo>
                <a:lnTo>
                  <a:pt x="391" y="23702"/>
                </a:lnTo>
                <a:lnTo>
                  <a:pt x="235" y="22726"/>
                </a:lnTo>
                <a:lnTo>
                  <a:pt x="117" y="21750"/>
                </a:lnTo>
                <a:lnTo>
                  <a:pt x="39" y="20735"/>
                </a:lnTo>
                <a:lnTo>
                  <a:pt x="0" y="19720"/>
                </a:lnTo>
                <a:lnTo>
                  <a:pt x="0" y="19720"/>
                </a:lnTo>
                <a:lnTo>
                  <a:pt x="39" y="18704"/>
                </a:lnTo>
                <a:lnTo>
                  <a:pt x="117" y="17728"/>
                </a:lnTo>
                <a:lnTo>
                  <a:pt x="235" y="16713"/>
                </a:lnTo>
                <a:lnTo>
                  <a:pt x="391" y="15776"/>
                </a:lnTo>
                <a:lnTo>
                  <a:pt x="625" y="14800"/>
                </a:lnTo>
                <a:lnTo>
                  <a:pt x="898" y="13862"/>
                </a:lnTo>
                <a:lnTo>
                  <a:pt x="1211" y="12964"/>
                </a:lnTo>
                <a:lnTo>
                  <a:pt x="1562" y="12066"/>
                </a:lnTo>
                <a:lnTo>
                  <a:pt x="1953" y="11168"/>
                </a:lnTo>
                <a:lnTo>
                  <a:pt x="2382" y="10309"/>
                </a:lnTo>
                <a:lnTo>
                  <a:pt x="2851" y="9489"/>
                </a:lnTo>
                <a:lnTo>
                  <a:pt x="3358" y="8708"/>
                </a:lnTo>
                <a:lnTo>
                  <a:pt x="3905" y="7927"/>
                </a:lnTo>
                <a:lnTo>
                  <a:pt x="4530" y="7185"/>
                </a:lnTo>
                <a:lnTo>
                  <a:pt x="5116" y="6482"/>
                </a:lnTo>
                <a:lnTo>
                  <a:pt x="5779" y="5780"/>
                </a:lnTo>
                <a:lnTo>
                  <a:pt x="6482" y="5116"/>
                </a:lnTo>
                <a:lnTo>
                  <a:pt x="7185" y="4491"/>
                </a:lnTo>
                <a:lnTo>
                  <a:pt x="7927" y="3905"/>
                </a:lnTo>
                <a:lnTo>
                  <a:pt x="8708" y="3359"/>
                </a:lnTo>
                <a:lnTo>
                  <a:pt x="9489" y="2851"/>
                </a:lnTo>
                <a:lnTo>
                  <a:pt x="10348" y="2382"/>
                </a:lnTo>
                <a:lnTo>
                  <a:pt x="11168" y="1953"/>
                </a:lnTo>
                <a:lnTo>
                  <a:pt x="12066" y="1562"/>
                </a:lnTo>
                <a:lnTo>
                  <a:pt x="12964" y="1211"/>
                </a:lnTo>
                <a:lnTo>
                  <a:pt x="13862" y="899"/>
                </a:lnTo>
                <a:lnTo>
                  <a:pt x="14799" y="625"/>
                </a:lnTo>
                <a:lnTo>
                  <a:pt x="15776" y="391"/>
                </a:lnTo>
                <a:lnTo>
                  <a:pt x="16752" y="235"/>
                </a:lnTo>
                <a:lnTo>
                  <a:pt x="17728" y="118"/>
                </a:lnTo>
                <a:lnTo>
                  <a:pt x="18743" y="40"/>
                </a:lnTo>
                <a:lnTo>
                  <a:pt x="19758" y="1"/>
                </a:lnTo>
                <a:lnTo>
                  <a:pt x="19758" y="1"/>
                </a:lnTo>
                <a:lnTo>
                  <a:pt x="20774" y="40"/>
                </a:lnTo>
                <a:lnTo>
                  <a:pt x="21750" y="118"/>
                </a:lnTo>
                <a:lnTo>
                  <a:pt x="22765" y="235"/>
                </a:lnTo>
                <a:lnTo>
                  <a:pt x="23702" y="391"/>
                </a:lnTo>
                <a:lnTo>
                  <a:pt x="24678" y="625"/>
                </a:lnTo>
                <a:lnTo>
                  <a:pt x="25615" y="899"/>
                </a:lnTo>
                <a:lnTo>
                  <a:pt x="26514" y="1211"/>
                </a:lnTo>
                <a:lnTo>
                  <a:pt x="27412" y="1562"/>
                </a:lnTo>
                <a:lnTo>
                  <a:pt x="28310" y="1953"/>
                </a:lnTo>
                <a:lnTo>
                  <a:pt x="29130" y="2382"/>
                </a:lnTo>
                <a:lnTo>
                  <a:pt x="29989" y="2851"/>
                </a:lnTo>
                <a:lnTo>
                  <a:pt x="30770" y="3359"/>
                </a:lnTo>
                <a:lnTo>
                  <a:pt x="31551" y="3905"/>
                </a:lnTo>
                <a:lnTo>
                  <a:pt x="32293" y="4491"/>
                </a:lnTo>
                <a:lnTo>
                  <a:pt x="32995" y="5116"/>
                </a:lnTo>
                <a:lnTo>
                  <a:pt x="33698" y="5780"/>
                </a:lnTo>
                <a:lnTo>
                  <a:pt x="34362" y="6482"/>
                </a:lnTo>
                <a:lnTo>
                  <a:pt x="34987" y="7185"/>
                </a:lnTo>
                <a:lnTo>
                  <a:pt x="35573" y="7927"/>
                </a:lnTo>
                <a:lnTo>
                  <a:pt x="36119" y="8708"/>
                </a:lnTo>
                <a:lnTo>
                  <a:pt x="36627" y="9489"/>
                </a:lnTo>
                <a:lnTo>
                  <a:pt x="37095" y="10309"/>
                </a:lnTo>
                <a:lnTo>
                  <a:pt x="37525" y="11168"/>
                </a:lnTo>
                <a:lnTo>
                  <a:pt x="37915" y="12066"/>
                </a:lnTo>
                <a:lnTo>
                  <a:pt x="38267" y="12964"/>
                </a:lnTo>
                <a:lnTo>
                  <a:pt x="38579" y="13862"/>
                </a:lnTo>
                <a:lnTo>
                  <a:pt x="38853" y="14800"/>
                </a:lnTo>
                <a:lnTo>
                  <a:pt x="39087" y="15776"/>
                </a:lnTo>
                <a:lnTo>
                  <a:pt x="39243" y="16713"/>
                </a:lnTo>
                <a:lnTo>
                  <a:pt x="39360" y="17728"/>
                </a:lnTo>
                <a:lnTo>
                  <a:pt x="39438" y="18704"/>
                </a:lnTo>
                <a:lnTo>
                  <a:pt x="39477" y="19720"/>
                </a:lnTo>
                <a:lnTo>
                  <a:pt x="39477" y="19720"/>
                </a:lnTo>
                <a:close/>
              </a:path>
            </a:pathLst>
          </a:custGeom>
          <a:noFill/>
          <a:ln w="2342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027058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 userDrawn="1">
  <p:cSld name="Title and four columns 1"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20"/>
          <p:cNvSpPr txBox="1">
            <a:spLocks noGrp="1"/>
          </p:cNvSpPr>
          <p:nvPr>
            <p:ph type="title"/>
          </p:nvPr>
        </p:nvSpPr>
        <p:spPr>
          <a:xfrm>
            <a:off x="0" y="267494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600" b="1">
                <a:solidFill>
                  <a:srgbClr val="002060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4AB3F2A6-89BB-C6E3-ABEF-21106BC7D2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13">
            <a:extLst>
              <a:ext uri="{FF2B5EF4-FFF2-40B4-BE49-F238E27FC236}">
                <a16:creationId xmlns:a16="http://schemas.microsoft.com/office/drawing/2014/main" id="{0A8DF08C-8A19-0EE1-1E7E-C73B29F60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443029D3-ED4E-F759-85D1-9F5C462DE6B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675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grpSp>
        <p:nvGrpSpPr>
          <p:cNvPr id="1022" name="Google Shape;1022;p21"/>
          <p:cNvGrpSpPr/>
          <p:nvPr/>
        </p:nvGrpSpPr>
        <p:grpSpPr>
          <a:xfrm rot="10800000">
            <a:off x="-3511090" y="669950"/>
            <a:ext cx="4287930" cy="3642388"/>
            <a:chOff x="4611450" y="3151300"/>
            <a:chExt cx="667725" cy="567200"/>
          </a:xfrm>
        </p:grpSpPr>
        <p:sp>
          <p:nvSpPr>
            <p:cNvPr id="1023" name="Google Shape;1023;p21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1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21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21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21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1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21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1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1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1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1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1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1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6" name="Google Shape;1036;p21"/>
          <p:cNvGrpSpPr/>
          <p:nvPr/>
        </p:nvGrpSpPr>
        <p:grpSpPr>
          <a:xfrm rot="10800000">
            <a:off x="8229660" y="669950"/>
            <a:ext cx="4287930" cy="3642388"/>
            <a:chOff x="4611450" y="3151300"/>
            <a:chExt cx="667725" cy="567200"/>
          </a:xfrm>
        </p:grpSpPr>
        <p:sp>
          <p:nvSpPr>
            <p:cNvPr id="1037" name="Google Shape;1037;p21"/>
            <p:cNvSpPr/>
            <p:nvPr/>
          </p:nvSpPr>
          <p:spPr>
            <a:xfrm>
              <a:off x="47032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1" y="1"/>
                  </a:moveTo>
                  <a:lnTo>
                    <a:pt x="1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1"/>
            <p:cNvSpPr/>
            <p:nvPr/>
          </p:nvSpPr>
          <p:spPr>
            <a:xfrm>
              <a:off x="47842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1"/>
            <p:cNvSpPr/>
            <p:nvPr/>
          </p:nvSpPr>
          <p:spPr>
            <a:xfrm>
              <a:off x="48642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1"/>
            <p:cNvSpPr/>
            <p:nvPr/>
          </p:nvSpPr>
          <p:spPr>
            <a:xfrm>
              <a:off x="494530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1"/>
            <p:cNvSpPr/>
            <p:nvPr/>
          </p:nvSpPr>
          <p:spPr>
            <a:xfrm>
              <a:off x="502632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21"/>
            <p:cNvSpPr/>
            <p:nvPr/>
          </p:nvSpPr>
          <p:spPr>
            <a:xfrm>
              <a:off x="5107350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1"/>
            <p:cNvSpPr/>
            <p:nvPr/>
          </p:nvSpPr>
          <p:spPr>
            <a:xfrm>
              <a:off x="5188375" y="3151300"/>
              <a:ext cx="25" cy="567200"/>
            </a:xfrm>
            <a:custGeom>
              <a:avLst/>
              <a:gdLst/>
              <a:ahLst/>
              <a:cxnLst/>
              <a:rect l="l" t="t" r="r" b="b"/>
              <a:pathLst>
                <a:path w="1" h="22688" fill="none" extrusionOk="0">
                  <a:moveTo>
                    <a:pt x="0" y="1"/>
                  </a:moveTo>
                  <a:lnTo>
                    <a:pt x="0" y="22687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1"/>
            <p:cNvSpPr/>
            <p:nvPr/>
          </p:nvSpPr>
          <p:spPr>
            <a:xfrm>
              <a:off x="4611450" y="363355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1"/>
            <p:cNvSpPr/>
            <p:nvPr/>
          </p:nvSpPr>
          <p:spPr>
            <a:xfrm>
              <a:off x="4611450" y="35525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1"/>
            <p:cNvSpPr/>
            <p:nvPr/>
          </p:nvSpPr>
          <p:spPr>
            <a:xfrm>
              <a:off x="4611450" y="34715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1"/>
            <p:cNvSpPr/>
            <p:nvPr/>
          </p:nvSpPr>
          <p:spPr>
            <a:xfrm>
              <a:off x="4611450" y="339047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0"/>
                  </a:moveTo>
                  <a:lnTo>
                    <a:pt x="26709" y="0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1"/>
            <p:cNvSpPr/>
            <p:nvPr/>
          </p:nvSpPr>
          <p:spPr>
            <a:xfrm>
              <a:off x="4611450" y="3310425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1"/>
            <p:cNvSpPr/>
            <p:nvPr/>
          </p:nvSpPr>
          <p:spPr>
            <a:xfrm>
              <a:off x="4611450" y="3229400"/>
              <a:ext cx="667725" cy="25"/>
            </a:xfrm>
            <a:custGeom>
              <a:avLst/>
              <a:gdLst/>
              <a:ahLst/>
              <a:cxnLst/>
              <a:rect l="l" t="t" r="r" b="b"/>
              <a:pathLst>
                <a:path w="26709" h="1" fill="none" extrusionOk="0">
                  <a:moveTo>
                    <a:pt x="0" y="1"/>
                  </a:moveTo>
                  <a:lnTo>
                    <a:pt x="26709" y="1"/>
                  </a:lnTo>
                </a:path>
              </a:pathLst>
            </a:custGeom>
            <a:noFill/>
            <a:ln w="780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4" name="Google Shape;1094;p21"/>
          <p:cNvSpPr txBox="1">
            <a:spLocks noGrp="1"/>
          </p:cNvSpPr>
          <p:nvPr>
            <p:ph type="title" idx="2"/>
          </p:nvPr>
        </p:nvSpPr>
        <p:spPr>
          <a:xfrm>
            <a:off x="1146300" y="13757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095" name="Google Shape;1095;p21"/>
          <p:cNvSpPr txBox="1">
            <a:spLocks noGrp="1"/>
          </p:cNvSpPr>
          <p:nvPr>
            <p:ph type="title" idx="3"/>
          </p:nvPr>
        </p:nvSpPr>
        <p:spPr>
          <a:xfrm>
            <a:off x="1146472" y="24595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096" name="Google Shape;1096;p21"/>
          <p:cNvSpPr txBox="1">
            <a:spLocks noGrp="1"/>
          </p:cNvSpPr>
          <p:nvPr>
            <p:ph type="subTitle" idx="1"/>
          </p:nvPr>
        </p:nvSpPr>
        <p:spPr>
          <a:xfrm>
            <a:off x="1146475" y="2870975"/>
            <a:ext cx="27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97" name="Google Shape;1097;p21"/>
          <p:cNvSpPr txBox="1">
            <a:spLocks noGrp="1"/>
          </p:cNvSpPr>
          <p:nvPr>
            <p:ph type="subTitle" idx="4"/>
          </p:nvPr>
        </p:nvSpPr>
        <p:spPr>
          <a:xfrm>
            <a:off x="1146475" y="1787175"/>
            <a:ext cx="274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98" name="Google Shape;1098;p21"/>
          <p:cNvSpPr txBox="1">
            <a:spLocks noGrp="1"/>
          </p:cNvSpPr>
          <p:nvPr>
            <p:ph type="title" idx="5"/>
          </p:nvPr>
        </p:nvSpPr>
        <p:spPr>
          <a:xfrm>
            <a:off x="1146472" y="35229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099" name="Google Shape;1099;p21"/>
          <p:cNvSpPr txBox="1">
            <a:spLocks noGrp="1"/>
          </p:cNvSpPr>
          <p:nvPr>
            <p:ph type="subTitle" idx="6"/>
          </p:nvPr>
        </p:nvSpPr>
        <p:spPr>
          <a:xfrm>
            <a:off x="1146475" y="3934375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A94B3FF1-19D6-FE02-C714-8A96F8B69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8590382" y="4247611"/>
            <a:ext cx="446315" cy="76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537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Ref idx="1003">
        <a:schemeClr val="bg1"/>
      </p:bgRef>
    </p:bg>
    <p:spTree>
      <p:nvGrpSpPr>
        <p:cNvPr id="1" name="Shape 1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1" name="Google Shape;1971;p34"/>
          <p:cNvSpPr txBox="1">
            <a:spLocks noGrp="1"/>
          </p:cNvSpPr>
          <p:nvPr>
            <p:ph type="title"/>
          </p:nvPr>
        </p:nvSpPr>
        <p:spPr>
          <a:xfrm>
            <a:off x="2274325" y="1221712"/>
            <a:ext cx="4595400" cy="5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 sz="57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400"/>
              <a:buNone/>
              <a:defRPr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972" name="Google Shape;1972;p34"/>
          <p:cNvSpPr txBox="1">
            <a:spLocks noGrp="1"/>
          </p:cNvSpPr>
          <p:nvPr>
            <p:ph type="subTitle" idx="1"/>
          </p:nvPr>
        </p:nvSpPr>
        <p:spPr>
          <a:xfrm>
            <a:off x="2274300" y="1984787"/>
            <a:ext cx="4595400" cy="7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4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2836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lt1"/>
        </a:solidFill>
        <a:effectLst/>
      </p:bgPr>
    </p:bg>
    <p:spTree>
      <p:nvGrpSpPr>
        <p:cNvPr id="1" name="Shape 20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28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Imagem de vídeo game">
            <a:extLst>
              <a:ext uri="{FF2B5EF4-FFF2-40B4-BE49-F238E27FC236}">
                <a16:creationId xmlns:a16="http://schemas.microsoft.com/office/drawing/2014/main" id="{26F1328D-90B4-C4A4-D8C9-4C949EEB2D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alphaModFix amt="58000"/>
          </a:blip>
          <a:srcRect l="2615" t="27656" r="1069" b="18166"/>
          <a:stretch/>
        </p:blipFill>
        <p:spPr>
          <a:xfrm>
            <a:off x="-2" y="-1"/>
            <a:ext cx="9144002" cy="5143501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E820-A50F-4624-9067-33B4F1E3F8BD}" type="datetimeFigureOut">
              <a:rPr lang="pt-BR" smtClean="0"/>
              <a:t>26/07/2024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Gráfico 13">
            <a:extLst>
              <a:ext uri="{FF2B5EF4-FFF2-40B4-BE49-F238E27FC236}">
                <a16:creationId xmlns:a16="http://schemas.microsoft.com/office/drawing/2014/main" id="{8D56DEB6-5618-A3F3-0F88-D0368715091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8" name="Gráfico 21">
            <a:extLst>
              <a:ext uri="{FF2B5EF4-FFF2-40B4-BE49-F238E27FC236}">
                <a16:creationId xmlns:a16="http://schemas.microsoft.com/office/drawing/2014/main" id="{252F3F1C-E73C-08B0-AF53-0ABE1E4B4C9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05128" y="4642704"/>
            <a:ext cx="1296144" cy="4300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7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5A27EB9-531A-4B1E-A200-90C4FA9BB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F577A0-DD29-4675-9ACC-0D72D96A3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DF084D-F552-48CB-8C3C-C59AC1C36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F635EC0C-0F06-41BF-BAD7-B9F28FA2EDF4}" type="datetimeFigureOut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26/07/2024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88961F-1C13-4D12-BF69-9917DEC0A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7E419-FE9C-4855-A079-6A2865F8D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  <a:defRPr/>
            </a:pPr>
            <a:fld id="{A6570CCE-1FE7-4B2E-959D-DD73E58DCD9F}" type="slidenum">
              <a:rPr lang="pt-BR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  <a:defRPr/>
              </a:pPr>
              <a:t>‹nº›</a:t>
            </a:fld>
            <a:endParaRPr lang="pt-BR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40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3" r:id="rId16"/>
    <p:sldLayoutId id="2147483694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5A27EB9-531A-4B1E-A200-90C4FA9BB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F577A0-DD29-4675-9ACC-0D72D96A3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DF084D-F552-48CB-8C3C-C59AC1C36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88961F-1C13-4D12-BF69-9917DEC0A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7E419-FE9C-4855-A079-6A2865F8D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8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6" r:id="rId17"/>
    <p:sldLayoutId id="2147483727" r:id="rId18"/>
    <p:sldLayoutId id="2147483728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5A27EB9-531A-4B1E-A200-90C4FA9BB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F577A0-DD29-4675-9ACC-0D72D96A3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DF084D-F552-48CB-8C3C-C59AC1C36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88961F-1C13-4D12-BF69-9917DEC0A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7E419-FE9C-4855-A079-6A2865F8D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7" r:id="rId7"/>
    <p:sldLayoutId id="2147483755" r:id="rId8"/>
    <p:sldLayoutId id="2147483756" r:id="rId9"/>
    <p:sldLayoutId id="2147483758" r:id="rId10"/>
    <p:sldLayoutId id="2147483759" r:id="rId11"/>
    <p:sldLayoutId id="2147483760" r:id="rId12"/>
    <p:sldLayoutId id="21474837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5A27EB9-531A-4B1E-A200-90C4FA9BB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F577A0-DD29-4675-9ACC-0D72D96A3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DF084D-F552-48CB-8C3C-C59AC1C36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88961F-1C13-4D12-BF69-9917DEC0A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7E419-FE9C-4855-A079-6A2865F8D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11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8" r:id="rId17"/>
    <p:sldLayoutId id="2147483799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5A27EB9-531A-4B1E-A200-90C4FA9BB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F577A0-DD29-4675-9ACC-0D72D96A3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DF084D-F552-48CB-8C3C-C59AC1C36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F635EC0C-0F06-41BF-BAD7-B9F28FA2EDF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26/07/2024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88961F-1C13-4D12-BF69-9917DEC0A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7E419-FE9C-4855-A079-6A2865F8D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A6570CCE-1FE7-4B2E-959D-DD73E58DCD9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‹nº›</a:t>
            </a:fld>
            <a:endParaRPr lang="pt-B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72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Karla Regular"/>
              <a:buNone/>
              <a:defRPr sz="3400">
                <a:solidFill>
                  <a:schemeClr val="dk1"/>
                </a:solidFill>
                <a:latin typeface="Karla Regular"/>
                <a:ea typeface="Karla Regular"/>
                <a:cs typeface="Karla Regular"/>
                <a:sym typeface="Karla Regula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22107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70A5550-8D14-4604-9057-07B737076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2B90F2-A874-4708-8746-84F9ECA256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AD36D-6FF4-4331-B1E8-94C4023D75FF}" type="datetimeFigureOut">
              <a:rPr lang="pt-BR" smtClean="0"/>
              <a:t>26/07/2024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ECFD92-324D-4AF0-A950-428E64D252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72F32E-FB5F-42EB-9DFE-910B645AD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7" name="AutoShape 6" descr="Resultado de imagem para templates verde">
            <a:extLst>
              <a:ext uri="{FF2B5EF4-FFF2-40B4-BE49-F238E27FC236}">
                <a16:creationId xmlns:a16="http://schemas.microsoft.com/office/drawing/2014/main" id="{805C7DA2-A948-4228-9BEB-4EF9550A94E8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 dirty="0"/>
          </a:p>
        </p:txBody>
      </p:sp>
      <p:sp>
        <p:nvSpPr>
          <p:cNvPr id="8" name="AutoShape 8" descr="Resultado de imagem para templates verde">
            <a:extLst>
              <a:ext uri="{FF2B5EF4-FFF2-40B4-BE49-F238E27FC236}">
                <a16:creationId xmlns:a16="http://schemas.microsoft.com/office/drawing/2014/main" id="{09249845-40ED-4D06-A71F-1399FBD191F5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307975" y="2457450"/>
            <a:ext cx="3048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 dirty="0"/>
          </a:p>
        </p:txBody>
      </p:sp>
    </p:spTree>
    <p:extLst>
      <p:ext uri="{BB962C8B-B14F-4D97-AF65-F5344CB8AC3E}">
        <p14:creationId xmlns:p14="http://schemas.microsoft.com/office/powerpoint/2010/main" val="3020882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45.pn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3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30">
            <a:extLst>
              <a:ext uri="{FF2B5EF4-FFF2-40B4-BE49-F238E27FC236}">
                <a16:creationId xmlns:a16="http://schemas.microsoft.com/office/drawing/2014/main" id="{4C0D6238-287B-D5DD-519E-2AED289E5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5829"/>
          <a:stretch>
            <a:fillRect/>
          </a:stretch>
        </p:blipFill>
        <p:spPr>
          <a:xfrm>
            <a:off x="0" y="3363838"/>
            <a:ext cx="1097121" cy="1579287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0" y="1419622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7200" b="1">
                <a:solidFill>
                  <a:srgbClr val="FFE71C"/>
                </a:solidFill>
                <a:latin typeface="Montserrat" pitchFamily="2" charset="0"/>
              </a:defRPr>
            </a:lvl1pPr>
          </a:lstStyle>
          <a:p>
            <a:r>
              <a:rPr lang="pt-BR" sz="4400" dirty="0"/>
              <a:t>COMPLIACE TRABALHISTA  </a:t>
            </a:r>
          </a:p>
          <a:p>
            <a:r>
              <a:rPr lang="pt-BR" sz="4400" dirty="0"/>
              <a:t>RISCOS E OPORTUNIDADES</a:t>
            </a:r>
          </a:p>
          <a:p>
            <a:endParaRPr lang="pt-BR" sz="4400" b="1" dirty="0">
              <a:solidFill>
                <a:srgbClr val="FFE71C"/>
              </a:solidFill>
              <a:latin typeface="Montserrat" pitchFamily="2" charset="0"/>
            </a:endParaRPr>
          </a:p>
          <a:p>
            <a:r>
              <a:rPr lang="pt-BR" sz="4000" dirty="0"/>
              <a:t>Ciro Mariano</a:t>
            </a:r>
            <a:endParaRPr lang="pt-BR" sz="4000" b="1" dirty="0">
              <a:solidFill>
                <a:srgbClr val="FFE71C"/>
              </a:solidFill>
              <a:latin typeface="Montserrat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DB9230-C9F6-0172-292C-0910ACC3F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Os Animais Ferozes à Serviço da RFB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82A2400-24F7-E0AF-39E9-A058CEB00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13" y="1157287"/>
            <a:ext cx="2410198" cy="371910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C670B73-ACF8-25C8-F863-1E9954882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590" y="3148155"/>
            <a:ext cx="2710847" cy="199534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6D3C660-F6C1-CE5C-4D73-33E6DF07EC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" y="931460"/>
            <a:ext cx="3152632" cy="4212040"/>
          </a:xfrm>
          <a:prstGeom prst="rect">
            <a:avLst/>
          </a:prstGeom>
        </p:spPr>
      </p:pic>
      <p:pic>
        <p:nvPicPr>
          <p:cNvPr id="1026" name="Picture 2" descr="Tyrannosaurus rex | Jurassic Park Wiki | Fandom">
            <a:extLst>
              <a:ext uri="{FF2B5EF4-FFF2-40B4-BE49-F238E27FC236}">
                <a16:creationId xmlns:a16="http://schemas.microsoft.com/office/drawing/2014/main" id="{29FABF74-2C8A-7487-C500-C274DA261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134" y="712197"/>
            <a:ext cx="4209823" cy="371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363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82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EE9B15B-52B7-24E6-FAEC-425285FAD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1595"/>
            <a:ext cx="9144000" cy="5140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343D7C1-9829-83DB-5D3F-4C37251D2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0070"/>
            <a:ext cx="9144000" cy="590931"/>
          </a:xfrm>
        </p:spPr>
        <p:txBody>
          <a:bodyPr/>
          <a:lstStyle/>
          <a:p>
            <a:r>
              <a:rPr lang="pt-BR" sz="3600" dirty="0">
                <a:solidFill>
                  <a:schemeClr val="bg1"/>
                </a:solidFill>
              </a:rPr>
              <a:t>Operações realizadas</a:t>
            </a:r>
          </a:p>
        </p:txBody>
      </p:sp>
      <p:pic>
        <p:nvPicPr>
          <p:cNvPr id="6" name="Picture 2" descr="Receita Federal (RFB) — Ministério da Economia">
            <a:extLst>
              <a:ext uri="{FF2B5EF4-FFF2-40B4-BE49-F238E27FC236}">
                <a16:creationId xmlns:a16="http://schemas.microsoft.com/office/drawing/2014/main" id="{BB95A13D-FA79-0C60-998A-F9710CE7B4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1" b="10023"/>
          <a:stretch/>
        </p:blipFill>
        <p:spPr bwMode="auto">
          <a:xfrm>
            <a:off x="7018662" y="3532999"/>
            <a:ext cx="2023738" cy="191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11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779662"/>
            <a:ext cx="7056784" cy="1054794"/>
          </a:xfrm>
        </p:spPr>
        <p:txBody>
          <a:bodyPr>
            <a:noAutofit/>
          </a:bodyPr>
          <a:lstStyle/>
          <a:p>
            <a:pPr algn="ctr"/>
            <a:r>
              <a:rPr lang="en-US" sz="5400" dirty="0" err="1">
                <a:solidFill>
                  <a:srgbClr val="FFE71C"/>
                </a:solidFill>
              </a:rPr>
              <a:t>Missão</a:t>
            </a:r>
            <a:r>
              <a:rPr lang="en-US" sz="5400" dirty="0">
                <a:solidFill>
                  <a:srgbClr val="FFE71C"/>
                </a:solidFill>
              </a:rPr>
              <a:t>, </a:t>
            </a:r>
            <a:r>
              <a:rPr lang="en-US" sz="5400" dirty="0" err="1">
                <a:solidFill>
                  <a:srgbClr val="FFE71C"/>
                </a:solidFill>
              </a:rPr>
              <a:t>visão</a:t>
            </a:r>
            <a:r>
              <a:rPr lang="en-US" sz="5400" dirty="0">
                <a:solidFill>
                  <a:srgbClr val="FFE71C"/>
                </a:solidFill>
              </a:rPr>
              <a:t> e </a:t>
            </a:r>
            <a:r>
              <a:rPr lang="en-US" sz="5400" dirty="0" err="1">
                <a:solidFill>
                  <a:srgbClr val="FFE71C"/>
                </a:solidFill>
              </a:rPr>
              <a:t>valores</a:t>
            </a:r>
            <a:r>
              <a:rPr lang="en-US" sz="5400" dirty="0">
                <a:solidFill>
                  <a:srgbClr val="FFE71C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9446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779662"/>
            <a:ext cx="7056784" cy="1054794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FFE71C"/>
                </a:solidFill>
              </a:rPr>
              <a:t>Cultura </a:t>
            </a:r>
            <a:r>
              <a:rPr lang="en-US" sz="5400" dirty="0" err="1">
                <a:solidFill>
                  <a:srgbClr val="FFE71C"/>
                </a:solidFill>
              </a:rPr>
              <a:t>organizacional</a:t>
            </a:r>
            <a:endParaRPr lang="en-US" sz="5400" dirty="0">
              <a:solidFill>
                <a:srgbClr val="FFE7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525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509575"/>
            <a:ext cx="7056784" cy="1054794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rgbClr val="FFE71C"/>
                </a:solidFill>
              </a:rPr>
              <a:t>Para que serve o compliance?</a:t>
            </a:r>
          </a:p>
        </p:txBody>
      </p:sp>
    </p:spTree>
    <p:extLst>
      <p:ext uri="{BB962C8B-B14F-4D97-AF65-F5344CB8AC3E}">
        <p14:creationId xmlns:p14="http://schemas.microsoft.com/office/powerpoint/2010/main" val="329700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987574"/>
            <a:ext cx="784887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FFE71C"/>
                </a:solidFill>
              </a:rPr>
              <a:t>1. Prevenir;</a:t>
            </a:r>
          </a:p>
          <a:p>
            <a:r>
              <a:rPr lang="pt-BR" sz="6000" dirty="0">
                <a:solidFill>
                  <a:srgbClr val="FFE71C"/>
                </a:solidFill>
              </a:rPr>
              <a:t>2. Identificar; </a:t>
            </a:r>
          </a:p>
          <a:p>
            <a:r>
              <a:rPr lang="pt-BR" sz="6000" dirty="0">
                <a:solidFill>
                  <a:srgbClr val="FFE71C"/>
                </a:solidFill>
              </a:rPr>
              <a:t>3. Solucionar.</a:t>
            </a:r>
          </a:p>
        </p:txBody>
      </p:sp>
    </p:spTree>
    <p:extLst>
      <p:ext uri="{BB962C8B-B14F-4D97-AF65-F5344CB8AC3E}">
        <p14:creationId xmlns:p14="http://schemas.microsoft.com/office/powerpoint/2010/main" val="24853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779662"/>
            <a:ext cx="7056784" cy="1054794"/>
          </a:xfrm>
        </p:spPr>
        <p:txBody>
          <a:bodyPr>
            <a:noAutofit/>
          </a:bodyPr>
          <a:lstStyle/>
          <a:p>
            <a:pPr algn="ctr"/>
            <a:r>
              <a:rPr lang="pt-BR" sz="5400" dirty="0">
                <a:solidFill>
                  <a:srgbClr val="FFE71C"/>
                </a:solidFill>
              </a:rPr>
              <a:t>Como colocar o Programa de Compliance em prática?</a:t>
            </a:r>
            <a:endParaRPr lang="en-US" sz="5400" dirty="0">
              <a:solidFill>
                <a:srgbClr val="FFE7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121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851670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Suporte da gestão</a:t>
            </a:r>
          </a:p>
        </p:txBody>
      </p:sp>
    </p:spTree>
    <p:extLst>
      <p:ext uri="{BB962C8B-B14F-4D97-AF65-F5344CB8AC3E}">
        <p14:creationId xmlns:p14="http://schemas.microsoft.com/office/powerpoint/2010/main" val="3534809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467544" y="2110085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Gestão de riscos </a:t>
            </a:r>
          </a:p>
        </p:txBody>
      </p:sp>
    </p:spTree>
    <p:extLst>
      <p:ext uri="{BB962C8B-B14F-4D97-AF65-F5344CB8AC3E}">
        <p14:creationId xmlns:p14="http://schemas.microsoft.com/office/powerpoint/2010/main" val="2670311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>
            <a:extLst>
              <a:ext uri="{FF2B5EF4-FFF2-40B4-BE49-F238E27FC236}">
                <a16:creationId xmlns:a16="http://schemas.microsoft.com/office/drawing/2014/main" id="{B3D24287-F51A-4E3A-9E01-8CDE0E84257E}"/>
              </a:ext>
            </a:extLst>
          </p:cNvPr>
          <p:cNvSpPr/>
          <p:nvPr/>
        </p:nvSpPr>
        <p:spPr>
          <a:xfrm>
            <a:off x="460596" y="618866"/>
            <a:ext cx="4111403" cy="729047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pt-BR" sz="4400" b="1" dirty="0">
                <a:solidFill>
                  <a:srgbClr val="FFE71C"/>
                </a:solidFill>
                <a:latin typeface="Montserrat" pitchFamily="2" charset="0"/>
              </a:rPr>
              <a:t>Ciro Mariano</a:t>
            </a:r>
          </a:p>
        </p:txBody>
      </p:sp>
      <p:sp>
        <p:nvSpPr>
          <p:cNvPr id="18" name="Espaço Reservado para Conteúdo 2">
            <a:extLst>
              <a:ext uri="{FF2B5EF4-FFF2-40B4-BE49-F238E27FC236}">
                <a16:creationId xmlns:a16="http://schemas.microsoft.com/office/drawing/2014/main" id="{066CD1CC-EAA2-4CFE-A6CA-4B9F6FD56B0F}"/>
              </a:ext>
            </a:extLst>
          </p:cNvPr>
          <p:cNvSpPr txBox="1">
            <a:spLocks/>
          </p:cNvSpPr>
          <p:nvPr/>
        </p:nvSpPr>
        <p:spPr>
          <a:xfrm>
            <a:off x="395536" y="1419622"/>
            <a:ext cx="5325035" cy="167418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514350">
              <a:spcBef>
                <a:spcPts val="563"/>
              </a:spcBef>
              <a:buNone/>
            </a:pP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Contador, especialista em direito do trabalho aplicado ao </a:t>
            </a:r>
            <a:r>
              <a:rPr lang="pt-BR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eSocial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; Professor e consultor na área de departamento pessoal; Sócio da empresa Simplifica Soluções em Folha de Pagamento; Idealizador do Conexão DP.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7222451-2F0D-38A3-27D1-356EC39AB5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18"/>
          <a:stretch/>
        </p:blipFill>
        <p:spPr>
          <a:xfrm>
            <a:off x="5840129" y="0"/>
            <a:ext cx="3669010" cy="5143500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2059B2E6-D05A-214F-98C4-B102360D91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4515966"/>
            <a:ext cx="531368" cy="47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6131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851670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Código de conduta</a:t>
            </a:r>
          </a:p>
        </p:txBody>
      </p:sp>
    </p:spTree>
    <p:extLst>
      <p:ext uri="{BB962C8B-B14F-4D97-AF65-F5344CB8AC3E}">
        <p14:creationId xmlns:p14="http://schemas.microsoft.com/office/powerpoint/2010/main" val="3998159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563638"/>
            <a:ext cx="7848872" cy="1754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Controle interno e política de compliance</a:t>
            </a:r>
          </a:p>
        </p:txBody>
      </p:sp>
    </p:spTree>
    <p:extLst>
      <p:ext uri="{BB962C8B-B14F-4D97-AF65-F5344CB8AC3E}">
        <p14:creationId xmlns:p14="http://schemas.microsoft.com/office/powerpoint/2010/main" val="30128146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779662"/>
            <a:ext cx="7848872" cy="1754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Comunicação e treinamento</a:t>
            </a:r>
          </a:p>
        </p:txBody>
      </p:sp>
    </p:spTree>
    <p:extLst>
      <p:ext uri="{BB962C8B-B14F-4D97-AF65-F5344CB8AC3E}">
        <p14:creationId xmlns:p14="http://schemas.microsoft.com/office/powerpoint/2010/main" val="4272986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995686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Gestão de terceiros.</a:t>
            </a:r>
          </a:p>
        </p:txBody>
      </p:sp>
    </p:spTree>
    <p:extLst>
      <p:ext uri="{BB962C8B-B14F-4D97-AF65-F5344CB8AC3E}">
        <p14:creationId xmlns:p14="http://schemas.microsoft.com/office/powerpoint/2010/main" val="2891404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995686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Canal de denúncias</a:t>
            </a:r>
          </a:p>
        </p:txBody>
      </p:sp>
    </p:spTree>
    <p:extLst>
      <p:ext uri="{BB962C8B-B14F-4D97-AF65-F5344CB8AC3E}">
        <p14:creationId xmlns:p14="http://schemas.microsoft.com/office/powerpoint/2010/main" val="77571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647564" y="1995686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Investigação interna</a:t>
            </a:r>
          </a:p>
        </p:txBody>
      </p:sp>
    </p:spTree>
    <p:extLst>
      <p:ext uri="{BB962C8B-B14F-4D97-AF65-F5344CB8AC3E}">
        <p14:creationId xmlns:p14="http://schemas.microsoft.com/office/powerpoint/2010/main" val="3474027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63923FE-AC6B-74CB-B320-64F24EF37309}"/>
              </a:ext>
            </a:extLst>
          </p:cNvPr>
          <p:cNvSpPr txBox="1"/>
          <p:nvPr/>
        </p:nvSpPr>
        <p:spPr>
          <a:xfrm>
            <a:off x="755576" y="1995686"/>
            <a:ext cx="7848872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t-BR"/>
            </a:defPPr>
            <a:lvl1pPr algn="ctr">
              <a:spcBef>
                <a:spcPct val="0"/>
              </a:spcBef>
              <a:buNone/>
              <a:defRPr sz="5400">
                <a:solidFill>
                  <a:srgbClr val="FFE71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Monitoramento e auditoria</a:t>
            </a:r>
          </a:p>
        </p:txBody>
      </p:sp>
    </p:spTree>
    <p:extLst>
      <p:ext uri="{BB962C8B-B14F-4D97-AF65-F5344CB8AC3E}">
        <p14:creationId xmlns:p14="http://schemas.microsoft.com/office/powerpoint/2010/main" val="436789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F7682A-7EE0-C891-E99A-89F643F454E6}"/>
              </a:ext>
            </a:extLst>
          </p:cNvPr>
          <p:cNvSpPr txBox="1">
            <a:spLocks/>
          </p:cNvSpPr>
          <p:nvPr/>
        </p:nvSpPr>
        <p:spPr>
          <a:xfrm>
            <a:off x="1043608" y="1779662"/>
            <a:ext cx="7056784" cy="10547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err="1">
                <a:solidFill>
                  <a:srgbClr val="FFE71C"/>
                </a:solidFill>
              </a:rPr>
              <a:t>Deafios</a:t>
            </a:r>
            <a:r>
              <a:rPr lang="en-US" sz="5400" dirty="0">
                <a:solidFill>
                  <a:srgbClr val="FFE71C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485291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509575"/>
            <a:ext cx="7056784" cy="1054794"/>
          </a:xfrm>
        </p:spPr>
        <p:txBody>
          <a:bodyPr>
            <a:noAutofit/>
          </a:bodyPr>
          <a:lstStyle/>
          <a:p>
            <a:r>
              <a:rPr lang="pt-BR" sz="5400" dirty="0">
                <a:solidFill>
                  <a:srgbClr val="FFE71C"/>
                </a:solidFill>
              </a:rPr>
              <a:t>Quais os benefícios o compliance pode trazer? </a:t>
            </a:r>
            <a:endParaRPr lang="en-US" sz="5400" dirty="0">
              <a:solidFill>
                <a:srgbClr val="FFE7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F7682A-7EE0-C891-E99A-89F643F454E6}"/>
              </a:ext>
            </a:extLst>
          </p:cNvPr>
          <p:cNvSpPr txBox="1">
            <a:spLocks/>
          </p:cNvSpPr>
          <p:nvPr/>
        </p:nvSpPr>
        <p:spPr>
          <a:xfrm>
            <a:off x="1043608" y="1779662"/>
            <a:ext cx="7056784" cy="10547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rgbClr val="FFE71C"/>
                </a:solidFill>
              </a:rPr>
              <a:t>É </a:t>
            </a:r>
            <a:r>
              <a:rPr lang="en-US" sz="5400" dirty="0" err="1">
                <a:solidFill>
                  <a:srgbClr val="FFE71C"/>
                </a:solidFill>
              </a:rPr>
              <a:t>possivel</a:t>
            </a:r>
            <a:r>
              <a:rPr lang="en-US" sz="5400" dirty="0">
                <a:solidFill>
                  <a:srgbClr val="FFE71C"/>
                </a:solidFill>
              </a:rPr>
              <a:t> </a:t>
            </a:r>
            <a:r>
              <a:rPr lang="en-US" sz="5400" dirty="0" err="1">
                <a:solidFill>
                  <a:srgbClr val="FFE71C"/>
                </a:solidFill>
              </a:rPr>
              <a:t>aplicar</a:t>
            </a:r>
            <a:r>
              <a:rPr lang="en-US" sz="5400" dirty="0">
                <a:solidFill>
                  <a:srgbClr val="FFE71C"/>
                </a:solidFill>
              </a:rPr>
              <a:t> </a:t>
            </a:r>
            <a:r>
              <a:rPr lang="en-US" sz="5400" dirty="0" err="1">
                <a:solidFill>
                  <a:srgbClr val="FFE71C"/>
                </a:solidFill>
              </a:rPr>
              <a:t>técnicas</a:t>
            </a:r>
            <a:r>
              <a:rPr lang="en-US" sz="5400" dirty="0">
                <a:solidFill>
                  <a:srgbClr val="FFE71C"/>
                </a:solidFill>
              </a:rPr>
              <a:t> de compliance </a:t>
            </a:r>
            <a:r>
              <a:rPr lang="en-US" sz="5400" dirty="0" err="1">
                <a:solidFill>
                  <a:srgbClr val="FFE71C"/>
                </a:solidFill>
              </a:rPr>
              <a:t>em</a:t>
            </a:r>
            <a:r>
              <a:rPr lang="en-US" sz="5400" dirty="0">
                <a:solidFill>
                  <a:srgbClr val="FFE71C"/>
                </a:solidFill>
              </a:rPr>
              <a:t> </a:t>
            </a:r>
            <a:r>
              <a:rPr lang="en-US" sz="5400" dirty="0" err="1">
                <a:solidFill>
                  <a:srgbClr val="FFE71C"/>
                </a:solidFill>
              </a:rPr>
              <a:t>empresas</a:t>
            </a:r>
            <a:r>
              <a:rPr lang="en-US" sz="5400" dirty="0">
                <a:solidFill>
                  <a:srgbClr val="FFE71C"/>
                </a:solidFill>
              </a:rPr>
              <a:t> de </a:t>
            </a:r>
            <a:r>
              <a:rPr lang="en-US" sz="5400" dirty="0" err="1">
                <a:solidFill>
                  <a:srgbClr val="FFE71C"/>
                </a:solidFill>
              </a:rPr>
              <a:t>pequeno</a:t>
            </a:r>
            <a:r>
              <a:rPr lang="en-US" sz="5400" dirty="0">
                <a:solidFill>
                  <a:srgbClr val="FFE71C"/>
                </a:solidFill>
              </a:rPr>
              <a:t> e </a:t>
            </a:r>
            <a:r>
              <a:rPr lang="en-US" sz="5400" dirty="0" err="1">
                <a:solidFill>
                  <a:srgbClr val="FFE71C"/>
                </a:solidFill>
              </a:rPr>
              <a:t>médio</a:t>
            </a:r>
            <a:r>
              <a:rPr lang="en-US" sz="5400" dirty="0">
                <a:solidFill>
                  <a:srgbClr val="FFE71C"/>
                </a:solidFill>
              </a:rPr>
              <a:t> </a:t>
            </a:r>
            <a:r>
              <a:rPr lang="en-US" sz="5400" dirty="0" err="1">
                <a:solidFill>
                  <a:srgbClr val="FFE71C"/>
                </a:solidFill>
              </a:rPr>
              <a:t>porte</a:t>
            </a:r>
            <a:r>
              <a:rPr lang="en-US" sz="5400" dirty="0">
                <a:solidFill>
                  <a:srgbClr val="FFE71C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32073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223EED2-70F4-4AC0-FDB3-DB73FD33BF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1" r="-573" b="55980"/>
          <a:stretch/>
        </p:blipFill>
        <p:spPr>
          <a:xfrm>
            <a:off x="3430255" y="185689"/>
            <a:ext cx="5713745" cy="4772123"/>
          </a:xfrm>
          <a:prstGeom prst="rect">
            <a:avLst/>
          </a:prstGeom>
        </p:spPr>
      </p:pic>
      <p:pic>
        <p:nvPicPr>
          <p:cNvPr id="1026" name="Picture 2" descr="Vector curvo seta PNG imagem de alta qualidade | PNG Arts">
            <a:extLst>
              <a:ext uri="{FF2B5EF4-FFF2-40B4-BE49-F238E27FC236}">
                <a16:creationId xmlns:a16="http://schemas.microsoft.com/office/drawing/2014/main" id="{4FD51F0B-202F-3630-E033-66D2838EF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74889">
            <a:off x="5464135" y="2824576"/>
            <a:ext cx="4162139" cy="253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8761C64-CE48-1458-1901-F6CD64E288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6" y="780806"/>
            <a:ext cx="3102471" cy="356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5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964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509575"/>
            <a:ext cx="7056784" cy="1054794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FFE71C"/>
                </a:solidFill>
              </a:rPr>
              <a:t>O que é compliance?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A7B778-778D-ACC8-8162-F637FCE6C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744" y="3075806"/>
            <a:ext cx="4390084" cy="8053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pt-PT" altLang="pt-BR" sz="5400" dirty="0">
                <a:solidFill>
                  <a:srgbClr val="FFE71C"/>
                </a:solidFill>
                <a:latin typeface="+mj-lt"/>
                <a:ea typeface="+mj-ea"/>
                <a:cs typeface="+mj-cs"/>
              </a:rPr>
              <a:t>Conformidade! </a:t>
            </a:r>
          </a:p>
        </p:txBody>
      </p:sp>
    </p:spTree>
    <p:extLst>
      <p:ext uri="{BB962C8B-B14F-4D97-AF65-F5344CB8AC3E}">
        <p14:creationId xmlns:p14="http://schemas.microsoft.com/office/powerpoint/2010/main" val="207803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779662"/>
            <a:ext cx="7056784" cy="1054794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FFE71C"/>
                </a:solidFill>
              </a:rPr>
              <a:t>O que é compliance </a:t>
            </a:r>
            <a:r>
              <a:rPr lang="en-US" sz="5400" dirty="0" err="1">
                <a:solidFill>
                  <a:srgbClr val="FFE71C"/>
                </a:solidFill>
              </a:rPr>
              <a:t>trabalhista</a:t>
            </a:r>
            <a:r>
              <a:rPr lang="en-US" sz="5400" dirty="0">
                <a:solidFill>
                  <a:srgbClr val="FFE71C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6081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78A6C7E-9E9E-4AAB-8FF0-26E014E5B65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779662"/>
            <a:ext cx="7056784" cy="1054794"/>
          </a:xfrm>
        </p:spPr>
        <p:txBody>
          <a:bodyPr>
            <a:noAutofit/>
          </a:bodyPr>
          <a:lstStyle/>
          <a:p>
            <a:pPr algn="ctr"/>
            <a:r>
              <a:rPr lang="en-US" sz="5400" dirty="0" err="1">
                <a:solidFill>
                  <a:srgbClr val="FFE71C"/>
                </a:solidFill>
              </a:rPr>
              <a:t>Legislação</a:t>
            </a:r>
            <a:endParaRPr lang="en-US" sz="5400" dirty="0">
              <a:solidFill>
                <a:srgbClr val="FFE7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307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D42FEB-D7AC-4DFF-725E-37190D584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TST – Assuntos Mais Recorrentes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E291620-D314-EFE4-23D6-190AB2C7B2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9314"/>
          <a:stretch/>
        </p:blipFill>
        <p:spPr>
          <a:xfrm>
            <a:off x="1115616" y="861995"/>
            <a:ext cx="2653418" cy="81998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A10D242-FB2A-8315-FFFE-74B91C5858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105" b="60170"/>
          <a:stretch/>
        </p:blipFill>
        <p:spPr>
          <a:xfrm>
            <a:off x="1928435" y="1646361"/>
            <a:ext cx="2653418" cy="70258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754F63F-151D-556F-90E1-18126B559C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9" t="40438" r="-639" b="41048"/>
          <a:stretch/>
        </p:blipFill>
        <p:spPr>
          <a:xfrm>
            <a:off x="2936842" y="2362828"/>
            <a:ext cx="2653418" cy="73388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8CF9ABC-8379-BC6C-8611-2E54BBF9A7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800" b="20686"/>
          <a:stretch/>
        </p:blipFill>
        <p:spPr>
          <a:xfrm>
            <a:off x="4057015" y="3091728"/>
            <a:ext cx="2653418" cy="73388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835F0E3-A667-E147-05C7-9C2BADD75B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020"/>
          <a:stretch/>
        </p:blipFill>
        <p:spPr>
          <a:xfrm>
            <a:off x="5292080" y="3781206"/>
            <a:ext cx="2653418" cy="75233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C2D945F4-DFBB-E43D-F92D-A7FBBA358BB8}"/>
              </a:ext>
            </a:extLst>
          </p:cNvPr>
          <p:cNvSpPr txBox="1"/>
          <p:nvPr/>
        </p:nvSpPr>
        <p:spPr>
          <a:xfrm>
            <a:off x="971600" y="4256540"/>
            <a:ext cx="33129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Relatório Geral da Justiça do Trabalho 2022</a:t>
            </a:r>
          </a:p>
        </p:txBody>
      </p:sp>
    </p:spTree>
    <p:extLst>
      <p:ext uri="{BB962C8B-B14F-4D97-AF65-F5344CB8AC3E}">
        <p14:creationId xmlns:p14="http://schemas.microsoft.com/office/powerpoint/2010/main" val="8725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ubprojetos do SPED – Definição e seus impac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971" y="551924"/>
            <a:ext cx="6639550" cy="43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" name="Picture 2" descr="Picture 2"/>
          <p:cNvPicPr>
            <a:picLocks noChangeAspect="1"/>
          </p:cNvPicPr>
          <p:nvPr/>
        </p:nvPicPr>
        <p:blipFill>
          <a:blip r:embed="rId3"/>
          <a:srcRect l="30574" r="30457"/>
          <a:stretch>
            <a:fillRect/>
          </a:stretch>
        </p:blipFill>
        <p:spPr>
          <a:xfrm>
            <a:off x="6815545" y="1995686"/>
            <a:ext cx="2242208" cy="23407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8" descr="Resultado de imagem para diso">
            <a:extLst>
              <a:ext uri="{FF2B5EF4-FFF2-40B4-BE49-F238E27FC236}">
                <a16:creationId xmlns:a16="http://schemas.microsoft.com/office/drawing/2014/main" id="{5E0B68BC-7427-7C67-4034-3BA9A5C27A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0" r="15135" b="25935"/>
          <a:stretch/>
        </p:blipFill>
        <p:spPr bwMode="auto">
          <a:xfrm>
            <a:off x="7640199" y="2097191"/>
            <a:ext cx="391195" cy="28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D605798F-9F54-3252-AF60-E5EB51DD4F91}"/>
              </a:ext>
            </a:extLst>
          </p:cNvPr>
          <p:cNvSpPr/>
          <p:nvPr/>
        </p:nvSpPr>
        <p:spPr>
          <a:xfrm>
            <a:off x="6136888" y="2349464"/>
            <a:ext cx="3397814" cy="121188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50" b="1" i="0" u="none" strike="noStrike" kern="1200" cap="none" spc="0" normalizeH="0" baseline="0" noProof="0" dirty="0">
                <a:ln w="0"/>
                <a:solidFill>
                  <a:srgbClr val="003B7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Receita Federal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4788AA-BD78-FB1A-82C4-654065F2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Universo SPED</a:t>
            </a:r>
          </a:p>
        </p:txBody>
      </p:sp>
    </p:spTree>
    <p:extLst>
      <p:ext uri="{BB962C8B-B14F-4D97-AF65-F5344CB8AC3E}">
        <p14:creationId xmlns:p14="http://schemas.microsoft.com/office/powerpoint/2010/main" val="78090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55AD60-19B2-C88C-111E-A38E9182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solidFill>
                  <a:schemeClr val="bg1"/>
                </a:solidFill>
              </a:rPr>
              <a:t>Malhas Fiscais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1306B78-1AEE-C44C-59D8-C487C8AA4265}"/>
              </a:ext>
            </a:extLst>
          </p:cNvPr>
          <p:cNvSpPr txBox="1"/>
          <p:nvPr/>
        </p:nvSpPr>
        <p:spPr>
          <a:xfrm>
            <a:off x="3113839" y="1815666"/>
            <a:ext cx="4635500" cy="286232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Secretaria Especial da Receita Federal do Brasil realiza operações de Malha Fiscal junto aos contribuintes pessoas jurídicas sujeitos às escriturações do Sistema Público de Escrituração Digital - 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Sped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mediante análise de dados e cruzamento de informações prestadas pela própria pessoa jurídica e por terceiros, objetivando a regularização espontânea das divergências identificadas.</a:t>
            </a:r>
          </a:p>
        </p:txBody>
      </p:sp>
    </p:spTree>
    <p:extLst>
      <p:ext uri="{BB962C8B-B14F-4D97-AF65-F5344CB8AC3E}">
        <p14:creationId xmlns:p14="http://schemas.microsoft.com/office/powerpoint/2010/main" val="33456823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athematics Subject for Middle School - 6th Grade: Algebra by Slidesgo">
  <a:themeElements>
    <a:clrScheme name="Simple Light">
      <a:dk1>
        <a:srgbClr val="191919"/>
      </a:dk1>
      <a:lt1>
        <a:srgbClr val="07246E"/>
      </a:lt1>
      <a:dk2>
        <a:srgbClr val="0F327F"/>
      </a:dk2>
      <a:lt2>
        <a:srgbClr val="FF3141"/>
      </a:lt2>
      <a:accent1>
        <a:srgbClr val="FFB400"/>
      </a:accent1>
      <a:accent2>
        <a:srgbClr val="00B6FF"/>
      </a:accent2>
      <a:accent3>
        <a:srgbClr val="EDEDED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-SFP">
  <a:themeElements>
    <a:clrScheme name="Azul Quent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Personalizada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-SFP" id="{084F45BB-D9CA-458A-93DC-CD46E5F29D75}" vid="{D26F8159-0838-42AB-BDA5-2418BA69F318}"/>
    </a:ext>
  </a:extLst>
</a:theme>
</file>

<file path=ppt/theme/theme9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232</Words>
  <Application>Microsoft Office PowerPoint</Application>
  <PresentationFormat>Apresentação na tela (16:9)</PresentationFormat>
  <Paragraphs>38</Paragraphs>
  <Slides>30</Slides>
  <Notes>1</Notes>
  <HiddenSlides>1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8</vt:i4>
      </vt:variant>
      <vt:variant>
        <vt:lpstr>Títulos de slides</vt:lpstr>
      </vt:variant>
      <vt:variant>
        <vt:i4>30</vt:i4>
      </vt:variant>
    </vt:vector>
  </HeadingPairs>
  <TitlesOfParts>
    <vt:vector size="49" baseType="lpstr">
      <vt:lpstr>Arial</vt:lpstr>
      <vt:lpstr>Arial Black</vt:lpstr>
      <vt:lpstr>Bulo-Black</vt:lpstr>
      <vt:lpstr>Calibri</vt:lpstr>
      <vt:lpstr>Calibri Light</vt:lpstr>
      <vt:lpstr>Karla Regular</vt:lpstr>
      <vt:lpstr>Montserrat</vt:lpstr>
      <vt:lpstr>Nunito</vt:lpstr>
      <vt:lpstr>Roboto</vt:lpstr>
      <vt:lpstr>Roboto Condensed Light</vt:lpstr>
      <vt:lpstr>Verdana</vt:lpstr>
      <vt:lpstr>Tema do Office</vt:lpstr>
      <vt:lpstr>1_Tema do Office</vt:lpstr>
      <vt:lpstr>2_Tema do Office</vt:lpstr>
      <vt:lpstr>3_Tema do Office</vt:lpstr>
      <vt:lpstr>4_Tema do Office</vt:lpstr>
      <vt:lpstr>5_Tema do Office</vt:lpstr>
      <vt:lpstr>Mathematics Subject for Middle School - 6th Grade: Algebra by Slidesgo</vt:lpstr>
      <vt:lpstr>Tema-SFP</vt:lpstr>
      <vt:lpstr>Apresentação do PowerPoint</vt:lpstr>
      <vt:lpstr>Apresentação do PowerPoint</vt:lpstr>
      <vt:lpstr>Apresentação do PowerPoint</vt:lpstr>
      <vt:lpstr>O que é compliance?</vt:lpstr>
      <vt:lpstr>O que é compliance trabalhista?</vt:lpstr>
      <vt:lpstr>Legislação</vt:lpstr>
      <vt:lpstr>TST – Assuntos Mais Recorrentes </vt:lpstr>
      <vt:lpstr>Universo SPED</vt:lpstr>
      <vt:lpstr>Malhas Fiscais</vt:lpstr>
      <vt:lpstr>Os Animais Ferozes à Serviço da RFB</vt:lpstr>
      <vt:lpstr>Apresentação do PowerPoint</vt:lpstr>
      <vt:lpstr>Operações realizadas</vt:lpstr>
      <vt:lpstr>Missão, visão e valores.</vt:lpstr>
      <vt:lpstr>Cultura organizacional</vt:lpstr>
      <vt:lpstr>Para que serve o compliance?</vt:lpstr>
      <vt:lpstr>Apresentação do PowerPoint</vt:lpstr>
      <vt:lpstr>Como colocar o Programa de Compliance em prática?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Quais os benefícios o compliance pode trazer? </vt:lpstr>
      <vt:lpstr>Apresentação do PowerPoint</vt:lpstr>
      <vt:lpstr>Apresentação do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AssPres</dc:creator>
  <cp:lastModifiedBy>Ciro Mariano</cp:lastModifiedBy>
  <cp:revision>31</cp:revision>
  <cp:lastPrinted>2024-07-16T19:07:20Z</cp:lastPrinted>
  <dcterms:created xsi:type="dcterms:W3CDTF">2023-10-24T18:12:16Z</dcterms:created>
  <dcterms:modified xsi:type="dcterms:W3CDTF">2024-07-26T18:27:22Z</dcterms:modified>
</cp:coreProperties>
</file>