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300" r:id="rId4"/>
    <p:sldId id="301" r:id="rId5"/>
    <p:sldId id="302" r:id="rId6"/>
    <p:sldId id="288" r:id="rId7"/>
    <p:sldId id="289" r:id="rId8"/>
    <p:sldId id="290" r:id="rId9"/>
    <p:sldId id="291" r:id="rId10"/>
    <p:sldId id="292" r:id="rId11"/>
    <p:sldId id="293" r:id="rId12"/>
    <p:sldId id="258" r:id="rId13"/>
    <p:sldId id="259" r:id="rId14"/>
    <p:sldId id="260" r:id="rId15"/>
    <p:sldId id="294" r:id="rId16"/>
    <p:sldId id="299" r:id="rId17"/>
    <p:sldId id="262" r:id="rId18"/>
    <p:sldId id="261" r:id="rId19"/>
    <p:sldId id="263" r:id="rId20"/>
    <p:sldId id="287" r:id="rId21"/>
    <p:sldId id="286" r:id="rId22"/>
    <p:sldId id="264" r:id="rId23"/>
    <p:sldId id="265" r:id="rId24"/>
    <p:sldId id="266" r:id="rId25"/>
    <p:sldId id="267" r:id="rId26"/>
    <p:sldId id="271" r:id="rId27"/>
    <p:sldId id="297" r:id="rId28"/>
    <p:sldId id="303" r:id="rId29"/>
    <p:sldId id="304" r:id="rId30"/>
    <p:sldId id="305" r:id="rId31"/>
    <p:sldId id="272" r:id="rId32"/>
    <p:sldId id="273" r:id="rId33"/>
    <p:sldId id="274" r:id="rId34"/>
    <p:sldId id="277" r:id="rId35"/>
    <p:sldId id="278" r:id="rId36"/>
    <p:sldId id="280" r:id="rId37"/>
    <p:sldId id="281" r:id="rId38"/>
    <p:sldId id="298" r:id="rId39"/>
    <p:sldId id="282" r:id="rId40"/>
    <p:sldId id="284" r:id="rId41"/>
    <p:sldId id="306" r:id="rId42"/>
    <p:sldId id="285" r:id="rId43"/>
  </p:sldIdLst>
  <p:sldSz cx="12192000" cy="6858000"/>
  <p:notesSz cx="6858000" cy="12192000"/>
  <p:embeddedFontLst>
    <p:embeddedFont>
      <p:font typeface="Archivo Black" panose="020B0604020202020204" charset="0"/>
      <p:regular r:id="rId45"/>
    </p:embeddedFont>
    <p:embeddedFont>
      <p:font typeface="Roboto" panose="02000000000000000000" pitchFamily="2" charset="0"/>
      <p:regular r:id="rId46"/>
      <p:bold r:id="rId47"/>
      <p:italic r:id="rId48"/>
      <p:boldItalic r:id="rId49"/>
    </p:embeddedFont>
    <p:embeddedFont>
      <p:font typeface="Roboto Bold" panose="02000000000000000000" charset="0"/>
      <p:regular r:id="rId50"/>
    </p:embeddedFont>
    <p:embeddedFont>
      <p:font typeface="Roboto Medium" panose="02000000000000000000" pitchFamily="2" charset="0"/>
      <p:regular r:id="rId51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0D9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265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4E220-B3E4-CFD0-F618-B8D0572E9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FB98D5-7EA7-8AA4-B270-3B6069E799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CC309D-70C4-DE17-170A-E0824CA410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25BFE-BA19-87DF-AA8B-190A132F3D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5506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5949B-2714-25CC-7C46-3A6A5D67A9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4C99B2-38B2-6033-0450-BE3E203771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DCCDC3-C538-A558-AE9B-D9B78B6DC4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96414D-D85E-A0C1-47B0-92B397324C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07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86E857-60C5-9EF1-9177-246B6B3AD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33EFCB-4376-DDD7-86FF-38B315AE0B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3B90AF-4E99-7832-F28F-199FA3224E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3BA7E9-0B4A-B842-F402-C0C06B8F63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4379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68237-AA03-048E-7450-4E7C1DBF4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93A314-7590-9BF6-B3EC-F7CA8F1AB6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233313-6389-DFD1-7960-8D75EC8C10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86090-3B5B-DA91-624E-AD2F0EA238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45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master 1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0018">
              <a:alpha val="95000"/>
            </a:srgbClr>
          </a:solidFill>
          <a:ln/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49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svg"/><Relationship Id="rId5" Type="http://schemas.openxmlformats.org/officeDocument/2006/relationships/image" Target="../media/image33.svg"/><Relationship Id="rId4" Type="http://schemas.openxmlformats.org/officeDocument/2006/relationships/image" Target="../media/image32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signup?r=0tfpa31fuo608e8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44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svg"/><Relationship Id="rId5" Type="http://schemas.openxmlformats.org/officeDocument/2006/relationships/image" Target="../media/image42.svg"/><Relationship Id="rId4" Type="http://schemas.openxmlformats.org/officeDocument/2006/relationships/image" Target="../media/image41.sv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hat.whatsapp.com/Hi99LZZbTXBLbwbSXYvwVE" TargetMode="External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nstagram.com/zenaidecarvalhomentora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809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61475" y="572442"/>
            <a:ext cx="6296860" cy="26186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48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Como Transformar Conhecimento em Patrimônio e Renda </a:t>
            </a:r>
            <a:endParaRPr lang="en-US" sz="4800" dirty="0"/>
          </a:p>
        </p:txBody>
      </p:sp>
      <p:sp>
        <p:nvSpPr>
          <p:cNvPr id="4" name="Text 1"/>
          <p:cNvSpPr/>
          <p:nvPr/>
        </p:nvSpPr>
        <p:spPr>
          <a:xfrm>
            <a:off x="661475" y="3437004"/>
            <a:ext cx="6296860" cy="81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spcAft>
                <a:spcPts val="1650"/>
              </a:spcAft>
              <a:buNone/>
            </a:pPr>
            <a:r>
              <a:rPr lang="en-US" sz="280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 </a:t>
            </a:r>
            <a:r>
              <a:rPr lang="en-US" sz="2800" b="1" dirty="0">
                <a:solidFill>
                  <a:srgbClr val="00B0F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novo empreendedorismo </a:t>
            </a:r>
            <a:r>
              <a:rPr lang="en-US" sz="280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para profissionais de Departamento </a:t>
            </a:r>
            <a:r>
              <a:rPr lang="en-US" sz="2800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Pessoal</a:t>
            </a:r>
            <a:endParaRPr lang="en-US" sz="2800" b="1" dirty="0">
              <a:solidFill>
                <a:srgbClr val="CFD0D8"/>
              </a:solidFill>
              <a:latin typeface="Roboto" pitchFamily="34" charset="0"/>
              <a:ea typeface="Roboto" pitchFamily="34" charset="-122"/>
              <a:cs typeface="Roboto" pitchFamily="34" charset="-120"/>
            </a:endParaRPr>
          </a:p>
          <a:p>
            <a:pPr marL="0" indent="0" algn="l">
              <a:spcAft>
                <a:spcPts val="1650"/>
              </a:spcAft>
              <a:buNone/>
            </a:pPr>
            <a:r>
              <a:rPr lang="en-US" sz="280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 </a:t>
            </a:r>
            <a:r>
              <a:rPr lang="en-US" sz="2800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como</a:t>
            </a:r>
            <a:r>
              <a:rPr lang="en-US" sz="280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800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fazer</a:t>
            </a:r>
            <a:r>
              <a:rPr lang="en-US" sz="280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800" b="1" dirty="0">
                <a:solidFill>
                  <a:srgbClr val="00B0F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Marketing</a:t>
            </a:r>
            <a:r>
              <a:rPr lang="en-US" sz="280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para </a:t>
            </a:r>
            <a:r>
              <a:rPr lang="en-US" sz="2800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isso</a:t>
            </a:r>
            <a:r>
              <a:rPr lang="en-US" sz="280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!</a:t>
            </a:r>
            <a:endParaRPr lang="en-US" sz="2800" b="1" dirty="0"/>
          </a:p>
        </p:txBody>
      </p:sp>
      <p:sp>
        <p:nvSpPr>
          <p:cNvPr id="5" name="Shape 2"/>
          <p:cNvSpPr/>
          <p:nvPr/>
        </p:nvSpPr>
        <p:spPr>
          <a:xfrm>
            <a:off x="5232627" y="5740554"/>
            <a:ext cx="1211728" cy="287139"/>
          </a:xfrm>
          <a:prstGeom prst="roundRect">
            <a:avLst>
              <a:gd name="adj" fmla="val 22118"/>
            </a:avLst>
          </a:prstGeom>
          <a:solidFill>
            <a:srgbClr val="0F163E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3"/>
          <p:cNvSpPr/>
          <p:nvPr/>
        </p:nvSpPr>
        <p:spPr>
          <a:xfrm>
            <a:off x="5372798" y="5840318"/>
            <a:ext cx="1594505" cy="1738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96000"/>
              </a:lnSpc>
              <a:buNone/>
            </a:pPr>
            <a:r>
              <a:rPr lang="en-US" sz="11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ZÊ CARVALHO</a:t>
            </a:r>
            <a:endParaRPr lang="en-US" sz="1150" dirty="0"/>
          </a:p>
        </p:txBody>
      </p:sp>
      <p:sp>
        <p:nvSpPr>
          <p:cNvPr id="7" name="Text 4"/>
          <p:cNvSpPr/>
          <p:nvPr/>
        </p:nvSpPr>
        <p:spPr>
          <a:xfrm>
            <a:off x="4720292" y="5306673"/>
            <a:ext cx="6296860" cy="81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33000"/>
              </a:lnSpc>
              <a:spcAft>
                <a:spcPts val="4050"/>
              </a:spcAft>
              <a:buNone/>
            </a:pPr>
            <a:endParaRPr lang="en-US" sz="1450" dirty="0"/>
          </a:p>
          <a:p>
            <a:pPr marL="0" indent="0" algn="l">
              <a:lnSpc>
                <a:spcPct val="133000"/>
              </a:lnSpc>
              <a:buNone/>
            </a:pPr>
            <a:r>
              <a:rPr lang="en-US" sz="1450" b="1" u="sng" dirty="0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@zenaidecarvalhomentora</a:t>
            </a:r>
            <a:endParaRPr lang="en-US" sz="14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6BB44-C2C9-721F-F55B-4EDDF79D9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4DB2D27B-932F-E6CC-1E4B-2DE792DB5959}"/>
              </a:ext>
            </a:extLst>
          </p:cNvPr>
          <p:cNvSpPr/>
          <p:nvPr/>
        </p:nvSpPr>
        <p:spPr>
          <a:xfrm>
            <a:off x="661475" y="307287"/>
            <a:ext cx="10880492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Teste:</a:t>
            </a:r>
          </a:p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Qual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seu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nível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de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Empreendedorismo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no DP?</a:t>
            </a:r>
            <a:endParaRPr lang="en-US" sz="37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6E77D67-DEC0-ED03-7655-9A3B8ABC313F}"/>
              </a:ext>
            </a:extLst>
          </p:cNvPr>
          <p:cNvSpPr txBox="1"/>
          <p:nvPr/>
        </p:nvSpPr>
        <p:spPr>
          <a:xfrm>
            <a:off x="661475" y="1709163"/>
            <a:ext cx="609755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sz="2400" dirty="0">
                <a:solidFill>
                  <a:schemeClr val="accent1"/>
                </a:solidFill>
                <a:highlight>
                  <a:srgbClr val="FFFF00"/>
                </a:highlight>
              </a:rPr>
              <a:t>Dê uma nota de </a:t>
            </a:r>
            <a:r>
              <a:rPr lang="pt-BR" sz="2400" b="1" dirty="0">
                <a:solidFill>
                  <a:schemeClr val="accent1"/>
                </a:solidFill>
                <a:highlight>
                  <a:srgbClr val="FFFF00"/>
                </a:highlight>
              </a:rPr>
              <a:t>0 a 10</a:t>
            </a:r>
            <a:r>
              <a:rPr lang="pt-BR" sz="2400" dirty="0">
                <a:solidFill>
                  <a:schemeClr val="accent1"/>
                </a:solidFill>
                <a:highlight>
                  <a:srgbClr val="FFFF00"/>
                </a:highlight>
              </a:rPr>
              <a:t> para cada afirmação.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0 = Nunca faço isso</a:t>
            </a:r>
            <a:r>
              <a:rPr lang="pt-BR" sz="2400" dirty="0">
                <a:solidFill>
                  <a:schemeClr val="accent1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5 = Faço às vezes</a:t>
            </a:r>
            <a:r>
              <a:rPr lang="pt-BR" sz="2400" dirty="0">
                <a:solidFill>
                  <a:schemeClr val="accent1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10 = Faço sempre</a:t>
            </a:r>
            <a:endParaRPr lang="pt-BR" sz="2400" dirty="0">
              <a:solidFill>
                <a:schemeClr val="accent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D2F5260-4574-5E52-62BE-F4BA19204E1E}"/>
              </a:ext>
            </a:extLst>
          </p:cNvPr>
          <p:cNvSpPr txBox="1"/>
          <p:nvPr/>
        </p:nvSpPr>
        <p:spPr>
          <a:xfrm>
            <a:off x="590939" y="3681007"/>
            <a:ext cx="1101012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9.</a:t>
            </a:r>
          </a:p>
          <a:p>
            <a:r>
              <a:rPr lang="pt-BR" sz="2400" dirty="0">
                <a:solidFill>
                  <a:schemeClr val="bg1"/>
                </a:solidFill>
              </a:rPr>
              <a:t>Invisto constantemente em marketing, vendas e desenvolvimento do meu negócio.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Nota: _____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10.</a:t>
            </a:r>
          </a:p>
          <a:p>
            <a:r>
              <a:rPr lang="pt-BR" sz="2400" dirty="0">
                <a:solidFill>
                  <a:schemeClr val="bg1"/>
                </a:solidFill>
              </a:rPr>
              <a:t>Se eu ficasse um mês sem atender clientes, meu negócio continuaria gerando receita.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Nota: _____</a:t>
            </a:r>
          </a:p>
        </p:txBody>
      </p:sp>
    </p:spTree>
    <p:extLst>
      <p:ext uri="{BB962C8B-B14F-4D97-AF65-F5344CB8AC3E}">
        <p14:creationId xmlns:p14="http://schemas.microsoft.com/office/powerpoint/2010/main" val="3446674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4FD10102-8606-D9D3-06CA-B1A04AD21FDC}"/>
              </a:ext>
            </a:extLst>
          </p:cNvPr>
          <p:cNvSpPr txBox="1"/>
          <p:nvPr/>
        </p:nvSpPr>
        <p:spPr>
          <a:xfrm>
            <a:off x="757724" y="144368"/>
            <a:ext cx="10676552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t-BR" sz="2400" b="1" dirty="0">
                <a:solidFill>
                  <a:srgbClr val="00B0F0"/>
                </a:solidFill>
              </a:rPr>
              <a:t>Resultado</a:t>
            </a:r>
          </a:p>
          <a:p>
            <a:pPr algn="ctr">
              <a:buNone/>
            </a:pPr>
            <a:r>
              <a:rPr lang="pt-BR" sz="2000" b="1" dirty="0">
                <a:solidFill>
                  <a:schemeClr val="bg1"/>
                </a:solidFill>
              </a:rPr>
              <a:t>Some todas as notas.</a:t>
            </a:r>
          </a:p>
          <a:p>
            <a:pPr>
              <a:buNone/>
            </a:pPr>
            <a:endParaRPr lang="pt-BR" sz="20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pt-BR" sz="2000" b="1" dirty="0">
                <a:solidFill>
                  <a:srgbClr val="00B0F0"/>
                </a:solidFill>
              </a:rPr>
              <a:t>Até 30 pontos</a:t>
            </a:r>
          </a:p>
          <a:p>
            <a:pPr>
              <a:buNone/>
            </a:pPr>
            <a:r>
              <a:rPr lang="pt-BR" sz="2000" dirty="0">
                <a:solidFill>
                  <a:schemeClr val="bg1"/>
                </a:solidFill>
              </a:rPr>
              <a:t>Você ainda atua principalmente como um prestador de serviços. </a:t>
            </a:r>
          </a:p>
          <a:p>
            <a:pPr>
              <a:buNone/>
            </a:pPr>
            <a:r>
              <a:rPr lang="pt-BR" sz="2000" dirty="0">
                <a:solidFill>
                  <a:schemeClr val="bg1"/>
                </a:solidFill>
              </a:rPr>
              <a:t>Seu crescimento depende quase totalmente do seu tempo. E tempo é ESCASSO, conhecimento não.</a:t>
            </a:r>
          </a:p>
          <a:p>
            <a:pPr>
              <a:buNone/>
            </a:pPr>
            <a:endParaRPr lang="pt-BR" sz="2000" dirty="0">
              <a:solidFill>
                <a:schemeClr val="bg1"/>
              </a:solidFill>
            </a:endParaRPr>
          </a:p>
          <a:p>
            <a:pPr>
              <a:buNone/>
            </a:pPr>
            <a:endParaRPr lang="pt-BR" sz="2000" dirty="0">
              <a:solidFill>
                <a:schemeClr val="bg1"/>
              </a:solidFill>
            </a:endParaRPr>
          </a:p>
          <a:p>
            <a:r>
              <a:rPr lang="pt-BR" sz="2000" b="1" dirty="0">
                <a:solidFill>
                  <a:srgbClr val="00B0F0"/>
                </a:solidFill>
              </a:rPr>
              <a:t>De 31 a 60 pontos</a:t>
            </a:r>
          </a:p>
          <a:p>
            <a:r>
              <a:rPr lang="pt-BR" sz="2000" dirty="0">
                <a:solidFill>
                  <a:schemeClr val="bg1"/>
                </a:solidFill>
              </a:rPr>
              <a:t>Você já possui uma visão empreendedora, mas </a:t>
            </a:r>
            <a:r>
              <a:rPr lang="pt-BR" sz="2000" b="1" u="sng" dirty="0">
                <a:solidFill>
                  <a:schemeClr val="bg1"/>
                </a:solidFill>
              </a:rPr>
              <a:t>ainda existem muitos gargalos </a:t>
            </a:r>
            <a:r>
              <a:rPr lang="pt-BR" sz="2000" dirty="0">
                <a:solidFill>
                  <a:schemeClr val="bg1"/>
                </a:solidFill>
              </a:rPr>
              <a:t>que impedem seu crescimento.</a:t>
            </a:r>
          </a:p>
          <a:p>
            <a:pPr>
              <a:buNone/>
            </a:pPr>
            <a:endParaRPr lang="pt-BR" sz="2000" dirty="0">
              <a:solidFill>
                <a:schemeClr val="bg1"/>
              </a:solidFill>
            </a:endParaRPr>
          </a:p>
          <a:p>
            <a:pPr>
              <a:buNone/>
            </a:pPr>
            <a:endParaRPr lang="pt-BR" sz="2000" dirty="0">
              <a:solidFill>
                <a:schemeClr val="bg1"/>
              </a:solidFill>
            </a:endParaRPr>
          </a:p>
          <a:p>
            <a:r>
              <a:rPr lang="pt-BR" sz="2000" b="1" dirty="0">
                <a:solidFill>
                  <a:srgbClr val="00B0F0"/>
                </a:solidFill>
              </a:rPr>
              <a:t>De 61 a 80 pontos</a:t>
            </a:r>
          </a:p>
          <a:p>
            <a:r>
              <a:rPr lang="pt-BR" sz="2000" dirty="0">
                <a:solidFill>
                  <a:schemeClr val="bg1"/>
                </a:solidFill>
              </a:rPr>
              <a:t>Você está no caminho certo. </a:t>
            </a:r>
          </a:p>
          <a:p>
            <a:r>
              <a:rPr lang="pt-BR" sz="2000" dirty="0">
                <a:solidFill>
                  <a:schemeClr val="bg1"/>
                </a:solidFill>
              </a:rPr>
              <a:t>Já pensa como empresário, mas </a:t>
            </a:r>
            <a:r>
              <a:rPr lang="pt-BR" sz="2000" b="1" u="sng" dirty="0">
                <a:solidFill>
                  <a:schemeClr val="bg1"/>
                </a:solidFill>
              </a:rPr>
              <a:t>ainda existem oportunidades para escalar sua receita</a:t>
            </a:r>
            <a:r>
              <a:rPr lang="pt-BR" sz="2000" dirty="0">
                <a:solidFill>
                  <a:schemeClr val="bg1"/>
                </a:solidFill>
              </a:rPr>
              <a:t>.</a:t>
            </a:r>
          </a:p>
          <a:p>
            <a:br>
              <a:rPr lang="pt-BR" sz="2000" dirty="0">
                <a:solidFill>
                  <a:schemeClr val="bg1"/>
                </a:solidFill>
              </a:rPr>
            </a:br>
            <a:endParaRPr lang="pt-BR" sz="2000" dirty="0">
              <a:solidFill>
                <a:schemeClr val="bg1"/>
              </a:solidFill>
            </a:endParaRPr>
          </a:p>
          <a:p>
            <a:r>
              <a:rPr lang="pt-BR" sz="2000" b="1" dirty="0">
                <a:solidFill>
                  <a:srgbClr val="00B0F0"/>
                </a:solidFill>
              </a:rPr>
              <a:t>De 81 a 100 pontos</a:t>
            </a:r>
          </a:p>
          <a:p>
            <a:r>
              <a:rPr lang="pt-BR" sz="2000" dirty="0">
                <a:solidFill>
                  <a:schemeClr val="bg1"/>
                </a:solidFill>
              </a:rPr>
              <a:t>Parabéns! Você possui uma mentalidade empreendedora forte. Agora o desafio é acelerar o crescimento e transformar conhecimento em ativos que gerem receita recorrente.</a:t>
            </a:r>
          </a:p>
          <a:p>
            <a:pPr>
              <a:buNone/>
            </a:pPr>
            <a:endParaRPr lang="pt-B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734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562074"/>
            <a:ext cx="10868745" cy="4552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66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 que eles têm em comum?</a:t>
            </a:r>
            <a:endParaRPr lang="en-US" sz="66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41" y="1267123"/>
            <a:ext cx="131958" cy="105569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61475" y="1497806"/>
            <a:ext cx="11478330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endParaRPr lang="en-US" sz="80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148" y="1754484"/>
            <a:ext cx="4460175" cy="4785886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61475" y="5372894"/>
            <a:ext cx="10868745" cy="922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4000"/>
              </a:lnSpc>
              <a:spcAft>
                <a:spcPts val="1550"/>
              </a:spcAft>
              <a:buNone/>
            </a:pPr>
            <a:endParaRPr lang="en-US" sz="800" dirty="0"/>
          </a:p>
          <a:p>
            <a:pPr marL="0" indent="0" algn="l">
              <a:lnSpc>
                <a:spcPct val="104000"/>
              </a:lnSpc>
              <a:spcAft>
                <a:spcPts val="1550"/>
              </a:spcAft>
              <a:buNone/>
            </a:pPr>
            <a:endParaRPr lang="en-US" sz="800" dirty="0"/>
          </a:p>
          <a:p>
            <a:pPr marL="0" indent="0" algn="l">
              <a:lnSpc>
                <a:spcPct val="104000"/>
              </a:lnSpc>
              <a:spcAft>
                <a:spcPts val="1550"/>
              </a:spcAft>
              <a:buNone/>
            </a:pPr>
            <a:endParaRPr lang="en-US" sz="800" dirty="0"/>
          </a:p>
          <a:p>
            <a:pPr marL="0" indent="0" algn="l">
              <a:lnSpc>
                <a:spcPct val="104000"/>
              </a:lnSpc>
              <a:spcAft>
                <a:spcPts val="1550"/>
              </a:spcAft>
              <a:buNone/>
            </a:pPr>
            <a:endParaRPr lang="en-US" sz="800"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E4D56BF9-B751-5F81-A615-69A30419B0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0279" y="1754484"/>
            <a:ext cx="3934857" cy="4779297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F2EBC6B4-16DD-128F-E863-DFB1BB1C58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0376" y="1747895"/>
            <a:ext cx="3706555" cy="46607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1756172"/>
            <a:ext cx="10868745" cy="23627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74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Todos eles criaram um </a:t>
            </a:r>
            <a:r>
              <a:rPr lang="en-US" sz="7400" dirty="0">
                <a:solidFill>
                  <a:srgbClr val="0070C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negócio educacional</a:t>
            </a:r>
            <a:r>
              <a:rPr lang="en-US" sz="74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.</a:t>
            </a:r>
            <a:endParaRPr lang="en-US" sz="7400" dirty="0"/>
          </a:p>
        </p:txBody>
      </p:sp>
      <p:sp>
        <p:nvSpPr>
          <p:cNvPr id="3" name="Text 1"/>
          <p:cNvSpPr/>
          <p:nvPr/>
        </p:nvSpPr>
        <p:spPr>
          <a:xfrm>
            <a:off x="661475" y="4496991"/>
            <a:ext cx="10868745" cy="11013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 diferença não está apenas no conhecimento.</a:t>
            </a:r>
            <a:endParaRPr lang="en-US" sz="2400" dirty="0"/>
          </a:p>
          <a:p>
            <a:pPr marL="0" indent="0" algn="ctr">
              <a:lnSpc>
                <a:spcPct val="133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Está na forma como </a:t>
            </a:r>
            <a:r>
              <a:rPr lang="en-US" sz="24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transformaram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4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seu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conhecimento em </a:t>
            </a:r>
            <a:r>
              <a:rPr lang="en-US" sz="2400" b="1" dirty="0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patrimônio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2144" y="1875452"/>
            <a:ext cx="5341456" cy="320973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54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 maior patrimônio do profissional de DP é </a:t>
            </a:r>
            <a:r>
              <a:rPr lang="en-US" sz="5400" dirty="0">
                <a:solidFill>
                  <a:srgbClr val="5A6E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invisível</a:t>
            </a:r>
            <a:r>
              <a:rPr lang="en-US" sz="54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.</a:t>
            </a:r>
            <a:endParaRPr lang="en-US" sz="5400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A5A37A9F-FEA1-ABDA-CA6B-1C61E552D0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643" y="0"/>
            <a:ext cx="548835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DEEB8B5E-80DE-D318-3B3F-88AD571B24BE}"/>
              </a:ext>
            </a:extLst>
          </p:cNvPr>
          <p:cNvSpPr/>
          <p:nvPr/>
        </p:nvSpPr>
        <p:spPr>
          <a:xfrm>
            <a:off x="661475" y="446624"/>
            <a:ext cx="10880492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DUAS GRANDES FORMAS DE EMPREENDER NO DP</a:t>
            </a:r>
            <a:endParaRPr lang="en-US" sz="3700" dirty="0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A0FE7224-0699-E357-2170-5CDEFD3E45AA}"/>
              </a:ext>
            </a:extLst>
          </p:cNvPr>
          <p:cNvSpPr/>
          <p:nvPr/>
        </p:nvSpPr>
        <p:spPr>
          <a:xfrm>
            <a:off x="167952" y="1940768"/>
            <a:ext cx="6839338" cy="3349689"/>
          </a:xfrm>
          <a:prstGeom prst="ellips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4000" b="1" dirty="0"/>
              <a:t>SERVIÇOS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7E6C450B-1DCA-230F-C78B-6ADEBB18149C}"/>
              </a:ext>
            </a:extLst>
          </p:cNvPr>
          <p:cNvSpPr/>
          <p:nvPr/>
        </p:nvSpPr>
        <p:spPr>
          <a:xfrm>
            <a:off x="4739951" y="1940768"/>
            <a:ext cx="7284098" cy="3349689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sz="4000" b="1" dirty="0">
                <a:solidFill>
                  <a:schemeClr val="bg1"/>
                </a:solidFill>
              </a:rPr>
              <a:t>EDUCAÇÃO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CC6BC39-D14D-8AB1-C482-E6776E9B3B0F}"/>
              </a:ext>
            </a:extLst>
          </p:cNvPr>
          <p:cNvSpPr txBox="1"/>
          <p:nvPr/>
        </p:nvSpPr>
        <p:spPr>
          <a:xfrm>
            <a:off x="4923689" y="2953892"/>
            <a:ext cx="19595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/>
              <a:t>CONHECIMENTO</a:t>
            </a:r>
          </a:p>
          <a:p>
            <a:pPr algn="ctr"/>
            <a:r>
              <a:rPr lang="pt-BR" sz="2000" b="1" dirty="0"/>
              <a:t>&amp;</a:t>
            </a:r>
          </a:p>
          <a:p>
            <a:pPr algn="ctr"/>
            <a:r>
              <a:rPr lang="pt-BR" sz="2000" b="1" dirty="0"/>
              <a:t>MARKETING</a:t>
            </a:r>
          </a:p>
        </p:txBody>
      </p:sp>
      <p:sp>
        <p:nvSpPr>
          <p:cNvPr id="9" name="Text 0">
            <a:extLst>
              <a:ext uri="{FF2B5EF4-FFF2-40B4-BE49-F238E27FC236}">
                <a16:creationId xmlns:a16="http://schemas.microsoft.com/office/drawing/2014/main" id="{D9D337B0-34A7-D2EC-5D2F-3DB7D677D89E}"/>
              </a:ext>
            </a:extLst>
          </p:cNvPr>
          <p:cNvSpPr/>
          <p:nvPr/>
        </p:nvSpPr>
        <p:spPr>
          <a:xfrm>
            <a:off x="655754" y="5898627"/>
            <a:ext cx="10880492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32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Conhecimento</a:t>
            </a:r>
            <a:r>
              <a:rPr lang="en-US" sz="32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e Marketing </a:t>
            </a:r>
            <a:r>
              <a:rPr lang="en-US" sz="32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fazem</a:t>
            </a:r>
            <a:r>
              <a:rPr lang="en-US" sz="32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os</a:t>
            </a:r>
            <a:r>
              <a:rPr lang="en-US" sz="32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negócios</a:t>
            </a:r>
            <a:r>
              <a:rPr lang="en-US" sz="32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darem</a:t>
            </a:r>
            <a:r>
              <a:rPr lang="en-US" sz="32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certo</a:t>
            </a:r>
            <a:r>
              <a:rPr lang="en-US" sz="32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62151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92C7F5-DCF3-A2AE-7687-3172C3B7E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0A5F5D3B-8528-B500-BFF1-ECD0C9AE50C7}"/>
              </a:ext>
            </a:extLst>
          </p:cNvPr>
          <p:cNvSpPr/>
          <p:nvPr/>
        </p:nvSpPr>
        <p:spPr>
          <a:xfrm>
            <a:off x="661475" y="317303"/>
            <a:ext cx="10880492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AS 3 GRANDES ÁREAS DOS NEGÓCIOS DE DP</a:t>
            </a:r>
            <a:endParaRPr lang="en-US" sz="3700" dirty="0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3198F947-3A70-FFA6-1C10-55D1A0F73327}"/>
              </a:ext>
            </a:extLst>
          </p:cNvPr>
          <p:cNvSpPr/>
          <p:nvPr/>
        </p:nvSpPr>
        <p:spPr>
          <a:xfrm>
            <a:off x="612946" y="1124153"/>
            <a:ext cx="6067771" cy="3349689"/>
          </a:xfrm>
          <a:prstGeom prst="ellipse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4000" b="1" dirty="0"/>
              <a:t>OPERAÇÕES</a:t>
            </a:r>
          </a:p>
          <a:p>
            <a:endParaRPr lang="pt-BR" sz="4000" b="1" dirty="0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A0CD4DB3-20BA-B4C7-9817-05C899B5E0D1}"/>
              </a:ext>
            </a:extLst>
          </p:cNvPr>
          <p:cNvSpPr/>
          <p:nvPr/>
        </p:nvSpPr>
        <p:spPr>
          <a:xfrm>
            <a:off x="5212938" y="1124153"/>
            <a:ext cx="6263715" cy="3349689"/>
          </a:xfrm>
          <a:prstGeom prst="ellipse">
            <a:avLst/>
          </a:prstGeom>
          <a:solidFill>
            <a:srgbClr val="E2F0D9">
              <a:alpha val="78824"/>
            </a:srgbClr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solidFill>
                  <a:schemeClr val="tx1"/>
                </a:solidFill>
              </a:rPr>
              <a:t>         GESTÃO</a:t>
            </a:r>
          </a:p>
          <a:p>
            <a:pPr algn="ctr"/>
            <a:endParaRPr lang="pt-BR" sz="4000" b="1" dirty="0">
              <a:solidFill>
                <a:schemeClr val="bg1"/>
              </a:solidFill>
            </a:endParaRP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7891BFFF-5888-227B-BD28-41187F5B9ED2}"/>
              </a:ext>
            </a:extLst>
          </p:cNvPr>
          <p:cNvSpPr/>
          <p:nvPr/>
        </p:nvSpPr>
        <p:spPr>
          <a:xfrm>
            <a:off x="2780759" y="2687217"/>
            <a:ext cx="6381902" cy="3861790"/>
          </a:xfrm>
          <a:prstGeom prst="ellipse">
            <a:avLst/>
          </a:prstGeom>
          <a:solidFill>
            <a:srgbClr val="7030A0">
              <a:alpha val="63922"/>
            </a:srgbClr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 b="1" dirty="0"/>
          </a:p>
          <a:p>
            <a:pPr algn="ctr"/>
            <a:endParaRPr lang="pt-BR" sz="3600" b="1" dirty="0"/>
          </a:p>
          <a:p>
            <a:pPr algn="ctr"/>
            <a:endParaRPr lang="pt-BR" sz="3600" b="1" dirty="0"/>
          </a:p>
          <a:p>
            <a:pPr algn="ctr"/>
            <a:r>
              <a:rPr lang="pt-BR" sz="3600" b="1" dirty="0"/>
              <a:t>(COMERCIAL)</a:t>
            </a:r>
          </a:p>
          <a:p>
            <a:pPr algn="ctr"/>
            <a:r>
              <a:rPr lang="pt-BR" sz="3600" b="1" dirty="0"/>
              <a:t>MARKETING E VENDAS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8814230-F1B1-3B18-7DB8-E695CED7C419}"/>
              </a:ext>
            </a:extLst>
          </p:cNvPr>
          <p:cNvSpPr txBox="1"/>
          <p:nvPr/>
        </p:nvSpPr>
        <p:spPr>
          <a:xfrm>
            <a:off x="5470131" y="3055313"/>
            <a:ext cx="1049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</a:rPr>
              <a:t>LUCRO</a:t>
            </a:r>
          </a:p>
        </p:txBody>
      </p:sp>
    </p:spTree>
    <p:extLst>
      <p:ext uri="{BB962C8B-B14F-4D97-AF65-F5344CB8AC3E}">
        <p14:creationId xmlns:p14="http://schemas.microsoft.com/office/powerpoint/2010/main" val="1876467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3360" y="1896467"/>
            <a:ext cx="6296860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 mundo mudou.</a:t>
            </a: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5233360" y="2770584"/>
            <a:ext cx="6296860" cy="2190948"/>
          </a:xfrm>
          <a:prstGeom prst="roundRect">
            <a:avLst>
              <a:gd name="adj" fmla="val 3623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 sz="3200"/>
          </a:p>
        </p:txBody>
      </p:sp>
      <p:sp>
        <p:nvSpPr>
          <p:cNvPr id="5" name="Shape 2"/>
          <p:cNvSpPr/>
          <p:nvPr/>
        </p:nvSpPr>
        <p:spPr>
          <a:xfrm>
            <a:off x="5239710" y="2776934"/>
            <a:ext cx="6284160" cy="1089124"/>
          </a:xfrm>
          <a:prstGeom prst="rect">
            <a:avLst/>
          </a:prstGeom>
          <a:solidFill>
            <a:srgbClr val="182567"/>
          </a:solidFill>
          <a:ln/>
        </p:spPr>
        <p:txBody>
          <a:bodyPr/>
          <a:lstStyle/>
          <a:p>
            <a:endParaRPr lang="pt-BR" sz="3200"/>
          </a:p>
        </p:txBody>
      </p:sp>
      <p:sp>
        <p:nvSpPr>
          <p:cNvPr id="6" name="Text 3"/>
          <p:cNvSpPr/>
          <p:nvPr/>
        </p:nvSpPr>
        <p:spPr>
          <a:xfrm>
            <a:off x="5428717" y="2965946"/>
            <a:ext cx="590614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2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Antes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5428717" y="3374628"/>
            <a:ext cx="5906146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Você precisava vender </a:t>
            </a:r>
            <a:r>
              <a:rPr lang="en-US" sz="2400" b="1" dirty="0">
                <a:solidFill>
                  <a:srgbClr val="CFD0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horas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400" dirty="0"/>
          </a:p>
        </p:txBody>
      </p:sp>
      <p:sp>
        <p:nvSpPr>
          <p:cNvPr id="8" name="Shape 5"/>
          <p:cNvSpPr/>
          <p:nvPr/>
        </p:nvSpPr>
        <p:spPr>
          <a:xfrm>
            <a:off x="5239710" y="3866059"/>
            <a:ext cx="6284160" cy="1089124"/>
          </a:xfrm>
          <a:prstGeom prst="rect">
            <a:avLst/>
          </a:prstGeom>
          <a:solidFill>
            <a:srgbClr val="182567"/>
          </a:solidFill>
          <a:ln/>
        </p:spPr>
        <p:txBody>
          <a:bodyPr/>
          <a:lstStyle/>
          <a:p>
            <a:endParaRPr lang="pt-BR" sz="3200"/>
          </a:p>
        </p:txBody>
      </p:sp>
      <p:sp>
        <p:nvSpPr>
          <p:cNvPr id="9" name="Shape 6"/>
          <p:cNvSpPr/>
          <p:nvPr/>
        </p:nvSpPr>
        <p:spPr>
          <a:xfrm>
            <a:off x="5239710" y="3866059"/>
            <a:ext cx="6284160" cy="25400"/>
          </a:xfrm>
          <a:prstGeom prst="roundRect">
            <a:avLst>
              <a:gd name="adj" fmla="val 312550"/>
            </a:avLst>
          </a:prstGeom>
          <a:solidFill>
            <a:srgbClr val="313E80"/>
          </a:solidFill>
          <a:ln/>
        </p:spPr>
        <p:txBody>
          <a:bodyPr/>
          <a:lstStyle/>
          <a:p>
            <a:endParaRPr lang="pt-BR" sz="3200"/>
          </a:p>
        </p:txBody>
      </p:sp>
      <p:sp>
        <p:nvSpPr>
          <p:cNvPr id="10" name="Text 7"/>
          <p:cNvSpPr/>
          <p:nvPr/>
        </p:nvSpPr>
        <p:spPr>
          <a:xfrm>
            <a:off x="5428717" y="4055070"/>
            <a:ext cx="590614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2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Hoje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11" name="Text 8"/>
          <p:cNvSpPr/>
          <p:nvPr/>
        </p:nvSpPr>
        <p:spPr>
          <a:xfrm>
            <a:off x="5428717" y="4463752"/>
            <a:ext cx="5906146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Você pode vender </a:t>
            </a:r>
            <a:r>
              <a:rPr lang="en-US" sz="2400" b="1" dirty="0">
                <a:solidFill>
                  <a:srgbClr val="CFD0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conhecimento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1216000"/>
            <a:ext cx="10868745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0070C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 que é Patrimônio Invisível?</a:t>
            </a:r>
            <a:endParaRPr lang="en-US" sz="3700" dirty="0">
              <a:solidFill>
                <a:srgbClr val="0070C0"/>
              </a:solidFill>
            </a:endParaRPr>
          </a:p>
        </p:txBody>
      </p:sp>
      <p:sp>
        <p:nvSpPr>
          <p:cNvPr id="3" name="Text 1"/>
          <p:cNvSpPr/>
          <p:nvPr/>
        </p:nvSpPr>
        <p:spPr>
          <a:xfrm>
            <a:off x="661475" y="2607544"/>
            <a:ext cx="11478330" cy="10482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28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Todo conhecimento adquirido ao longo da </a:t>
            </a:r>
            <a:r>
              <a:rPr lang="en-US" sz="28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carreira</a:t>
            </a:r>
            <a:r>
              <a:rPr lang="en-US" sz="28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8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que</a:t>
            </a:r>
            <a:r>
              <a:rPr lang="en-US" sz="28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</a:p>
          <a:p>
            <a:pPr marL="0" indent="0" algn="l">
              <a:lnSpc>
                <a:spcPct val="133000"/>
              </a:lnSpc>
              <a:buNone/>
            </a:pPr>
            <a:r>
              <a:rPr lang="en-US" sz="2800" b="1" dirty="0" err="1">
                <a:solidFill>
                  <a:srgbClr val="0070C0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ainda</a:t>
            </a:r>
            <a:r>
              <a:rPr lang="en-US" sz="2800" b="1" dirty="0">
                <a:solidFill>
                  <a:srgbClr val="0070C0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 não foi transformado em um ativo capaz de gerar renda</a:t>
            </a:r>
            <a:r>
              <a:rPr lang="en-US" sz="28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15419" y="4456709"/>
            <a:ext cx="25399" cy="1643420"/>
          </a:xfrm>
          <a:prstGeom prst="roundRect">
            <a:avLst>
              <a:gd name="adj" fmla="val 60001"/>
            </a:avLst>
          </a:prstGeom>
          <a:solidFill>
            <a:srgbClr val="5A6ED8"/>
          </a:solidFill>
          <a:ln/>
        </p:spPr>
        <p:txBody>
          <a:bodyPr/>
          <a:lstStyle/>
          <a:p>
            <a:endParaRPr lang="pt-BR" sz="3600"/>
          </a:p>
        </p:txBody>
      </p:sp>
      <p:sp>
        <p:nvSpPr>
          <p:cNvPr id="5" name="Text 3"/>
          <p:cNvSpPr/>
          <p:nvPr/>
        </p:nvSpPr>
        <p:spPr>
          <a:xfrm>
            <a:off x="970335" y="4795935"/>
            <a:ext cx="10585284" cy="9649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"O conhecimento parado é apenas experiência.</a:t>
            </a:r>
            <a:endParaRPr lang="en-US" sz="2400" dirty="0"/>
          </a:p>
          <a:p>
            <a:pPr marL="0" indent="0" algn="l">
              <a:lnSpc>
                <a:spcPct val="133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 conhecimento organizado vira </a:t>
            </a:r>
            <a:r>
              <a:rPr lang="en-US" sz="2400" dirty="0">
                <a:solidFill>
                  <a:srgbClr val="5A6E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patrimônio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."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623586"/>
            <a:ext cx="10868745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Os números mostram isso.</a:t>
            </a:r>
            <a:endParaRPr lang="en-US" sz="3700" dirty="0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A552D117-E2FD-DC15-5F4B-D50C14DFF8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1390"/>
          <a:stretch>
            <a:fillRect/>
          </a:stretch>
        </p:blipFill>
        <p:spPr>
          <a:xfrm>
            <a:off x="2553954" y="3099095"/>
            <a:ext cx="6934801" cy="2889826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F8E6676D-B513-65E7-CD42-66F8DB52E64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6113"/>
          <a:stretch>
            <a:fillRect/>
          </a:stretch>
        </p:blipFill>
        <p:spPr>
          <a:xfrm>
            <a:off x="2553953" y="2414403"/>
            <a:ext cx="6934801" cy="6846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809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61475" y="307287"/>
            <a:ext cx="6296860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Uma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pergunta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! </a:t>
            </a:r>
          </a:p>
          <a:p>
            <a:pPr marL="0" indent="0" algn="l">
              <a:lnSpc>
                <a:spcPct val="104000"/>
              </a:lnSpc>
              <a:buNone/>
            </a:pPr>
            <a:r>
              <a:rPr lang="en-US" sz="3700" dirty="0" err="1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Você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…</a:t>
            </a:r>
            <a:endParaRPr lang="en-US" sz="37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1475" y="1624608"/>
            <a:ext cx="6296860" cy="72409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479" y="1839020"/>
            <a:ext cx="5766449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Twemoji Mozilla" pitchFamily="34" charset="0"/>
                <a:ea typeface="Twemoji Mozilla" pitchFamily="34" charset="-122"/>
                <a:cs typeface="Twemoji Mozilla" pitchFamily="34" charset="-120"/>
              </a:rPr>
              <a:t>✔</a:t>
            </a: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Resolve problemas difíceis?</a:t>
            </a:r>
            <a:endParaRPr lang="en-US" sz="185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1475" y="2537718"/>
            <a:ext cx="6296860" cy="724098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77479" y="2752130"/>
            <a:ext cx="5766449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Twemoji Mozilla" pitchFamily="34" charset="0"/>
                <a:ea typeface="Twemoji Mozilla" pitchFamily="34" charset="-122"/>
                <a:cs typeface="Twemoji Mozilla" pitchFamily="34" charset="-120"/>
              </a:rPr>
              <a:t>✔</a:t>
            </a: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Responde dúvidas diariamente?</a:t>
            </a:r>
            <a:endParaRPr lang="en-US" sz="185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1475" y="3450828"/>
            <a:ext cx="6296860" cy="724098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977479" y="3665240"/>
            <a:ext cx="5766449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Twemoji Mozilla" pitchFamily="34" charset="0"/>
                <a:ea typeface="Twemoji Mozilla" pitchFamily="34" charset="-122"/>
                <a:cs typeface="Twemoji Mozilla" pitchFamily="34" charset="-120"/>
              </a:rPr>
              <a:t>✔</a:t>
            </a: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Ensina clientes sem perceber?</a:t>
            </a:r>
            <a:endParaRPr lang="en-US" sz="1850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1475" y="4363939"/>
            <a:ext cx="6296860" cy="1019373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977479" y="4578350"/>
            <a:ext cx="5766449" cy="5905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Twemoji Mozilla" pitchFamily="34" charset="0"/>
                <a:ea typeface="Twemoji Mozilla" pitchFamily="34" charset="-122"/>
                <a:cs typeface="Twemoji Mozilla" pitchFamily="34" charset="-120"/>
              </a:rPr>
              <a:t>✔</a:t>
            </a: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Tem mais conhecimento do que consegue monetizar?</a:t>
            </a:r>
            <a:endParaRPr lang="en-US" sz="185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50D1625-6732-A9D5-2F11-9E7259931D8E}"/>
              </a:ext>
            </a:extLst>
          </p:cNvPr>
          <p:cNvSpPr txBox="1"/>
          <p:nvPr/>
        </p:nvSpPr>
        <p:spPr>
          <a:xfrm>
            <a:off x="1782924" y="5597723"/>
            <a:ext cx="4313076" cy="655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 SIM,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parabéns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29C1EFBD-2D8A-9101-D2E3-FC34E417AD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753" t="39480"/>
          <a:stretch>
            <a:fillRect/>
          </a:stretch>
        </p:blipFill>
        <p:spPr>
          <a:xfrm>
            <a:off x="1549902" y="1290151"/>
            <a:ext cx="9092195" cy="281796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337CDC0B-9893-7AD9-96D5-2816628641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3793"/>
          <a:stretch>
            <a:fillRect/>
          </a:stretch>
        </p:blipFill>
        <p:spPr>
          <a:xfrm>
            <a:off x="372415" y="4175450"/>
            <a:ext cx="5848294" cy="12269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14902B1-22C5-50C2-AFBB-B4842FAE65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709" y="4700926"/>
            <a:ext cx="5700044" cy="18587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80A06F1F-0777-855D-04F3-062AB0EF31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753" b="75163"/>
          <a:stretch>
            <a:fillRect/>
          </a:stretch>
        </p:blipFill>
        <p:spPr>
          <a:xfrm>
            <a:off x="1549902" y="133699"/>
            <a:ext cx="9092195" cy="11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1442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12B1A-91BC-BAB1-B1D8-FE4504D44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058857FA-B36F-D162-E7BF-66CC73F62E49}"/>
              </a:ext>
            </a:extLst>
          </p:cNvPr>
          <p:cNvSpPr/>
          <p:nvPr/>
        </p:nvSpPr>
        <p:spPr>
          <a:xfrm>
            <a:off x="661475" y="623586"/>
            <a:ext cx="10868745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Os números mostram isso.</a:t>
            </a:r>
            <a:endParaRPr lang="en-US" sz="3700" dirty="0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2B43FDB0-51B0-9F19-ABED-09C27295A2D8}"/>
              </a:ext>
            </a:extLst>
          </p:cNvPr>
          <p:cNvSpPr/>
          <p:nvPr/>
        </p:nvSpPr>
        <p:spPr>
          <a:xfrm>
            <a:off x="661475" y="2153245"/>
            <a:ext cx="5316206" cy="6237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</a:pPr>
            <a:r>
              <a:rPr lang="en-US" sz="4900" dirty="0">
                <a:solidFill>
                  <a:srgbClr val="0070C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$250B</a:t>
            </a:r>
            <a:endParaRPr lang="en-US" sz="4900" dirty="0">
              <a:solidFill>
                <a:srgbClr val="0070C0"/>
              </a:solidFill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C79965BD-D566-6825-6901-FE903D915914}"/>
              </a:ext>
            </a:extLst>
          </p:cNvPr>
          <p:cNvSpPr/>
          <p:nvPr/>
        </p:nvSpPr>
        <p:spPr>
          <a:xfrm>
            <a:off x="661475" y="3013174"/>
            <a:ext cx="531620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Creator Economy</a:t>
            </a:r>
            <a:endParaRPr lang="en-US" sz="185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93F1F813-5B55-9CEE-E3C5-3C8B851DBD59}"/>
              </a:ext>
            </a:extLst>
          </p:cNvPr>
          <p:cNvSpPr/>
          <p:nvPr/>
        </p:nvSpPr>
        <p:spPr>
          <a:xfrm>
            <a:off x="661475" y="3421856"/>
            <a:ext cx="5316206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Valor global da economia criativa até 2027</a:t>
            </a:r>
            <a:endParaRPr lang="en-US" sz="1450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25787489-5B17-D4F1-4570-F0A00A70F41C}"/>
              </a:ext>
            </a:extLst>
          </p:cNvPr>
          <p:cNvSpPr/>
          <p:nvPr/>
        </p:nvSpPr>
        <p:spPr>
          <a:xfrm>
            <a:off x="6213915" y="2153245"/>
            <a:ext cx="5316305" cy="6237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</a:pPr>
            <a:r>
              <a:rPr lang="en-US" sz="4900" dirty="0">
                <a:solidFill>
                  <a:srgbClr val="0070C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$370B</a:t>
            </a:r>
            <a:endParaRPr lang="en-US" sz="4900" dirty="0">
              <a:solidFill>
                <a:srgbClr val="0070C0"/>
              </a:solidFill>
            </a:endParaRP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2FECB437-A493-DF80-300A-0B797D8A89E4}"/>
              </a:ext>
            </a:extLst>
          </p:cNvPr>
          <p:cNvSpPr/>
          <p:nvPr/>
        </p:nvSpPr>
        <p:spPr>
          <a:xfrm>
            <a:off x="6213915" y="3013174"/>
            <a:ext cx="53163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Cursos Online</a:t>
            </a:r>
            <a:endParaRPr lang="en-US" sz="1850" dirty="0"/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BD7BB61D-E4A6-2598-2F23-068B5F961ECF}"/>
              </a:ext>
            </a:extLst>
          </p:cNvPr>
          <p:cNvSpPr/>
          <p:nvPr/>
        </p:nvSpPr>
        <p:spPr>
          <a:xfrm>
            <a:off x="6213915" y="3421856"/>
            <a:ext cx="5316305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Mercado mundial de </a:t>
            </a:r>
            <a:r>
              <a:rPr lang="en-US" sz="1450" dirty="0">
                <a:solidFill>
                  <a:srgbClr val="0070C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e-learning</a:t>
            </a: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projetado</a:t>
            </a:r>
            <a:endParaRPr lang="en-US" sz="145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59780AB0-650B-35AA-B02D-BE3A1EB4E109}"/>
              </a:ext>
            </a:extLst>
          </p:cNvPr>
          <p:cNvSpPr/>
          <p:nvPr/>
        </p:nvSpPr>
        <p:spPr>
          <a:xfrm>
            <a:off x="661475" y="4196755"/>
            <a:ext cx="5316206" cy="6237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</a:pPr>
            <a:r>
              <a:rPr lang="en-US" sz="4900" dirty="0">
                <a:solidFill>
                  <a:srgbClr val="0070C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60M+</a:t>
            </a:r>
            <a:endParaRPr lang="en-US" sz="4900" dirty="0">
              <a:solidFill>
                <a:srgbClr val="0070C0"/>
              </a:solidFill>
            </a:endParaRPr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B4E52F1C-BD87-A488-1936-F2B969FD9CC8}"/>
              </a:ext>
            </a:extLst>
          </p:cNvPr>
          <p:cNvSpPr/>
          <p:nvPr/>
        </p:nvSpPr>
        <p:spPr>
          <a:xfrm>
            <a:off x="661475" y="5056684"/>
            <a:ext cx="531620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Criadores Ativos</a:t>
            </a:r>
            <a:endParaRPr lang="en-US" sz="1850" dirty="0"/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B12C46C6-355C-763C-C04B-CD873053D44D}"/>
              </a:ext>
            </a:extLst>
          </p:cNvPr>
          <p:cNvSpPr/>
          <p:nvPr/>
        </p:nvSpPr>
        <p:spPr>
          <a:xfrm>
            <a:off x="661475" y="5465366"/>
            <a:ext cx="5316206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Profissionais </a:t>
            </a:r>
            <a:r>
              <a:rPr lang="en-US" sz="1450" dirty="0">
                <a:solidFill>
                  <a:srgbClr val="0070C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monetizando conhecimento </a:t>
            </a: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globalmente</a:t>
            </a:r>
            <a:endParaRPr lang="en-US" sz="1450" dirty="0"/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8B8583EA-32AD-2BD1-FAA9-29E4B4898160}"/>
              </a:ext>
            </a:extLst>
          </p:cNvPr>
          <p:cNvSpPr/>
          <p:nvPr/>
        </p:nvSpPr>
        <p:spPr>
          <a:xfrm>
            <a:off x="6213915" y="4196755"/>
            <a:ext cx="5316305" cy="6237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</a:pPr>
            <a:r>
              <a:rPr lang="en-US" sz="4900" dirty="0">
                <a:solidFill>
                  <a:srgbClr val="0070C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40%</a:t>
            </a:r>
            <a:endParaRPr lang="en-US" sz="4900" dirty="0">
              <a:solidFill>
                <a:srgbClr val="0070C0"/>
              </a:solidFill>
            </a:endParaRPr>
          </a:p>
        </p:txBody>
      </p:sp>
      <p:sp>
        <p:nvSpPr>
          <p:cNvPr id="13" name="Text 11">
            <a:extLst>
              <a:ext uri="{FF2B5EF4-FFF2-40B4-BE49-F238E27FC236}">
                <a16:creationId xmlns:a16="http://schemas.microsoft.com/office/drawing/2014/main" id="{DEFC377F-8C72-72F3-B12A-5AF1840CC9F7}"/>
              </a:ext>
            </a:extLst>
          </p:cNvPr>
          <p:cNvSpPr/>
          <p:nvPr/>
        </p:nvSpPr>
        <p:spPr>
          <a:xfrm>
            <a:off x="6213915" y="5056684"/>
            <a:ext cx="53163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Crescimento Anual</a:t>
            </a:r>
            <a:endParaRPr lang="en-US" sz="1850" dirty="0"/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7798E0E2-6E12-2377-01EE-F04A8EA9CB8C}"/>
              </a:ext>
            </a:extLst>
          </p:cNvPr>
          <p:cNvSpPr/>
          <p:nvPr/>
        </p:nvSpPr>
        <p:spPr>
          <a:xfrm>
            <a:off x="6213915" y="5465366"/>
            <a:ext cx="5316305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Expansão do mercado de treinamentos corporativos</a:t>
            </a:r>
            <a:endParaRPr lang="en-US" sz="1450" dirty="0"/>
          </a:p>
        </p:txBody>
      </p:sp>
    </p:spTree>
    <p:extLst>
      <p:ext uri="{BB962C8B-B14F-4D97-AF65-F5344CB8AC3E}">
        <p14:creationId xmlns:p14="http://schemas.microsoft.com/office/powerpoint/2010/main" val="3758495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5529" y="1143199"/>
            <a:ext cx="5770220" cy="118129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Enquanto isso, o profissional de DP...</a:t>
            </a:r>
            <a:endParaRPr lang="en-US" sz="3700" b="1" dirty="0"/>
          </a:p>
        </p:txBody>
      </p:sp>
      <p:sp>
        <p:nvSpPr>
          <p:cNvPr id="3" name="Text 1"/>
          <p:cNvSpPr/>
          <p:nvPr/>
        </p:nvSpPr>
        <p:spPr>
          <a:xfrm>
            <a:off x="661475" y="3104158"/>
            <a:ext cx="6379804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6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…continua sendo remunerado apenas pelas </a:t>
            </a:r>
            <a:r>
              <a:rPr lang="en-US" sz="1600" b="1" dirty="0">
                <a:solidFill>
                  <a:srgbClr val="0070C0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horas trabalhadas</a:t>
            </a:r>
            <a:r>
              <a:rPr lang="en-US" sz="16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6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1279" y="778768"/>
            <a:ext cx="4637269" cy="2627809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2315" y="4305796"/>
            <a:ext cx="283461" cy="28346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275723" y="4299942"/>
            <a:ext cx="470195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Resolve problemas complexos</a:t>
            </a:r>
            <a:endParaRPr lang="en-US" sz="24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84755" y="4305796"/>
            <a:ext cx="283461" cy="28346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828163" y="4299942"/>
            <a:ext cx="4702057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Interpreta leis e normas</a:t>
            </a:r>
            <a:endParaRPr lang="en-US" sz="240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2315" y="5256709"/>
            <a:ext cx="283461" cy="283468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1275723" y="5250855"/>
            <a:ext cx="470195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Orienta e treina empresas</a:t>
            </a:r>
            <a:endParaRPr lang="en-US" sz="2400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84755" y="5256709"/>
            <a:ext cx="283461" cy="283468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6828163" y="5250855"/>
            <a:ext cx="4702057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Evita multas e passivos</a:t>
            </a:r>
            <a:endParaRPr lang="en-US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809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6120" y="1677013"/>
            <a:ext cx="6296860" cy="16303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Quem vende apenas tempo...</a:t>
            </a:r>
            <a:endParaRPr lang="en-US" sz="5100" dirty="0"/>
          </a:p>
        </p:txBody>
      </p:sp>
      <p:sp>
        <p:nvSpPr>
          <p:cNvPr id="4" name="Text 1"/>
          <p:cNvSpPr/>
          <p:nvPr/>
        </p:nvSpPr>
        <p:spPr>
          <a:xfrm>
            <a:off x="356682" y="4234656"/>
            <a:ext cx="6906444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36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...sempre terá um </a:t>
            </a:r>
            <a:r>
              <a:rPr lang="en-US" sz="3600" b="1" dirty="0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limite de renda</a:t>
            </a:r>
            <a:r>
              <a:rPr lang="en-US" sz="36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2" y="662484"/>
            <a:ext cx="10868745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Imagine transformar isso...</a:t>
            </a:r>
            <a:endParaRPr lang="en-US" sz="37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75" y="2159000"/>
            <a:ext cx="5339820" cy="952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50482" y="2918718"/>
            <a:ext cx="496180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 err="1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Pegar</a:t>
            </a: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o </a:t>
            </a:r>
            <a:r>
              <a:rPr lang="en-US" sz="1850" dirty="0" err="1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Conhecimento</a:t>
            </a:r>
            <a:endParaRPr lang="en-US" sz="1850" dirty="0"/>
          </a:p>
        </p:txBody>
      </p:sp>
      <p:sp>
        <p:nvSpPr>
          <p:cNvPr id="5" name="Text 2"/>
          <p:cNvSpPr/>
          <p:nvPr/>
        </p:nvSpPr>
        <p:spPr>
          <a:xfrm>
            <a:off x="850482" y="3327400"/>
            <a:ext cx="4961806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 que você já sabe</a:t>
            </a:r>
            <a:endParaRPr lang="en-US" sz="14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301" y="1879203"/>
            <a:ext cx="5339919" cy="9525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379308" y="2635250"/>
            <a:ext cx="49619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 err="1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Criar</a:t>
            </a: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o Seu </a:t>
            </a:r>
            <a:r>
              <a:rPr lang="en-US" sz="1850" dirty="0" err="1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Método</a:t>
            </a:r>
            <a:endParaRPr lang="en-US" sz="1850" dirty="0"/>
          </a:p>
        </p:txBody>
      </p:sp>
      <p:sp>
        <p:nvSpPr>
          <p:cNvPr id="8" name="Text 4"/>
          <p:cNvSpPr/>
          <p:nvPr/>
        </p:nvSpPr>
        <p:spPr>
          <a:xfrm>
            <a:off x="6379308" y="3043932"/>
            <a:ext cx="4961905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Como você organiza</a:t>
            </a:r>
            <a:endParaRPr lang="en-US" sz="14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75" y="4291310"/>
            <a:ext cx="5339820" cy="9525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850482" y="5047357"/>
            <a:ext cx="496180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 err="1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Transformar</a:t>
            </a: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1850" dirty="0" err="1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em</a:t>
            </a: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1850" dirty="0" err="1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Produto</a:t>
            </a:r>
            <a:endParaRPr lang="en-US" sz="1850" dirty="0"/>
          </a:p>
        </p:txBody>
      </p:sp>
      <p:sp>
        <p:nvSpPr>
          <p:cNvPr id="11" name="Text 6"/>
          <p:cNvSpPr/>
          <p:nvPr/>
        </p:nvSpPr>
        <p:spPr>
          <a:xfrm>
            <a:off x="850482" y="5456039"/>
            <a:ext cx="4961806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 que você entrega</a:t>
            </a:r>
            <a:endParaRPr lang="en-US" sz="14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301" y="4007842"/>
            <a:ext cx="5339919" cy="95250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6379308" y="4763889"/>
            <a:ext cx="49619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 err="1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Aumentar</a:t>
            </a: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1850" dirty="0" err="1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seu</a:t>
            </a: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1850" dirty="0" err="1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Patrimônio</a:t>
            </a:r>
            <a:endParaRPr lang="en-US" sz="1850" dirty="0"/>
          </a:p>
        </p:txBody>
      </p:sp>
      <p:sp>
        <p:nvSpPr>
          <p:cNvPr id="14" name="Text 8"/>
          <p:cNvSpPr/>
          <p:nvPr/>
        </p:nvSpPr>
        <p:spPr>
          <a:xfrm>
            <a:off x="6379308" y="5172571"/>
            <a:ext cx="4961905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 que trabalha por você</a:t>
            </a:r>
            <a:endParaRPr lang="en-US" sz="145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627" y="561689"/>
            <a:ext cx="10868745" cy="118129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 mercado compra exatamente </a:t>
            </a:r>
            <a:r>
              <a:rPr lang="en-US" sz="37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aquilo que você já sabe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.</a:t>
            </a:r>
            <a:endParaRPr lang="en-US" sz="3700" dirty="0"/>
          </a:p>
        </p:txBody>
      </p:sp>
      <p:sp>
        <p:nvSpPr>
          <p:cNvPr id="3" name="Shape 1"/>
          <p:cNvSpPr/>
          <p:nvPr/>
        </p:nvSpPr>
        <p:spPr>
          <a:xfrm>
            <a:off x="661627" y="2167379"/>
            <a:ext cx="5339820" cy="685998"/>
          </a:xfrm>
          <a:prstGeom prst="roundRect">
            <a:avLst>
              <a:gd name="adj" fmla="val 11573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856984" y="2362740"/>
            <a:ext cx="494910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eSocial</a:t>
            </a:r>
            <a:endParaRPr lang="en-US" sz="1850" dirty="0"/>
          </a:p>
        </p:txBody>
      </p:sp>
      <p:sp>
        <p:nvSpPr>
          <p:cNvPr id="5" name="Shape 3"/>
          <p:cNvSpPr/>
          <p:nvPr/>
        </p:nvSpPr>
        <p:spPr>
          <a:xfrm>
            <a:off x="6190453" y="2167379"/>
            <a:ext cx="5339919" cy="685998"/>
          </a:xfrm>
          <a:prstGeom prst="roundRect">
            <a:avLst>
              <a:gd name="adj" fmla="val 11573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6385810" y="2362740"/>
            <a:ext cx="49492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FGTS Digital</a:t>
            </a:r>
            <a:endParaRPr lang="en-US" sz="1850" dirty="0"/>
          </a:p>
        </p:txBody>
      </p:sp>
      <p:sp>
        <p:nvSpPr>
          <p:cNvPr id="7" name="Shape 5"/>
          <p:cNvSpPr/>
          <p:nvPr/>
        </p:nvSpPr>
        <p:spPr>
          <a:xfrm>
            <a:off x="661627" y="3042389"/>
            <a:ext cx="5339820" cy="685998"/>
          </a:xfrm>
          <a:prstGeom prst="roundRect">
            <a:avLst>
              <a:gd name="adj" fmla="val 11573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856984" y="3237751"/>
            <a:ext cx="494910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Folha de Pagamento</a:t>
            </a:r>
            <a:endParaRPr lang="en-US" sz="1850" dirty="0"/>
          </a:p>
        </p:txBody>
      </p:sp>
      <p:sp>
        <p:nvSpPr>
          <p:cNvPr id="9" name="Shape 7"/>
          <p:cNvSpPr/>
          <p:nvPr/>
        </p:nvSpPr>
        <p:spPr>
          <a:xfrm>
            <a:off x="6190453" y="3042389"/>
            <a:ext cx="5339919" cy="685998"/>
          </a:xfrm>
          <a:prstGeom prst="roundRect">
            <a:avLst>
              <a:gd name="adj" fmla="val 11573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6385810" y="3237751"/>
            <a:ext cx="49492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Férias e Rescisão</a:t>
            </a:r>
            <a:endParaRPr lang="en-US" sz="1850" dirty="0"/>
          </a:p>
        </p:txBody>
      </p:sp>
      <p:sp>
        <p:nvSpPr>
          <p:cNvPr id="11" name="Shape 9"/>
          <p:cNvSpPr/>
          <p:nvPr/>
        </p:nvSpPr>
        <p:spPr>
          <a:xfrm>
            <a:off x="661627" y="3917399"/>
            <a:ext cx="5339820" cy="685998"/>
          </a:xfrm>
          <a:prstGeom prst="roundRect">
            <a:avLst>
              <a:gd name="adj" fmla="val 11573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856984" y="4112761"/>
            <a:ext cx="494910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NR1</a:t>
            </a:r>
            <a:endParaRPr lang="en-US" sz="1850" dirty="0"/>
          </a:p>
        </p:txBody>
      </p:sp>
      <p:sp>
        <p:nvSpPr>
          <p:cNvPr id="13" name="Shape 11"/>
          <p:cNvSpPr/>
          <p:nvPr/>
        </p:nvSpPr>
        <p:spPr>
          <a:xfrm>
            <a:off x="6190453" y="3917399"/>
            <a:ext cx="5339919" cy="685998"/>
          </a:xfrm>
          <a:prstGeom prst="roundRect">
            <a:avLst>
              <a:gd name="adj" fmla="val 11573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Text 12"/>
          <p:cNvSpPr/>
          <p:nvPr/>
        </p:nvSpPr>
        <p:spPr>
          <a:xfrm>
            <a:off x="6385810" y="4112761"/>
            <a:ext cx="49492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SST e Compliance</a:t>
            </a:r>
            <a:endParaRPr lang="en-US" sz="1850" dirty="0"/>
          </a:p>
        </p:txBody>
      </p:sp>
      <p:sp>
        <p:nvSpPr>
          <p:cNvPr id="15" name="Text 13"/>
          <p:cNvSpPr/>
          <p:nvPr/>
        </p:nvSpPr>
        <p:spPr>
          <a:xfrm>
            <a:off x="523539" y="5049394"/>
            <a:ext cx="11478330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Cada um desses temas é um </a:t>
            </a:r>
            <a:r>
              <a:rPr lang="en-US" sz="2400" b="1" dirty="0">
                <a:solidFill>
                  <a:srgbClr val="CFD0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produto em </a:t>
            </a:r>
            <a:r>
              <a:rPr lang="en-US" sz="2400" b="1" dirty="0" err="1">
                <a:solidFill>
                  <a:srgbClr val="CFD0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potencial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</a:p>
          <a:p>
            <a:pPr marL="0" indent="0" algn="ctr">
              <a:lnSpc>
                <a:spcPct val="133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 1981 </a:t>
            </a:r>
            <a:r>
              <a:rPr lang="en-US" sz="24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eu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4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comecei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no DP e </a:t>
            </a:r>
            <a:r>
              <a:rPr lang="en-US" sz="24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fui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4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aluna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de </a:t>
            </a:r>
            <a:r>
              <a:rPr lang="en-US" sz="24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cursos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de DP </a:t>
            </a:r>
            <a:r>
              <a:rPr lang="en-US" sz="24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que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4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tem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no mercado </a:t>
            </a:r>
            <a:r>
              <a:rPr lang="en-US" sz="24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até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4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hoje</a:t>
            </a: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!</a:t>
            </a:r>
            <a:endParaRPr 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376" y="737077"/>
            <a:ext cx="10868745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Tudo nasce do mesmo conhecimento.</a:t>
            </a:r>
            <a:endParaRPr lang="en-US" sz="3700" dirty="0">
              <a:solidFill>
                <a:srgbClr val="00B0F0"/>
              </a:solidFill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75" y="2226469"/>
            <a:ext cx="3622882" cy="75604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50482" y="3171527"/>
            <a:ext cx="324486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Especialista em eSocial</a:t>
            </a:r>
            <a:endParaRPr lang="en-US" sz="1850" dirty="0">
              <a:solidFill>
                <a:srgbClr val="FFC000"/>
              </a:solidFill>
            </a:endParaRPr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4357" y="2226469"/>
            <a:ext cx="3622882" cy="75604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4473364" y="3171527"/>
            <a:ext cx="324486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Ebook</a:t>
            </a:r>
            <a:endParaRPr lang="en-US" sz="18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7239" y="2226469"/>
            <a:ext cx="3622882" cy="756047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096246" y="3171527"/>
            <a:ext cx="324486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Workshop</a:t>
            </a:r>
            <a:endParaRPr lang="en-US" sz="185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475" y="3655814"/>
            <a:ext cx="3622882" cy="756047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850482" y="4600873"/>
            <a:ext cx="324486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Curso Online</a:t>
            </a:r>
            <a:endParaRPr lang="en-US" sz="1850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4357" y="3655814"/>
            <a:ext cx="3622882" cy="756047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4473364" y="4600873"/>
            <a:ext cx="324486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Mentoria</a:t>
            </a:r>
            <a:endParaRPr lang="en-US" sz="1850" dirty="0"/>
          </a:p>
        </p:txBody>
      </p:sp>
      <p:sp>
        <p:nvSpPr>
          <p:cNvPr id="13" name="Text 6"/>
          <p:cNvSpPr/>
          <p:nvPr/>
        </p:nvSpPr>
        <p:spPr>
          <a:xfrm>
            <a:off x="356633" y="5708331"/>
            <a:ext cx="11478330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28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Um único tema pode gerar uma </a:t>
            </a:r>
            <a:r>
              <a:rPr lang="en-US" sz="2800" b="1" dirty="0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linha completa de produtos</a:t>
            </a:r>
            <a:r>
              <a:rPr lang="en-US" sz="28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340DA-A9AA-7CC7-6FB8-D54460204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653FB116-2FA3-C3D9-9EDD-1A4DD56864BD}"/>
              </a:ext>
            </a:extLst>
          </p:cNvPr>
          <p:cNvSpPr/>
          <p:nvPr/>
        </p:nvSpPr>
        <p:spPr>
          <a:xfrm>
            <a:off x="661474" y="537172"/>
            <a:ext cx="10868745" cy="118129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37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Quatro formas 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de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transformar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</a:p>
          <a:p>
            <a:pPr marL="0" indent="0" algn="ctr">
              <a:lnSpc>
                <a:spcPct val="104000"/>
              </a:lnSpc>
              <a:buNone/>
            </a:pP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conhecimento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em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patrimônio</a:t>
            </a:r>
            <a:endParaRPr lang="en-US" sz="3700" dirty="0"/>
          </a:p>
        </p:txBody>
      </p:sp>
      <p:pic>
        <p:nvPicPr>
          <p:cNvPr id="3" name="Image 0" descr="preencoded.png">
            <a:extLst>
              <a:ext uri="{FF2B5EF4-FFF2-40B4-BE49-F238E27FC236}">
                <a16:creationId xmlns:a16="http://schemas.microsoft.com/office/drawing/2014/main" id="{F649C886-EEB9-27B8-D310-F7F5C6FB673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1475" y="2285504"/>
            <a:ext cx="378014" cy="378023"/>
          </a:xfrm>
          <a:prstGeom prst="rect">
            <a:avLst/>
          </a:prstGeom>
        </p:spPr>
      </p:pic>
      <p:sp>
        <p:nvSpPr>
          <p:cNvPr id="4" name="Text 1">
            <a:extLst>
              <a:ext uri="{FF2B5EF4-FFF2-40B4-BE49-F238E27FC236}">
                <a16:creationId xmlns:a16="http://schemas.microsoft.com/office/drawing/2014/main" id="{FBB61D83-3171-A568-AF7B-81FC0E17E0CE}"/>
              </a:ext>
            </a:extLst>
          </p:cNvPr>
          <p:cNvSpPr/>
          <p:nvPr/>
        </p:nvSpPr>
        <p:spPr>
          <a:xfrm>
            <a:off x="661475" y="2899767"/>
            <a:ext cx="531620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Ebook</a:t>
            </a:r>
            <a:endParaRPr lang="en-US" sz="1850" dirty="0">
              <a:solidFill>
                <a:srgbClr val="FFC000"/>
              </a:solidFill>
            </a:endParaRPr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8E5EA0E0-4AFC-893A-E874-E364D856F0B6}"/>
              </a:ext>
            </a:extLst>
          </p:cNvPr>
          <p:cNvSpPr/>
          <p:nvPr/>
        </p:nvSpPr>
        <p:spPr>
          <a:xfrm>
            <a:off x="661475" y="3308449"/>
            <a:ext cx="4143790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Rápido de criar, fácil de vender. Primeira porta de entrada para o cliente.</a:t>
            </a:r>
            <a:endParaRPr lang="en-US" sz="1450" dirty="0"/>
          </a:p>
        </p:txBody>
      </p:sp>
      <p:pic>
        <p:nvPicPr>
          <p:cNvPr id="6" name="Image 1" descr="preencoded.png">
            <a:extLst>
              <a:ext uri="{FF2B5EF4-FFF2-40B4-BE49-F238E27FC236}">
                <a16:creationId xmlns:a16="http://schemas.microsoft.com/office/drawing/2014/main" id="{520476B7-A815-05CD-0C82-6F05E6193AB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13915" y="2285504"/>
            <a:ext cx="378014" cy="378023"/>
          </a:xfrm>
          <a:prstGeom prst="rect">
            <a:avLst/>
          </a:prstGeom>
        </p:spPr>
      </p:pic>
      <p:sp>
        <p:nvSpPr>
          <p:cNvPr id="7" name="Text 3">
            <a:extLst>
              <a:ext uri="{FF2B5EF4-FFF2-40B4-BE49-F238E27FC236}">
                <a16:creationId xmlns:a16="http://schemas.microsoft.com/office/drawing/2014/main" id="{F4C866F7-8C1C-A393-9B77-A3DAB31FC61B}"/>
              </a:ext>
            </a:extLst>
          </p:cNvPr>
          <p:cNvSpPr/>
          <p:nvPr/>
        </p:nvSpPr>
        <p:spPr>
          <a:xfrm>
            <a:off x="6213915" y="2899767"/>
            <a:ext cx="53163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Workshop</a:t>
            </a:r>
            <a:endParaRPr lang="en-US" sz="1850" dirty="0">
              <a:solidFill>
                <a:srgbClr val="FFC000"/>
              </a:solidFill>
            </a:endParaRPr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9B6E9302-49D7-16D5-FDD4-AC0429A49875}"/>
              </a:ext>
            </a:extLst>
          </p:cNvPr>
          <p:cNvSpPr/>
          <p:nvPr/>
        </p:nvSpPr>
        <p:spPr>
          <a:xfrm>
            <a:off x="6213915" y="3308449"/>
            <a:ext cx="5316305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Interação ao vivo, alto valor percebido, ideal para validar conteúdo.</a:t>
            </a:r>
            <a:endParaRPr lang="en-US" sz="1450" dirty="0"/>
          </a:p>
        </p:txBody>
      </p:sp>
      <p:pic>
        <p:nvPicPr>
          <p:cNvPr id="9" name="Image 2" descr="preencoded.png">
            <a:extLst>
              <a:ext uri="{FF2B5EF4-FFF2-40B4-BE49-F238E27FC236}">
                <a16:creationId xmlns:a16="http://schemas.microsoft.com/office/drawing/2014/main" id="{41ADFE60-57BA-10B8-BC8F-3CA73FCB50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1475" y="4291310"/>
            <a:ext cx="378014" cy="378023"/>
          </a:xfrm>
          <a:prstGeom prst="rect">
            <a:avLst/>
          </a:prstGeom>
        </p:spPr>
      </p:pic>
      <p:sp>
        <p:nvSpPr>
          <p:cNvPr id="10" name="Text 5">
            <a:extLst>
              <a:ext uri="{FF2B5EF4-FFF2-40B4-BE49-F238E27FC236}">
                <a16:creationId xmlns:a16="http://schemas.microsoft.com/office/drawing/2014/main" id="{C756C650-D637-5E7F-8243-75735CF96565}"/>
              </a:ext>
            </a:extLst>
          </p:cNvPr>
          <p:cNvSpPr/>
          <p:nvPr/>
        </p:nvSpPr>
        <p:spPr>
          <a:xfrm>
            <a:off x="661475" y="4905573"/>
            <a:ext cx="531620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Curso Gravado</a:t>
            </a:r>
            <a:endParaRPr lang="en-US" sz="1850" dirty="0">
              <a:solidFill>
                <a:srgbClr val="FFC000"/>
              </a:solidFill>
            </a:endParaRPr>
          </a:p>
        </p:txBody>
      </p:sp>
      <p:sp>
        <p:nvSpPr>
          <p:cNvPr id="11" name="Text 6">
            <a:extLst>
              <a:ext uri="{FF2B5EF4-FFF2-40B4-BE49-F238E27FC236}">
                <a16:creationId xmlns:a16="http://schemas.microsoft.com/office/drawing/2014/main" id="{0CD3B0EC-C5B0-DC83-94CE-D7D3E9EA4A24}"/>
              </a:ext>
            </a:extLst>
          </p:cNvPr>
          <p:cNvSpPr/>
          <p:nvPr/>
        </p:nvSpPr>
        <p:spPr>
          <a:xfrm>
            <a:off x="661475" y="5314255"/>
            <a:ext cx="4414378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Escala infinita. Vende enquanto você dorme.</a:t>
            </a:r>
            <a:endParaRPr lang="en-US" sz="1450" dirty="0"/>
          </a:p>
        </p:txBody>
      </p:sp>
      <p:pic>
        <p:nvPicPr>
          <p:cNvPr id="12" name="Image 3" descr="preencoded.png">
            <a:extLst>
              <a:ext uri="{FF2B5EF4-FFF2-40B4-BE49-F238E27FC236}">
                <a16:creationId xmlns:a16="http://schemas.microsoft.com/office/drawing/2014/main" id="{36C652B2-9C9F-DB5F-F685-6557CB4BA34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13915" y="4291310"/>
            <a:ext cx="378014" cy="378023"/>
          </a:xfrm>
          <a:prstGeom prst="rect">
            <a:avLst/>
          </a:prstGeom>
        </p:spPr>
      </p:pic>
      <p:sp>
        <p:nvSpPr>
          <p:cNvPr id="13" name="Text 7">
            <a:extLst>
              <a:ext uri="{FF2B5EF4-FFF2-40B4-BE49-F238E27FC236}">
                <a16:creationId xmlns:a16="http://schemas.microsoft.com/office/drawing/2014/main" id="{C90BE88B-85A3-C3B4-1C66-3CDC2E4E5D98}"/>
              </a:ext>
            </a:extLst>
          </p:cNvPr>
          <p:cNvSpPr/>
          <p:nvPr/>
        </p:nvSpPr>
        <p:spPr>
          <a:xfrm>
            <a:off x="6213915" y="4905573"/>
            <a:ext cx="5316305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Mentoria</a:t>
            </a:r>
            <a:endParaRPr lang="en-US" sz="1850" dirty="0">
              <a:solidFill>
                <a:srgbClr val="FFC000"/>
              </a:solidFill>
            </a:endParaRPr>
          </a:p>
        </p:txBody>
      </p:sp>
      <p:sp>
        <p:nvSpPr>
          <p:cNvPr id="14" name="Text 8">
            <a:extLst>
              <a:ext uri="{FF2B5EF4-FFF2-40B4-BE49-F238E27FC236}">
                <a16:creationId xmlns:a16="http://schemas.microsoft.com/office/drawing/2014/main" id="{0E1A59D5-C637-94EF-B8D6-840029FEE09F}"/>
              </a:ext>
            </a:extLst>
          </p:cNvPr>
          <p:cNvSpPr/>
          <p:nvPr/>
        </p:nvSpPr>
        <p:spPr>
          <a:xfrm>
            <a:off x="6213915" y="5314255"/>
            <a:ext cx="5316305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Alto ticket, transformação profunda, máxima autoridade.</a:t>
            </a:r>
            <a:endParaRPr lang="en-US" sz="1450" dirty="0"/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id="{0A61C6AF-EDCB-1300-6F06-2A59583C8B8F}"/>
              </a:ext>
            </a:extLst>
          </p:cNvPr>
          <p:cNvSpPr/>
          <p:nvPr/>
        </p:nvSpPr>
        <p:spPr>
          <a:xfrm>
            <a:off x="356682" y="6228654"/>
            <a:ext cx="11478330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Cada formato gera ativos </a:t>
            </a:r>
            <a:r>
              <a:rPr lang="en-US" sz="1450" b="1" dirty="0">
                <a:solidFill>
                  <a:srgbClr val="CFD0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diferentes</a:t>
            </a: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— e todos partem do mesmo conhecimento.</a:t>
            </a:r>
            <a:endParaRPr lang="en-US" sz="1450" dirty="0"/>
          </a:p>
        </p:txBody>
      </p:sp>
    </p:spTree>
    <p:extLst>
      <p:ext uri="{BB962C8B-B14F-4D97-AF65-F5344CB8AC3E}">
        <p14:creationId xmlns:p14="http://schemas.microsoft.com/office/powerpoint/2010/main" val="55768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CB8DF5A8-A4EA-C530-4B5A-FCB17E2E7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6" b="15321"/>
          <a:stretch>
            <a:fillRect/>
          </a:stretch>
        </p:blipFill>
        <p:spPr>
          <a:xfrm>
            <a:off x="5812972" y="125680"/>
            <a:ext cx="6195526" cy="6570629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2C0A5094-7531-4336-46A4-B3DA0C347DF9}"/>
              </a:ext>
            </a:extLst>
          </p:cNvPr>
          <p:cNvSpPr/>
          <p:nvPr/>
        </p:nvSpPr>
        <p:spPr>
          <a:xfrm>
            <a:off x="857570" y="1149517"/>
            <a:ext cx="3723761" cy="50273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seu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conhecimento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pode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se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transformar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em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vários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ativos</a:t>
            </a:r>
            <a:r>
              <a:rPr lang="en-US" sz="37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do </a:t>
            </a:r>
            <a:r>
              <a:rPr lang="en-US" sz="3700" dirty="0" err="1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conhecimento</a:t>
            </a:r>
            <a:r>
              <a:rPr lang="en-US" sz="3700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.</a:t>
            </a:r>
            <a:endParaRPr lang="en-US" sz="3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6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ocê Sabia - DP - ebook jessica e zenaide 29 03 017 - versão 1.01">
            <a:extLst>
              <a:ext uri="{FF2B5EF4-FFF2-40B4-BE49-F238E27FC236}">
                <a16:creationId xmlns:a16="http://schemas.microsoft.com/office/drawing/2014/main" id="{AC608A6E-19B8-3DEA-D67E-6A7D83734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988" y="2485732"/>
            <a:ext cx="2874819" cy="4079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2502CBE-4368-E69B-D7D7-1D2CA6714B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282" y="2485733"/>
            <a:ext cx="6820426" cy="4185051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A9890D07-82B9-BD0C-259A-AC5C35B98314}"/>
              </a:ext>
            </a:extLst>
          </p:cNvPr>
          <p:cNvSpPr txBox="1"/>
          <p:nvPr/>
        </p:nvSpPr>
        <p:spPr>
          <a:xfrm>
            <a:off x="728454" y="593557"/>
            <a:ext cx="8026400" cy="13336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170"/>
              </a:lnSpc>
            </a:pPr>
            <a:r>
              <a:rPr lang="en-US" sz="4800" spc="-290" dirty="0" err="1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Comece</a:t>
            </a:r>
            <a:r>
              <a:rPr lang="en-US" sz="4800" spc="-290" dirty="0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 com </a:t>
            </a:r>
            <a:r>
              <a:rPr lang="en-US" sz="4800" spc="-290" dirty="0" err="1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Ebooks</a:t>
            </a:r>
            <a:r>
              <a:rPr lang="en-US" sz="4800" spc="-290" dirty="0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</a:p>
          <a:p>
            <a:pPr>
              <a:lnSpc>
                <a:spcPts val="5170"/>
              </a:lnSpc>
            </a:pPr>
            <a:r>
              <a:rPr lang="en-US" sz="4000" spc="-290" dirty="0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(e </a:t>
            </a:r>
            <a:r>
              <a:rPr lang="en-US" sz="4000" spc="-290" dirty="0" err="1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depois</a:t>
            </a:r>
            <a:r>
              <a:rPr lang="en-US" sz="4000" spc="-290" dirty="0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en-US" sz="4000" spc="-290" dirty="0" err="1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aos</a:t>
            </a:r>
            <a:r>
              <a:rPr lang="en-US" sz="4000" spc="-290" dirty="0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 LIVROS).</a:t>
            </a:r>
          </a:p>
        </p:txBody>
      </p:sp>
    </p:spTree>
    <p:extLst>
      <p:ext uri="{BB962C8B-B14F-4D97-AF65-F5344CB8AC3E}">
        <p14:creationId xmlns:p14="http://schemas.microsoft.com/office/powerpoint/2010/main" val="1388570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>
            <a:extLst>
              <a:ext uri="{FF2B5EF4-FFF2-40B4-BE49-F238E27FC236}">
                <a16:creationId xmlns:a16="http://schemas.microsoft.com/office/drawing/2014/main" id="{A72AF214-A545-051C-3414-8697AC84A9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23109"/>
            <a:ext cx="12317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0960" tIns="30480" rIns="60960" bIns="3048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sz="1200"/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AB76F2F9-1123-DC26-B84D-428C8E089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86"/>
            <a:ext cx="12037047" cy="6847114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9187845C-CAFA-2718-BF01-08D50A0100D2}"/>
              </a:ext>
            </a:extLst>
          </p:cNvPr>
          <p:cNvSpPr/>
          <p:nvPr/>
        </p:nvSpPr>
        <p:spPr>
          <a:xfrm>
            <a:off x="0" y="6363478"/>
            <a:ext cx="5645019" cy="49452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/>
              <a:t>@zenaidecarvalhomentora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2809FA18-B7D3-6C3A-C59A-5DAEBF455D51}"/>
              </a:ext>
            </a:extLst>
          </p:cNvPr>
          <p:cNvSpPr/>
          <p:nvPr/>
        </p:nvSpPr>
        <p:spPr>
          <a:xfrm>
            <a:off x="1268963" y="123112"/>
            <a:ext cx="3778898" cy="72597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/>
              <a:t>Quem não me conhece?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1D971BF-A9EC-7FC2-3381-7830465E7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938" y="1647944"/>
            <a:ext cx="1752752" cy="1714649"/>
          </a:xfrm>
          <a:prstGeom prst="rect">
            <a:avLst/>
          </a:prstGeom>
        </p:spPr>
      </p:pic>
      <p:sp>
        <p:nvSpPr>
          <p:cNvPr id="5" name="TextBox 8">
            <a:extLst>
              <a:ext uri="{FF2B5EF4-FFF2-40B4-BE49-F238E27FC236}">
                <a16:creationId xmlns:a16="http://schemas.microsoft.com/office/drawing/2014/main" id="{1DE60EBB-872F-9289-46A2-39877B528083}"/>
              </a:ext>
            </a:extLst>
          </p:cNvPr>
          <p:cNvSpPr txBox="1"/>
          <p:nvPr/>
        </p:nvSpPr>
        <p:spPr>
          <a:xfrm>
            <a:off x="0" y="593557"/>
            <a:ext cx="121920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70"/>
              </a:lnSpc>
            </a:pPr>
            <a:r>
              <a:rPr lang="en-US" sz="4800" spc="-290" dirty="0" err="1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Quer</a:t>
            </a:r>
            <a:r>
              <a:rPr lang="en-US" sz="4800" spc="-290" dirty="0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 </a:t>
            </a:r>
            <a:r>
              <a:rPr lang="en-US" sz="4800" spc="-290" dirty="0" err="1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criar</a:t>
            </a:r>
            <a:r>
              <a:rPr lang="en-US" sz="4800" spc="-290" dirty="0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 um </a:t>
            </a:r>
            <a:r>
              <a:rPr lang="en-US" sz="4800" spc="-290" dirty="0" err="1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ebook</a:t>
            </a:r>
            <a:r>
              <a:rPr lang="en-US" sz="4800" spc="-290" dirty="0">
                <a:solidFill>
                  <a:schemeClr val="bg1"/>
                </a:solidFill>
                <a:latin typeface="Archivo Black"/>
                <a:ea typeface="Archivo Black"/>
                <a:cs typeface="Archivo Black"/>
                <a:sym typeface="Archivo Black"/>
              </a:rPr>
              <a:t> AGORA?</a:t>
            </a:r>
            <a:endParaRPr lang="en-US" sz="4000" spc="-290" dirty="0">
              <a:solidFill>
                <a:schemeClr val="bg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F1AD65E-A693-DD2E-E49A-9D3AFA31C615}"/>
              </a:ext>
            </a:extLst>
          </p:cNvPr>
          <p:cNvSpPr txBox="1"/>
          <p:nvPr/>
        </p:nvSpPr>
        <p:spPr>
          <a:xfrm>
            <a:off x="65314" y="3429000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hlinkClick r:id="rId3"/>
              </a:rPr>
              <a:t>https://gamma.app/signup?r=0tfpa31fuo608e8</a:t>
            </a:r>
            <a:r>
              <a:rPr lang="pt-BR" dirty="0"/>
              <a:t> 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9A3C026-3156-2669-B026-A09E53E1648E}"/>
              </a:ext>
            </a:extLst>
          </p:cNvPr>
          <p:cNvSpPr txBox="1"/>
          <p:nvPr/>
        </p:nvSpPr>
        <p:spPr>
          <a:xfrm>
            <a:off x="727789" y="4240560"/>
            <a:ext cx="1090748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</a:rPr>
              <a:t>Crie um MANUAL PRÁTICO sobre Admissão de Empregados, destinado a profissionais de departamento pessoal. Inclua exercícios.</a:t>
            </a:r>
          </a:p>
        </p:txBody>
      </p:sp>
    </p:spTree>
    <p:extLst>
      <p:ext uri="{BB962C8B-B14F-4D97-AF65-F5344CB8AC3E}">
        <p14:creationId xmlns:p14="http://schemas.microsoft.com/office/powerpoint/2010/main" val="68320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3360" y="2169616"/>
            <a:ext cx="6296860" cy="16303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Você não precisa criar tudo.</a:t>
            </a:r>
            <a:endParaRPr lang="en-US" sz="5100" dirty="0"/>
          </a:p>
        </p:txBody>
      </p:sp>
      <p:sp>
        <p:nvSpPr>
          <p:cNvPr id="4" name="Text 1"/>
          <p:cNvSpPr/>
          <p:nvPr/>
        </p:nvSpPr>
        <p:spPr>
          <a:xfrm>
            <a:off x="5233360" y="4083447"/>
            <a:ext cx="6296860" cy="17201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2000" b="1" dirty="0">
                <a:solidFill>
                  <a:srgbClr val="FFC000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Comece por um.</a:t>
            </a:r>
            <a:endParaRPr lang="en-US" sz="2000" dirty="0">
              <a:solidFill>
                <a:srgbClr val="FFC000"/>
              </a:solidFill>
            </a:endParaRPr>
          </a:p>
          <a:p>
            <a:pPr marL="0" indent="0" algn="ctr">
              <a:lnSpc>
                <a:spcPct val="133000"/>
              </a:lnSpc>
              <a:buNone/>
            </a:pPr>
            <a:r>
              <a:rPr lang="en-US" sz="20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Um único ativo pode abrir dezenas de oportunidades.</a:t>
            </a:r>
            <a:endParaRPr lang="en-US" sz="2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1869579"/>
            <a:ext cx="10868745" cy="23627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74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Empreender não significa abrir uma empresa.</a:t>
            </a:r>
            <a:endParaRPr lang="en-US" sz="7400" dirty="0"/>
          </a:p>
        </p:txBody>
      </p:sp>
      <p:sp>
        <p:nvSpPr>
          <p:cNvPr id="3" name="Text 1"/>
          <p:cNvSpPr/>
          <p:nvPr/>
        </p:nvSpPr>
        <p:spPr>
          <a:xfrm>
            <a:off x="356682" y="4610398"/>
            <a:ext cx="11478330" cy="3779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3200" b="1" dirty="0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Empreender significa </a:t>
            </a:r>
            <a:r>
              <a:rPr lang="en-US" sz="3200" b="1" dirty="0" err="1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criar</a:t>
            </a:r>
            <a:r>
              <a:rPr lang="en-US" sz="3200" b="1" dirty="0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 </a:t>
            </a:r>
            <a:r>
              <a:rPr lang="en-US" sz="3200" b="1" dirty="0" err="1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ativos</a:t>
            </a:r>
            <a:r>
              <a:rPr lang="en-US" sz="3200" b="1" dirty="0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 </a:t>
            </a:r>
            <a:r>
              <a:rPr lang="en-US" sz="3200" b="1" dirty="0" err="1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que</a:t>
            </a:r>
            <a:r>
              <a:rPr lang="en-US" sz="3200" b="1" dirty="0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 </a:t>
            </a:r>
            <a:r>
              <a:rPr lang="en-US" sz="3200" b="1" dirty="0" err="1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geram</a:t>
            </a:r>
            <a:r>
              <a:rPr lang="en-US" sz="3200" b="1" dirty="0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 </a:t>
            </a:r>
            <a:r>
              <a:rPr lang="en-US" sz="3200" b="1" dirty="0" err="1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renda</a:t>
            </a:r>
            <a:r>
              <a:rPr lang="en-US" sz="3200" b="1" dirty="0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561777"/>
            <a:ext cx="10868745" cy="472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36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 Método </a:t>
            </a:r>
            <a:r>
              <a:rPr lang="en-US" sz="36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MOVE</a:t>
            </a:r>
            <a:endParaRPr lang="en-US" sz="3600" dirty="0">
              <a:solidFill>
                <a:srgbClr val="00B0F0"/>
              </a:solidFill>
            </a:endParaRPr>
          </a:p>
        </p:txBody>
      </p:sp>
      <p:sp>
        <p:nvSpPr>
          <p:cNvPr id="3" name="Shape 1"/>
          <p:cNvSpPr/>
          <p:nvPr/>
        </p:nvSpPr>
        <p:spPr>
          <a:xfrm>
            <a:off x="661475" y="1276152"/>
            <a:ext cx="604822" cy="907256"/>
          </a:xfrm>
          <a:prstGeom prst="roundRect">
            <a:avLst>
              <a:gd name="adj" fmla="val 360022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0482" y="1616273"/>
            <a:ext cx="226808" cy="226814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387242" y="1427361"/>
            <a:ext cx="10142978" cy="236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40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Mapear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6" name="Text 3"/>
          <p:cNvSpPr/>
          <p:nvPr/>
        </p:nvSpPr>
        <p:spPr>
          <a:xfrm>
            <a:off x="3878516" y="1500537"/>
            <a:ext cx="10142978" cy="2176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28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Identificar </a:t>
            </a:r>
            <a:r>
              <a:rPr lang="en-US" sz="28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seu</a:t>
            </a:r>
            <a:r>
              <a:rPr lang="en-US" sz="28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8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conhecimento</a:t>
            </a:r>
            <a:r>
              <a:rPr lang="en-US" sz="28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e </a:t>
            </a:r>
            <a:r>
              <a:rPr lang="en-US" sz="28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seu</a:t>
            </a:r>
            <a:r>
              <a:rPr lang="en-US" sz="28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8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cliente</a:t>
            </a:r>
            <a:r>
              <a:rPr lang="en-US" sz="28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ideal</a:t>
            </a:r>
            <a:endParaRPr lang="en-US" sz="2800" dirty="0"/>
          </a:p>
        </p:txBody>
      </p:sp>
      <p:sp>
        <p:nvSpPr>
          <p:cNvPr id="7" name="Shape 4"/>
          <p:cNvSpPr/>
          <p:nvPr/>
        </p:nvSpPr>
        <p:spPr>
          <a:xfrm>
            <a:off x="661475" y="2304355"/>
            <a:ext cx="604822" cy="907256"/>
          </a:xfrm>
          <a:prstGeom prst="roundRect">
            <a:avLst>
              <a:gd name="adj" fmla="val 360022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0482" y="2644477"/>
            <a:ext cx="226808" cy="226814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387242" y="2455565"/>
            <a:ext cx="10142978" cy="236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40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Organizar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10" name="Text 6"/>
          <p:cNvSpPr/>
          <p:nvPr/>
        </p:nvSpPr>
        <p:spPr>
          <a:xfrm>
            <a:off x="3943831" y="2474119"/>
            <a:ext cx="10142978" cy="2176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32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Estruturar em um método replicável</a:t>
            </a:r>
            <a:endParaRPr lang="en-US" sz="3200" dirty="0"/>
          </a:p>
        </p:txBody>
      </p:sp>
      <p:sp>
        <p:nvSpPr>
          <p:cNvPr id="11" name="Shape 7"/>
          <p:cNvSpPr/>
          <p:nvPr/>
        </p:nvSpPr>
        <p:spPr>
          <a:xfrm>
            <a:off x="661475" y="3332559"/>
            <a:ext cx="604822" cy="907256"/>
          </a:xfrm>
          <a:prstGeom prst="roundRect">
            <a:avLst>
              <a:gd name="adj" fmla="val 360022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0482" y="3672681"/>
            <a:ext cx="226808" cy="226814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1387242" y="3483769"/>
            <a:ext cx="10142978" cy="236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40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Validar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14" name="Text 9"/>
          <p:cNvSpPr/>
          <p:nvPr/>
        </p:nvSpPr>
        <p:spPr>
          <a:xfrm>
            <a:off x="3878516" y="3493046"/>
            <a:ext cx="10142978" cy="2176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32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Testar com audiência real antes de escalar</a:t>
            </a:r>
            <a:endParaRPr lang="en-US" sz="3200" dirty="0"/>
          </a:p>
        </p:txBody>
      </p:sp>
      <p:sp>
        <p:nvSpPr>
          <p:cNvPr id="15" name="Shape 10"/>
          <p:cNvSpPr/>
          <p:nvPr/>
        </p:nvSpPr>
        <p:spPr>
          <a:xfrm>
            <a:off x="661475" y="4360763"/>
            <a:ext cx="604822" cy="907256"/>
          </a:xfrm>
          <a:prstGeom prst="roundRect">
            <a:avLst>
              <a:gd name="adj" fmla="val 360022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0482" y="4700885"/>
            <a:ext cx="226808" cy="226814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1387242" y="4511973"/>
            <a:ext cx="10142978" cy="236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40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Entregar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18" name="Text 12"/>
          <p:cNvSpPr/>
          <p:nvPr/>
        </p:nvSpPr>
        <p:spPr>
          <a:xfrm>
            <a:off x="3878516" y="4483199"/>
            <a:ext cx="10142978" cy="2176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32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Entregar</a:t>
            </a:r>
            <a:r>
              <a:rPr lang="en-US" sz="32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seu primeiro produto digital</a:t>
            </a:r>
            <a:endParaRPr lang="en-US" sz="3200" dirty="0"/>
          </a:p>
        </p:txBody>
      </p:sp>
      <p:sp>
        <p:nvSpPr>
          <p:cNvPr id="19" name="Shape 13"/>
          <p:cNvSpPr/>
          <p:nvPr/>
        </p:nvSpPr>
        <p:spPr>
          <a:xfrm>
            <a:off x="661475" y="5388967"/>
            <a:ext cx="604822" cy="907256"/>
          </a:xfrm>
          <a:prstGeom prst="roundRect">
            <a:avLst>
              <a:gd name="adj" fmla="val 360022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0" name="Image 4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0482" y="5729089"/>
            <a:ext cx="226808" cy="226814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1387242" y="5540177"/>
            <a:ext cx="10142978" cy="236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40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Escalar</a:t>
            </a: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22" name="Text 15"/>
          <p:cNvSpPr/>
          <p:nvPr/>
        </p:nvSpPr>
        <p:spPr>
          <a:xfrm>
            <a:off x="3878516" y="5582195"/>
            <a:ext cx="10142978" cy="2176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3200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Multiplicar</a:t>
            </a:r>
            <a:r>
              <a:rPr lang="en-US" sz="32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$$$ com novos formatos e canais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0" grpId="0" build="p" animBg="1"/>
      <p:bldP spid="14" grpId="0" build="p" animBg="1"/>
      <p:bldP spid="18" grpId="0" build="p" animBg="1"/>
      <p:bldP spid="2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924520"/>
            <a:ext cx="10868745" cy="35440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115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Não falta conhecimento.</a:t>
            </a:r>
            <a:endParaRPr lang="en-US" sz="11150" dirty="0"/>
          </a:p>
        </p:txBody>
      </p:sp>
      <p:sp>
        <p:nvSpPr>
          <p:cNvPr id="3" name="Text 1"/>
          <p:cNvSpPr/>
          <p:nvPr/>
        </p:nvSpPr>
        <p:spPr>
          <a:xfrm>
            <a:off x="661475" y="4752082"/>
            <a:ext cx="10868745" cy="1181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7400" dirty="0">
                <a:solidFill>
                  <a:srgbClr val="5A6E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Falta organização.</a:t>
            </a:r>
            <a:endParaRPr lang="en-US" sz="7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3360" y="2088158"/>
            <a:ext cx="6296860" cy="118129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 patrimônio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invisível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</a:p>
          <a:p>
            <a:pPr marL="0" indent="0" algn="ctr">
              <a:lnSpc>
                <a:spcPct val="104000"/>
              </a:lnSpc>
              <a:buNone/>
            </a:pP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já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existe.</a:t>
            </a:r>
            <a:endParaRPr lang="en-US" sz="3700" dirty="0"/>
          </a:p>
        </p:txBody>
      </p:sp>
      <p:sp>
        <p:nvSpPr>
          <p:cNvPr id="4" name="Text 1"/>
          <p:cNvSpPr/>
          <p:nvPr/>
        </p:nvSpPr>
        <p:spPr>
          <a:xfrm>
            <a:off x="5233360" y="4010124"/>
            <a:ext cx="6906444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Você apenas ainda não o transformou em </a:t>
            </a:r>
            <a:r>
              <a:rPr lang="en-US" b="1" dirty="0">
                <a:solidFill>
                  <a:srgbClr val="5A6E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patrimônio financeiro</a:t>
            </a:r>
            <a:r>
              <a:rPr lang="en-US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3501" y="545405"/>
            <a:ext cx="5770220" cy="23625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Sua experiência pode continuar gerando renda mesmo quando você decidir trabalhar menos.</a:t>
            </a:r>
            <a:endParaRPr lang="en-US" sz="3700" dirty="0"/>
          </a:p>
        </p:txBody>
      </p:sp>
      <p:sp>
        <p:nvSpPr>
          <p:cNvPr id="3" name="Text 1"/>
          <p:cNvSpPr/>
          <p:nvPr/>
        </p:nvSpPr>
        <p:spPr>
          <a:xfrm>
            <a:off x="636075" y="3752729"/>
            <a:ext cx="10619235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2400" dirty="0">
                <a:solidFill>
                  <a:srgbClr val="00B0F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Liberdade financeira não é sobre parar de trabalhar. É sobre </a:t>
            </a:r>
            <a:r>
              <a:rPr lang="en-US" sz="2400" b="1" dirty="0">
                <a:solidFill>
                  <a:srgbClr val="00B0F0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ter a escolha</a:t>
            </a:r>
            <a:r>
              <a:rPr lang="en-US" sz="2400" dirty="0">
                <a:solidFill>
                  <a:srgbClr val="00B0F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400" dirty="0">
              <a:solidFill>
                <a:srgbClr val="00B0F0"/>
              </a:solidFill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932" y="545405"/>
            <a:ext cx="4637269" cy="2627809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6075" y="4912122"/>
            <a:ext cx="5341605" cy="76190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901281" y="4937522"/>
            <a:ext cx="5076400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2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Hoje</a:t>
            </a:r>
            <a:endParaRPr lang="en-US" sz="3200" dirty="0"/>
          </a:p>
        </p:txBody>
      </p:sp>
      <p:sp>
        <p:nvSpPr>
          <p:cNvPr id="7" name="Text 3"/>
          <p:cNvSpPr/>
          <p:nvPr/>
        </p:nvSpPr>
        <p:spPr>
          <a:xfrm>
            <a:off x="901281" y="5346204"/>
            <a:ext cx="5076400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Você trabalha para gerar renda</a:t>
            </a:r>
            <a:endParaRPr lang="en-US" sz="24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88515" y="4912122"/>
            <a:ext cx="5341705" cy="761901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6453721" y="4937522"/>
            <a:ext cx="5076500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2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Amanhã</a:t>
            </a:r>
            <a:endParaRPr lang="en-US" sz="3200" dirty="0"/>
          </a:p>
        </p:txBody>
      </p:sp>
      <p:sp>
        <p:nvSpPr>
          <p:cNvPr id="10" name="Text 5"/>
          <p:cNvSpPr/>
          <p:nvPr/>
        </p:nvSpPr>
        <p:spPr>
          <a:xfrm>
            <a:off x="6453721" y="5346204"/>
            <a:ext cx="5076500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2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Seus ativos trabalham por você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0096" y="571974"/>
            <a:ext cx="10868745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onde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o </a:t>
            </a:r>
            <a:r>
              <a:rPr lang="en-US" sz="37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Marketing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entra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nisso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? </a:t>
            </a:r>
            <a:endParaRPr lang="en-US" sz="37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1475" y="1531316"/>
            <a:ext cx="3496877" cy="144234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77479" y="1745728"/>
            <a:ext cx="2966467" cy="5905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b="1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POSICIONAMENTO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5" name="Text 2"/>
          <p:cNvSpPr/>
          <p:nvPr/>
        </p:nvSpPr>
        <p:spPr>
          <a:xfrm>
            <a:off x="926679" y="2206405"/>
            <a:ext cx="2966467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Como </a:t>
            </a:r>
            <a:r>
              <a:rPr lang="en-US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você</a:t>
            </a: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quer</a:t>
            </a: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ser </a:t>
            </a:r>
            <a:r>
              <a:rPr lang="en-US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lembrado</a:t>
            </a: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?</a:t>
            </a:r>
            <a:endParaRPr lang="en-US" b="1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42291" y="3406577"/>
            <a:ext cx="3496877" cy="144234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758295" y="3620989"/>
            <a:ext cx="2966467" cy="5905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b="1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CLIENTE IDEAL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8" name="Text 4"/>
          <p:cNvSpPr/>
          <p:nvPr/>
        </p:nvSpPr>
        <p:spPr>
          <a:xfrm>
            <a:off x="3754963" y="4076601"/>
            <a:ext cx="2966467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Para quem </a:t>
            </a:r>
            <a:r>
              <a:rPr lang="en-US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você</a:t>
            </a: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quer</a:t>
            </a: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vender </a:t>
            </a:r>
          </a:p>
          <a:p>
            <a:pPr marL="0" indent="0" algn="l">
              <a:lnSpc>
                <a:spcPct val="133000"/>
              </a:lnSpc>
              <a:buNone/>
            </a:pP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 quais as </a:t>
            </a:r>
            <a:r>
              <a:rPr lang="en-US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dores</a:t>
            </a: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dele?</a:t>
            </a:r>
            <a:endParaRPr lang="en-US" b="1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85375" y="4634508"/>
            <a:ext cx="3496877" cy="144234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901378" y="4848920"/>
            <a:ext cx="2966467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b="1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CONTEÚDO 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11" name="Text 6"/>
          <p:cNvSpPr/>
          <p:nvPr/>
        </p:nvSpPr>
        <p:spPr>
          <a:xfrm>
            <a:off x="7901378" y="5257602"/>
            <a:ext cx="2966467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Focado</a:t>
            </a: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no </a:t>
            </a:r>
            <a:r>
              <a:rPr lang="en-US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seu</a:t>
            </a: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b="1" dirty="0" err="1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cliente</a:t>
            </a:r>
            <a:r>
              <a:rPr lang="en-US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ideal</a:t>
            </a:r>
            <a:endParaRPr lang="en-US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08CC5-63F0-D3D1-3EA8-F0AFF4C0B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7371D642-FDD2-BF16-B2A3-29E6211097C1}"/>
              </a:ext>
            </a:extLst>
          </p:cNvPr>
          <p:cNvSpPr/>
          <p:nvPr/>
        </p:nvSpPr>
        <p:spPr>
          <a:xfrm>
            <a:off x="820096" y="571974"/>
            <a:ext cx="10868745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Prompt para o CHATGPT (print e </a:t>
            </a:r>
            <a:r>
              <a:rPr lang="en-US" sz="3700" dirty="0" err="1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cole</a:t>
            </a:r>
            <a:r>
              <a:rPr lang="en-US" sz="37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):</a:t>
            </a:r>
            <a:endParaRPr lang="en-US" sz="3700" dirty="0">
              <a:solidFill>
                <a:srgbClr val="FFC000"/>
              </a:solidFill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83E2AE16-808B-15AE-9943-9607075D7388}"/>
              </a:ext>
            </a:extLst>
          </p:cNvPr>
          <p:cNvSpPr/>
          <p:nvPr/>
        </p:nvSpPr>
        <p:spPr>
          <a:xfrm>
            <a:off x="820096" y="1514117"/>
            <a:ext cx="10311324" cy="49240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Sou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profissional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do DP e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desejo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empreender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com [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serviços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/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educação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] para o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público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[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tipo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de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público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*].</a:t>
            </a:r>
          </a:p>
          <a:p>
            <a:pPr marL="0" indent="0" algn="l">
              <a:lnSpc>
                <a:spcPct val="104000"/>
              </a:lnSpc>
              <a:buNone/>
            </a:pPr>
            <a:endParaRPr lang="en-US" sz="2400" b="1" dirty="0">
              <a:solidFill>
                <a:schemeClr val="bg1"/>
              </a:solidFill>
              <a:latin typeface="Roboto Medium" pitchFamily="34" charset="0"/>
              <a:ea typeface="Roboto Medium" pitchFamily="34" charset="-122"/>
              <a:cs typeface="Roboto Medium" pitchFamily="34" charset="-120"/>
            </a:endParaRPr>
          </a:p>
          <a:p>
            <a:pPr marL="0" indent="0" algn="l">
              <a:lnSpc>
                <a:spcPct val="104000"/>
              </a:lnSpc>
              <a:buNone/>
            </a:pP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Liste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para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mim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:</a:t>
            </a:r>
          </a:p>
          <a:p>
            <a:pPr marL="457200" indent="-457200" algn="l">
              <a:lnSpc>
                <a:spcPct val="104000"/>
              </a:lnSpc>
              <a:buAutoNum type="arabicParenR"/>
            </a:pP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Características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do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público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(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dores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desejos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, dados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demográficos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)</a:t>
            </a:r>
          </a:p>
          <a:p>
            <a:pPr marL="457200" indent="-457200" algn="l">
              <a:lnSpc>
                <a:spcPct val="104000"/>
              </a:lnSpc>
              <a:buAutoNum type="arabicParenR"/>
            </a:pP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Tipos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de [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serviços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/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atividades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educacionais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]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que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posso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criar</a:t>
            </a:r>
            <a:endParaRPr lang="en-US" sz="2400" b="1" dirty="0">
              <a:solidFill>
                <a:schemeClr val="bg1"/>
              </a:solidFill>
              <a:latin typeface="Roboto Medium" pitchFamily="34" charset="0"/>
              <a:ea typeface="Roboto Medium" pitchFamily="34" charset="-122"/>
              <a:cs typeface="Roboto Medium" pitchFamily="34" charset="-120"/>
            </a:endParaRPr>
          </a:p>
          <a:p>
            <a:pPr marL="457200" indent="-457200" algn="l">
              <a:lnSpc>
                <a:spcPct val="104000"/>
              </a:lnSpc>
              <a:buAutoNum type="arabicParenR"/>
            </a:pP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Estratégia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para usar no Instagram para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criar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conteúdo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com esse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objetivo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incluindo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sugestão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de BIO e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conteúdo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de reels,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carrosséis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e FEED.</a:t>
            </a:r>
          </a:p>
          <a:p>
            <a:pPr marL="457200" indent="-457200" algn="l">
              <a:lnSpc>
                <a:spcPct val="104000"/>
              </a:lnSpc>
              <a:buAutoNum type="arabicParenR"/>
            </a:pPr>
            <a:endParaRPr lang="en-US" sz="2400" b="1" dirty="0">
              <a:solidFill>
                <a:schemeClr val="bg1"/>
              </a:solidFill>
              <a:latin typeface="Roboto Medium" pitchFamily="34" charset="0"/>
              <a:ea typeface="Roboto Medium" pitchFamily="34" charset="-122"/>
              <a:cs typeface="Roboto Medium" pitchFamily="34" charset="-120"/>
            </a:endParaRPr>
          </a:p>
          <a:p>
            <a:pPr marL="457200" indent="-457200" algn="l">
              <a:lnSpc>
                <a:spcPct val="104000"/>
              </a:lnSpc>
              <a:buAutoNum type="arabicParenR"/>
            </a:pPr>
            <a:endParaRPr lang="en-US" sz="2400" b="1" dirty="0">
              <a:solidFill>
                <a:schemeClr val="bg1"/>
              </a:solidFill>
              <a:latin typeface="Roboto Medium" pitchFamily="34" charset="0"/>
              <a:ea typeface="Roboto Medium" pitchFamily="34" charset="-122"/>
              <a:cs typeface="Roboto Medium" pitchFamily="34" charset="-120"/>
            </a:endParaRPr>
          </a:p>
          <a:p>
            <a:pPr marL="457200" indent="-457200" algn="l">
              <a:lnSpc>
                <a:spcPct val="104000"/>
              </a:lnSpc>
              <a:buAutoNum type="arabicParenR"/>
            </a:pPr>
            <a:endParaRPr lang="en-US" sz="2400" b="1" dirty="0">
              <a:solidFill>
                <a:schemeClr val="bg1"/>
              </a:solidFill>
              <a:latin typeface="Roboto Medium" pitchFamily="34" charset="0"/>
              <a:ea typeface="Roboto Medium" pitchFamily="34" charset="-122"/>
              <a:cs typeface="Roboto Medium" pitchFamily="34" charset="-120"/>
            </a:endParaRPr>
          </a:p>
          <a:p>
            <a:pPr algn="l">
              <a:lnSpc>
                <a:spcPct val="104000"/>
              </a:lnSpc>
            </a:pP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(*) </a:t>
            </a:r>
            <a:r>
              <a:rPr lang="en-US" sz="2400" b="1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Públicos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 outros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profissionais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 do DP,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empreendedores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contábeis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empresários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 da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área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 de [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nicho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],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estudantes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, outros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empreendedores</a:t>
            </a: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 do DP, </a:t>
            </a:r>
            <a:r>
              <a:rPr lang="en-US" sz="2400" b="1" dirty="0" err="1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  <a:sym typeface="Wingdings" panose="05000000000000000000" pitchFamily="2" charset="2"/>
              </a:rPr>
              <a:t>etc</a:t>
            </a:r>
            <a:endParaRPr lang="en-US" sz="2400" b="1" dirty="0">
              <a:solidFill>
                <a:schemeClr val="bg1"/>
              </a:solidFill>
              <a:latin typeface="Roboto Medium" pitchFamily="34" charset="0"/>
              <a:ea typeface="Roboto Medium" pitchFamily="34" charset="-122"/>
              <a:cs typeface="Roboto Medium" pitchFamily="34" charset="-120"/>
            </a:endParaRPr>
          </a:p>
          <a:p>
            <a:pPr marL="0" indent="0" algn="l">
              <a:lnSpc>
                <a:spcPct val="104000"/>
              </a:lnSpc>
              <a:buNone/>
            </a:pPr>
            <a:r>
              <a:rPr lang="en-US" sz="2400" b="1" dirty="0">
                <a:solidFill>
                  <a:schemeClr val="bg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9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3360" y="1913235"/>
            <a:ext cx="6296860" cy="24455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 futuro pertence aos especialistas que </a:t>
            </a:r>
            <a:r>
              <a:rPr lang="en-US" sz="5100" dirty="0">
                <a:solidFill>
                  <a:srgbClr val="5A6E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ensinam</a:t>
            </a: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.</a:t>
            </a:r>
            <a:endParaRPr lang="en-US" sz="5100" dirty="0"/>
          </a:p>
        </p:txBody>
      </p:sp>
      <p:sp>
        <p:nvSpPr>
          <p:cNvPr id="4" name="Text 1"/>
          <p:cNvSpPr/>
          <p:nvPr/>
        </p:nvSpPr>
        <p:spPr>
          <a:xfrm>
            <a:off x="4928568" y="4642247"/>
            <a:ext cx="6906444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14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Não aos que apenas executam.</a:t>
            </a:r>
            <a:endParaRPr lang="en-US" sz="14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D930585-2D34-2451-E535-72F8E0DB1A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831" t="311" r="22704" b="17934"/>
          <a:stretch>
            <a:fillRect/>
          </a:stretch>
        </p:blipFill>
        <p:spPr>
          <a:xfrm>
            <a:off x="6345647" y="3265714"/>
            <a:ext cx="5079035" cy="3410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6F58679-F43C-14B3-3DE3-C97A9D6910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768" y="170543"/>
            <a:ext cx="5119914" cy="2925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28470631-F94E-CC4B-06D6-D9341ECC81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70543"/>
            <a:ext cx="5187665" cy="6516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37546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809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61475" y="2054721"/>
            <a:ext cx="6296860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C00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Daqui a cinco anos...</a:t>
            </a:r>
            <a:endParaRPr lang="en-US" sz="3700" dirty="0">
              <a:solidFill>
                <a:srgbClr val="FFC000"/>
              </a:solidFill>
            </a:endParaRPr>
          </a:p>
        </p:txBody>
      </p:sp>
      <p:sp>
        <p:nvSpPr>
          <p:cNvPr id="4" name="Shape 1"/>
          <p:cNvSpPr/>
          <p:nvPr/>
        </p:nvSpPr>
        <p:spPr>
          <a:xfrm>
            <a:off x="661475" y="2928838"/>
            <a:ext cx="6296860" cy="1359297"/>
          </a:xfrm>
          <a:prstGeom prst="roundRect">
            <a:avLst>
              <a:gd name="adj" fmla="val 5840"/>
            </a:avLst>
          </a:prstGeom>
          <a:solidFill>
            <a:srgbClr val="182567"/>
          </a:solidFill>
          <a:ln w="635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" name="Shape 2"/>
          <p:cNvSpPr/>
          <p:nvPr/>
        </p:nvSpPr>
        <p:spPr>
          <a:xfrm>
            <a:off x="667825" y="2935188"/>
            <a:ext cx="6284160" cy="673298"/>
          </a:xfrm>
          <a:prstGeom prst="rect">
            <a:avLst/>
          </a:prstGeom>
          <a:solidFill>
            <a:srgbClr val="18256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3"/>
          <p:cNvSpPr/>
          <p:nvPr/>
        </p:nvSpPr>
        <p:spPr>
          <a:xfrm>
            <a:off x="856832" y="3124200"/>
            <a:ext cx="590614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Você ainda estará vendendo horas?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667825" y="3608487"/>
            <a:ext cx="6284160" cy="673298"/>
          </a:xfrm>
          <a:prstGeom prst="rect">
            <a:avLst/>
          </a:prstGeom>
          <a:solidFill>
            <a:srgbClr val="18256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8" name="Shape 5"/>
          <p:cNvSpPr/>
          <p:nvPr/>
        </p:nvSpPr>
        <p:spPr>
          <a:xfrm>
            <a:off x="667825" y="3608487"/>
            <a:ext cx="6284160" cy="25400"/>
          </a:xfrm>
          <a:prstGeom prst="roundRect">
            <a:avLst>
              <a:gd name="adj" fmla="val 312550"/>
            </a:avLst>
          </a:prstGeom>
          <a:solidFill>
            <a:srgbClr val="313E8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9" name="Text 6"/>
          <p:cNvSpPr/>
          <p:nvPr/>
        </p:nvSpPr>
        <p:spPr>
          <a:xfrm>
            <a:off x="856832" y="3797498"/>
            <a:ext cx="590614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Ou viverá dos ativos que criou?</a:t>
            </a:r>
            <a:endParaRPr lang="en-US" sz="1850" dirty="0"/>
          </a:p>
        </p:txBody>
      </p:sp>
      <p:sp>
        <p:nvSpPr>
          <p:cNvPr id="10" name="Text 7"/>
          <p:cNvSpPr/>
          <p:nvPr/>
        </p:nvSpPr>
        <p:spPr>
          <a:xfrm>
            <a:off x="356682" y="4500761"/>
            <a:ext cx="6906444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20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Feche os olhos. Imagine. Essa escolha começa </a:t>
            </a:r>
            <a:r>
              <a:rPr lang="en-US" sz="2000" b="1" dirty="0">
                <a:solidFill>
                  <a:srgbClr val="CFD0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hoje</a:t>
            </a:r>
            <a:r>
              <a:rPr lang="en-US" sz="20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0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148B7-C1AA-AB5D-AC88-292ED7E6D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7F0EC5BF-3D08-0345-CD4C-EFD517FC4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809" y="0"/>
            <a:ext cx="4571886" cy="6858000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12DCF9E7-B862-5A44-AF4D-AEF33D88CD58}"/>
              </a:ext>
            </a:extLst>
          </p:cNvPr>
          <p:cNvSpPr/>
          <p:nvPr/>
        </p:nvSpPr>
        <p:spPr>
          <a:xfrm>
            <a:off x="661475" y="533831"/>
            <a:ext cx="6296860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Quer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saber </a:t>
            </a: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como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</a:p>
          <a:p>
            <a:pPr marL="0" indent="0" algn="l">
              <a:lnSpc>
                <a:spcPct val="104000"/>
              </a:lnSpc>
              <a:buNone/>
            </a:pP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Transformar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seu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conhecimento</a:t>
            </a:r>
            <a:endParaRPr lang="en-US" sz="3700" dirty="0">
              <a:solidFill>
                <a:srgbClr val="00B0F0"/>
              </a:solidFill>
              <a:latin typeface="Roboto Medium" pitchFamily="34" charset="0"/>
              <a:ea typeface="Roboto Medium" pitchFamily="34" charset="-122"/>
              <a:cs typeface="Roboto Medium" pitchFamily="34" charset="-120"/>
            </a:endParaRPr>
          </a:p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Em </a:t>
            </a: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renda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na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educação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?</a:t>
            </a:r>
            <a:endParaRPr lang="en-US" sz="3700" dirty="0">
              <a:solidFill>
                <a:srgbClr val="00B0F0"/>
              </a:solidFill>
            </a:endParaRPr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CD64AED9-68D3-9FA2-ED98-ABB5377F1B09}"/>
              </a:ext>
            </a:extLst>
          </p:cNvPr>
          <p:cNvSpPr/>
          <p:nvPr/>
        </p:nvSpPr>
        <p:spPr>
          <a:xfrm>
            <a:off x="142173" y="2774165"/>
            <a:ext cx="6906444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200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Grupo VIP de WhatsApp</a:t>
            </a:r>
            <a:endParaRPr lang="en-US" sz="2000" b="1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1BE37A19-CF60-A3C8-7835-84CB69E38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4675" y="3381863"/>
            <a:ext cx="2301439" cy="2225233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AC2471AF-2523-E3B0-0E01-56F13FDA5604}"/>
              </a:ext>
            </a:extLst>
          </p:cNvPr>
          <p:cNvSpPr txBox="1"/>
          <p:nvPr/>
        </p:nvSpPr>
        <p:spPr>
          <a:xfrm>
            <a:off x="761128" y="5912376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00B0F0"/>
                </a:solidFill>
                <a:hlinkClick r:id="rId5"/>
              </a:rPr>
              <a:t>https://chat.whatsapp.com/Hi99LZZbTXBLbwbSXYvwVE</a:t>
            </a:r>
            <a:r>
              <a:rPr lang="pt-BR" dirty="0">
                <a:solidFill>
                  <a:srgbClr val="00B0F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39681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3360" y="463406"/>
            <a:ext cx="6296860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Parabéns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pra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você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que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vai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agir</a:t>
            </a:r>
            <a:r>
              <a:rPr lang="en-US" sz="3700" dirty="0">
                <a:solidFill>
                  <a:srgbClr val="00B0F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!</a:t>
            </a:r>
            <a:endParaRPr lang="en-US" sz="3700" dirty="0">
              <a:solidFill>
                <a:srgbClr val="00B0F0"/>
              </a:solidFill>
            </a:endParaRPr>
          </a:p>
        </p:txBody>
      </p:sp>
      <p:sp>
        <p:nvSpPr>
          <p:cNvPr id="4" name="Text 1"/>
          <p:cNvSpPr/>
          <p:nvPr/>
        </p:nvSpPr>
        <p:spPr>
          <a:xfrm>
            <a:off x="5233360" y="1909663"/>
            <a:ext cx="6296860" cy="24455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Por </a:t>
            </a:r>
            <a:r>
              <a:rPr lang="en-US" sz="51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maior</a:t>
            </a: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51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que</a:t>
            </a: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51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seja</a:t>
            </a: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a </a:t>
            </a:r>
            <a:r>
              <a:rPr lang="en-US" sz="51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capacidade</a:t>
            </a: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, </a:t>
            </a:r>
            <a:r>
              <a:rPr lang="en-US" sz="51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sem</a:t>
            </a: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51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treinamentos</a:t>
            </a: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51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não</a:t>
            </a: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se </a:t>
            </a:r>
            <a:r>
              <a:rPr lang="en-US" sz="51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manifesta</a:t>
            </a:r>
            <a:r>
              <a:rPr lang="en-US" sz="51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. (Taniguchi)</a:t>
            </a:r>
            <a:endParaRPr lang="en-US" sz="5100" dirty="0"/>
          </a:p>
        </p:txBody>
      </p:sp>
      <p:sp>
        <p:nvSpPr>
          <p:cNvPr id="5" name="Text 2"/>
          <p:cNvSpPr/>
          <p:nvPr/>
        </p:nvSpPr>
        <p:spPr>
          <a:xfrm>
            <a:off x="4928568" y="5273156"/>
            <a:ext cx="6906444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2800" b="1" dirty="0" err="1">
                <a:solidFill>
                  <a:srgbClr val="CFD0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Zê</a:t>
            </a:r>
            <a:r>
              <a:rPr lang="en-US" sz="2800" b="1" dirty="0">
                <a:solidFill>
                  <a:srgbClr val="CFD0D8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 Carvalho</a:t>
            </a:r>
          </a:p>
          <a:p>
            <a:pPr marL="0" indent="0" algn="ctr">
              <a:lnSpc>
                <a:spcPct val="133000"/>
              </a:lnSpc>
              <a:buNone/>
            </a:pPr>
            <a:r>
              <a:rPr lang="en-US" sz="2800" b="1" dirty="0">
                <a:solidFill>
                  <a:srgbClr val="CFD0D8"/>
                </a:solidFill>
                <a:latin typeface="Roboto Bold" pitchFamily="34" charset="0"/>
                <a:ea typeface="Roboto Bold" pitchFamily="34" charset="-122"/>
                <a:hlinkClick r:id="rId4"/>
              </a:rPr>
              <a:t>@zenaidecarvalhomentora</a:t>
            </a:r>
            <a:endParaRPr 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0667402-7138-B72A-C243-83044A897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7" y="0"/>
            <a:ext cx="122118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68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7251359A-0DB1-98F3-B517-23F67FC4A7F4}"/>
              </a:ext>
            </a:extLst>
          </p:cNvPr>
          <p:cNvSpPr/>
          <p:nvPr/>
        </p:nvSpPr>
        <p:spPr>
          <a:xfrm>
            <a:off x="661475" y="307287"/>
            <a:ext cx="10880492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Teste:</a:t>
            </a:r>
          </a:p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Qual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seu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nível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de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Empreendedorismo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no DP?</a:t>
            </a:r>
            <a:endParaRPr lang="en-US" sz="37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B1BF3E5-E120-B66A-3F8D-7465D5920D2E}"/>
              </a:ext>
            </a:extLst>
          </p:cNvPr>
          <p:cNvSpPr txBox="1"/>
          <p:nvPr/>
        </p:nvSpPr>
        <p:spPr>
          <a:xfrm>
            <a:off x="661475" y="1709163"/>
            <a:ext cx="724155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sz="2800" dirty="0">
                <a:solidFill>
                  <a:schemeClr val="accent1"/>
                </a:solidFill>
                <a:highlight>
                  <a:srgbClr val="FFFF00"/>
                </a:highlight>
              </a:rPr>
              <a:t>Dê uma nota de </a:t>
            </a:r>
            <a:r>
              <a:rPr lang="pt-BR" sz="2800" b="1" dirty="0">
                <a:solidFill>
                  <a:schemeClr val="accent1"/>
                </a:solidFill>
                <a:highlight>
                  <a:srgbClr val="FFFF00"/>
                </a:highlight>
              </a:rPr>
              <a:t>0 a 10</a:t>
            </a:r>
            <a:r>
              <a:rPr lang="pt-BR" sz="2800" dirty="0">
                <a:solidFill>
                  <a:schemeClr val="accent1"/>
                </a:solidFill>
                <a:highlight>
                  <a:srgbClr val="FFFF00"/>
                </a:highlight>
              </a:rPr>
              <a:t> para cada afirmação.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800" b="1" dirty="0">
                <a:solidFill>
                  <a:schemeClr val="accent1"/>
                </a:solidFill>
              </a:rPr>
              <a:t>0 = Nunca faço isso</a:t>
            </a:r>
            <a:r>
              <a:rPr lang="pt-BR" sz="2800" dirty="0">
                <a:solidFill>
                  <a:schemeClr val="accent1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800" b="1" dirty="0">
                <a:solidFill>
                  <a:schemeClr val="accent1"/>
                </a:solidFill>
              </a:rPr>
              <a:t>5 = Faço às vezes</a:t>
            </a:r>
            <a:r>
              <a:rPr lang="pt-BR" sz="2800" dirty="0">
                <a:solidFill>
                  <a:schemeClr val="accent1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800" b="1" dirty="0">
                <a:solidFill>
                  <a:schemeClr val="accent1"/>
                </a:solidFill>
              </a:rPr>
              <a:t>10 = Faço sempre</a:t>
            </a:r>
            <a:endParaRPr lang="pt-BR" sz="2800" dirty="0">
              <a:solidFill>
                <a:schemeClr val="accent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D00A3BC-DD9C-CD4F-FB34-62D0CE8893B5}"/>
              </a:ext>
            </a:extLst>
          </p:cNvPr>
          <p:cNvSpPr txBox="1"/>
          <p:nvPr/>
        </p:nvSpPr>
        <p:spPr>
          <a:xfrm>
            <a:off x="783771" y="3810009"/>
            <a:ext cx="1101012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sz="2400" b="1" dirty="0">
                <a:solidFill>
                  <a:schemeClr val="bg1"/>
                </a:solidFill>
              </a:rPr>
              <a:t>1.</a:t>
            </a:r>
          </a:p>
          <a:p>
            <a:pPr>
              <a:buNone/>
            </a:pPr>
            <a:r>
              <a:rPr lang="pt-BR" sz="2400" dirty="0">
                <a:solidFill>
                  <a:schemeClr val="bg1"/>
                </a:solidFill>
              </a:rPr>
              <a:t>Eu me vejo como dono(a) de um negócio, e não apenas como um profissional que presta serviços.   Nota: _____</a:t>
            </a:r>
          </a:p>
          <a:p>
            <a:pPr>
              <a:buNone/>
            </a:pPr>
            <a:br>
              <a:rPr lang="pt-BR" sz="2400" dirty="0">
                <a:solidFill>
                  <a:schemeClr val="bg1"/>
                </a:solidFill>
              </a:rPr>
            </a:br>
            <a:endParaRPr lang="pt-BR" sz="24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pt-BR" sz="2400" b="1" dirty="0">
                <a:solidFill>
                  <a:schemeClr val="bg1"/>
                </a:solidFill>
              </a:rPr>
              <a:t>2.</a:t>
            </a:r>
          </a:p>
          <a:p>
            <a:pPr>
              <a:buNone/>
            </a:pPr>
            <a:r>
              <a:rPr lang="pt-BR" sz="2400" dirty="0">
                <a:solidFill>
                  <a:schemeClr val="bg1"/>
                </a:solidFill>
              </a:rPr>
              <a:t>Tenho uma estratégia clara para atrair novos clientes todos os meses.  Nota: _____</a:t>
            </a:r>
          </a:p>
        </p:txBody>
      </p:sp>
    </p:spTree>
    <p:extLst>
      <p:ext uri="{BB962C8B-B14F-4D97-AF65-F5344CB8AC3E}">
        <p14:creationId xmlns:p14="http://schemas.microsoft.com/office/powerpoint/2010/main" val="4190566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FC993-3E91-5474-7255-A9EE2DC9D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3E3A0A79-C118-5FB5-C2D5-720F022387EA}"/>
              </a:ext>
            </a:extLst>
          </p:cNvPr>
          <p:cNvSpPr/>
          <p:nvPr/>
        </p:nvSpPr>
        <p:spPr>
          <a:xfrm>
            <a:off x="661475" y="307287"/>
            <a:ext cx="10880492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Teste:</a:t>
            </a:r>
          </a:p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Qual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seu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nível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de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Empreendedorismo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no DP?</a:t>
            </a:r>
            <a:endParaRPr lang="en-US" sz="37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683C891-E882-5A33-24F9-E4F13A4F0230}"/>
              </a:ext>
            </a:extLst>
          </p:cNvPr>
          <p:cNvSpPr txBox="1"/>
          <p:nvPr/>
        </p:nvSpPr>
        <p:spPr>
          <a:xfrm>
            <a:off x="661475" y="1709163"/>
            <a:ext cx="609755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sz="2400" dirty="0">
                <a:solidFill>
                  <a:schemeClr val="accent1"/>
                </a:solidFill>
                <a:highlight>
                  <a:srgbClr val="FFFF00"/>
                </a:highlight>
              </a:rPr>
              <a:t>Dê uma nota de </a:t>
            </a:r>
            <a:r>
              <a:rPr lang="pt-BR" sz="2400" b="1" dirty="0">
                <a:solidFill>
                  <a:schemeClr val="accent1"/>
                </a:solidFill>
                <a:highlight>
                  <a:srgbClr val="FFFF00"/>
                </a:highlight>
              </a:rPr>
              <a:t>0 a 10</a:t>
            </a:r>
            <a:r>
              <a:rPr lang="pt-BR" sz="2400" dirty="0">
                <a:solidFill>
                  <a:schemeClr val="accent1"/>
                </a:solidFill>
                <a:highlight>
                  <a:srgbClr val="FFFF00"/>
                </a:highlight>
              </a:rPr>
              <a:t> para cada afirmação.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0 = Nunca faço isso</a:t>
            </a:r>
            <a:r>
              <a:rPr lang="pt-BR" sz="2400" dirty="0">
                <a:solidFill>
                  <a:schemeClr val="accent1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5 = Faço às vezes</a:t>
            </a:r>
            <a:r>
              <a:rPr lang="pt-BR" sz="2400" dirty="0">
                <a:solidFill>
                  <a:schemeClr val="accent1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10 = Faço sempre</a:t>
            </a:r>
            <a:endParaRPr lang="pt-BR" sz="2400" dirty="0">
              <a:solidFill>
                <a:schemeClr val="accent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5371E92-0449-DE64-A801-F054F897399B}"/>
              </a:ext>
            </a:extLst>
          </p:cNvPr>
          <p:cNvSpPr txBox="1"/>
          <p:nvPr/>
        </p:nvSpPr>
        <p:spPr>
          <a:xfrm>
            <a:off x="783771" y="3599866"/>
            <a:ext cx="1101012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3.</a:t>
            </a:r>
          </a:p>
          <a:p>
            <a:r>
              <a:rPr lang="pt-BR" sz="2400" dirty="0">
                <a:solidFill>
                  <a:schemeClr val="bg1"/>
                </a:solidFill>
              </a:rPr>
              <a:t>Minha renda não depende apenas de vender horas de trabalho.  Nota: _____</a:t>
            </a:r>
          </a:p>
          <a:p>
            <a:br>
              <a:rPr lang="pt-BR" sz="2400" dirty="0">
                <a:solidFill>
                  <a:schemeClr val="bg1"/>
                </a:solidFill>
              </a:rPr>
            </a:br>
            <a:endParaRPr lang="pt-BR" sz="2400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4.</a:t>
            </a:r>
          </a:p>
          <a:p>
            <a:r>
              <a:rPr lang="pt-BR" sz="2400" dirty="0">
                <a:solidFill>
                  <a:schemeClr val="bg1"/>
                </a:solidFill>
              </a:rPr>
              <a:t>Eu produzo conteúdo que gera autoridade e faz as pessoas lembrarem de mim.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Nota: _____</a:t>
            </a:r>
          </a:p>
        </p:txBody>
      </p:sp>
    </p:spTree>
    <p:extLst>
      <p:ext uri="{BB962C8B-B14F-4D97-AF65-F5344CB8AC3E}">
        <p14:creationId xmlns:p14="http://schemas.microsoft.com/office/powerpoint/2010/main" val="3887761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4749E-0ACC-0DDE-D628-9A0D6C85F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46B000B4-9AD3-7EC7-57A0-6C71F45683A0}"/>
              </a:ext>
            </a:extLst>
          </p:cNvPr>
          <p:cNvSpPr/>
          <p:nvPr/>
        </p:nvSpPr>
        <p:spPr>
          <a:xfrm>
            <a:off x="661475" y="307287"/>
            <a:ext cx="10880492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Teste:</a:t>
            </a:r>
          </a:p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Qual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seu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nível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de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Empreendedorismo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no DP?</a:t>
            </a:r>
            <a:endParaRPr lang="en-US" sz="37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150B373-A168-02AC-BCAA-4D05014903CC}"/>
              </a:ext>
            </a:extLst>
          </p:cNvPr>
          <p:cNvSpPr txBox="1"/>
          <p:nvPr/>
        </p:nvSpPr>
        <p:spPr>
          <a:xfrm>
            <a:off x="661475" y="1709163"/>
            <a:ext cx="609755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sz="2400" dirty="0">
                <a:solidFill>
                  <a:schemeClr val="accent1"/>
                </a:solidFill>
                <a:highlight>
                  <a:srgbClr val="FFFF00"/>
                </a:highlight>
              </a:rPr>
              <a:t>Dê uma nota de </a:t>
            </a:r>
            <a:r>
              <a:rPr lang="pt-BR" sz="2400" b="1" dirty="0">
                <a:solidFill>
                  <a:schemeClr val="accent1"/>
                </a:solidFill>
                <a:highlight>
                  <a:srgbClr val="FFFF00"/>
                </a:highlight>
              </a:rPr>
              <a:t>0 a 10</a:t>
            </a:r>
            <a:r>
              <a:rPr lang="pt-BR" sz="2400" dirty="0">
                <a:solidFill>
                  <a:schemeClr val="accent1"/>
                </a:solidFill>
                <a:highlight>
                  <a:srgbClr val="FFFF00"/>
                </a:highlight>
              </a:rPr>
              <a:t> para cada afirmação.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0 = Nunca faço isso</a:t>
            </a:r>
            <a:r>
              <a:rPr lang="pt-BR" sz="2400" dirty="0">
                <a:solidFill>
                  <a:schemeClr val="accent1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5 = Faço às vezes</a:t>
            </a:r>
            <a:r>
              <a:rPr lang="pt-BR" sz="2400" dirty="0">
                <a:solidFill>
                  <a:schemeClr val="accent1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10 = Faço sempre</a:t>
            </a:r>
            <a:endParaRPr lang="pt-BR" sz="2400" dirty="0">
              <a:solidFill>
                <a:schemeClr val="accent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A7A0427-1D12-73B5-4191-5C8431B4021F}"/>
              </a:ext>
            </a:extLst>
          </p:cNvPr>
          <p:cNvSpPr txBox="1"/>
          <p:nvPr/>
        </p:nvSpPr>
        <p:spPr>
          <a:xfrm>
            <a:off x="590939" y="3503725"/>
            <a:ext cx="1101012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5.</a:t>
            </a:r>
          </a:p>
          <a:p>
            <a:r>
              <a:rPr lang="pt-BR" sz="2400" dirty="0">
                <a:solidFill>
                  <a:schemeClr val="bg1"/>
                </a:solidFill>
              </a:rPr>
              <a:t>Já pensei em transformar meu conhecimento em cursos, treinamentos, mentorias ou consultorias.    Nota: _____</a:t>
            </a:r>
          </a:p>
          <a:p>
            <a:br>
              <a:rPr lang="pt-BR" sz="2400" dirty="0">
                <a:solidFill>
                  <a:schemeClr val="bg1"/>
                </a:solidFill>
              </a:rPr>
            </a:br>
            <a:endParaRPr lang="pt-BR" sz="2400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6.</a:t>
            </a:r>
          </a:p>
          <a:p>
            <a:r>
              <a:rPr lang="pt-BR" sz="2400" dirty="0">
                <a:solidFill>
                  <a:schemeClr val="bg1"/>
                </a:solidFill>
              </a:rPr>
              <a:t>Tenho um posicionamento claro e sei exatamente qual público desejo atingir.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Nota: _____</a:t>
            </a:r>
          </a:p>
        </p:txBody>
      </p:sp>
    </p:spTree>
    <p:extLst>
      <p:ext uri="{BB962C8B-B14F-4D97-AF65-F5344CB8AC3E}">
        <p14:creationId xmlns:p14="http://schemas.microsoft.com/office/powerpoint/2010/main" val="1923628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D7E28-BDE5-BFDE-A4A6-8CB545A53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8DAC8F4E-7090-0F34-4467-B2D5C1D7DC47}"/>
              </a:ext>
            </a:extLst>
          </p:cNvPr>
          <p:cNvSpPr/>
          <p:nvPr/>
        </p:nvSpPr>
        <p:spPr>
          <a:xfrm>
            <a:off x="661475" y="307287"/>
            <a:ext cx="10880492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Teste:</a:t>
            </a:r>
          </a:p>
          <a:p>
            <a:pPr marL="0" indent="0" algn="l">
              <a:lnSpc>
                <a:spcPct val="10400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Qual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seu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nível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de </a:t>
            </a:r>
            <a:r>
              <a:rPr lang="en-US" sz="3700" dirty="0" err="1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Empreendedorismo</a:t>
            </a:r>
            <a:r>
              <a:rPr lang="en-US" sz="370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 no DP?</a:t>
            </a:r>
            <a:endParaRPr lang="en-US" sz="37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B7AA781-D147-BFDC-2CB1-A845CBAA0A25}"/>
              </a:ext>
            </a:extLst>
          </p:cNvPr>
          <p:cNvSpPr txBox="1"/>
          <p:nvPr/>
        </p:nvSpPr>
        <p:spPr>
          <a:xfrm>
            <a:off x="661475" y="1709163"/>
            <a:ext cx="609755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sz="2400" dirty="0">
                <a:solidFill>
                  <a:schemeClr val="accent1"/>
                </a:solidFill>
                <a:highlight>
                  <a:srgbClr val="FFFF00"/>
                </a:highlight>
              </a:rPr>
              <a:t>Dê uma nota de </a:t>
            </a:r>
            <a:r>
              <a:rPr lang="pt-BR" sz="2400" b="1" dirty="0">
                <a:solidFill>
                  <a:schemeClr val="accent1"/>
                </a:solidFill>
                <a:highlight>
                  <a:srgbClr val="FFFF00"/>
                </a:highlight>
              </a:rPr>
              <a:t>0 a 10</a:t>
            </a:r>
            <a:r>
              <a:rPr lang="pt-BR" sz="2400" dirty="0">
                <a:solidFill>
                  <a:schemeClr val="accent1"/>
                </a:solidFill>
                <a:highlight>
                  <a:srgbClr val="FFFF00"/>
                </a:highlight>
              </a:rPr>
              <a:t> para cada afirmação.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0 = Nunca faço isso</a:t>
            </a:r>
            <a:r>
              <a:rPr lang="pt-BR" sz="2400" dirty="0">
                <a:solidFill>
                  <a:schemeClr val="accent1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5 = Faço às vezes</a:t>
            </a:r>
            <a:r>
              <a:rPr lang="pt-BR" sz="2400" dirty="0">
                <a:solidFill>
                  <a:schemeClr val="accent1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accent1"/>
                </a:solidFill>
              </a:rPr>
              <a:t>10 = Faço sempre</a:t>
            </a:r>
            <a:endParaRPr lang="pt-BR" sz="2400" dirty="0">
              <a:solidFill>
                <a:schemeClr val="accent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A81DF35-4039-DBD3-A05B-02EC4BF89938}"/>
              </a:ext>
            </a:extLst>
          </p:cNvPr>
          <p:cNvSpPr txBox="1"/>
          <p:nvPr/>
        </p:nvSpPr>
        <p:spPr>
          <a:xfrm>
            <a:off x="590939" y="3681007"/>
            <a:ext cx="1101012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7.</a:t>
            </a:r>
          </a:p>
          <a:p>
            <a:r>
              <a:rPr lang="pt-BR" sz="2400" dirty="0">
                <a:solidFill>
                  <a:schemeClr val="bg1"/>
                </a:solidFill>
              </a:rPr>
              <a:t>Consigo vender meu trabalho sem depender apenas de indicação.    Nota: _____</a:t>
            </a:r>
          </a:p>
          <a:p>
            <a:br>
              <a:rPr lang="pt-BR" sz="2400" dirty="0">
                <a:solidFill>
                  <a:schemeClr val="bg1"/>
                </a:solidFill>
              </a:rPr>
            </a:br>
            <a:endParaRPr lang="pt-BR" sz="2400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8.</a:t>
            </a:r>
          </a:p>
          <a:p>
            <a:r>
              <a:rPr lang="pt-BR" sz="2400" dirty="0">
                <a:solidFill>
                  <a:schemeClr val="bg1"/>
                </a:solidFill>
              </a:rPr>
              <a:t>Tenho processos para escalar meu faturamento sem aumentar proporcionalmente minha carga de trabalho.    Nota: _____</a:t>
            </a:r>
          </a:p>
        </p:txBody>
      </p:sp>
    </p:spTree>
    <p:extLst>
      <p:ext uri="{BB962C8B-B14F-4D97-AF65-F5344CB8AC3E}">
        <p14:creationId xmlns:p14="http://schemas.microsoft.com/office/powerpoint/2010/main" val="3388409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5A6ED8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4100</TotalTime>
  <Words>1417</Words>
  <Application>Microsoft Office PowerPoint</Application>
  <PresentationFormat>Widescreen</PresentationFormat>
  <Paragraphs>278</Paragraphs>
  <Slides>42</Slides>
  <Notes>27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42</vt:i4>
      </vt:variant>
    </vt:vector>
  </HeadingPairs>
  <TitlesOfParts>
    <vt:vector size="49" baseType="lpstr">
      <vt:lpstr>Arial</vt:lpstr>
      <vt:lpstr>Roboto</vt:lpstr>
      <vt:lpstr>Twemoji Mozilla</vt:lpstr>
      <vt:lpstr>Roboto Medium</vt:lpstr>
      <vt:lpstr>Roboto Bold</vt:lpstr>
      <vt:lpstr>Archivo Black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Zenaide Carvalho</cp:lastModifiedBy>
  <cp:revision>9</cp:revision>
  <dcterms:created xsi:type="dcterms:W3CDTF">2026-07-13T14:16:32Z</dcterms:created>
  <dcterms:modified xsi:type="dcterms:W3CDTF">2026-07-20T10:38:51Z</dcterms:modified>
</cp:coreProperties>
</file>