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62" r:id="rId3"/>
    <p:sldId id="257" r:id="rId4"/>
    <p:sldId id="258" r:id="rId5"/>
    <p:sldId id="259" r:id="rId6"/>
    <p:sldId id="277" r:id="rId7"/>
    <p:sldId id="260" r:id="rId8"/>
    <p:sldId id="276" r:id="rId9"/>
    <p:sldId id="266" r:id="rId10"/>
    <p:sldId id="267" r:id="rId11"/>
    <p:sldId id="280" r:id="rId12"/>
    <p:sldId id="278" r:id="rId13"/>
    <p:sldId id="279" r:id="rId14"/>
    <p:sldId id="274" r:id="rId15"/>
    <p:sldId id="275" r:id="rId16"/>
    <p:sldId id="261" r:id="rId17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A0B4"/>
    <a:srgbClr val="B5BFCD"/>
    <a:srgbClr val="17375E"/>
    <a:srgbClr val="B89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802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174D5-1B55-4BF0-AD4B-1C4259DA2A96}" type="datetimeFigureOut">
              <a:rPr lang="pt-BR" smtClean="0"/>
              <a:t>13/07/2026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60497-B123-41A0-B5E2-BB8FA9097F5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88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12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01108" y="813429"/>
            <a:ext cx="8885783" cy="18070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ject 2">
            <a:extLst>
              <a:ext uri="{FF2B5EF4-FFF2-40B4-BE49-F238E27FC236}">
                <a16:creationId xmlns:a16="http://schemas.microsoft.com/office/drawing/2014/main" id="{1373B07A-2FDA-4D4A-94EE-C9BA01A13D0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551" y="0"/>
            <a:ext cx="18287963" cy="10286979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914400" y="512064"/>
            <a:ext cx="16459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6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DESAFIO  01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914400" y="1170432"/>
            <a:ext cx="16459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6000" b="1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Sair da cultura da execução</a:t>
            </a: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914400" y="2670048"/>
            <a:ext cx="16459200" cy="4073652"/>
          </a:xfrm>
          <a:prstGeom prst="rect">
            <a:avLst/>
          </a:prstGeom>
          <a:solidFill>
            <a:srgbClr val="0B1F3A"/>
          </a:solidFill>
          <a:ln w="12700">
            <a:solidFill>
              <a:srgbClr val="0B1F3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Shape 3"/>
          <p:cNvSpPr/>
          <p:nvPr/>
        </p:nvSpPr>
        <p:spPr>
          <a:xfrm>
            <a:off x="914400" y="2670048"/>
            <a:ext cx="73152" cy="407365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1499616" y="3419856"/>
            <a:ext cx="153619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600" b="1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Fazer </a:t>
            </a:r>
            <a:r>
              <a:rPr lang="en-US" sz="5600" b="1" dirty="0" err="1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bem</a:t>
            </a:r>
            <a:r>
              <a:rPr lang="en-US" sz="5600" b="1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5600" b="1" dirty="0" err="1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já</a:t>
            </a:r>
            <a:r>
              <a:rPr lang="en-US" sz="5600" b="1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5600" b="1" dirty="0" err="1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não</a:t>
            </a:r>
            <a:r>
              <a:rPr lang="en-US" sz="5600" b="1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é mais suficiente.</a:t>
            </a:r>
            <a:endParaRPr lang="en-US" sz="5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1499616" y="4549140"/>
            <a:ext cx="1536192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4000" i="1" dirty="0">
                <a:solidFill>
                  <a:srgbClr val="E8D5A3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É preciso compreender o impacto do que é feito.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971630" y="7048500"/>
            <a:ext cx="164592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Fomos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treinados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para </a:t>
            </a:r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executar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e </a:t>
            </a:r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garantir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conformidade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. </a:t>
            </a:r>
          </a:p>
          <a:p>
            <a:pPr algn="l"/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Continua </a:t>
            </a:r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sendo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importante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, mas </a:t>
            </a:r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já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não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é o </a:t>
            </a:r>
            <a:r>
              <a:rPr lang="en-US" sz="2800" i="1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suficiente</a:t>
            </a:r>
            <a:r>
              <a:rPr lang="en-US" sz="2800" i="1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.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object 2">
            <a:extLst>
              <a:ext uri="{FF2B5EF4-FFF2-40B4-BE49-F238E27FC236}">
                <a16:creationId xmlns:a16="http://schemas.microsoft.com/office/drawing/2014/main" id="{8832E27A-7DF8-4F93-305D-7E25D280209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0851" y="-19107"/>
            <a:ext cx="18287963" cy="10286979"/>
          </a:xfrm>
          <a:prstGeom prst="rect">
            <a:avLst/>
          </a:prstGeom>
        </p:spPr>
      </p:pic>
      <p:sp>
        <p:nvSpPr>
          <p:cNvPr id="16" name="Shape 14"/>
          <p:cNvSpPr/>
          <p:nvPr/>
        </p:nvSpPr>
        <p:spPr>
          <a:xfrm>
            <a:off x="8887968" y="5212080"/>
            <a:ext cx="54864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Shape 21"/>
          <p:cNvSpPr/>
          <p:nvPr/>
        </p:nvSpPr>
        <p:spPr>
          <a:xfrm>
            <a:off x="13016829" y="5197773"/>
            <a:ext cx="54864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Shape 7"/>
          <p:cNvSpPr/>
          <p:nvPr/>
        </p:nvSpPr>
        <p:spPr>
          <a:xfrm>
            <a:off x="4352544" y="5212080"/>
            <a:ext cx="54864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" name="Text 0"/>
          <p:cNvSpPr/>
          <p:nvPr/>
        </p:nvSpPr>
        <p:spPr>
          <a:xfrm>
            <a:off x="914400" y="512064"/>
            <a:ext cx="16459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6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DESAFIO  02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914400" y="969264"/>
            <a:ext cx="16459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44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Inteligência</a:t>
            </a:r>
            <a:r>
              <a:rPr lang="en-US" sz="4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de dados: </a:t>
            </a:r>
            <a:r>
              <a:rPr lang="en-US" sz="44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transformar</a:t>
            </a:r>
            <a:r>
              <a:rPr lang="en-US" sz="4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dados </a:t>
            </a:r>
            <a:r>
              <a:rPr lang="en-US" sz="44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em</a:t>
            </a:r>
            <a:r>
              <a:rPr lang="en-US" sz="4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recomendações</a:t>
            </a:r>
            <a:endParaRPr lang="en-US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1128208" y="2793480"/>
            <a:ext cx="3767328" cy="5303520"/>
          </a:xfrm>
          <a:prstGeom prst="rect">
            <a:avLst/>
          </a:prstGeom>
          <a:solidFill>
            <a:srgbClr val="122844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1219648" y="3159240"/>
            <a:ext cx="3621024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900" b="1" spc="200" dirty="0">
                <a:solidFill>
                  <a:srgbClr val="D4AA4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DADO</a:t>
            </a:r>
            <a:endParaRPr lang="en-US" sz="2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5"/>
          <p:cNvSpPr/>
          <p:nvPr/>
        </p:nvSpPr>
        <p:spPr>
          <a:xfrm>
            <a:off x="1823152" y="4256520"/>
            <a:ext cx="237744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1091632" y="4622280"/>
            <a:ext cx="3621024" cy="3017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Gerado na folha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5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 sistemas DP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626864" y="4828032"/>
            <a:ext cx="4023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endParaRPr lang="en-US" sz="3600" dirty="0"/>
          </a:p>
        </p:txBody>
      </p:sp>
      <p:sp>
        <p:nvSpPr>
          <p:cNvPr id="11" name="Shape 9"/>
          <p:cNvSpPr/>
          <p:nvPr/>
        </p:nvSpPr>
        <p:spPr>
          <a:xfrm>
            <a:off x="5114992" y="2793480"/>
            <a:ext cx="3986784" cy="5303520"/>
          </a:xfrm>
          <a:prstGeom prst="rect">
            <a:avLst/>
          </a:prstGeom>
          <a:solidFill>
            <a:srgbClr val="122844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5297872" y="3159240"/>
            <a:ext cx="3621024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900" b="1" spc="200" dirty="0">
                <a:solidFill>
                  <a:srgbClr val="D4AA4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ANÁLISE</a:t>
            </a:r>
            <a:endParaRPr lang="en-US" sz="2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5919664" y="4256520"/>
            <a:ext cx="237744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5297872" y="4622280"/>
            <a:ext cx="3621024" cy="3017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Interpretação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5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com contexto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9162288" y="4828032"/>
            <a:ext cx="4023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endParaRPr lang="en-US" sz="3600" dirty="0"/>
          </a:p>
        </p:txBody>
      </p:sp>
      <p:sp>
        <p:nvSpPr>
          <p:cNvPr id="18" name="Shape 16"/>
          <p:cNvSpPr/>
          <p:nvPr/>
        </p:nvSpPr>
        <p:spPr>
          <a:xfrm>
            <a:off x="9296939" y="2793480"/>
            <a:ext cx="3986784" cy="5303520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18"/>
          <p:cNvSpPr/>
          <p:nvPr/>
        </p:nvSpPr>
        <p:spPr>
          <a:xfrm>
            <a:off x="9479819" y="3159240"/>
            <a:ext cx="3621024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spc="200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RECOMENDAÇÃO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hape 19"/>
          <p:cNvSpPr/>
          <p:nvPr/>
        </p:nvSpPr>
        <p:spPr>
          <a:xfrm>
            <a:off x="10098472" y="4227064"/>
            <a:ext cx="2377440" cy="91440"/>
          </a:xfrm>
          <a:prstGeom prst="rect">
            <a:avLst/>
          </a:prstGeom>
          <a:solidFill>
            <a:srgbClr val="0B1F3A"/>
          </a:solidFill>
          <a:ln w="12700">
            <a:solidFill>
              <a:srgbClr val="0B1F3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9479819" y="4622280"/>
            <a:ext cx="3621024" cy="3017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Proposta com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500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custo-benefício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13697712" y="4828032"/>
            <a:ext cx="4023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endParaRPr lang="en-US" sz="3600" dirty="0"/>
          </a:p>
        </p:txBody>
      </p:sp>
      <p:sp>
        <p:nvSpPr>
          <p:cNvPr id="25" name="Shape 23"/>
          <p:cNvSpPr/>
          <p:nvPr/>
        </p:nvSpPr>
        <p:spPr>
          <a:xfrm>
            <a:off x="13487400" y="2793480"/>
            <a:ext cx="3621024" cy="5303520"/>
          </a:xfrm>
          <a:prstGeom prst="rect">
            <a:avLst/>
          </a:prstGeom>
          <a:solidFill>
            <a:srgbClr val="122844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Text 25"/>
          <p:cNvSpPr/>
          <p:nvPr/>
        </p:nvSpPr>
        <p:spPr>
          <a:xfrm>
            <a:off x="13420103" y="3188992"/>
            <a:ext cx="3621024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900" b="1" spc="200" dirty="0">
                <a:solidFill>
                  <a:srgbClr val="D4AA4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DECISÃO</a:t>
            </a:r>
            <a:endParaRPr lang="en-US" sz="2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14000402" y="4214212"/>
            <a:ext cx="237744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27"/>
          <p:cNvSpPr/>
          <p:nvPr/>
        </p:nvSpPr>
        <p:spPr>
          <a:xfrm>
            <a:off x="13420103" y="4622280"/>
            <a:ext cx="3621024" cy="3017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Suporte ao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5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gestor/cliente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28"/>
          <p:cNvSpPr/>
          <p:nvPr/>
        </p:nvSpPr>
        <p:spPr>
          <a:xfrm>
            <a:off x="877824" y="1713669"/>
            <a:ext cx="14819376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600" dirty="0" err="1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Fluxo</a:t>
            </a:r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que</a:t>
            </a:r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transforma</a:t>
            </a:r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um </a:t>
            </a:r>
            <a:r>
              <a:rPr lang="en-US" sz="2600" dirty="0" err="1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profissional</a:t>
            </a:r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operacional</a:t>
            </a:r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em</a:t>
            </a:r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um </a:t>
            </a:r>
            <a:r>
              <a:rPr lang="en-US" sz="2600" dirty="0" err="1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profissional</a:t>
            </a:r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consultivo</a:t>
            </a:r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object 2">
            <a:extLst>
              <a:ext uri="{FF2B5EF4-FFF2-40B4-BE49-F238E27FC236}">
                <a16:creationId xmlns:a16="http://schemas.microsoft.com/office/drawing/2014/main" id="{81C10371-2A8E-BCC3-164E-B076752B3F7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551" y="0"/>
            <a:ext cx="18287963" cy="10286979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914400" y="512064"/>
            <a:ext cx="16459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6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DESAFIO  03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914400" y="939546"/>
            <a:ext cx="16459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6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Construir autoridade consultiva</a:t>
            </a:r>
            <a:endParaRPr lang="en-US" sz="6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914400" y="2596896"/>
            <a:ext cx="7717536" cy="5975604"/>
          </a:xfrm>
          <a:prstGeom prst="rect">
            <a:avLst/>
          </a:prstGeom>
          <a:solidFill>
            <a:srgbClr val="E8EDF3"/>
          </a:solidFill>
          <a:ln w="12700">
            <a:solidFill>
              <a:srgbClr val="C8D0D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Text 3"/>
          <p:cNvSpPr/>
          <p:nvPr/>
        </p:nvSpPr>
        <p:spPr>
          <a:xfrm>
            <a:off x="1280160" y="2889504"/>
            <a:ext cx="69494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1900" b="1" spc="3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 CLIENTE TE PROCURA PARA...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4"/>
          <p:cNvSpPr/>
          <p:nvPr/>
        </p:nvSpPr>
        <p:spPr>
          <a:xfrm>
            <a:off x="1280160" y="3986784"/>
            <a:ext cx="402336" cy="402336"/>
          </a:xfrm>
          <a:prstGeom prst="ellipse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1938528" y="3890772"/>
            <a:ext cx="6254496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Resolver um problema que já aconteceu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1280160" y="5143489"/>
            <a:ext cx="402336" cy="402336"/>
          </a:xfrm>
          <a:prstGeom prst="ellipse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7"/>
          <p:cNvSpPr/>
          <p:nvPr/>
        </p:nvSpPr>
        <p:spPr>
          <a:xfrm>
            <a:off x="1938528" y="4997185"/>
            <a:ext cx="6254496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Tirar uma dúvida pontual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1280160" y="6327648"/>
            <a:ext cx="402336" cy="402336"/>
          </a:xfrm>
          <a:prstGeom prst="ellipse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Text 9"/>
          <p:cNvSpPr/>
          <p:nvPr/>
        </p:nvSpPr>
        <p:spPr>
          <a:xfrm>
            <a:off x="1938528" y="6144330"/>
            <a:ext cx="6254496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Pedir um documento ou guia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1280160" y="7498080"/>
            <a:ext cx="402336" cy="402336"/>
          </a:xfrm>
          <a:prstGeom prst="ellipse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1"/>
          <p:cNvSpPr/>
          <p:nvPr/>
        </p:nvSpPr>
        <p:spPr>
          <a:xfrm>
            <a:off x="1968177" y="7349041"/>
            <a:ext cx="6254496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Corrigir um erro na folha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9656064" y="2596896"/>
            <a:ext cx="7717536" cy="5975604"/>
          </a:xfrm>
          <a:prstGeom prst="rect">
            <a:avLst/>
          </a:prstGeom>
          <a:solidFill>
            <a:srgbClr val="0B1F3A"/>
          </a:solidFill>
          <a:ln w="12700">
            <a:solidFill>
              <a:srgbClr val="0B1F3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Shape 13"/>
          <p:cNvSpPr/>
          <p:nvPr/>
        </p:nvSpPr>
        <p:spPr>
          <a:xfrm>
            <a:off x="9656064" y="2596896"/>
            <a:ext cx="7717536" cy="128016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Text 14"/>
          <p:cNvSpPr/>
          <p:nvPr/>
        </p:nvSpPr>
        <p:spPr>
          <a:xfrm>
            <a:off x="10021824" y="2889504"/>
            <a:ext cx="69494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1900" b="1" spc="300" dirty="0">
                <a:solidFill>
                  <a:srgbClr val="D4AA4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OU TE PROCURA PARA...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10021824" y="3986784"/>
            <a:ext cx="402336" cy="402336"/>
          </a:xfrm>
          <a:prstGeom prst="ellipse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10659410" y="3831336"/>
            <a:ext cx="6254496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Evitar riscos antes que se concretizem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10021824" y="5157216"/>
            <a:ext cx="402336" cy="402336"/>
          </a:xfrm>
          <a:prstGeom prst="ellipse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18"/>
          <p:cNvSpPr/>
          <p:nvPr/>
        </p:nvSpPr>
        <p:spPr>
          <a:xfrm>
            <a:off x="10659410" y="5026280"/>
            <a:ext cx="6254496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Planejar decisões de pessoal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hape 19"/>
          <p:cNvSpPr/>
          <p:nvPr/>
        </p:nvSpPr>
        <p:spPr>
          <a:xfrm>
            <a:off x="10021824" y="6327648"/>
            <a:ext cx="402336" cy="402336"/>
          </a:xfrm>
          <a:prstGeom prst="ellipse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10680192" y="6181344"/>
            <a:ext cx="6254496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Entender o custo de uma contratação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hape 21"/>
          <p:cNvSpPr/>
          <p:nvPr/>
        </p:nvSpPr>
        <p:spPr>
          <a:xfrm>
            <a:off x="10021824" y="7498080"/>
            <a:ext cx="402336" cy="402336"/>
          </a:xfrm>
          <a:prstGeom prst="ellipse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Text 22"/>
          <p:cNvSpPr/>
          <p:nvPr/>
        </p:nvSpPr>
        <p:spPr>
          <a:xfrm>
            <a:off x="10680192" y="7424928"/>
            <a:ext cx="6254496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Tomar decisões com base em dados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990600" y="1853946"/>
            <a:ext cx="16459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Autoridade consultiva se constrói na consistência do que você </a:t>
            </a:r>
            <a:r>
              <a:rPr lang="en-US" sz="2600" dirty="0" err="1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entrega</a:t>
            </a:r>
            <a:r>
              <a:rPr lang="en-US" sz="2600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antes de ser solicitado.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2">
            <a:extLst>
              <a:ext uri="{FF2B5EF4-FFF2-40B4-BE49-F238E27FC236}">
                <a16:creationId xmlns:a16="http://schemas.microsoft.com/office/drawing/2014/main" id="{4284FF74-9B7A-6B6A-DE02-BC708BE5879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" y="0"/>
            <a:ext cx="18287963" cy="10515600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914400" y="512064"/>
            <a:ext cx="16459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6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DESAFIO  04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906439" y="1029371"/>
            <a:ext cx="16459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6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Criar tempo para pensar</a:t>
            </a:r>
            <a:endParaRPr lang="en-US" sz="6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10729251" y="4201090"/>
            <a:ext cx="5637639" cy="1394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300" b="1" i="1" dirty="0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"</a:t>
            </a:r>
            <a:r>
              <a:rPr lang="en-US" sz="2300" b="1" i="1" dirty="0" err="1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Não</a:t>
            </a:r>
            <a:r>
              <a:rPr lang="en-US" sz="2300" b="1" i="1" dirty="0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90A0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existe</a:t>
            </a:r>
            <a:r>
              <a:rPr lang="en-US" sz="2300" b="1" i="1" dirty="0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90A0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atuação</a:t>
            </a:r>
            <a:r>
              <a:rPr lang="en-US" sz="2300" b="1" i="1" dirty="0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 </a:t>
            </a:r>
            <a:r>
              <a:rPr lang="en-US" sz="2300" b="1" i="1" dirty="0" err="1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estratégica</a:t>
            </a:r>
            <a:r>
              <a:rPr lang="en-US" sz="2300" dirty="0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 </a:t>
            </a:r>
            <a:r>
              <a:rPr lang="en-US" sz="2300" b="1" i="1" dirty="0" err="1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em</a:t>
            </a:r>
            <a:r>
              <a:rPr lang="en-US" sz="2300" b="1" i="1" dirty="0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 um ambiente de </a:t>
            </a:r>
            <a:r>
              <a:rPr lang="en-US" sz="2300" b="1" i="1" dirty="0" err="1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sobrevivência</a:t>
            </a:r>
            <a:r>
              <a:rPr lang="en-US" sz="2300" dirty="0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 </a:t>
            </a:r>
            <a:r>
              <a:rPr lang="en-US" sz="2300" b="1" i="1" dirty="0" err="1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operacional</a:t>
            </a:r>
            <a:r>
              <a:rPr lang="en-US" sz="2300" b="1" i="1" dirty="0">
                <a:solidFill>
                  <a:srgbClr val="90A0B4"/>
                </a:solidFill>
                <a:latin typeface="Arial" panose="020B0604020202020204" pitchFamily="34" charset="0"/>
                <a:ea typeface="Georgia" pitchFamily="34" charset="-122"/>
                <a:cs typeface="Arial" panose="020B0604020202020204" pitchFamily="34" charset="0"/>
              </a:rPr>
              <a:t>.“</a:t>
            </a:r>
          </a:p>
        </p:txBody>
      </p:sp>
      <p:sp>
        <p:nvSpPr>
          <p:cNvPr id="7" name="Shape 5"/>
          <p:cNvSpPr/>
          <p:nvPr/>
        </p:nvSpPr>
        <p:spPr>
          <a:xfrm>
            <a:off x="932688" y="2871216"/>
            <a:ext cx="146304" cy="43891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1371600" y="2834640"/>
            <a:ext cx="1517904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Automatizar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tarefas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repetitivas</a:t>
            </a:r>
            <a:endParaRPr lang="en-US" sz="2600" dirty="0">
              <a:solidFill>
                <a:srgbClr val="1737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932688" y="3566160"/>
            <a:ext cx="146304" cy="43891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1371600" y="3529584"/>
            <a:ext cx="1517904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Padronizar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processos</a:t>
            </a:r>
            <a:endParaRPr lang="en-US" sz="2600" dirty="0">
              <a:solidFill>
                <a:srgbClr val="1737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932688" y="4261104"/>
            <a:ext cx="146304" cy="43891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1371600" y="4224528"/>
            <a:ext cx="1517904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Estruturar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prazos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e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calendário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de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entregas</a:t>
            </a:r>
            <a:endParaRPr lang="en-US" sz="2600" dirty="0">
              <a:solidFill>
                <a:srgbClr val="1737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9">
            <a:extLst>
              <a:ext uri="{FF2B5EF4-FFF2-40B4-BE49-F238E27FC236}">
                <a16:creationId xmlns:a16="http://schemas.microsoft.com/office/drawing/2014/main" id="{9215F006-0EC1-6373-BEDE-534165E5B29A}"/>
              </a:ext>
            </a:extLst>
          </p:cNvPr>
          <p:cNvSpPr/>
          <p:nvPr/>
        </p:nvSpPr>
        <p:spPr>
          <a:xfrm>
            <a:off x="932688" y="5065559"/>
            <a:ext cx="146304" cy="43891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0">
            <a:extLst>
              <a:ext uri="{FF2B5EF4-FFF2-40B4-BE49-F238E27FC236}">
                <a16:creationId xmlns:a16="http://schemas.microsoft.com/office/drawing/2014/main" id="{7DCC8DDA-29B7-A97E-48F8-A874B67E660E}"/>
              </a:ext>
            </a:extLst>
          </p:cNvPr>
          <p:cNvSpPr/>
          <p:nvPr/>
        </p:nvSpPr>
        <p:spPr>
          <a:xfrm>
            <a:off x="1371600" y="5028983"/>
            <a:ext cx="1517904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Melhor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distribuição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das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atividades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endParaRPr lang="en-US" sz="2600" dirty="0">
              <a:solidFill>
                <a:srgbClr val="1737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Shape 9">
            <a:extLst>
              <a:ext uri="{FF2B5EF4-FFF2-40B4-BE49-F238E27FC236}">
                <a16:creationId xmlns:a16="http://schemas.microsoft.com/office/drawing/2014/main" id="{1CAF209A-7F14-00B0-331C-D820C4D93CAA}"/>
              </a:ext>
            </a:extLst>
          </p:cNvPr>
          <p:cNvSpPr/>
          <p:nvPr/>
        </p:nvSpPr>
        <p:spPr>
          <a:xfrm>
            <a:off x="939945" y="5843742"/>
            <a:ext cx="146304" cy="43891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10">
            <a:extLst>
              <a:ext uri="{FF2B5EF4-FFF2-40B4-BE49-F238E27FC236}">
                <a16:creationId xmlns:a16="http://schemas.microsoft.com/office/drawing/2014/main" id="{FEEC96A4-C846-2712-77DA-C96A6BB1DF75}"/>
              </a:ext>
            </a:extLst>
          </p:cNvPr>
          <p:cNvSpPr/>
          <p:nvPr/>
        </p:nvSpPr>
        <p:spPr>
          <a:xfrm>
            <a:off x="1378857" y="5807166"/>
            <a:ext cx="1517904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Capacitação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da equipe. </a:t>
            </a:r>
            <a:endParaRPr lang="en-US" sz="2600" dirty="0">
              <a:solidFill>
                <a:srgbClr val="1737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Shape 9">
            <a:extLst>
              <a:ext uri="{FF2B5EF4-FFF2-40B4-BE49-F238E27FC236}">
                <a16:creationId xmlns:a16="http://schemas.microsoft.com/office/drawing/2014/main" id="{AA403340-FF67-B239-0066-7F0141C86711}"/>
              </a:ext>
            </a:extLst>
          </p:cNvPr>
          <p:cNvSpPr/>
          <p:nvPr/>
        </p:nvSpPr>
        <p:spPr>
          <a:xfrm>
            <a:off x="932688" y="6576786"/>
            <a:ext cx="146304" cy="43891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3" name="Text 10">
            <a:extLst>
              <a:ext uri="{FF2B5EF4-FFF2-40B4-BE49-F238E27FC236}">
                <a16:creationId xmlns:a16="http://schemas.microsoft.com/office/drawing/2014/main" id="{C49FF64A-7F9C-A080-3021-B71069576762}"/>
              </a:ext>
            </a:extLst>
          </p:cNvPr>
          <p:cNvSpPr/>
          <p:nvPr/>
        </p:nvSpPr>
        <p:spPr>
          <a:xfrm>
            <a:off x="1371600" y="6540210"/>
            <a:ext cx="1517904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Reuniões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curtas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de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alinhamento</a:t>
            </a:r>
            <a:endParaRPr lang="en-US" sz="2600" dirty="0">
              <a:solidFill>
                <a:srgbClr val="1737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Shape 9">
            <a:extLst>
              <a:ext uri="{FF2B5EF4-FFF2-40B4-BE49-F238E27FC236}">
                <a16:creationId xmlns:a16="http://schemas.microsoft.com/office/drawing/2014/main" id="{B0EAE8FA-03AF-9607-F033-4FC872F3BDA2}"/>
              </a:ext>
            </a:extLst>
          </p:cNvPr>
          <p:cNvSpPr/>
          <p:nvPr/>
        </p:nvSpPr>
        <p:spPr>
          <a:xfrm>
            <a:off x="939945" y="7325270"/>
            <a:ext cx="146304" cy="43891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8" name="Text 10">
            <a:extLst>
              <a:ext uri="{FF2B5EF4-FFF2-40B4-BE49-F238E27FC236}">
                <a16:creationId xmlns:a16="http://schemas.microsoft.com/office/drawing/2014/main" id="{095B30D2-C704-0890-8372-452601A817F4}"/>
              </a:ext>
            </a:extLst>
          </p:cNvPr>
          <p:cNvSpPr/>
          <p:nvPr/>
        </p:nvSpPr>
        <p:spPr>
          <a:xfrm>
            <a:off x="1378857" y="7288694"/>
            <a:ext cx="1517904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Proteger</a:t>
            </a:r>
            <a:r>
              <a:rPr lang="en-US" sz="2600" b="1" dirty="0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tempo de </a:t>
            </a:r>
            <a:r>
              <a:rPr lang="en-US" sz="2600" b="1" dirty="0" err="1">
                <a:solidFill>
                  <a:srgbClr val="17375E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análise</a:t>
            </a:r>
            <a:endParaRPr lang="en-US" sz="2600" dirty="0">
              <a:solidFill>
                <a:srgbClr val="1737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 txBox="1">
            <a:spLocks noGrp="1"/>
          </p:cNvSpPr>
          <p:nvPr>
            <p:ph type="title"/>
          </p:nvPr>
        </p:nvSpPr>
        <p:spPr>
          <a:xfrm>
            <a:off x="610000" y="430000"/>
            <a:ext cx="17068000" cy="765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>
              <a:lnSpc>
                <a:spcPts val="6500"/>
              </a:lnSpc>
            </a:pPr>
            <a:r>
              <a:rPr lang="pt-BR" sz="4500" b="1" dirty="0">
                <a:solidFill>
                  <a:srgbClr val="0E2654"/>
                </a:solidFill>
                <a:latin typeface="Arial"/>
                <a:cs typeface="Arial"/>
              </a:rPr>
              <a:t>Profissional e Liderança como partes do mesmo processo</a:t>
            </a:r>
            <a:endParaRPr sz="4500" b="1" dirty="0">
              <a:solidFill>
                <a:srgbClr val="0E2654"/>
              </a:solidFill>
              <a:latin typeface="Arial"/>
              <a:cs typeface="Arial"/>
            </a:endParaRPr>
          </a:p>
        </p:txBody>
      </p:sp>
      <p:sp>
        <p:nvSpPr>
          <p:cNvPr id="3" name="subtitle"/>
          <p:cNvSpPr txBox="1"/>
          <p:nvPr/>
        </p:nvSpPr>
        <p:spPr>
          <a:xfrm>
            <a:off x="610000" y="1282139"/>
            <a:ext cx="17068000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400" i="1" dirty="0">
                <a:solidFill>
                  <a:srgbClr val="8A9B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</a:t>
            </a:r>
            <a:r>
              <a:rPr lang="en-US" sz="2400" i="1" dirty="0" err="1">
                <a:solidFill>
                  <a:srgbClr val="90A0B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transformação</a:t>
            </a:r>
            <a:r>
              <a:rPr lang="en-US" sz="2400" i="1" dirty="0">
                <a:solidFill>
                  <a:srgbClr val="8A9B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do DP </a:t>
            </a:r>
            <a:r>
              <a:rPr lang="en-US" sz="2400" i="1" dirty="0" err="1">
                <a:solidFill>
                  <a:srgbClr val="8A9B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depende</a:t>
            </a:r>
            <a:r>
              <a:rPr lang="en-US" sz="2400" i="1" dirty="0">
                <a:solidFill>
                  <a:srgbClr val="8A9B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dos </a:t>
            </a:r>
            <a:r>
              <a:rPr lang="en-US" sz="2400" i="1" dirty="0" err="1">
                <a:solidFill>
                  <a:srgbClr val="8A9B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dois</a:t>
            </a:r>
            <a:r>
              <a:rPr lang="en-US" sz="2400" i="1" dirty="0">
                <a:solidFill>
                  <a:srgbClr val="8A9B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</a:t>
            </a:r>
            <a:endParaRPr lang="pt-BR" sz="2200" b="0" i="1" dirty="0">
              <a:solidFill>
                <a:srgbClr val="BFA24A"/>
              </a:solidFill>
              <a:latin typeface="Arial"/>
              <a:cs typeface="Arial"/>
            </a:endParaRPr>
          </a:p>
        </p:txBody>
      </p:sp>
      <p:sp>
        <p:nvSpPr>
          <p:cNvPr id="4" name="col_left"/>
          <p:cNvSpPr txBox="1"/>
          <p:nvPr/>
        </p:nvSpPr>
        <p:spPr>
          <a:xfrm>
            <a:off x="610000" y="2200000"/>
            <a:ext cx="8200000" cy="5896229"/>
          </a:xfrm>
          <a:prstGeom prst="rect">
            <a:avLst/>
          </a:prstGeom>
          <a:solidFill>
            <a:srgbClr val="0E2654"/>
          </a:solidFill>
        </p:spPr>
        <p:txBody>
          <a:bodyPr vert="horz" wrap="square" lIns="304800" tIns="304800" rIns="304800" bIns="304800" rtlCol="0">
            <a:spAutoFit/>
          </a:bodyPr>
          <a:lstStyle/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>
                <a:solidFill>
                  <a:srgbClr val="BFA24A"/>
                </a:solidFill>
                <a:latin typeface="Arial"/>
                <a:cs typeface="Arial"/>
              </a:rPr>
              <a:t>PROFISSIONAL</a:t>
            </a:r>
            <a:endParaRPr lang="pt-BR" sz="2400" b="1" dirty="0">
              <a:solidFill>
                <a:srgbClr val="BFA24A"/>
              </a:solidFill>
              <a:latin typeface="Arial"/>
              <a:cs typeface="Arial"/>
            </a:endParaRPr>
          </a:p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 err="1">
                <a:solidFill>
                  <a:srgbClr val="BFA24A"/>
                </a:solidFill>
                <a:latin typeface="Arial"/>
                <a:cs typeface="Arial"/>
              </a:rPr>
              <a:t>Analisar</a:t>
            </a:r>
            <a:endParaRPr sz="2400" b="1" dirty="0">
              <a:solidFill>
                <a:srgbClr val="BFA24A"/>
              </a:solidFill>
              <a:latin typeface="Arial"/>
              <a:cs typeface="Arial"/>
            </a:endParaRPr>
          </a:p>
          <a:p>
            <a:pPr algn="l">
              <a:lnSpc>
                <a:spcPts val="4000"/>
              </a:lnSpc>
              <a:spcBef>
                <a:spcPts val="150"/>
              </a:spcBef>
            </a:pPr>
            <a:r>
              <a:rPr sz="2100" b="0" dirty="0">
                <a:solidFill>
                  <a:srgbClr val="FFFFFF"/>
                </a:solidFill>
                <a:latin typeface="Arial"/>
                <a:cs typeface="Arial"/>
              </a:rPr>
              <a:t>Ir além do número, buscar o contexto</a:t>
            </a:r>
          </a:p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 err="1">
                <a:solidFill>
                  <a:srgbClr val="BFA24A"/>
                </a:solidFill>
                <a:latin typeface="Arial"/>
                <a:cs typeface="Arial"/>
              </a:rPr>
              <a:t>Questionar</a:t>
            </a:r>
            <a:endParaRPr sz="2400" b="1" dirty="0">
              <a:solidFill>
                <a:srgbClr val="BFA24A"/>
              </a:solidFill>
              <a:latin typeface="Arial"/>
              <a:cs typeface="Arial"/>
            </a:endParaRPr>
          </a:p>
          <a:p>
            <a:pPr algn="l">
              <a:lnSpc>
                <a:spcPts val="4000"/>
              </a:lnSpc>
              <a:spcBef>
                <a:spcPts val="150"/>
              </a:spcBef>
            </a:pPr>
            <a:r>
              <a:rPr sz="2100" b="0" dirty="0">
                <a:solidFill>
                  <a:srgbClr val="FFFFFF"/>
                </a:solidFill>
                <a:latin typeface="Arial"/>
                <a:cs typeface="Arial"/>
              </a:rPr>
              <a:t>Por quê? Qual o impacto? O que muda?</a:t>
            </a:r>
          </a:p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 err="1">
                <a:solidFill>
                  <a:srgbClr val="BFA24A"/>
                </a:solidFill>
                <a:latin typeface="Arial"/>
                <a:cs typeface="Arial"/>
              </a:rPr>
              <a:t>Recomendar</a:t>
            </a:r>
            <a:endParaRPr sz="2400" b="1" dirty="0">
              <a:solidFill>
                <a:srgbClr val="BFA24A"/>
              </a:solidFill>
              <a:latin typeface="Arial"/>
              <a:cs typeface="Arial"/>
            </a:endParaRPr>
          </a:p>
          <a:p>
            <a:pPr algn="l">
              <a:lnSpc>
                <a:spcPts val="4000"/>
              </a:lnSpc>
              <a:spcBef>
                <a:spcPts val="150"/>
              </a:spcBef>
            </a:pPr>
            <a:r>
              <a:rPr sz="2100" b="0" dirty="0">
                <a:solidFill>
                  <a:srgbClr val="FFFFFF"/>
                </a:solidFill>
                <a:latin typeface="Arial"/>
                <a:cs typeface="Arial"/>
              </a:rPr>
              <a:t>Apresentar opções, não apenas informar</a:t>
            </a:r>
          </a:p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>
                <a:solidFill>
                  <a:srgbClr val="BFA24A"/>
                </a:solidFill>
                <a:latin typeface="Arial"/>
                <a:cs typeface="Arial"/>
              </a:rPr>
              <a:t>Gerar valor</a:t>
            </a:r>
          </a:p>
          <a:p>
            <a:pPr algn="l">
              <a:lnSpc>
                <a:spcPts val="4000"/>
              </a:lnSpc>
              <a:spcBef>
                <a:spcPts val="150"/>
              </a:spcBef>
            </a:pPr>
            <a:r>
              <a:rPr sz="2100" b="0" dirty="0">
                <a:solidFill>
                  <a:srgbClr val="FFFFFF"/>
                </a:solidFill>
                <a:latin typeface="Arial"/>
                <a:cs typeface="Arial"/>
              </a:rPr>
              <a:t>Ser parceiro estratégico, não executor</a:t>
            </a:r>
          </a:p>
        </p:txBody>
      </p:sp>
      <p:sp>
        <p:nvSpPr>
          <p:cNvPr id="5" name="col_right"/>
          <p:cNvSpPr txBox="1"/>
          <p:nvPr/>
        </p:nvSpPr>
        <p:spPr>
          <a:xfrm>
            <a:off x="9478000" y="2200000"/>
            <a:ext cx="8048000" cy="5896229"/>
          </a:xfrm>
          <a:prstGeom prst="rect">
            <a:avLst/>
          </a:prstGeom>
          <a:solidFill>
            <a:srgbClr val="F4F4F4"/>
          </a:solidFill>
        </p:spPr>
        <p:txBody>
          <a:bodyPr vert="horz" wrap="square" lIns="304800" tIns="304800" rIns="304800" bIns="304800" rtlCol="0">
            <a:spAutoFit/>
          </a:bodyPr>
          <a:lstStyle/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>
                <a:solidFill>
                  <a:srgbClr val="0E2654"/>
                </a:solidFill>
                <a:latin typeface="Arial"/>
                <a:cs typeface="Arial"/>
              </a:rPr>
              <a:t>LIDERANÇA</a:t>
            </a:r>
            <a:endParaRPr lang="pt-BR" sz="2400" b="1" dirty="0">
              <a:solidFill>
                <a:srgbClr val="0E2654"/>
              </a:solidFill>
              <a:latin typeface="Arial"/>
              <a:cs typeface="Arial"/>
            </a:endParaRPr>
          </a:p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 err="1">
                <a:solidFill>
                  <a:srgbClr val="0E2654"/>
                </a:solidFill>
                <a:latin typeface="Arial"/>
                <a:cs typeface="Arial"/>
              </a:rPr>
              <a:t>Desenvolver</a:t>
            </a:r>
            <a:endParaRPr sz="2400" b="1" dirty="0">
              <a:solidFill>
                <a:srgbClr val="0E2654"/>
              </a:solidFill>
              <a:latin typeface="Arial"/>
              <a:cs typeface="Arial"/>
            </a:endParaRPr>
          </a:p>
          <a:p>
            <a:pPr algn="l">
              <a:lnSpc>
                <a:spcPts val="4000"/>
              </a:lnSpc>
              <a:spcBef>
                <a:spcPts val="150"/>
              </a:spcBef>
            </a:pPr>
            <a:r>
              <a:rPr sz="2100" b="0" dirty="0">
                <a:solidFill>
                  <a:srgbClr val="545454"/>
                </a:solidFill>
                <a:latin typeface="Arial"/>
                <a:cs typeface="Arial"/>
              </a:rPr>
              <a:t>Investir em capacitação técnica e analítica</a:t>
            </a:r>
          </a:p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 err="1">
                <a:solidFill>
                  <a:srgbClr val="0E2654"/>
                </a:solidFill>
                <a:latin typeface="Arial"/>
                <a:cs typeface="Arial"/>
              </a:rPr>
              <a:t>Organizar</a:t>
            </a:r>
            <a:endParaRPr sz="2400" b="1" dirty="0">
              <a:solidFill>
                <a:srgbClr val="0E2654"/>
              </a:solidFill>
              <a:latin typeface="Arial"/>
              <a:cs typeface="Arial"/>
            </a:endParaRPr>
          </a:p>
          <a:p>
            <a:pPr algn="l">
              <a:lnSpc>
                <a:spcPts val="4000"/>
              </a:lnSpc>
              <a:spcBef>
                <a:spcPts val="150"/>
              </a:spcBef>
            </a:pPr>
            <a:r>
              <a:rPr sz="2100" b="0" dirty="0">
                <a:solidFill>
                  <a:srgbClr val="545454"/>
                </a:solidFill>
                <a:latin typeface="Arial"/>
                <a:cs typeface="Arial"/>
              </a:rPr>
              <a:t>Criar sistemas que reduzem urgências</a:t>
            </a:r>
          </a:p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 err="1">
                <a:solidFill>
                  <a:srgbClr val="0E2654"/>
                </a:solidFill>
                <a:latin typeface="Arial"/>
                <a:cs typeface="Arial"/>
              </a:rPr>
              <a:t>Proteger</a:t>
            </a:r>
            <a:r>
              <a:rPr sz="2400" b="1" dirty="0">
                <a:solidFill>
                  <a:srgbClr val="0E2654"/>
                </a:solidFill>
                <a:latin typeface="Arial"/>
                <a:cs typeface="Arial"/>
              </a:rPr>
              <a:t> tempo</a:t>
            </a:r>
          </a:p>
          <a:p>
            <a:pPr algn="l">
              <a:lnSpc>
                <a:spcPts val="4000"/>
              </a:lnSpc>
              <a:spcBef>
                <a:spcPts val="150"/>
              </a:spcBef>
            </a:pPr>
            <a:r>
              <a:rPr sz="2100" b="0" dirty="0">
                <a:solidFill>
                  <a:srgbClr val="545454"/>
                </a:solidFill>
                <a:latin typeface="Arial"/>
                <a:cs typeface="Arial"/>
              </a:rPr>
              <a:t>Garantir espaço para análise e reflexão</a:t>
            </a:r>
          </a:p>
          <a:p>
            <a:pPr algn="l">
              <a:lnSpc>
                <a:spcPts val="4500"/>
              </a:lnSpc>
              <a:spcBef>
                <a:spcPts val="600"/>
              </a:spcBef>
            </a:pPr>
            <a:r>
              <a:rPr sz="2400" b="1" dirty="0" err="1">
                <a:solidFill>
                  <a:srgbClr val="0E2654"/>
                </a:solidFill>
                <a:latin typeface="Arial"/>
                <a:cs typeface="Arial"/>
              </a:rPr>
              <a:t>Valorizar</a:t>
            </a:r>
            <a:r>
              <a:rPr sz="2400" b="1" dirty="0">
                <a:solidFill>
                  <a:srgbClr val="0E2654"/>
                </a:solidFill>
                <a:latin typeface="Arial"/>
                <a:cs typeface="Arial"/>
              </a:rPr>
              <a:t> crítica</a:t>
            </a:r>
          </a:p>
          <a:p>
            <a:pPr algn="l">
              <a:lnSpc>
                <a:spcPts val="4000"/>
              </a:lnSpc>
              <a:spcBef>
                <a:spcPts val="150"/>
              </a:spcBef>
            </a:pPr>
            <a:r>
              <a:rPr sz="2100" b="0" dirty="0">
                <a:solidFill>
                  <a:srgbClr val="545454"/>
                </a:solidFill>
                <a:latin typeface="Arial"/>
                <a:cs typeface="Arial"/>
              </a:rPr>
              <a:t>Premiar quem questiona, não só quem executa</a:t>
            </a:r>
          </a:p>
        </p:txBody>
      </p:sp>
      <p:sp>
        <p:nvSpPr>
          <p:cNvPr id="9" name="Shape 15">
            <a:extLst>
              <a:ext uri="{FF2B5EF4-FFF2-40B4-BE49-F238E27FC236}">
                <a16:creationId xmlns:a16="http://schemas.microsoft.com/office/drawing/2014/main" id="{49277071-CD7C-ED63-B95A-340E35910402}"/>
              </a:ext>
            </a:extLst>
          </p:cNvPr>
          <p:cNvSpPr/>
          <p:nvPr/>
        </p:nvSpPr>
        <p:spPr>
          <a:xfrm>
            <a:off x="8131500" y="4782693"/>
            <a:ext cx="1293480" cy="1187958"/>
          </a:xfrm>
          <a:prstGeom prst="ellipse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Text 16">
            <a:extLst>
              <a:ext uri="{FF2B5EF4-FFF2-40B4-BE49-F238E27FC236}">
                <a16:creationId xmlns:a16="http://schemas.microsoft.com/office/drawing/2014/main" id="{64467C68-20CB-1EB4-6A08-474D332B95BE}"/>
              </a:ext>
            </a:extLst>
          </p:cNvPr>
          <p:cNvSpPr/>
          <p:nvPr/>
        </p:nvSpPr>
        <p:spPr>
          <a:xfrm>
            <a:off x="7863840" y="4462272"/>
            <a:ext cx="18288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5600" b="1" dirty="0">
                <a:solidFill>
                  <a:srgbClr val="0B1F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</a:t>
            </a:r>
            <a:endParaRPr lang="en-US" sz="5600" dirty="0"/>
          </a:p>
        </p:txBody>
      </p:sp>
      <p:sp>
        <p:nvSpPr>
          <p:cNvPr id="7" name="subtitle">
            <a:extLst>
              <a:ext uri="{FF2B5EF4-FFF2-40B4-BE49-F238E27FC236}">
                <a16:creationId xmlns:a16="http://schemas.microsoft.com/office/drawing/2014/main" id="{D7C0588B-EEB5-42D7-7A89-D2CDD600341B}"/>
              </a:ext>
            </a:extLst>
          </p:cNvPr>
          <p:cNvSpPr txBox="1"/>
          <p:nvPr/>
        </p:nvSpPr>
        <p:spPr>
          <a:xfrm>
            <a:off x="610000" y="8345595"/>
            <a:ext cx="17068000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Não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adianta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exigir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pensamento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estratégico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uma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equipe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não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tempo para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pensar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pt-BR" sz="2200" b="0" i="1" dirty="0">
              <a:solidFill>
                <a:schemeClr val="tx2">
                  <a:lumMod val="50000"/>
                </a:schemeClr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sing"/>
          <p:cNvSpPr txBox="1">
            <a:spLocks noGrp="1"/>
          </p:cNvSpPr>
          <p:nvPr>
            <p:ph type="title"/>
          </p:nvPr>
        </p:nvSpPr>
        <p:spPr>
          <a:xfrm>
            <a:off x="1295400" y="2095500"/>
            <a:ext cx="11201400" cy="44844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ts val="7000"/>
              </a:lnSpc>
              <a:spcBef>
                <a:spcPts val="100"/>
              </a:spcBef>
            </a:pPr>
            <a:r>
              <a:rPr sz="3200" b="0" i="1" dirty="0">
                <a:solidFill>
                  <a:srgbClr val="333333"/>
                </a:solidFill>
                <a:latin typeface="Arial"/>
                <a:cs typeface="Arial"/>
              </a:rPr>
              <a:t>A folha de pagamento continuará </a:t>
            </a:r>
            <a:r>
              <a:rPr sz="3200" b="0" i="1" dirty="0" err="1">
                <a:solidFill>
                  <a:srgbClr val="333333"/>
                </a:solidFill>
                <a:latin typeface="Arial"/>
                <a:cs typeface="Arial"/>
              </a:rPr>
              <a:t>existindo</a:t>
            </a:r>
            <a:r>
              <a:rPr sz="3200" b="0" i="1" dirty="0">
                <a:solidFill>
                  <a:srgbClr val="333333"/>
                </a:solidFill>
                <a:latin typeface="Arial"/>
                <a:cs typeface="Arial"/>
              </a:rPr>
              <a:t>.</a:t>
            </a:r>
            <a:br>
              <a:rPr lang="pt-BR" sz="3200" b="0" i="1" dirty="0">
                <a:solidFill>
                  <a:srgbClr val="333333"/>
                </a:solidFill>
                <a:latin typeface="Arial"/>
                <a:cs typeface="Arial"/>
              </a:rPr>
            </a:br>
            <a:r>
              <a:rPr sz="3200" b="0" i="1" dirty="0">
                <a:solidFill>
                  <a:srgbClr val="333333"/>
                </a:solidFill>
                <a:latin typeface="Arial"/>
                <a:cs typeface="Arial"/>
              </a:rPr>
              <a:t>As obrigações continuarão sendo essenciais.</a:t>
            </a:r>
          </a:p>
          <a:p>
            <a:pPr algn="l">
              <a:lnSpc>
                <a:spcPts val="7000"/>
              </a:lnSpc>
              <a:spcBef>
                <a:spcPts val="600"/>
              </a:spcBef>
            </a:pPr>
            <a:r>
              <a:rPr sz="3600" b="1" i="1" dirty="0">
                <a:solidFill>
                  <a:srgbClr val="0E2654"/>
                </a:solidFill>
                <a:latin typeface="Arial"/>
                <a:cs typeface="Arial"/>
              </a:rPr>
              <a:t>Mas o que tornará o profissional indispensável</a:t>
            </a:r>
          </a:p>
          <a:p>
            <a:pPr algn="l">
              <a:lnSpc>
                <a:spcPts val="7000"/>
              </a:lnSpc>
              <a:spcBef>
                <a:spcPts val="100"/>
              </a:spcBef>
            </a:pPr>
            <a:r>
              <a:rPr sz="3600" b="1" i="1" dirty="0">
                <a:solidFill>
                  <a:srgbClr val="0E2654"/>
                </a:solidFill>
                <a:latin typeface="Arial"/>
                <a:cs typeface="Arial"/>
              </a:rPr>
              <a:t>será a capacidade de transformar informações</a:t>
            </a:r>
          </a:p>
          <a:p>
            <a:pPr algn="l">
              <a:lnSpc>
                <a:spcPts val="7000"/>
              </a:lnSpc>
              <a:spcBef>
                <a:spcPts val="100"/>
              </a:spcBef>
            </a:pPr>
            <a:r>
              <a:rPr sz="3600" b="1" i="1" dirty="0">
                <a:solidFill>
                  <a:srgbClr val="BFA24A"/>
                </a:solidFill>
                <a:latin typeface="Arial"/>
                <a:cs typeface="Arial"/>
              </a:rPr>
              <a:t>em decisões que gerem valor.</a:t>
            </a:r>
          </a:p>
        </p:txBody>
      </p:sp>
      <p:pic>
        <p:nvPicPr>
          <p:cNvPr id="4" name="Image 1" descr="preencoded.png">
            <a:extLst>
              <a:ext uri="{FF2B5EF4-FFF2-40B4-BE49-F238E27FC236}">
                <a16:creationId xmlns:a16="http://schemas.microsoft.com/office/drawing/2014/main" id="{667012D6-469E-DCEB-9477-DAE2DB9A5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2457" y="2095500"/>
            <a:ext cx="335280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29718" y="2857500"/>
            <a:ext cx="12628563" cy="3427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0475"/>
              </a:lnSpc>
              <a:spcBef>
                <a:spcPts val="100"/>
              </a:spcBef>
            </a:pPr>
            <a:r>
              <a:rPr sz="7200" b="1" i="1" dirty="0">
                <a:solidFill>
                  <a:srgbClr val="0E2654"/>
                </a:solidFill>
                <a:latin typeface="Arial"/>
                <a:cs typeface="Arial"/>
              </a:rPr>
              <a:t>Além da folha de pagamento…</a:t>
            </a:r>
          </a:p>
          <a:p>
            <a:pPr algn="ctr">
              <a:lnSpc>
                <a:spcPts val="6000"/>
              </a:lnSpc>
              <a:spcBef>
                <a:spcPts val="400"/>
              </a:spcBef>
            </a:pPr>
            <a:r>
              <a:rPr sz="3200" b="0" i="1" dirty="0" err="1">
                <a:solidFill>
                  <a:srgbClr val="545454"/>
                </a:solidFill>
                <a:latin typeface="Arial"/>
                <a:cs typeface="Arial"/>
              </a:rPr>
              <a:t>Desafios</a:t>
            </a:r>
            <a:r>
              <a:rPr sz="3200" b="0" i="1" dirty="0">
                <a:solidFill>
                  <a:srgbClr val="545454"/>
                </a:solidFill>
                <a:latin typeface="Arial"/>
                <a:cs typeface="Arial"/>
              </a:rPr>
              <a:t> para um Departamento Pessoal estratégico e </a:t>
            </a:r>
            <a:r>
              <a:rPr sz="3200" b="0" i="1" dirty="0" err="1">
                <a:solidFill>
                  <a:srgbClr val="545454"/>
                </a:solidFill>
                <a:latin typeface="Arial"/>
                <a:cs typeface="Arial"/>
              </a:rPr>
              <a:t>consultivo</a:t>
            </a:r>
            <a:endParaRPr sz="3200" b="0" i="1" dirty="0">
              <a:solidFill>
                <a:srgbClr val="545454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>
            <a:extLst>
              <a:ext uri="{FF2B5EF4-FFF2-40B4-BE49-F238E27FC236}">
                <a16:creationId xmlns:a16="http://schemas.microsoft.com/office/drawing/2014/main" id="{8B3A6B0E-8A02-F347-4C10-44BB6BB925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43200" y="2324100"/>
            <a:ext cx="12455525" cy="42227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ts val="10475"/>
              </a:lnSpc>
              <a:spcBef>
                <a:spcPts val="100"/>
              </a:spcBef>
            </a:pPr>
            <a:r>
              <a:rPr sz="6000" b="1" i="1" dirty="0">
                <a:solidFill>
                  <a:srgbClr val="0E2654"/>
                </a:solidFill>
                <a:latin typeface="Arial"/>
                <a:cs typeface="Arial"/>
              </a:rPr>
              <a:t>Quem já ouviu que o DP precisa ser mais estratégico?</a:t>
            </a:r>
          </a:p>
          <a:p>
            <a:pPr algn="l">
              <a:lnSpc>
                <a:spcPts val="6000"/>
              </a:lnSpc>
              <a:spcBef>
                <a:spcPts val="600"/>
              </a:spcBef>
            </a:pPr>
            <a:r>
              <a:rPr sz="3200" b="0" i="1" dirty="0">
                <a:solidFill>
                  <a:srgbClr val="545454"/>
                </a:solidFill>
                <a:latin typeface="Arial"/>
                <a:cs typeface="Arial"/>
              </a:rPr>
              <a:t>E por que ainda passamos a maior parte do tempo executando rotinas?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object 2">
            <a:extLst>
              <a:ext uri="{FF2B5EF4-FFF2-40B4-BE49-F238E27FC236}">
                <a16:creationId xmlns:a16="http://schemas.microsoft.com/office/drawing/2014/main" id="{D0632C3A-66B1-AECB-7E50-DF6047EFCE5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1"/>
            <a:ext cx="18287963" cy="10286979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914400" y="548640"/>
            <a:ext cx="1645920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6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 PARADOXO DO DP MODERNO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879143" y="1042416"/>
            <a:ext cx="1645920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4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 que o mercado espera vs. o que a rotina exige</a:t>
            </a:r>
            <a:endParaRPr lang="en-US" sz="4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887104" y="2133896"/>
            <a:ext cx="7680960" cy="5522976"/>
          </a:xfrm>
          <a:prstGeom prst="rect">
            <a:avLst/>
          </a:prstGeom>
          <a:solidFill>
            <a:srgbClr val="0B1F3A"/>
          </a:solidFill>
          <a:ln w="12700">
            <a:solidFill>
              <a:srgbClr val="0B1F3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Shape 3"/>
          <p:cNvSpPr/>
          <p:nvPr/>
        </p:nvSpPr>
        <p:spPr>
          <a:xfrm>
            <a:off x="887104" y="2133896"/>
            <a:ext cx="7680960" cy="128016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1252864" y="2408216"/>
            <a:ext cx="69494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400" dirty="0">
                <a:solidFill>
                  <a:srgbClr val="D4AA4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 MERCADO ESPERA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5"/>
          <p:cNvSpPr/>
          <p:nvPr/>
        </p:nvSpPr>
        <p:spPr>
          <a:xfrm>
            <a:off x="1252864" y="3340904"/>
            <a:ext cx="128016" cy="62179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1655200" y="3304328"/>
            <a:ext cx="6583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32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Estratégia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1252864" y="4383320"/>
            <a:ext cx="128016" cy="62179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1655200" y="4346744"/>
            <a:ext cx="6583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32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Consultoria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1252864" y="5463421"/>
            <a:ext cx="128016" cy="62179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1655200" y="5426845"/>
            <a:ext cx="6583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32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Indicadores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1252864" y="6485558"/>
            <a:ext cx="128016" cy="621792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Text 12"/>
          <p:cNvSpPr/>
          <p:nvPr/>
        </p:nvSpPr>
        <p:spPr>
          <a:xfrm>
            <a:off x="1655200" y="6448982"/>
            <a:ext cx="6583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32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Apoio à decisão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9665344" y="2133896"/>
            <a:ext cx="7680960" cy="5522976"/>
          </a:xfrm>
          <a:prstGeom prst="rect">
            <a:avLst/>
          </a:prstGeom>
          <a:solidFill>
            <a:srgbClr val="E8EDF3"/>
          </a:solidFill>
          <a:ln w="12700">
            <a:solidFill>
              <a:srgbClr val="C8D0D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Shape 14"/>
          <p:cNvSpPr/>
          <p:nvPr/>
        </p:nvSpPr>
        <p:spPr>
          <a:xfrm>
            <a:off x="9665344" y="2133896"/>
            <a:ext cx="7680960" cy="128016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5"/>
          <p:cNvSpPr/>
          <p:nvPr/>
        </p:nvSpPr>
        <p:spPr>
          <a:xfrm>
            <a:off x="10031104" y="2408216"/>
            <a:ext cx="69494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4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 ROTINA ENTREGA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10031104" y="3340904"/>
            <a:ext cx="128016" cy="548640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Text 17"/>
          <p:cNvSpPr/>
          <p:nvPr/>
        </p:nvSpPr>
        <p:spPr>
          <a:xfrm>
            <a:off x="10433440" y="3304328"/>
            <a:ext cx="658368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8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Folha · </a:t>
            </a:r>
            <a:r>
              <a:rPr lang="en-US" sz="2800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Admissão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10031104" y="4171919"/>
            <a:ext cx="128016" cy="548640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9"/>
          <p:cNvSpPr/>
          <p:nvPr/>
        </p:nvSpPr>
        <p:spPr>
          <a:xfrm>
            <a:off x="10433440" y="4135343"/>
            <a:ext cx="658368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800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Rescisão</a:t>
            </a:r>
            <a:r>
              <a:rPr lang="en-US" sz="28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· </a:t>
            </a:r>
            <a:r>
              <a:rPr lang="en-US" sz="2800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Férias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10051886" y="5083538"/>
            <a:ext cx="128016" cy="548640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Text 21"/>
          <p:cNvSpPr/>
          <p:nvPr/>
        </p:nvSpPr>
        <p:spPr>
          <a:xfrm>
            <a:off x="10454222" y="5046962"/>
            <a:ext cx="658368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800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eSocial</a:t>
            </a:r>
            <a:r>
              <a:rPr lang="en-US" sz="28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· FGTS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10031104" y="5911897"/>
            <a:ext cx="128016" cy="548640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3"/>
          <p:cNvSpPr/>
          <p:nvPr/>
        </p:nvSpPr>
        <p:spPr>
          <a:xfrm>
            <a:off x="10433440" y="5875321"/>
            <a:ext cx="658368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800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Demandas</a:t>
            </a:r>
            <a:r>
              <a:rPr lang="en-US" sz="28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urgentes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24"/>
          <p:cNvSpPr/>
          <p:nvPr/>
        </p:nvSpPr>
        <p:spPr>
          <a:xfrm>
            <a:off x="10051886" y="6823841"/>
            <a:ext cx="128016" cy="548640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Text 25"/>
          <p:cNvSpPr/>
          <p:nvPr/>
        </p:nvSpPr>
        <p:spPr>
          <a:xfrm>
            <a:off x="10454222" y="6787265"/>
            <a:ext cx="658368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8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Prazos · Obrigações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8238880" y="3999272"/>
            <a:ext cx="1645920" cy="1645920"/>
          </a:xfrm>
          <a:prstGeom prst="ellipse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27"/>
          <p:cNvSpPr/>
          <p:nvPr/>
        </p:nvSpPr>
        <p:spPr>
          <a:xfrm>
            <a:off x="8238880" y="4035848"/>
            <a:ext cx="164592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VS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6">
            <a:extLst>
              <a:ext uri="{FF2B5EF4-FFF2-40B4-BE49-F238E27FC236}">
                <a16:creationId xmlns:a16="http://schemas.microsoft.com/office/drawing/2014/main" id="{916EEC2D-67AD-308A-1CAA-10A975868A54}"/>
              </a:ext>
            </a:extLst>
          </p:cNvPr>
          <p:cNvSpPr/>
          <p:nvPr/>
        </p:nvSpPr>
        <p:spPr>
          <a:xfrm>
            <a:off x="914400" y="8053408"/>
            <a:ext cx="16423943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“Como ser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estratégico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quando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a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operação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consome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quase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toda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energia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da equipe?”</a:t>
            </a:r>
            <a:endParaRPr lang="en-US" sz="2400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object 2">
            <a:extLst>
              <a:ext uri="{FF2B5EF4-FFF2-40B4-BE49-F238E27FC236}">
                <a16:creationId xmlns:a16="http://schemas.microsoft.com/office/drawing/2014/main" id="{79E96EFD-6DD2-1385-C096-7E40424E4C2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1097280" y="512064"/>
            <a:ext cx="1609344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6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 REALIDADE DO DIA A DIA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1097280" y="950214"/>
            <a:ext cx="160934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6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Por que a transformação não acontece?</a:t>
            </a:r>
            <a:endParaRPr lang="en-US" sz="6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1018863" y="2094137"/>
            <a:ext cx="16093440" cy="1060704"/>
          </a:xfrm>
          <a:prstGeom prst="rect">
            <a:avLst/>
          </a:prstGeom>
          <a:solidFill>
            <a:srgbClr val="122844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Text 3"/>
          <p:cNvSpPr/>
          <p:nvPr/>
        </p:nvSpPr>
        <p:spPr>
          <a:xfrm>
            <a:off x="1311471" y="2203865"/>
            <a:ext cx="91440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01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2445327" y="2203865"/>
            <a:ext cx="877824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Excesso de demandas operacionais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11443023" y="2203865"/>
            <a:ext cx="539496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2300" i="1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 urgência do dia engole o tempo do mês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1018863" y="3301145"/>
            <a:ext cx="16093440" cy="1060704"/>
          </a:xfrm>
          <a:prstGeom prst="rect">
            <a:avLst/>
          </a:prstGeom>
          <a:solidFill>
            <a:srgbClr val="122844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7"/>
          <p:cNvSpPr/>
          <p:nvPr/>
        </p:nvSpPr>
        <p:spPr>
          <a:xfrm>
            <a:off x="1311471" y="3410873"/>
            <a:ext cx="91440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02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2445327" y="3410873"/>
            <a:ext cx="877824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Retrabalho constante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1443023" y="3410873"/>
            <a:ext cx="539496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2300" i="1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Correções que consomem o tempo da análise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1018863" y="4508153"/>
            <a:ext cx="16093440" cy="1060704"/>
          </a:xfrm>
          <a:prstGeom prst="rect">
            <a:avLst/>
          </a:prstGeom>
          <a:solidFill>
            <a:srgbClr val="122844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1"/>
          <p:cNvSpPr/>
          <p:nvPr/>
        </p:nvSpPr>
        <p:spPr>
          <a:xfrm>
            <a:off x="1311471" y="4617881"/>
            <a:ext cx="91440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03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2445327" y="4617881"/>
            <a:ext cx="877824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Falta de processos padronizados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1443023" y="4617881"/>
            <a:ext cx="539496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2300" i="1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Cada mês é uma improvisação diferente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1018863" y="5715161"/>
            <a:ext cx="16093440" cy="1060704"/>
          </a:xfrm>
          <a:prstGeom prst="rect">
            <a:avLst/>
          </a:prstGeom>
          <a:solidFill>
            <a:srgbClr val="122844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5"/>
          <p:cNvSpPr/>
          <p:nvPr/>
        </p:nvSpPr>
        <p:spPr>
          <a:xfrm>
            <a:off x="1311471" y="5824889"/>
            <a:ext cx="91440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04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2445327" y="5824889"/>
            <a:ext cx="877824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Demandas urgentes permanentes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1443023" y="5824889"/>
            <a:ext cx="539496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2300" i="1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 incêndio que nunca apaga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1018863" y="6922169"/>
            <a:ext cx="16093440" cy="1060704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9"/>
          <p:cNvSpPr/>
          <p:nvPr/>
        </p:nvSpPr>
        <p:spPr>
          <a:xfrm>
            <a:off x="1311471" y="7031897"/>
            <a:ext cx="91440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05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2445327" y="7031897"/>
            <a:ext cx="877824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3000" b="1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Pouco tempo para análise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11443023" y="7031897"/>
            <a:ext cx="539496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2300" i="1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Pensar virou luxo no DP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A0A39D24-A28F-8325-F152-5F77EF31B2BF}"/>
              </a:ext>
            </a:extLst>
          </p:cNvPr>
          <p:cNvSpPr txBox="1"/>
          <p:nvPr/>
        </p:nvSpPr>
        <p:spPr>
          <a:xfrm>
            <a:off x="1018863" y="8438964"/>
            <a:ext cx="160934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“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Não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existe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DP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estratégico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sem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estrutura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para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pensar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.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Estratégia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exige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análise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e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análise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exige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tempo.”</a:t>
            </a:r>
            <a:endParaRPr lang="en-US" sz="2400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object 2">
            <a:extLst>
              <a:ext uri="{FF2B5EF4-FFF2-40B4-BE49-F238E27FC236}">
                <a16:creationId xmlns:a16="http://schemas.microsoft.com/office/drawing/2014/main" id="{6CADF948-1935-61A3-CCDA-3A4A23D32A9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914400" y="512064"/>
            <a:ext cx="1645920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6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DP CONSULTIVO NA PRÁTICA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914400" y="1005840"/>
            <a:ext cx="16459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200" b="1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Trocar conceitos por ações concretas</a:t>
            </a:r>
            <a:endParaRPr lang="en-US" sz="5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914400" y="2514600"/>
            <a:ext cx="4023360" cy="5733277"/>
          </a:xfrm>
          <a:prstGeom prst="rect">
            <a:avLst/>
          </a:prstGeom>
          <a:solidFill>
            <a:srgbClr val="0B1F3A"/>
          </a:solidFill>
          <a:ln w="12700">
            <a:solidFill>
              <a:srgbClr val="0B1F3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Shape 3"/>
          <p:cNvSpPr/>
          <p:nvPr/>
        </p:nvSpPr>
        <p:spPr>
          <a:xfrm>
            <a:off x="914400" y="2514600"/>
            <a:ext cx="4023360" cy="128016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1188720" y="2788920"/>
            <a:ext cx="3474720" cy="13167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7200" b="1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01</a:t>
            </a:r>
            <a:endParaRPr lang="en-US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1188720" y="4197096"/>
            <a:ext cx="347472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b="1" spc="3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ANTECIPAR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1188720" y="5038344"/>
            <a:ext cx="274320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7"/>
          <p:cNvSpPr/>
          <p:nvPr/>
        </p:nvSpPr>
        <p:spPr>
          <a:xfrm>
            <a:off x="1188537" y="4530531"/>
            <a:ext cx="3438144" cy="3566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400" dirty="0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Identificar riscos antes que se tornem passivos trabalhistas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5280740" y="2500564"/>
            <a:ext cx="3749039" cy="5747314"/>
          </a:xfrm>
          <a:prstGeom prst="rect">
            <a:avLst/>
          </a:prstGeom>
          <a:solidFill>
            <a:srgbClr val="2D4A6E"/>
          </a:solidFill>
          <a:ln w="12700">
            <a:solidFill>
              <a:srgbClr val="2D4A6E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5522976" y="2788920"/>
            <a:ext cx="3474720" cy="13167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7200" b="1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02</a:t>
            </a:r>
            <a:endParaRPr lang="en-US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5522976" y="4197096"/>
            <a:ext cx="347472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b="1" spc="3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INTERPRETAR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5522976" y="5038344"/>
            <a:ext cx="274320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5555058" y="4589080"/>
            <a:ext cx="3438144" cy="3566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400" dirty="0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Transformar dados da folha em diagnóstico gerencial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9404525" y="2514601"/>
            <a:ext cx="3749040" cy="5747314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9404524" y="2514600"/>
            <a:ext cx="3749040" cy="128016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9678844" y="2788920"/>
            <a:ext cx="3474720" cy="13167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7200" b="1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03</a:t>
            </a:r>
            <a:endParaRPr lang="en-US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9678844" y="4197096"/>
            <a:ext cx="347472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b="1" spc="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RECOMENDAR</a:t>
            </a:r>
            <a:endParaRPr lang="en-US" sz="2500" dirty="0"/>
          </a:p>
        </p:txBody>
      </p:sp>
      <p:sp>
        <p:nvSpPr>
          <p:cNvPr id="20" name="Shape 18"/>
          <p:cNvSpPr/>
          <p:nvPr/>
        </p:nvSpPr>
        <p:spPr>
          <a:xfrm>
            <a:off x="9678844" y="5038344"/>
            <a:ext cx="274320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9"/>
          <p:cNvSpPr/>
          <p:nvPr/>
        </p:nvSpPr>
        <p:spPr>
          <a:xfrm>
            <a:off x="9693628" y="4681717"/>
            <a:ext cx="3438144" cy="3566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400" dirty="0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Propor caminhos e </a:t>
            </a:r>
            <a:r>
              <a:rPr lang="en-US" sz="2400" dirty="0" err="1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cenários</a:t>
            </a:r>
            <a:r>
              <a:rPr lang="en-US" sz="2400" dirty="0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não</a:t>
            </a:r>
            <a:r>
              <a:rPr lang="en-US" sz="2400" dirty="0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apenas executar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13528310" y="2500564"/>
            <a:ext cx="3749040" cy="5761352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Shape 21"/>
          <p:cNvSpPr/>
          <p:nvPr/>
        </p:nvSpPr>
        <p:spPr>
          <a:xfrm>
            <a:off x="13528310" y="2500563"/>
            <a:ext cx="3749040" cy="128016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Text 22"/>
          <p:cNvSpPr/>
          <p:nvPr/>
        </p:nvSpPr>
        <p:spPr>
          <a:xfrm>
            <a:off x="13802630" y="2774883"/>
            <a:ext cx="3474720" cy="13167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7200" b="1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04</a:t>
            </a:r>
            <a:endParaRPr lang="en-US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13802630" y="4183059"/>
            <a:ext cx="3474720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500" b="1" spc="300" dirty="0">
                <a:solidFill>
                  <a:srgbClr val="FFFFFF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APOIAR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24"/>
          <p:cNvSpPr/>
          <p:nvPr/>
        </p:nvSpPr>
        <p:spPr>
          <a:xfrm>
            <a:off x="13802630" y="5024307"/>
            <a:ext cx="2743200" cy="91440"/>
          </a:xfrm>
          <a:prstGeom prst="rect">
            <a:avLst/>
          </a:prstGeom>
          <a:solidFill>
            <a:srgbClr val="D4AA4A"/>
          </a:solidFill>
          <a:ln w="12700">
            <a:solidFill>
              <a:srgbClr val="D4AA4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Text 25"/>
          <p:cNvSpPr/>
          <p:nvPr/>
        </p:nvSpPr>
        <p:spPr>
          <a:xfrm>
            <a:off x="13802630" y="4544568"/>
            <a:ext cx="3438144" cy="3566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400" dirty="0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Participar das decisões de </a:t>
            </a:r>
            <a:r>
              <a:rPr lang="en-US" sz="2400" dirty="0" err="1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pessoal</a:t>
            </a:r>
            <a:r>
              <a:rPr lang="en-US" sz="2400" dirty="0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da </a:t>
            </a:r>
            <a:r>
              <a:rPr lang="en-US" sz="2400" dirty="0" err="1">
                <a:solidFill>
                  <a:srgbClr val="C8D8E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empresa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Shape 15">
            <a:extLst>
              <a:ext uri="{FF2B5EF4-FFF2-40B4-BE49-F238E27FC236}">
                <a16:creationId xmlns:a16="http://schemas.microsoft.com/office/drawing/2014/main" id="{52865BA6-90BA-763F-BF4D-F1CE4DF25350}"/>
              </a:ext>
            </a:extLst>
          </p:cNvPr>
          <p:cNvSpPr/>
          <p:nvPr/>
        </p:nvSpPr>
        <p:spPr>
          <a:xfrm>
            <a:off x="5280739" y="2514873"/>
            <a:ext cx="3749040" cy="128016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1">
            <a:extLst>
              <a:ext uri="{FF2B5EF4-FFF2-40B4-BE49-F238E27FC236}">
                <a16:creationId xmlns:a16="http://schemas.microsoft.com/office/drawing/2014/main" id="{1AFEDEFF-7176-56FD-A81B-6E72029A7354}"/>
              </a:ext>
            </a:extLst>
          </p:cNvPr>
          <p:cNvSpPr/>
          <p:nvPr/>
        </p:nvSpPr>
        <p:spPr>
          <a:xfrm>
            <a:off x="928255" y="841248"/>
            <a:ext cx="16459200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6400" b="1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Banco de Horas</a:t>
            </a:r>
            <a:endParaRPr lang="en-US" sz="6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2">
            <a:extLst>
              <a:ext uri="{FF2B5EF4-FFF2-40B4-BE49-F238E27FC236}">
                <a16:creationId xmlns:a16="http://schemas.microsoft.com/office/drawing/2014/main" id="{0AEA848F-1B45-1BBC-2E60-D4EEFB069A3A}"/>
              </a:ext>
            </a:extLst>
          </p:cNvPr>
          <p:cNvSpPr/>
          <p:nvPr/>
        </p:nvSpPr>
        <p:spPr>
          <a:xfrm>
            <a:off x="562495" y="2232660"/>
            <a:ext cx="8375904" cy="2962656"/>
          </a:xfrm>
          <a:prstGeom prst="rect">
            <a:avLst/>
          </a:prstGeom>
          <a:solidFill>
            <a:srgbClr val="FFFFFF"/>
          </a:solidFill>
          <a:ln w="12700">
            <a:solidFill>
              <a:srgbClr val="D0DAE8"/>
            </a:solidFill>
            <a:prstDash val="solid"/>
          </a:ln>
          <a:effectLst>
            <a:outerShdw blurRad="127000" dist="381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4">
            <a:extLst>
              <a:ext uri="{FF2B5EF4-FFF2-40B4-BE49-F238E27FC236}">
                <a16:creationId xmlns:a16="http://schemas.microsoft.com/office/drawing/2014/main" id="{A3BAC087-493A-26B2-1DD1-C9460D438244}"/>
              </a:ext>
            </a:extLst>
          </p:cNvPr>
          <p:cNvSpPr/>
          <p:nvPr/>
        </p:nvSpPr>
        <p:spPr>
          <a:xfrm>
            <a:off x="928255" y="2452116"/>
            <a:ext cx="7680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b="1" spc="400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SITUAÇÃO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5">
            <a:extLst>
              <a:ext uri="{FF2B5EF4-FFF2-40B4-BE49-F238E27FC236}">
                <a16:creationId xmlns:a16="http://schemas.microsoft.com/office/drawing/2014/main" id="{DC69706B-E353-9440-0B86-DFBEB3E43499}"/>
              </a:ext>
            </a:extLst>
          </p:cNvPr>
          <p:cNvSpPr/>
          <p:nvPr/>
        </p:nvSpPr>
        <p:spPr>
          <a:xfrm>
            <a:off x="900546" y="2967644"/>
            <a:ext cx="7680960" cy="1938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3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Cliente com banco de horas próximo do vencimento e sem visibilidade do impacto financeiro. O problema não era o banco de horas </a:t>
            </a:r>
            <a:r>
              <a:rPr lang="en-US" sz="2300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em</a:t>
            </a:r>
            <a:r>
              <a:rPr lang="en-US" sz="23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si</a:t>
            </a:r>
            <a:r>
              <a:rPr lang="en-US" sz="23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, mas a ausência de informação sobre ele.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hape 6">
            <a:extLst>
              <a:ext uri="{FF2B5EF4-FFF2-40B4-BE49-F238E27FC236}">
                <a16:creationId xmlns:a16="http://schemas.microsoft.com/office/drawing/2014/main" id="{15DED661-DD64-1F69-5E7D-DBC5B7482D16}"/>
              </a:ext>
            </a:extLst>
          </p:cNvPr>
          <p:cNvSpPr/>
          <p:nvPr/>
        </p:nvSpPr>
        <p:spPr>
          <a:xfrm>
            <a:off x="562495" y="5597652"/>
            <a:ext cx="8375904" cy="2962656"/>
          </a:xfrm>
          <a:prstGeom prst="rect">
            <a:avLst/>
          </a:prstGeom>
          <a:solidFill>
            <a:srgbClr val="FFFFFF"/>
          </a:solidFill>
          <a:ln w="12700">
            <a:solidFill>
              <a:srgbClr val="D0DAE8"/>
            </a:solidFill>
            <a:prstDash val="solid"/>
          </a:ln>
          <a:effectLst>
            <a:outerShdw blurRad="127000" dist="381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4" name="Shape 7">
            <a:extLst>
              <a:ext uri="{FF2B5EF4-FFF2-40B4-BE49-F238E27FC236}">
                <a16:creationId xmlns:a16="http://schemas.microsoft.com/office/drawing/2014/main" id="{70D9E9C5-E925-CB88-92C2-28CD235D59AD}"/>
              </a:ext>
            </a:extLst>
          </p:cNvPr>
          <p:cNvSpPr/>
          <p:nvPr/>
        </p:nvSpPr>
        <p:spPr>
          <a:xfrm>
            <a:off x="562495" y="5597652"/>
            <a:ext cx="8375904" cy="109728"/>
          </a:xfrm>
          <a:prstGeom prst="rect">
            <a:avLst/>
          </a:prstGeom>
          <a:solidFill>
            <a:srgbClr val="0B1F3A"/>
          </a:solidFill>
          <a:ln w="12700">
            <a:solidFill>
              <a:srgbClr val="0B1F3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6" name="Text 8">
            <a:extLst>
              <a:ext uri="{FF2B5EF4-FFF2-40B4-BE49-F238E27FC236}">
                <a16:creationId xmlns:a16="http://schemas.microsoft.com/office/drawing/2014/main" id="{561F068D-46A9-2E27-22B3-52BD72F690C2}"/>
              </a:ext>
            </a:extLst>
          </p:cNvPr>
          <p:cNvSpPr/>
          <p:nvPr/>
        </p:nvSpPr>
        <p:spPr>
          <a:xfrm>
            <a:off x="928255" y="5817108"/>
            <a:ext cx="7680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b="1" spc="400" dirty="0">
                <a:solidFill>
                  <a:srgbClr val="0B1F3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AÇÃO DO DP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9">
            <a:extLst>
              <a:ext uri="{FF2B5EF4-FFF2-40B4-BE49-F238E27FC236}">
                <a16:creationId xmlns:a16="http://schemas.microsoft.com/office/drawing/2014/main" id="{2C1E8928-18DF-DAD6-9CD2-EDDE510A97E4}"/>
              </a:ext>
            </a:extLst>
          </p:cNvPr>
          <p:cNvSpPr/>
          <p:nvPr/>
        </p:nvSpPr>
        <p:spPr>
          <a:xfrm>
            <a:off x="928255" y="6438900"/>
            <a:ext cx="7680960" cy="1938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3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Elaboração de relatório com saldo atualizado por colaborador, projeção do custo de não compensação e cenários comparativos para a tomada de decisão.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Shape 10">
            <a:extLst>
              <a:ext uri="{FF2B5EF4-FFF2-40B4-BE49-F238E27FC236}">
                <a16:creationId xmlns:a16="http://schemas.microsoft.com/office/drawing/2014/main" id="{31D7B947-6E0A-FA01-8457-A6774DE7FE53}"/>
              </a:ext>
            </a:extLst>
          </p:cNvPr>
          <p:cNvSpPr/>
          <p:nvPr/>
        </p:nvSpPr>
        <p:spPr>
          <a:xfrm>
            <a:off x="9304159" y="2232660"/>
            <a:ext cx="8375904" cy="2962656"/>
          </a:xfrm>
          <a:prstGeom prst="rect">
            <a:avLst/>
          </a:prstGeom>
          <a:solidFill>
            <a:srgbClr val="FFFFFF"/>
          </a:solidFill>
          <a:ln w="12700">
            <a:solidFill>
              <a:srgbClr val="D0DAE8"/>
            </a:solidFill>
            <a:prstDash val="solid"/>
          </a:ln>
          <a:effectLst>
            <a:outerShdw blurRad="127000" dist="381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2" name="Shape 11">
            <a:extLst>
              <a:ext uri="{FF2B5EF4-FFF2-40B4-BE49-F238E27FC236}">
                <a16:creationId xmlns:a16="http://schemas.microsoft.com/office/drawing/2014/main" id="{BA9B3E86-295A-B1CE-A923-1FFB3CAC6E31}"/>
              </a:ext>
            </a:extLst>
          </p:cNvPr>
          <p:cNvSpPr/>
          <p:nvPr/>
        </p:nvSpPr>
        <p:spPr>
          <a:xfrm>
            <a:off x="9304159" y="2232660"/>
            <a:ext cx="8375904" cy="109728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4" name="Text 12">
            <a:extLst>
              <a:ext uri="{FF2B5EF4-FFF2-40B4-BE49-F238E27FC236}">
                <a16:creationId xmlns:a16="http://schemas.microsoft.com/office/drawing/2014/main" id="{D808FEB3-451F-6288-1EFE-32E84AA1FBE3}"/>
              </a:ext>
            </a:extLst>
          </p:cNvPr>
          <p:cNvSpPr/>
          <p:nvPr/>
        </p:nvSpPr>
        <p:spPr>
          <a:xfrm>
            <a:off x="9669919" y="2452116"/>
            <a:ext cx="7680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b="1" spc="4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RESULTADO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13">
            <a:extLst>
              <a:ext uri="{FF2B5EF4-FFF2-40B4-BE49-F238E27FC236}">
                <a16:creationId xmlns:a16="http://schemas.microsoft.com/office/drawing/2014/main" id="{03958A42-9F89-5646-A3CD-B93B5C88A767}"/>
              </a:ext>
            </a:extLst>
          </p:cNvPr>
          <p:cNvSpPr/>
          <p:nvPr/>
        </p:nvSpPr>
        <p:spPr>
          <a:xfrm>
            <a:off x="9669919" y="3073908"/>
            <a:ext cx="7680960" cy="1938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3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 empresa se planejou antecipadamente, negociou compensações viáveis e evitou custos </a:t>
            </a:r>
            <a:r>
              <a:rPr lang="en-US" sz="2300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desnecessários</a:t>
            </a:r>
            <a:r>
              <a:rPr lang="en-US" sz="23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, </a:t>
            </a:r>
            <a:r>
              <a:rPr lang="en-US" sz="2300" dirty="0" err="1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sem</a:t>
            </a:r>
            <a:r>
              <a:rPr lang="en-US" sz="23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surpresas, sem passivo e sem urgências de última hora.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Shape 14">
            <a:extLst>
              <a:ext uri="{FF2B5EF4-FFF2-40B4-BE49-F238E27FC236}">
                <a16:creationId xmlns:a16="http://schemas.microsoft.com/office/drawing/2014/main" id="{4E08AC1F-92A6-45B0-5DFF-2C96564569B6}"/>
              </a:ext>
            </a:extLst>
          </p:cNvPr>
          <p:cNvSpPr/>
          <p:nvPr/>
        </p:nvSpPr>
        <p:spPr>
          <a:xfrm>
            <a:off x="9304159" y="5597652"/>
            <a:ext cx="8375904" cy="2962656"/>
          </a:xfrm>
          <a:prstGeom prst="rect">
            <a:avLst/>
          </a:prstGeom>
          <a:solidFill>
            <a:srgbClr val="FFFFFF"/>
          </a:solidFill>
          <a:ln w="12700">
            <a:solidFill>
              <a:srgbClr val="D0DAE8"/>
            </a:solidFill>
            <a:prstDash val="solid"/>
          </a:ln>
          <a:effectLst>
            <a:outerShdw blurRad="127000" dist="381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40" name="Shape 15">
            <a:extLst>
              <a:ext uri="{FF2B5EF4-FFF2-40B4-BE49-F238E27FC236}">
                <a16:creationId xmlns:a16="http://schemas.microsoft.com/office/drawing/2014/main" id="{359A671E-267D-6207-CDC7-374CFC611CA6}"/>
              </a:ext>
            </a:extLst>
          </p:cNvPr>
          <p:cNvSpPr/>
          <p:nvPr/>
        </p:nvSpPr>
        <p:spPr>
          <a:xfrm>
            <a:off x="9304159" y="5597652"/>
            <a:ext cx="8375904" cy="109728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2" name="Text 16">
            <a:extLst>
              <a:ext uri="{FF2B5EF4-FFF2-40B4-BE49-F238E27FC236}">
                <a16:creationId xmlns:a16="http://schemas.microsoft.com/office/drawing/2014/main" id="{D3B77D49-BAB1-F2C5-D100-01E6FBDBADF7}"/>
              </a:ext>
            </a:extLst>
          </p:cNvPr>
          <p:cNvSpPr/>
          <p:nvPr/>
        </p:nvSpPr>
        <p:spPr>
          <a:xfrm>
            <a:off x="9669919" y="5817108"/>
            <a:ext cx="7680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b="1" spc="4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REFLEXÃO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 17">
            <a:extLst>
              <a:ext uri="{FF2B5EF4-FFF2-40B4-BE49-F238E27FC236}">
                <a16:creationId xmlns:a16="http://schemas.microsoft.com/office/drawing/2014/main" id="{D3A47150-7F1F-4255-4AA9-5BF39B2A5B0C}"/>
              </a:ext>
            </a:extLst>
          </p:cNvPr>
          <p:cNvSpPr/>
          <p:nvPr/>
        </p:nvSpPr>
        <p:spPr>
          <a:xfrm>
            <a:off x="9669919" y="6438900"/>
            <a:ext cx="7680960" cy="1938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300" dirty="0">
                <a:solidFill>
                  <a:srgbClr val="4A5568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 papel do DP não era informar o vencimento. Era ajudar o cliente a evitar um problema antes que ele acontecesse.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Shape 3">
            <a:extLst>
              <a:ext uri="{FF2B5EF4-FFF2-40B4-BE49-F238E27FC236}">
                <a16:creationId xmlns:a16="http://schemas.microsoft.com/office/drawing/2014/main" id="{8AAB4DB9-74C1-1744-4E71-D1EF677938FE}"/>
              </a:ext>
            </a:extLst>
          </p:cNvPr>
          <p:cNvSpPr/>
          <p:nvPr/>
        </p:nvSpPr>
        <p:spPr>
          <a:xfrm>
            <a:off x="562495" y="2232660"/>
            <a:ext cx="8375904" cy="109728"/>
          </a:xfrm>
          <a:prstGeom prst="rect">
            <a:avLst/>
          </a:prstGeom>
          <a:solidFill>
            <a:srgbClr val="0B1F3A"/>
          </a:solidFill>
          <a:ln w="12700">
            <a:solidFill>
              <a:srgbClr val="0B1F3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object 2">
            <a:extLst>
              <a:ext uri="{FF2B5EF4-FFF2-40B4-BE49-F238E27FC236}">
                <a16:creationId xmlns:a16="http://schemas.microsoft.com/office/drawing/2014/main" id="{2EB81CA0-617F-8F3F-3AD2-D6A149512F0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551" y="0"/>
            <a:ext cx="18287963" cy="10286979"/>
          </a:xfrm>
          <a:prstGeom prst="rect">
            <a:avLst/>
          </a:prstGeom>
        </p:spPr>
      </p:pic>
      <p:sp>
        <p:nvSpPr>
          <p:cNvPr id="3" name="Text 1"/>
          <p:cNvSpPr/>
          <p:nvPr/>
        </p:nvSpPr>
        <p:spPr>
          <a:xfrm>
            <a:off x="888242" y="1033272"/>
            <a:ext cx="16459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6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Indicadores Gerenciais</a:t>
            </a:r>
            <a:endParaRPr lang="en-US" sz="6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914400" y="1947672"/>
            <a:ext cx="1645920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800" i="1" dirty="0">
                <a:solidFill>
                  <a:srgbClr val="8A9BB0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Da informação à inteligência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81E1CDE0-2CEE-60F1-BD30-37EAAC03E5D9}"/>
              </a:ext>
            </a:extLst>
          </p:cNvPr>
          <p:cNvGrpSpPr/>
          <p:nvPr/>
        </p:nvGrpSpPr>
        <p:grpSpPr>
          <a:xfrm>
            <a:off x="875732" y="2752742"/>
            <a:ext cx="16306027" cy="5772662"/>
            <a:chOff x="457200" y="1554480"/>
            <a:chExt cx="8229600" cy="3072384"/>
          </a:xfrm>
        </p:grpSpPr>
        <p:sp>
          <p:nvSpPr>
            <p:cNvPr id="5" name="Shape 3"/>
            <p:cNvSpPr/>
            <p:nvPr/>
          </p:nvSpPr>
          <p:spPr>
            <a:xfrm>
              <a:off x="457200" y="1554480"/>
              <a:ext cx="2240280" cy="438912"/>
            </a:xfrm>
            <a:prstGeom prst="rect">
              <a:avLst/>
            </a:prstGeom>
            <a:solidFill>
              <a:srgbClr val="122844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 4"/>
            <p:cNvSpPr/>
            <p:nvPr/>
          </p:nvSpPr>
          <p:spPr>
            <a:xfrm>
              <a:off x="594360" y="1591056"/>
              <a:ext cx="2057400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1900" b="1" spc="300" dirty="0">
                  <a:solidFill>
                    <a:srgbClr val="8A9BB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INDICADOR</a:t>
              </a:r>
              <a:endParaRPr lang="en-US" sz="1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Shape 5"/>
            <p:cNvSpPr/>
            <p:nvPr/>
          </p:nvSpPr>
          <p:spPr>
            <a:xfrm>
              <a:off x="2816352" y="1554480"/>
              <a:ext cx="2788920" cy="438912"/>
            </a:xfrm>
            <a:prstGeom prst="rect">
              <a:avLst/>
            </a:prstGeom>
            <a:solidFill>
              <a:srgbClr val="122844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 6"/>
            <p:cNvSpPr/>
            <p:nvPr/>
          </p:nvSpPr>
          <p:spPr>
            <a:xfrm>
              <a:off x="2953512" y="1591056"/>
              <a:ext cx="2606040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1900" b="1" spc="300" dirty="0">
                  <a:solidFill>
                    <a:srgbClr val="8A9BB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DP OPERACIONAL VÊ</a:t>
              </a:r>
              <a:endParaRPr lang="en-US" sz="1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Shape 7"/>
            <p:cNvSpPr/>
            <p:nvPr/>
          </p:nvSpPr>
          <p:spPr>
            <a:xfrm>
              <a:off x="5742432" y="1554480"/>
              <a:ext cx="2944368" cy="438912"/>
            </a:xfrm>
            <a:prstGeom prst="rect">
              <a:avLst/>
            </a:prstGeom>
            <a:solidFill>
              <a:srgbClr val="B8922A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 8"/>
            <p:cNvSpPr/>
            <p:nvPr/>
          </p:nvSpPr>
          <p:spPr>
            <a:xfrm>
              <a:off x="5879592" y="1591056"/>
              <a:ext cx="2761488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1900" b="1" spc="300" dirty="0">
                  <a:solidFill>
                    <a:srgbClr val="0B1F3A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DP CONSULTIVO VÊ</a:t>
              </a:r>
              <a:endParaRPr lang="en-US" sz="1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Shape 9"/>
            <p:cNvSpPr/>
            <p:nvPr/>
          </p:nvSpPr>
          <p:spPr>
            <a:xfrm>
              <a:off x="457200" y="2029968"/>
              <a:ext cx="2240280" cy="621792"/>
            </a:xfrm>
            <a:prstGeom prst="rect">
              <a:avLst/>
            </a:prstGeom>
            <a:solidFill>
              <a:srgbClr val="122844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 10"/>
            <p:cNvSpPr/>
            <p:nvPr/>
          </p:nvSpPr>
          <p:spPr>
            <a:xfrm>
              <a:off x="594360" y="2075688"/>
              <a:ext cx="2057400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7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Horas extras</a:t>
              </a:r>
              <a:endParaRPr lang="en-US" sz="2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Shape 11"/>
            <p:cNvSpPr/>
            <p:nvPr/>
          </p:nvSpPr>
          <p:spPr>
            <a:xfrm>
              <a:off x="2816352" y="2029968"/>
              <a:ext cx="2788920" cy="621792"/>
            </a:xfrm>
            <a:prstGeom prst="rect">
              <a:avLst/>
            </a:prstGeom>
            <a:solidFill>
              <a:srgbClr val="122844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 12"/>
            <p:cNvSpPr/>
            <p:nvPr/>
          </p:nvSpPr>
          <p:spPr>
            <a:xfrm>
              <a:off x="2953512" y="2075688"/>
              <a:ext cx="2606040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400" dirty="0">
                  <a:solidFill>
                    <a:srgbClr val="8A9BB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Valor pago na folha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Shape 13"/>
            <p:cNvSpPr/>
            <p:nvPr/>
          </p:nvSpPr>
          <p:spPr>
            <a:xfrm>
              <a:off x="5742432" y="2029968"/>
              <a:ext cx="2944368" cy="621792"/>
            </a:xfrm>
            <a:prstGeom prst="rect">
              <a:avLst/>
            </a:prstGeom>
            <a:solidFill>
              <a:srgbClr val="1A3A5C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 14"/>
            <p:cNvSpPr/>
            <p:nvPr/>
          </p:nvSpPr>
          <p:spPr>
            <a:xfrm>
              <a:off x="5879592" y="2075688"/>
              <a:ext cx="2761488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400" dirty="0">
                  <a:solidFill>
                    <a:srgbClr val="D4AA4A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Tendência de custo e sinal de revisão de jornada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Shape 15"/>
            <p:cNvSpPr/>
            <p:nvPr/>
          </p:nvSpPr>
          <p:spPr>
            <a:xfrm>
              <a:off x="457200" y="2688336"/>
              <a:ext cx="2240280" cy="621792"/>
            </a:xfrm>
            <a:prstGeom prst="rect">
              <a:avLst/>
            </a:prstGeom>
            <a:solidFill>
              <a:srgbClr val="1A3A5C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 16"/>
            <p:cNvSpPr/>
            <p:nvPr/>
          </p:nvSpPr>
          <p:spPr>
            <a:xfrm>
              <a:off x="594360" y="2734056"/>
              <a:ext cx="2057400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7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Absenteísmo</a:t>
              </a:r>
              <a:endParaRPr lang="en-US" sz="2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Shape 17"/>
            <p:cNvSpPr/>
            <p:nvPr/>
          </p:nvSpPr>
          <p:spPr>
            <a:xfrm>
              <a:off x="2816352" y="2688336"/>
              <a:ext cx="2788920" cy="621792"/>
            </a:xfrm>
            <a:prstGeom prst="rect">
              <a:avLst/>
            </a:prstGeom>
            <a:solidFill>
              <a:srgbClr val="1A3A5C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 18"/>
            <p:cNvSpPr/>
            <p:nvPr/>
          </p:nvSpPr>
          <p:spPr>
            <a:xfrm>
              <a:off x="2953512" y="2734056"/>
              <a:ext cx="2606040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400" dirty="0">
                  <a:solidFill>
                    <a:srgbClr val="8A9BB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Faltas registradas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Shape 19"/>
            <p:cNvSpPr/>
            <p:nvPr/>
          </p:nvSpPr>
          <p:spPr>
            <a:xfrm>
              <a:off x="5742432" y="2688336"/>
              <a:ext cx="2944368" cy="621792"/>
            </a:xfrm>
            <a:prstGeom prst="rect">
              <a:avLst/>
            </a:prstGeom>
            <a:solidFill>
              <a:srgbClr val="1E3D62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 20"/>
            <p:cNvSpPr/>
            <p:nvPr/>
          </p:nvSpPr>
          <p:spPr>
            <a:xfrm>
              <a:off x="5879592" y="2734056"/>
              <a:ext cx="2761488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400" dirty="0">
                  <a:solidFill>
                    <a:srgbClr val="D4AA4A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Impacto na produtividade e alerta de gestão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Shape 21"/>
            <p:cNvSpPr/>
            <p:nvPr/>
          </p:nvSpPr>
          <p:spPr>
            <a:xfrm>
              <a:off x="457200" y="3346704"/>
              <a:ext cx="2240280" cy="621792"/>
            </a:xfrm>
            <a:prstGeom prst="rect">
              <a:avLst/>
            </a:prstGeom>
            <a:solidFill>
              <a:srgbClr val="122844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 22"/>
            <p:cNvSpPr/>
            <p:nvPr/>
          </p:nvSpPr>
          <p:spPr>
            <a:xfrm>
              <a:off x="594360" y="3392424"/>
              <a:ext cx="2057400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7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Rotatividade</a:t>
              </a:r>
              <a:endParaRPr lang="en-US" sz="2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Shape 23"/>
            <p:cNvSpPr/>
            <p:nvPr/>
          </p:nvSpPr>
          <p:spPr>
            <a:xfrm>
              <a:off x="2816352" y="3346704"/>
              <a:ext cx="2788920" cy="621792"/>
            </a:xfrm>
            <a:prstGeom prst="rect">
              <a:avLst/>
            </a:prstGeom>
            <a:solidFill>
              <a:srgbClr val="122844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 24"/>
            <p:cNvSpPr/>
            <p:nvPr/>
          </p:nvSpPr>
          <p:spPr>
            <a:xfrm>
              <a:off x="2953512" y="3392424"/>
              <a:ext cx="2606040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400" dirty="0">
                  <a:solidFill>
                    <a:srgbClr val="8A9BB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Desligamentos do período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Shape 25"/>
            <p:cNvSpPr/>
            <p:nvPr/>
          </p:nvSpPr>
          <p:spPr>
            <a:xfrm>
              <a:off x="5742432" y="3346704"/>
              <a:ext cx="2944368" cy="621792"/>
            </a:xfrm>
            <a:prstGeom prst="rect">
              <a:avLst/>
            </a:prstGeom>
            <a:solidFill>
              <a:srgbClr val="1A3A5C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 26"/>
            <p:cNvSpPr/>
            <p:nvPr/>
          </p:nvSpPr>
          <p:spPr>
            <a:xfrm>
              <a:off x="5879592" y="3392424"/>
              <a:ext cx="2761488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400" dirty="0">
                  <a:solidFill>
                    <a:srgbClr val="D4AA4A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Possível problema de retenção ou clima organizacional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Shape 27"/>
            <p:cNvSpPr/>
            <p:nvPr/>
          </p:nvSpPr>
          <p:spPr>
            <a:xfrm>
              <a:off x="457200" y="4005072"/>
              <a:ext cx="2240280" cy="621792"/>
            </a:xfrm>
            <a:prstGeom prst="rect">
              <a:avLst/>
            </a:prstGeom>
            <a:solidFill>
              <a:srgbClr val="1A3A5C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 28"/>
            <p:cNvSpPr/>
            <p:nvPr/>
          </p:nvSpPr>
          <p:spPr>
            <a:xfrm>
              <a:off x="594360" y="4050792"/>
              <a:ext cx="2057400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7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Custo da folha</a:t>
              </a:r>
              <a:endParaRPr lang="en-US" sz="2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Shape 29"/>
            <p:cNvSpPr/>
            <p:nvPr/>
          </p:nvSpPr>
          <p:spPr>
            <a:xfrm>
              <a:off x="2816352" y="4005072"/>
              <a:ext cx="2788920" cy="621792"/>
            </a:xfrm>
            <a:prstGeom prst="rect">
              <a:avLst/>
            </a:prstGeom>
            <a:solidFill>
              <a:srgbClr val="1A3A5C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 30"/>
            <p:cNvSpPr/>
            <p:nvPr/>
          </p:nvSpPr>
          <p:spPr>
            <a:xfrm>
              <a:off x="2953512" y="4050792"/>
              <a:ext cx="2606040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400" dirty="0">
                  <a:solidFill>
                    <a:srgbClr val="8A9BB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Despesa mensal total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Shape 31"/>
            <p:cNvSpPr/>
            <p:nvPr/>
          </p:nvSpPr>
          <p:spPr>
            <a:xfrm>
              <a:off x="5742432" y="4005072"/>
              <a:ext cx="2944368" cy="621792"/>
            </a:xfrm>
            <a:prstGeom prst="rect">
              <a:avLst/>
            </a:prstGeom>
            <a:solidFill>
              <a:srgbClr val="1E3D62"/>
            </a:solidFill>
            <a:ln w="12700">
              <a:solidFill>
                <a:srgbClr val="1A3A5C"/>
              </a:solidFill>
              <a:prstDash val="solid"/>
            </a:ln>
          </p:spPr>
          <p:txBody>
            <a:bodyPr/>
            <a:lstStyle/>
            <a:p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 32"/>
            <p:cNvSpPr/>
            <p:nvPr/>
          </p:nvSpPr>
          <p:spPr>
            <a:xfrm>
              <a:off x="5879592" y="4050792"/>
              <a:ext cx="2761488" cy="52120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l"/>
              <a:r>
                <a:rPr lang="en-US" sz="2400" dirty="0">
                  <a:solidFill>
                    <a:srgbClr val="D4AA4A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Sustentabilidade financeira e planejamento de pessoal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Shape 33"/>
          <p:cNvSpPr/>
          <p:nvPr/>
        </p:nvSpPr>
        <p:spPr>
          <a:xfrm>
            <a:off x="914400" y="9363456"/>
            <a:ext cx="182880" cy="585216"/>
          </a:xfrm>
          <a:prstGeom prst="rect">
            <a:avLst/>
          </a:prstGeom>
          <a:solidFill>
            <a:srgbClr val="B8922A"/>
          </a:solidFill>
          <a:ln w="12700">
            <a:solidFill>
              <a:srgbClr val="B892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object 2">
            <a:extLst>
              <a:ext uri="{FF2B5EF4-FFF2-40B4-BE49-F238E27FC236}">
                <a16:creationId xmlns:a16="http://schemas.microsoft.com/office/drawing/2014/main" id="{939CA985-7BB0-7D09-C557-41BE19E014F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1"/>
            <a:ext cx="18287963" cy="10286979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914400" y="512064"/>
            <a:ext cx="16459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2000" b="1" spc="600" dirty="0">
                <a:solidFill>
                  <a:srgbClr val="B8922A"/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A JORNADA DA TRANSFORMAÇÃO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2854525" y="3690628"/>
            <a:ext cx="5554957" cy="230841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4800" b="1" i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Os</a:t>
            </a:r>
            <a:r>
              <a:rPr lang="en-US" sz="4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34" charset="-122"/>
                <a:cs typeface="Arial" panose="020B0604020202020204" pitchFamily="34" charset="0"/>
              </a:rPr>
              <a:t> 4 grandes desafios para um DP estratégico</a:t>
            </a:r>
            <a:endParaRPr lang="en-US" sz="4800" i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1188720" y="2579268"/>
            <a:ext cx="1024128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endParaRPr lang="en-US" sz="2300" dirty="0"/>
          </a:p>
        </p:txBody>
      </p:sp>
      <p:sp>
        <p:nvSpPr>
          <p:cNvPr id="17" name="Text 15"/>
          <p:cNvSpPr/>
          <p:nvPr/>
        </p:nvSpPr>
        <p:spPr>
          <a:xfrm>
            <a:off x="2523744" y="4092111"/>
            <a:ext cx="7680960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endParaRPr lang="en-US" sz="23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2633472" y="4873752"/>
            <a:ext cx="7680960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endParaRPr lang="en-US" sz="23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A7A14FB5-AE9E-6D8B-F214-C3200370E24E}"/>
              </a:ext>
            </a:extLst>
          </p:cNvPr>
          <p:cNvSpPr txBox="1"/>
          <p:nvPr/>
        </p:nvSpPr>
        <p:spPr>
          <a:xfrm>
            <a:off x="8851176" y="2495760"/>
            <a:ext cx="7680960" cy="4698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6" marR="5080" algn="l">
              <a:lnSpc>
                <a:spcPct val="1200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300" b="1" dirty="0">
                <a:solidFill>
                  <a:srgbClr val="0E2654"/>
                </a:solidFill>
                <a:latin typeface="Arial"/>
                <a:cs typeface="Arial"/>
              </a:rPr>
              <a:t>01 Sair da cultura da execução </a:t>
            </a:r>
          </a:p>
          <a:p>
            <a:pPr marL="12066" marR="5080" algn="l">
              <a:lnSpc>
                <a:spcPct val="1200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300" b="0" dirty="0">
                <a:solidFill>
                  <a:srgbClr val="333333"/>
                </a:solidFill>
                <a:latin typeface="Arial"/>
                <a:cs typeface="Arial"/>
              </a:rPr>
              <a:t>Fazer bem não é suficiente. É preciso entender o impacto</a:t>
            </a:r>
          </a:p>
          <a:p>
            <a:pPr marL="12066" marR="5080" algn="l">
              <a:lnSpc>
                <a:spcPct val="120000"/>
              </a:lnSpc>
              <a:spcBef>
                <a:spcPts val="500"/>
              </a:spcBef>
              <a:tabLst>
                <a:tab pos="245745" algn="l"/>
              </a:tabLst>
            </a:pPr>
            <a:r>
              <a:rPr lang="pt-BR" sz="2300" b="1" dirty="0">
                <a:solidFill>
                  <a:srgbClr val="0E2654"/>
                </a:solidFill>
                <a:latin typeface="Arial"/>
                <a:cs typeface="Arial"/>
              </a:rPr>
              <a:t>02 Transformar dados em recomendações </a:t>
            </a:r>
          </a:p>
          <a:p>
            <a:pPr marL="12066" marR="5080" algn="l">
              <a:lnSpc>
                <a:spcPct val="120000"/>
              </a:lnSpc>
              <a:spcBef>
                <a:spcPts val="500"/>
              </a:spcBef>
              <a:tabLst>
                <a:tab pos="245745" algn="l"/>
              </a:tabLst>
            </a:pPr>
            <a:r>
              <a:rPr lang="pt-BR" sz="2300" b="0" dirty="0">
                <a:solidFill>
                  <a:srgbClr val="333333"/>
                </a:solidFill>
                <a:latin typeface="Arial"/>
                <a:cs typeface="Arial"/>
              </a:rPr>
              <a:t>Produzir inteligência, não apenas relatórios</a:t>
            </a:r>
          </a:p>
          <a:p>
            <a:pPr marL="12066" marR="5080" algn="l">
              <a:lnSpc>
                <a:spcPct val="120000"/>
              </a:lnSpc>
              <a:spcBef>
                <a:spcPts val="500"/>
              </a:spcBef>
              <a:tabLst>
                <a:tab pos="245745" algn="l"/>
              </a:tabLst>
            </a:pPr>
            <a:r>
              <a:rPr lang="pt-BR" sz="2300" b="1" dirty="0">
                <a:solidFill>
                  <a:srgbClr val="0E2654"/>
                </a:solidFill>
                <a:latin typeface="Arial"/>
                <a:cs typeface="Arial"/>
              </a:rPr>
              <a:t>03 Construir autoridade consultiva</a:t>
            </a:r>
          </a:p>
          <a:p>
            <a:pPr marL="12066" marR="5080" algn="l">
              <a:lnSpc>
                <a:spcPct val="120000"/>
              </a:lnSpc>
              <a:spcBef>
                <a:spcPts val="500"/>
              </a:spcBef>
              <a:tabLst>
                <a:tab pos="245745" algn="l"/>
              </a:tabLst>
            </a:pPr>
            <a:r>
              <a:rPr lang="pt-BR" sz="2300" b="0" dirty="0">
                <a:solidFill>
                  <a:srgbClr val="333333"/>
                </a:solidFill>
                <a:latin typeface="Arial"/>
                <a:cs typeface="Arial"/>
              </a:rPr>
              <a:t>Ser procurado para evitar problemas, não apenas resolvê-los</a:t>
            </a:r>
          </a:p>
          <a:p>
            <a:pPr marL="12066" marR="5080" algn="l">
              <a:lnSpc>
                <a:spcPct val="120000"/>
              </a:lnSpc>
              <a:spcBef>
                <a:spcPts val="500"/>
              </a:spcBef>
              <a:tabLst>
                <a:tab pos="245745" algn="l"/>
              </a:tabLst>
            </a:pPr>
            <a:r>
              <a:rPr lang="pt-BR" sz="2300" b="1" dirty="0">
                <a:solidFill>
                  <a:srgbClr val="0E2654"/>
                </a:solidFill>
                <a:latin typeface="Arial"/>
                <a:cs typeface="Arial"/>
              </a:rPr>
              <a:t>04 Criar tempo para pensar </a:t>
            </a:r>
          </a:p>
          <a:p>
            <a:pPr marL="12066" marR="5080" algn="l">
              <a:lnSpc>
                <a:spcPct val="120000"/>
              </a:lnSpc>
              <a:spcBef>
                <a:spcPts val="500"/>
              </a:spcBef>
              <a:tabLst>
                <a:tab pos="245745" algn="l"/>
              </a:tabLst>
            </a:pPr>
            <a:r>
              <a:rPr lang="pt-BR" sz="2300" b="0" dirty="0">
                <a:solidFill>
                  <a:srgbClr val="333333"/>
                </a:solidFill>
                <a:latin typeface="Arial"/>
                <a:cs typeface="Arial"/>
              </a:rPr>
              <a:t>Estrutura e automação como pré-requisitos do estratégico</a:t>
            </a:r>
          </a:p>
        </p:txBody>
      </p:sp>
      <p:grpSp>
        <p:nvGrpSpPr>
          <p:cNvPr id="32" name="object 5">
            <a:extLst>
              <a:ext uri="{FF2B5EF4-FFF2-40B4-BE49-F238E27FC236}">
                <a16:creationId xmlns:a16="http://schemas.microsoft.com/office/drawing/2014/main" id="{39E6AA0B-EBDF-9835-4AC8-B02A48505C3F}"/>
              </a:ext>
            </a:extLst>
          </p:cNvPr>
          <p:cNvGrpSpPr/>
          <p:nvPr/>
        </p:nvGrpSpPr>
        <p:grpSpPr>
          <a:xfrm>
            <a:off x="1660108" y="4102915"/>
            <a:ext cx="753110" cy="1301115"/>
            <a:chOff x="2111520" y="4375141"/>
            <a:chExt cx="753110" cy="1301115"/>
          </a:xfrm>
        </p:grpSpPr>
        <p:pic>
          <p:nvPicPr>
            <p:cNvPr id="33" name="object 6">
              <a:extLst>
                <a:ext uri="{FF2B5EF4-FFF2-40B4-BE49-F238E27FC236}">
                  <a16:creationId xmlns:a16="http://schemas.microsoft.com/office/drawing/2014/main" id="{D381B102-963F-C8C3-ED55-503BE4AF5D2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1520" y="4923439"/>
              <a:ext cx="752723" cy="752723"/>
            </a:xfrm>
            <a:prstGeom prst="rect">
              <a:avLst/>
            </a:prstGeom>
          </p:spPr>
        </p:pic>
        <p:pic>
          <p:nvPicPr>
            <p:cNvPr id="34" name="object 7">
              <a:extLst>
                <a:ext uri="{FF2B5EF4-FFF2-40B4-BE49-F238E27FC236}">
                  <a16:creationId xmlns:a16="http://schemas.microsoft.com/office/drawing/2014/main" id="{048CB20D-CBE4-34F3-7A2E-2150A590CA74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11520" y="4375141"/>
              <a:ext cx="752723" cy="75272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</TotalTime>
  <Words>817</Words>
  <Application>Microsoft Office PowerPoint</Application>
  <PresentationFormat>Personalizar</PresentationFormat>
  <Paragraphs>166</Paragraphs>
  <Slides>16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Aptos</vt:lpstr>
      <vt:lpstr>Arial</vt:lpstr>
      <vt:lpstr>Calibri</vt:lpstr>
      <vt:lpstr>Office Theme</vt:lpstr>
      <vt:lpstr>Apresentação do PowerPoint</vt:lpstr>
      <vt:lpstr>Além da folha de pagamento… Desafios para um Departamento Pessoal estratégico e consultivo</vt:lpstr>
      <vt:lpstr>Quem já ouviu que o DP precisa ser mais estratégico? E por que ainda passamos a maior parte do tempo executando rotinas?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Profissional e Liderança como partes do mesmo processo</vt:lpstr>
      <vt:lpstr>A folha de pagamento continuará existindo. As obrigações continuarão sendo essenciais. Mas o que tornará o profissional indispensável será a capacidade de transformar informações em decisões que gerem valor.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AL_PPT Institucional - Seminário de Gestão- CRCCE 2026_06 ABR 2026.pptx</dc:title>
  <cp:lastModifiedBy>Aline Souza | Marpe Contabilidade</cp:lastModifiedBy>
  <cp:revision>7</cp:revision>
  <dcterms:created xsi:type="dcterms:W3CDTF">2026-06-17T12:50:54Z</dcterms:created>
  <dcterms:modified xsi:type="dcterms:W3CDTF">2026-07-13T16:18:45Z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2026-06-17T00:00:00Z</vt:filetime>
  </property>
  <property fmtid="{D5CDD505-2E9C-101B-9397-08002B2CF9AE}" pid="3" name="Creator">
    <vt:lpwstr>Google</vt:lpwstr>
  </property>
  <property fmtid="{D5CDD505-2E9C-101B-9397-08002B2CF9AE}" pid="4" name="LastSaved">
    <vt:filetime>2026-06-17T00:00:00Z</vt:filetime>
  </property>
  <property fmtid="{D5CDD505-2E9C-101B-9397-08002B2CF9AE}" pid="5" name="Producer">
    <vt:lpwstr>3-Heights(TM) PDF Security Shell 4.8.25.2 (http://www.pdf-tools.com)</vt:lpwstr>
  </property>
</Properties>
</file>