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slideMasters/slideMaster16.xml" ContentType="application/vnd.openxmlformats-officedocument.presentationml.slideMaster+xml"/>
  <Override PartName="/ppt/slides/slide16.xml" ContentType="application/vnd.openxmlformats-officedocument.presentationml.slide+xml"/>
  <Override PartName="/ppt/slideMasters/slideMaster17.xml" ContentType="application/vnd.openxmlformats-officedocument.presentationml.slideMaster+xml"/>
  <Override PartName="/ppt/slides/slide17.xml" ContentType="application/vnd.openxmlformats-officedocument.presentationml.slide+xml"/>
  <Override PartName="/ppt/slideMasters/slideMaster18.xml" ContentType="application/vnd.openxmlformats-officedocument.presentationml.slideMaster+xml"/>
  <Override PartName="/ppt/slides/slide18.xml" ContentType="application/vnd.openxmlformats-officedocument.presentationml.slide+xml"/>
  <Override PartName="/ppt/slideMasters/slideMaster19.xml" ContentType="application/vnd.openxmlformats-officedocument.presentationml.slideMaster+xml"/>
  <Override PartName="/ppt/slides/slide19.xml" ContentType="application/vnd.openxmlformats-officedocument.presentationml.slide+xml"/>
  <Override PartName="/ppt/slideMasters/slideMaster20.xml" ContentType="application/vnd.openxmlformats-officedocument.presentationml.slideMaster+xml"/>
  <Override PartName="/ppt/slides/slide20.xml" ContentType="application/vnd.openxmlformats-officedocument.presentationml.slide+xml"/>
  <Override PartName="/ppt/slideMasters/slideMaster21.xml" ContentType="application/vnd.openxmlformats-officedocument.presentationml.slideMaster+xml"/>
  <Override PartName="/ppt/slides/slide21.xml" ContentType="application/vnd.openxmlformats-officedocument.presentationml.slide+xml"/>
  <Override PartName="/ppt/slideMasters/slideMaster22.xml" ContentType="application/vnd.openxmlformats-officedocument.presentationml.slideMaster+xml"/>
  <Override PartName="/ppt/slides/slide22.xml" ContentType="application/vnd.openxmlformats-officedocument.presentationml.slide+xml"/>
  <Override PartName="/ppt/slideMasters/slideMaster23.xml" ContentType="application/vnd.openxmlformats-officedocument.presentationml.slideMaster+xml"/>
  <Override PartName="/ppt/slides/slide23.xml" ContentType="application/vnd.openxmlformats-officedocument.presentationml.slide+xml"/>
  <Override PartName="/ppt/slideMasters/slideMaster24.xml" ContentType="application/vnd.openxmlformats-officedocument.presentationml.slideMaster+xml"/>
  <Override PartName="/ppt/slides/slide24.xml" ContentType="application/vnd.openxmlformats-officedocument.presentationml.slide+xml"/>
  <Override PartName="/ppt/slideMasters/slideMaster25.xml" ContentType="application/vnd.openxmlformats-officedocument.presentationml.slideMaster+xml"/>
  <Override PartName="/ppt/slides/slide25.xml" ContentType="application/vnd.openxmlformats-officedocument.presentationml.slide+xml"/>
  <Override PartName="/ppt/slideMasters/slideMaster26.xml" ContentType="application/vnd.openxmlformats-officedocument.presentationml.slideMaster+xml"/>
  <Override PartName="/ppt/slides/slide26.xml" ContentType="application/vnd.openxmlformats-officedocument.presentationml.slide+xml"/>
  <Override PartName="/ppt/slideMasters/slideMaster27.xml" ContentType="application/vnd.openxmlformats-officedocument.presentationml.slideMaster+xml"/>
  <Override PartName="/ppt/slides/slide27.xml" ContentType="application/vnd.openxmlformats-officedocument.presentationml.slide+xml"/>
  <Override PartName="/ppt/slideMasters/slideMaster28.xml" ContentType="application/vnd.openxmlformats-officedocument.presentationml.slideMaster+xml"/>
  <Override PartName="/ppt/slides/slide28.xml" ContentType="application/vnd.openxmlformats-officedocument.presentationml.slide+xml"/>
  <Override PartName="/ppt/slideMasters/slideMaster29.xml" ContentType="application/vnd.openxmlformats-officedocument.presentationml.slideMaster+xml"/>
  <Override PartName="/ppt/slides/slide29.xml" ContentType="application/vnd.openxmlformats-officedocument.presentationml.slide+xml"/>
  <Override PartName="/ppt/slideMasters/slideMaster30.xml" ContentType="application/vnd.openxmlformats-officedocument.presentationml.slideMaster+xml"/>
  <Override PartName="/ppt/slides/slide30.xml" ContentType="application/vnd.openxmlformats-officedocument.presentationml.slide+xml"/>
  <Override PartName="/ppt/slideMasters/slideMaster31.xml" ContentType="application/vnd.openxmlformats-officedocument.presentationml.slideMaster+xml"/>
  <Override PartName="/ppt/slides/slide31.xml" ContentType="application/vnd.openxmlformats-officedocument.presentationml.slide+xml"/>
  <Override PartName="/ppt/slideMasters/slideMaster32.xml" ContentType="application/vnd.openxmlformats-officedocument.presentationml.slideMaster+xml"/>
  <Override PartName="/ppt/slides/slide32.xml" ContentType="application/vnd.openxmlformats-officedocument.presentationml.slide+xml"/>
  <Override PartName="/ppt/slideMasters/slideMaster33.xml" ContentType="application/vnd.openxmlformats-officedocument.presentationml.slideMaster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</p:sldIdLst>
  <p:notesMasterIdLst>
    <p:notesMasterId r:id="rId35"/>
  </p:notesMasterIdLst>
  <p:sldSz cx="18288000" cy="10287000"/>
  <p:notesSz cx="10287000" cy="18288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notesMaster" Target="notesMasters/notesMaster1.xml"/><Relationship Id="rId36" Type="http://schemas.openxmlformats.org/officeDocument/2006/relationships/presProps" Target="presProps.xml"/><Relationship Id="rId37" Type="http://schemas.openxmlformats.org/officeDocument/2006/relationships/viewProps" Target="viewProps.xml"/><Relationship Id="rId38" Type="http://schemas.openxmlformats.org/officeDocument/2006/relationships/theme" Target="theme/theme1.xml"/><Relationship Id="rId3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1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6.xml"/>
		</Relationships>
</file>

<file path=ppt/notesSlides/_rels/notesSlide1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7.xml"/>
		</Relationships>
</file>

<file path=ppt/notesSlides/_rels/notesSlide1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8.xml"/>
		</Relationships>
</file>

<file path=ppt/notesSlides/_rels/notesSlide1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9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2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0.xml"/>
		</Relationships>
</file>

<file path=ppt/notesSlides/_rels/notesSlide2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1.xml"/>
		</Relationships>
</file>

<file path=ppt/notesSlides/_rels/notesSlide2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2.xml"/>
		</Relationships>
</file>

<file path=ppt/notesSlides/_rels/notesSlide2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3.xml"/>
		</Relationships>
</file>

<file path=ppt/notesSlides/_rels/notesSlide2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4.xml"/>
		</Relationships>
</file>

<file path=ppt/notesSlides/_rels/notesSlide2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5.xml"/>
		</Relationships>
</file>

<file path=ppt/notesSlides/_rels/notesSlide2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6.xml"/>
		</Relationships>
</file>

<file path=ppt/notesSlides/_rels/notesSlide2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7.xml"/>
		</Relationships>
</file>

<file path=ppt/notesSlides/_rels/notesSlide2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8.xml"/>
		</Relationships>
</file>

<file path=ppt/notesSlides/_rels/notesSlide2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9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3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0.xml"/>
		</Relationships>
</file>

<file path=ppt/notesSlides/_rels/notesSlide3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1.xml"/>
		</Relationships>
</file>

<file path=ppt/notesSlides/_rels/notesSlide3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2.xml"/>
		</Relationships>
</file>

<file path=ppt/notesSlides/_rels/notesSlide3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Boas-vindas. Apresentar o tema: gestão prática do benefício de alimentação com as novas regras do PAT.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Regra de ouro: pago em pecúnia, vira salário. SC COSIT 35/2019. CCT não salva. No PAT, risco de exclusão.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Vedado usar alimentação como premiação por meta. Prêmio é retribuição por resultado; alimentação é segurança alimentar.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Transição: o que é o PAT e o que muda para quem adere.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Três vantagens: segurança jurídica, incentivo no Lucro Real (atenção LC 224/2025), desconto de até 20%.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Isonomia, vedação a dinheiro e prêmio, saldo preservado pós-rescisão, continuidade facultativa em afastamentos.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 maior mudança no mercado de vales das últimas décadas. Vigência 10/02/2026 com transição ao longo do ano.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Fiscalização direta pelo MTE, teto de taxas, prazo de repasse, fim do deságio.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Arranjos abertos, interoperabilidade até nov/2026, destinação exclusiva, comitê gestor.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Quatro ações na carteira. E o alerta: a natureza não salarial do cartão não mudou.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Parte 4: as situações do dia a dia da folha.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Apresentação das palestrantes: Eridan e Lana.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Valores diferentes = risco de discriminação. Jornada reduzida: mesmo tratamento, salvo previsão coletiva de proporcionalidade.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Benefício é antecipado. Admissão: proporcional aos dias. Rescisão: sem proporcional no mês e saldo preservado.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VA: manter (supressão tende a ser lesiva). VR: por dia trabalhado, admite não conceder — mas formalize.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 critério de concessão define: por dia trabalhado pode descontar; fixo mensal não; sem regra escrita, não há amparo.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Benefício habitual adere ao contrato. Supressão unilateral é nula. Documentar a orientação por escrito quando o cliente insistir.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Art. 462 CLT. Três hipóteses seguras: PAT até 20%, CCT, autorização expressa. Desconto integral desnatura o benefício.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 tabela de consulta rápida do fechamento. Destaque: cesta sem PAT incide FGTS — orientar inscrição.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Rubricas 1800 a 1809 da Tabela 03. Revisar parametrização quando o cliente entra ou sai do PAT.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Bloco final: perguntas reais do balcão do escritório.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Quatro perguntas clássicas: dinheiro, só administrativo, faltas, suspender o vale.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Contexto: no escritório contábil, o DP faz as vezes de RH para dezenas de clientes. O benefício de alimentação junta quatro frentes de risco ao mesmo tempo.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Mais quatro: saldo na rescisão, troca de operadora, academia, Simples Nacional.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Roteiro de auditoria rápida, cliente a cliente. Transformar em procedimento interno do escritório.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Referências para o material de apoio. A apostila completa acompanha a palestra.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Agradecimento e abertura para perguntas.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Roteiro dos 50 minutos.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 CLT não obriga. A obrigação nasce de CCT/ACT, liberalidade ou contrato de prestação de serviços.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Regra de ouro: não existe resposta única. Ler a cláusula de alimentação da CCT de cada cliente antes de parametrizar.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Sem norma coletiva, formalizar em regulamento interno com ciência dos empregados. Lacuna é interpretada a favor do empregado.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Diferença conceitual que decide férias e proporcionalidade mais adiante.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Cartão multibenefícios é permitido, mas cada verba tratada individualmente e carteiras de alimentação segregadas após o decreto.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1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2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3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4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5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6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7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8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9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image" Target="../media/image-2-2.jpeg"/><Relationship Id="rId3" Type="http://schemas.openxmlformats.org/officeDocument/2006/relationships/image" Target="../media/image-2-3.jpe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0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1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2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3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4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5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6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7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8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9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0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1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2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3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19" b="19"/>
          <a:stretch/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930289" y="2018228"/>
            <a:ext cx="6427423" cy="32004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buNone/>
            </a:pPr>
            <a:r>
              <a:rPr lang="en-US" sz="1950" b="1" spc="300" kern="0" dirty="0">
                <a:solidFill>
                  <a:srgbClr val="AF8C3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SEMINÁRIO DE GESTÃO · CRCCE 2026</a:t>
            </a:r>
            <a:endParaRPr lang="en-US" sz="1950" dirty="0"/>
          </a:p>
        </p:txBody>
      </p:sp>
      <p:sp>
        <p:nvSpPr>
          <p:cNvPr id="4" name="Text 1"/>
          <p:cNvSpPr/>
          <p:nvPr/>
        </p:nvSpPr>
        <p:spPr>
          <a:xfrm>
            <a:off x="1687830" y="2643069"/>
            <a:ext cx="14912340" cy="165949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lnSpc>
                <a:spcPct val="79403"/>
              </a:lnSpc>
              <a:buNone/>
            </a:pPr>
            <a:r>
              <a:rPr lang="en-US" sz="5700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Vale-Alimentação, Vale-Refeição e Cesta Básica</a:t>
            </a:r>
            <a:endParaRPr lang="en-US" sz="5700" dirty="0"/>
          </a:p>
        </p:txBody>
      </p:sp>
      <p:sp>
        <p:nvSpPr>
          <p:cNvPr id="5" name="Text 2"/>
          <p:cNvSpPr/>
          <p:nvPr/>
        </p:nvSpPr>
        <p:spPr>
          <a:xfrm>
            <a:off x="3012281" y="4588312"/>
            <a:ext cx="12263438" cy="9982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lnSpc>
                <a:spcPct val="121154"/>
              </a:lnSpc>
              <a:buNone/>
            </a:pPr>
            <a:r>
              <a:rPr lang="en-US" sz="2700" dirty="0">
                <a:solidFill>
                  <a:srgbClr val="3C46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Gestão prática do benefício de alimentação à luz das novas regras do PAT — Decreto nº 12.712/2025</a:t>
            </a:r>
            <a:endParaRPr lang="en-US" sz="2700" dirty="0"/>
          </a:p>
        </p:txBody>
      </p:sp>
      <p:sp>
        <p:nvSpPr>
          <p:cNvPr id="6" name="Text 3"/>
          <p:cNvSpPr/>
          <p:nvPr/>
        </p:nvSpPr>
        <p:spPr>
          <a:xfrm>
            <a:off x="6852893" y="6043732"/>
            <a:ext cx="1993083" cy="35814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buNone/>
            </a:pPr>
            <a:r>
              <a:rPr lang="en-US" sz="2175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Eridan Mourão</a:t>
            </a:r>
            <a:endParaRPr lang="en-US" sz="2175" dirty="0"/>
          </a:p>
        </p:txBody>
      </p:sp>
      <p:sp>
        <p:nvSpPr>
          <p:cNvPr id="7" name="Text 4"/>
          <p:cNvSpPr/>
          <p:nvPr/>
        </p:nvSpPr>
        <p:spPr>
          <a:xfrm>
            <a:off x="8926830" y="6043732"/>
            <a:ext cx="172998" cy="35814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buNone/>
            </a:pPr>
            <a:r>
              <a:rPr lang="en-US" sz="2175" b="1" dirty="0">
                <a:solidFill>
                  <a:srgbClr val="AF8C3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</a:t>
            </a:r>
            <a:endParaRPr lang="en-US" sz="2175" dirty="0"/>
          </a:p>
        </p:txBody>
      </p:sp>
      <p:sp>
        <p:nvSpPr>
          <p:cNvPr id="8" name="Text 5"/>
          <p:cNvSpPr/>
          <p:nvPr/>
        </p:nvSpPr>
        <p:spPr>
          <a:xfrm>
            <a:off x="9167616" y="6043732"/>
            <a:ext cx="2280559" cy="35814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buNone/>
            </a:pPr>
            <a:r>
              <a:rPr lang="en-US" sz="2175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Lana Cavalcante</a:t>
            </a:r>
            <a:endParaRPr lang="en-US" sz="2175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19" b="19"/>
          <a:stretch/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952500" y="762000"/>
            <a:ext cx="18021300" cy="3124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75" b="1" spc="225" kern="0" dirty="0">
                <a:solidFill>
                  <a:srgbClr val="AF8C3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 REGRA DE OURO</a:t>
            </a:r>
            <a:endParaRPr lang="en-US" sz="1875" dirty="0"/>
          </a:p>
        </p:txBody>
      </p:sp>
      <p:sp>
        <p:nvSpPr>
          <p:cNvPr id="4" name="Text 1"/>
          <p:cNvSpPr/>
          <p:nvPr/>
        </p:nvSpPr>
        <p:spPr>
          <a:xfrm>
            <a:off x="952500" y="1169670"/>
            <a:ext cx="18021300" cy="73914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4800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Alimentação nunca se paga em dinheiro</a:t>
            </a:r>
            <a:endParaRPr lang="en-US" sz="4800" dirty="0"/>
          </a:p>
        </p:txBody>
      </p:sp>
      <p:sp>
        <p:nvSpPr>
          <p:cNvPr id="5" name="Text 2"/>
          <p:cNvSpPr/>
          <p:nvPr/>
        </p:nvSpPr>
        <p:spPr>
          <a:xfrm>
            <a:off x="952500" y="2175510"/>
            <a:ext cx="15697200" cy="9372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28889"/>
              </a:lnSpc>
              <a:buNone/>
            </a:pPr>
            <a:r>
              <a:rPr lang="en-US" sz="2400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 art. 457, § 2º, da CLT é expresso: o auxílio-alimentação </a:t>
            </a:r>
            <a:pPr algn="l" indent="0" marL="0">
              <a:lnSpc>
                <a:spcPct val="128889"/>
              </a:lnSpc>
              <a:buNone/>
            </a:pPr>
            <a:r>
              <a:rPr lang="en-US" sz="2400" b="1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não integra a remuneração </a:t>
            </a:r>
            <a:pPr algn="l" indent="0" marL="0">
              <a:lnSpc>
                <a:spcPct val="128889"/>
              </a:lnSpc>
              <a:buNone/>
            </a:pPr>
            <a:r>
              <a:rPr lang="en-US" sz="2400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desde que não seja pago em dinheiro. Em pecúnia, assume natureza salarial:</a:t>
            </a:r>
            <a:endParaRPr lang="en-US" sz="2400" dirty="0"/>
          </a:p>
        </p:txBody>
      </p:sp>
      <p:sp>
        <p:nvSpPr>
          <p:cNvPr id="6" name="Shape 3"/>
          <p:cNvSpPr/>
          <p:nvPr/>
        </p:nvSpPr>
        <p:spPr>
          <a:xfrm>
            <a:off x="952500" y="3417570"/>
            <a:ext cx="3215640" cy="777240"/>
          </a:xfrm>
          <a:prstGeom prst="roundRect">
            <a:avLst>
              <a:gd name="adj" fmla="val 17157"/>
            </a:avLst>
          </a:prstGeom>
          <a:solidFill>
            <a:srgbClr val="1E3A6D"/>
          </a:solidFill>
          <a:ln/>
        </p:spPr>
      </p:sp>
      <p:sp>
        <p:nvSpPr>
          <p:cNvPr id="7" name="Text 4"/>
          <p:cNvSpPr/>
          <p:nvPr/>
        </p:nvSpPr>
        <p:spPr>
          <a:xfrm>
            <a:off x="1094765" y="3646170"/>
            <a:ext cx="2931109" cy="35814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buNone/>
            </a:pPr>
            <a:r>
              <a:rPr lang="en-US" sz="2175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INSS</a:t>
            </a:r>
            <a:endParaRPr lang="en-US" sz="2175" dirty="0"/>
          </a:p>
        </p:txBody>
      </p:sp>
      <p:sp>
        <p:nvSpPr>
          <p:cNvPr id="8" name="Shape 5"/>
          <p:cNvSpPr/>
          <p:nvPr/>
        </p:nvSpPr>
        <p:spPr>
          <a:xfrm>
            <a:off x="4396740" y="3417570"/>
            <a:ext cx="3215640" cy="777240"/>
          </a:xfrm>
          <a:prstGeom prst="roundRect">
            <a:avLst>
              <a:gd name="adj" fmla="val 17157"/>
            </a:avLst>
          </a:prstGeom>
          <a:solidFill>
            <a:srgbClr val="1E3A6D"/>
          </a:solidFill>
          <a:ln/>
        </p:spPr>
      </p:sp>
      <p:sp>
        <p:nvSpPr>
          <p:cNvPr id="9" name="Text 6"/>
          <p:cNvSpPr/>
          <p:nvPr/>
        </p:nvSpPr>
        <p:spPr>
          <a:xfrm>
            <a:off x="4539005" y="3646170"/>
            <a:ext cx="2931109" cy="35814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buNone/>
            </a:pPr>
            <a:r>
              <a:rPr lang="en-US" sz="2175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FGTS</a:t>
            </a:r>
            <a:endParaRPr lang="en-US" sz="2175" dirty="0"/>
          </a:p>
        </p:txBody>
      </p:sp>
      <p:sp>
        <p:nvSpPr>
          <p:cNvPr id="10" name="Shape 7"/>
          <p:cNvSpPr/>
          <p:nvPr/>
        </p:nvSpPr>
        <p:spPr>
          <a:xfrm>
            <a:off x="7840980" y="3417570"/>
            <a:ext cx="3215640" cy="777240"/>
          </a:xfrm>
          <a:prstGeom prst="roundRect">
            <a:avLst>
              <a:gd name="adj" fmla="val 17157"/>
            </a:avLst>
          </a:prstGeom>
          <a:solidFill>
            <a:srgbClr val="1E3A6D"/>
          </a:solidFill>
          <a:ln/>
        </p:spPr>
      </p:sp>
      <p:sp>
        <p:nvSpPr>
          <p:cNvPr id="11" name="Text 8"/>
          <p:cNvSpPr/>
          <p:nvPr/>
        </p:nvSpPr>
        <p:spPr>
          <a:xfrm>
            <a:off x="7983246" y="3646170"/>
            <a:ext cx="2931109" cy="35814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buNone/>
            </a:pPr>
            <a:r>
              <a:rPr lang="en-US" sz="2175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IRRF</a:t>
            </a:r>
            <a:endParaRPr lang="en-US" sz="2175" dirty="0"/>
          </a:p>
        </p:txBody>
      </p:sp>
      <p:sp>
        <p:nvSpPr>
          <p:cNvPr id="12" name="Shape 9"/>
          <p:cNvSpPr/>
          <p:nvPr/>
        </p:nvSpPr>
        <p:spPr>
          <a:xfrm>
            <a:off x="11285220" y="3417570"/>
            <a:ext cx="6050280" cy="777240"/>
          </a:xfrm>
          <a:prstGeom prst="roundRect">
            <a:avLst>
              <a:gd name="adj" fmla="val 17157"/>
            </a:avLst>
          </a:prstGeom>
          <a:solidFill>
            <a:srgbClr val="1E3A6D"/>
          </a:solidFill>
          <a:ln/>
        </p:spPr>
      </p:sp>
      <p:sp>
        <p:nvSpPr>
          <p:cNvPr id="13" name="Text 10"/>
          <p:cNvSpPr/>
          <p:nvPr/>
        </p:nvSpPr>
        <p:spPr>
          <a:xfrm>
            <a:off x="11384966" y="3646170"/>
            <a:ext cx="5850789" cy="35814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buNone/>
            </a:pPr>
            <a:r>
              <a:rPr lang="en-US" sz="2175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Reflexos em férias, 13º e aviso</a:t>
            </a:r>
            <a:endParaRPr lang="en-US" sz="2175" dirty="0"/>
          </a:p>
        </p:txBody>
      </p:sp>
      <p:sp>
        <p:nvSpPr>
          <p:cNvPr id="14" name="Shape 11"/>
          <p:cNvSpPr/>
          <p:nvPr/>
        </p:nvSpPr>
        <p:spPr>
          <a:xfrm>
            <a:off x="952500" y="4575810"/>
            <a:ext cx="8020050" cy="1644491"/>
          </a:xfrm>
          <a:prstGeom prst="roundRect">
            <a:avLst>
              <a:gd name="adj" fmla="val 8109"/>
            </a:avLst>
          </a:prstGeom>
          <a:solidFill>
            <a:srgbClr val="F7F8FB"/>
          </a:solidFill>
          <a:ln w="7620">
            <a:solidFill>
              <a:srgbClr val="E3E7F0"/>
            </a:solidFill>
            <a:prstDash val="solid"/>
          </a:ln>
        </p:spPr>
      </p:sp>
      <p:sp>
        <p:nvSpPr>
          <p:cNvPr id="15" name="Text 12"/>
          <p:cNvSpPr/>
          <p:nvPr/>
        </p:nvSpPr>
        <p:spPr>
          <a:xfrm>
            <a:off x="1264920" y="4831080"/>
            <a:ext cx="7635812" cy="1172051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25481"/>
              </a:lnSpc>
              <a:buNone/>
            </a:pPr>
            <a:r>
              <a:rPr lang="en-US" sz="2025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Nem a CCT salva: </a:t>
            </a:r>
            <a:pPr algn="l" indent="0" marL="0">
              <a:lnSpc>
                <a:spcPct val="125481"/>
              </a:lnSpc>
              <a:buNone/>
            </a:pPr>
            <a:r>
              <a:rPr lang="en-US" sz="2025" dirty="0">
                <a:solidFill>
                  <a:srgbClr val="28303D"/>
                </a:solidFill>
                <a:highlight>
                  <a:srgbClr val="F7F8FB"/>
                </a:highlight>
                <a:latin typeface="Arial" pitchFamily="34" charset="0"/>
                <a:ea typeface="Arial" pitchFamily="34" charset="-122"/>
                <a:cs typeface="Arial" pitchFamily="34" charset="-120"/>
              </a:rPr>
              <a:t>cláusula coletiva prevendo vale em dinheiro é ilícita (art. 611-B, XXIX, CLT) — norma coletiva não pode suprimir tributos.</a:t>
            </a:r>
            <a:endParaRPr lang="en-US" sz="2025" dirty="0"/>
          </a:p>
        </p:txBody>
      </p:sp>
      <p:sp>
        <p:nvSpPr>
          <p:cNvPr id="16" name="Shape 13"/>
          <p:cNvSpPr/>
          <p:nvPr/>
        </p:nvSpPr>
        <p:spPr>
          <a:xfrm>
            <a:off x="9315450" y="4575810"/>
            <a:ext cx="8020050" cy="1644491"/>
          </a:xfrm>
          <a:prstGeom prst="roundRect">
            <a:avLst>
              <a:gd name="adj" fmla="val 8109"/>
            </a:avLst>
          </a:prstGeom>
          <a:solidFill>
            <a:srgbClr val="F7F8FB"/>
          </a:solidFill>
          <a:ln w="7620">
            <a:solidFill>
              <a:srgbClr val="E3E7F0"/>
            </a:solidFill>
            <a:prstDash val="solid"/>
          </a:ln>
        </p:spPr>
      </p:sp>
      <p:sp>
        <p:nvSpPr>
          <p:cNvPr id="17" name="Text 14"/>
          <p:cNvSpPr/>
          <p:nvPr/>
        </p:nvSpPr>
        <p:spPr>
          <a:xfrm>
            <a:off x="9627870" y="4831080"/>
            <a:ext cx="7635812" cy="1172051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25481"/>
              </a:lnSpc>
              <a:buNone/>
            </a:pPr>
            <a:r>
              <a:rPr lang="en-US" sz="2025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Empresa no PAT: </a:t>
            </a:r>
            <a:pPr algn="l" indent="0" marL="0">
              <a:lnSpc>
                <a:spcPct val="125481"/>
              </a:lnSpc>
              <a:buNone/>
            </a:pPr>
            <a:r>
              <a:rPr lang="en-US" sz="2025" dirty="0">
                <a:solidFill>
                  <a:srgbClr val="28303D"/>
                </a:solidFill>
                <a:highlight>
                  <a:srgbClr val="F7F8FB"/>
                </a:highlight>
                <a:latin typeface="Arial" pitchFamily="34" charset="0"/>
                <a:ea typeface="Arial" pitchFamily="34" charset="-122"/>
                <a:cs typeface="Arial" pitchFamily="34" charset="-120"/>
              </a:rPr>
              <a:t>pagamento em espécie é vedado e pode levar à perda da inscrição no programa (SC COSIT nº 35/2019).</a:t>
            </a:r>
            <a:endParaRPr lang="en-US" sz="2025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19" b="19"/>
          <a:stretch/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952500" y="762000"/>
            <a:ext cx="18021300" cy="3124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75" b="1" spc="225" kern="0" dirty="0">
                <a:solidFill>
                  <a:srgbClr val="AF8C3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CONCEITOS QUE O DP NÃO PODE CONFUNDIR</a:t>
            </a:r>
            <a:endParaRPr lang="en-US" sz="1875" dirty="0"/>
          </a:p>
        </p:txBody>
      </p:sp>
      <p:sp>
        <p:nvSpPr>
          <p:cNvPr id="4" name="Text 1"/>
          <p:cNvSpPr/>
          <p:nvPr/>
        </p:nvSpPr>
        <p:spPr>
          <a:xfrm>
            <a:off x="952500" y="1169670"/>
            <a:ext cx="18021300" cy="6705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4350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Alimentação não é prêmio</a:t>
            </a:r>
            <a:endParaRPr lang="en-US" sz="4350" dirty="0"/>
          </a:p>
        </p:txBody>
      </p:sp>
      <p:sp>
        <p:nvSpPr>
          <p:cNvPr id="5" name="Shape 2"/>
          <p:cNvSpPr/>
          <p:nvPr/>
        </p:nvSpPr>
        <p:spPr>
          <a:xfrm>
            <a:off x="952500" y="2297430"/>
            <a:ext cx="8001000" cy="2167890"/>
          </a:xfrm>
          <a:prstGeom prst="roundRect">
            <a:avLst>
              <a:gd name="adj" fmla="val 7030"/>
            </a:avLst>
          </a:prstGeom>
          <a:solidFill>
            <a:srgbClr val="FFFFFF"/>
          </a:solidFill>
          <a:ln w="7620">
            <a:solidFill>
              <a:srgbClr val="DFE3EC"/>
            </a:solidFill>
            <a:prstDash val="solid"/>
          </a:ln>
          <a:effectLst>
            <a:outerShdw sx="100000" sy="100000" kx="0" ky="0" algn="bl" rotWithShape="0" blurRad="133350" dist="38100" dir="5400000">
              <a:srgbClr val="1E3A6D">
                <a:alpha val="6000"/>
              </a:srgbClr>
            </a:outerShdw>
          </a:effectLst>
        </p:spPr>
      </p:sp>
      <p:sp>
        <p:nvSpPr>
          <p:cNvPr id="6" name="Text 3"/>
          <p:cNvSpPr/>
          <p:nvPr/>
        </p:nvSpPr>
        <p:spPr>
          <a:xfrm>
            <a:off x="1379220" y="2686050"/>
            <a:ext cx="7862316" cy="4038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550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Prêmio</a:t>
            </a:r>
            <a:endParaRPr lang="en-US" sz="2550" dirty="0"/>
          </a:p>
        </p:txBody>
      </p:sp>
      <p:sp>
        <p:nvSpPr>
          <p:cNvPr id="7" name="Text 4"/>
          <p:cNvSpPr/>
          <p:nvPr/>
        </p:nvSpPr>
        <p:spPr>
          <a:xfrm>
            <a:off x="1379220" y="3204210"/>
            <a:ext cx="7361987" cy="91059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30814"/>
              </a:lnSpc>
              <a:buNone/>
            </a:pPr>
            <a:r>
              <a:rPr lang="en-US" sz="2250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Retribuição por </a:t>
            </a:r>
            <a:pPr algn="l" indent="0" marL="0">
              <a:lnSpc>
                <a:spcPct val="130814"/>
              </a:lnSpc>
              <a:buNone/>
            </a:pPr>
            <a:r>
              <a:rPr lang="en-US" sz="2250" b="1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resultado </a:t>
            </a:r>
            <a:pPr algn="l" indent="0" marL="0">
              <a:lnSpc>
                <a:spcPct val="130814"/>
              </a:lnSpc>
              <a:buNone/>
            </a:pPr>
            <a:r>
              <a:rPr lang="en-US" sz="2250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ou desempenho superior ao esperado.</a:t>
            </a:r>
            <a:endParaRPr lang="en-US" sz="2250" dirty="0"/>
          </a:p>
        </p:txBody>
      </p:sp>
      <p:sp>
        <p:nvSpPr>
          <p:cNvPr id="8" name="Shape 5"/>
          <p:cNvSpPr/>
          <p:nvPr/>
        </p:nvSpPr>
        <p:spPr>
          <a:xfrm>
            <a:off x="9334500" y="2297430"/>
            <a:ext cx="8001000" cy="2167890"/>
          </a:xfrm>
          <a:prstGeom prst="roundRect">
            <a:avLst>
              <a:gd name="adj" fmla="val 7030"/>
            </a:avLst>
          </a:prstGeom>
          <a:solidFill>
            <a:srgbClr val="FFFFFF"/>
          </a:solidFill>
          <a:ln w="7620">
            <a:solidFill>
              <a:srgbClr val="DFE3EC"/>
            </a:solidFill>
            <a:prstDash val="solid"/>
          </a:ln>
          <a:effectLst>
            <a:outerShdw sx="100000" sy="100000" kx="0" ky="0" algn="bl" rotWithShape="0" blurRad="133350" dist="38100" dir="5400000">
              <a:srgbClr val="1E3A6D">
                <a:alpha val="6000"/>
              </a:srgbClr>
            </a:outerShdw>
          </a:effectLst>
        </p:spPr>
      </p:sp>
      <p:sp>
        <p:nvSpPr>
          <p:cNvPr id="9" name="Text 6"/>
          <p:cNvSpPr/>
          <p:nvPr/>
        </p:nvSpPr>
        <p:spPr>
          <a:xfrm>
            <a:off x="9761220" y="2686050"/>
            <a:ext cx="7862316" cy="4038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550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Alimentação</a:t>
            </a:r>
            <a:endParaRPr lang="en-US" sz="2550" dirty="0"/>
          </a:p>
        </p:txBody>
      </p:sp>
      <p:sp>
        <p:nvSpPr>
          <p:cNvPr id="10" name="Text 7"/>
          <p:cNvSpPr/>
          <p:nvPr/>
        </p:nvSpPr>
        <p:spPr>
          <a:xfrm>
            <a:off x="9761220" y="3204210"/>
            <a:ext cx="7361987" cy="91059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30814"/>
              </a:lnSpc>
              <a:buNone/>
            </a:pPr>
            <a:r>
              <a:rPr lang="en-US" sz="2250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Benefício ligado à </a:t>
            </a:r>
            <a:pPr algn="l" indent="0" marL="0">
              <a:lnSpc>
                <a:spcPct val="130814"/>
              </a:lnSpc>
              <a:buNone/>
            </a:pPr>
            <a:r>
              <a:rPr lang="en-US" sz="2250" b="1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saúde e segurança alimentar </a:t>
            </a:r>
            <a:pPr algn="l" indent="0" marL="0">
              <a:lnSpc>
                <a:spcPct val="130814"/>
              </a:lnSpc>
              <a:buNone/>
            </a:pPr>
            <a:r>
              <a:rPr lang="en-US" sz="2250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do trabalhador.</a:t>
            </a:r>
            <a:endParaRPr lang="en-US" sz="2250" dirty="0"/>
          </a:p>
        </p:txBody>
      </p:sp>
      <p:sp>
        <p:nvSpPr>
          <p:cNvPr id="11" name="Shape 8"/>
          <p:cNvSpPr/>
          <p:nvPr/>
        </p:nvSpPr>
        <p:spPr>
          <a:xfrm>
            <a:off x="952500" y="4884420"/>
            <a:ext cx="16002000" cy="1482090"/>
          </a:xfrm>
          <a:prstGeom prst="roundRect">
            <a:avLst>
              <a:gd name="adj" fmla="val 10283"/>
            </a:avLst>
          </a:prstGeom>
          <a:solidFill>
            <a:srgbClr val="1E3A6D"/>
          </a:solidFill>
          <a:ln/>
        </p:spPr>
      </p:sp>
      <p:sp>
        <p:nvSpPr>
          <p:cNvPr id="12" name="Text 9"/>
          <p:cNvSpPr/>
          <p:nvPr/>
        </p:nvSpPr>
        <p:spPr>
          <a:xfrm>
            <a:off x="1333500" y="5189220"/>
            <a:ext cx="15720060" cy="91059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30814"/>
              </a:lnSpc>
              <a:buNone/>
            </a:pPr>
            <a:r>
              <a:rPr lang="en-US" sz="2250" dirty="0">
                <a:solidFill>
                  <a:srgbClr val="FFFFFF"/>
                </a:solidFill>
                <a:highlight>
                  <a:srgbClr val="1E3A6D"/>
                </a:highlight>
                <a:latin typeface="Arial" pitchFamily="34" charset="0"/>
                <a:ea typeface="Arial" pitchFamily="34" charset="-122"/>
                <a:cs typeface="Arial" pitchFamily="34" charset="-120"/>
              </a:rPr>
              <a:t>"Bater a meta ganha VA em dobro" mistura os dois institutos: risco de </a:t>
            </a:r>
            <a:pPr algn="l" indent="0" marL="0">
              <a:lnSpc>
                <a:spcPct val="130814"/>
              </a:lnSpc>
              <a:buNone/>
            </a:pPr>
            <a:r>
              <a:rPr lang="en-US" sz="2250" b="1" dirty="0">
                <a:solidFill>
                  <a:srgbClr val="E8C97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descaracterização da verba </a:t>
            </a:r>
            <a:pPr algn="l" indent="0" marL="0">
              <a:lnSpc>
                <a:spcPct val="130814"/>
              </a:lnSpc>
              <a:buNone/>
            </a:pPr>
            <a:r>
              <a:rPr lang="en-US" sz="2250" dirty="0">
                <a:solidFill>
                  <a:srgbClr val="FFFFFF"/>
                </a:solidFill>
                <a:highlight>
                  <a:srgbClr val="1E3A6D"/>
                </a:highlight>
                <a:latin typeface="Arial" pitchFamily="34" charset="0"/>
                <a:ea typeface="Arial" pitchFamily="34" charset="-122"/>
                <a:cs typeface="Arial" pitchFamily="34" charset="-120"/>
              </a:rPr>
              <a:t>e questionamento judicial — mesmo para empresas fora do PAT.</a:t>
            </a:r>
            <a:endParaRPr lang="en-US" sz="225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19" b="19"/>
          <a:stretch/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399443" y="3072765"/>
            <a:ext cx="1489115" cy="3429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buNone/>
            </a:pPr>
            <a:r>
              <a:rPr lang="en-US" sz="2100" b="1" spc="300" kern="0" dirty="0">
                <a:solidFill>
                  <a:srgbClr val="AF8C3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PARTE 2</a:t>
            </a:r>
            <a:endParaRPr lang="en-US" sz="2100" dirty="0"/>
          </a:p>
        </p:txBody>
      </p:sp>
      <p:sp>
        <p:nvSpPr>
          <p:cNvPr id="4" name="Text 1"/>
          <p:cNvSpPr/>
          <p:nvPr/>
        </p:nvSpPr>
        <p:spPr>
          <a:xfrm>
            <a:off x="5842022" y="3663315"/>
            <a:ext cx="6603838" cy="9525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buNone/>
            </a:pPr>
            <a:r>
              <a:rPr lang="en-US" sz="6300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 PAT na prática</a:t>
            </a:r>
            <a:endParaRPr lang="en-US" sz="6300" dirty="0"/>
          </a:p>
        </p:txBody>
      </p:sp>
      <p:sp>
        <p:nvSpPr>
          <p:cNvPr id="5" name="Text 2"/>
          <p:cNvSpPr/>
          <p:nvPr/>
        </p:nvSpPr>
        <p:spPr>
          <a:xfrm>
            <a:off x="2092255" y="4844415"/>
            <a:ext cx="14103370" cy="5029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buNone/>
            </a:pPr>
            <a:r>
              <a:rPr lang="en-US" sz="2550" dirty="0">
                <a:solidFill>
                  <a:srgbClr val="3C46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Lei nº 6.321/76 · adesão facultativa e gratuita · informação essencial no cadastro de cada cliente</a:t>
            </a:r>
            <a:endParaRPr lang="en-US" sz="255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19" b="19"/>
          <a:stretch/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952500" y="762000"/>
            <a:ext cx="18021300" cy="3124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75" b="1" spc="225" kern="0" dirty="0">
                <a:solidFill>
                  <a:srgbClr val="AF8C3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 PAT NA PRÁTICA</a:t>
            </a:r>
            <a:endParaRPr lang="en-US" sz="1875" dirty="0"/>
          </a:p>
        </p:txBody>
      </p:sp>
      <p:sp>
        <p:nvSpPr>
          <p:cNvPr id="4" name="Text 1"/>
          <p:cNvSpPr/>
          <p:nvPr/>
        </p:nvSpPr>
        <p:spPr>
          <a:xfrm>
            <a:off x="952500" y="1169670"/>
            <a:ext cx="18021300" cy="6705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4350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Vantagens da inscrição no PAT</a:t>
            </a:r>
            <a:endParaRPr lang="en-US" sz="4350" dirty="0"/>
          </a:p>
        </p:txBody>
      </p:sp>
      <p:sp>
        <p:nvSpPr>
          <p:cNvPr id="5" name="Shape 2"/>
          <p:cNvSpPr/>
          <p:nvPr/>
        </p:nvSpPr>
        <p:spPr>
          <a:xfrm>
            <a:off x="952500" y="2297430"/>
            <a:ext cx="5232321" cy="3106579"/>
          </a:xfrm>
          <a:prstGeom prst="roundRect">
            <a:avLst>
              <a:gd name="adj" fmla="val 4906"/>
            </a:avLst>
          </a:prstGeom>
          <a:solidFill>
            <a:srgbClr val="FFFFFF"/>
          </a:solidFill>
          <a:ln w="7620">
            <a:solidFill>
              <a:srgbClr val="DFE3EC"/>
            </a:solidFill>
            <a:prstDash val="solid"/>
          </a:ln>
          <a:effectLst>
            <a:outerShdw sx="100000" sy="100000" kx="0" ky="0" algn="bl" rotWithShape="0" blurRad="133350" dist="38100" dir="5400000">
              <a:srgbClr val="1E3A6D">
                <a:alpha val="6000"/>
              </a:srgbClr>
            </a:outerShdw>
          </a:effectLst>
        </p:spPr>
      </p:sp>
      <p:sp>
        <p:nvSpPr>
          <p:cNvPr id="6" name="Text 3"/>
          <p:cNvSpPr/>
          <p:nvPr/>
        </p:nvSpPr>
        <p:spPr>
          <a:xfrm>
            <a:off x="1322070" y="2667000"/>
            <a:ext cx="4942499" cy="37338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325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Segurança jurídica</a:t>
            </a:r>
            <a:endParaRPr lang="en-US" sz="2325" dirty="0"/>
          </a:p>
        </p:txBody>
      </p:sp>
      <p:sp>
        <p:nvSpPr>
          <p:cNvPr id="7" name="Text 4"/>
          <p:cNvSpPr/>
          <p:nvPr/>
        </p:nvSpPr>
        <p:spPr>
          <a:xfrm>
            <a:off x="1322070" y="3154680"/>
            <a:ext cx="4627976" cy="1917859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25481"/>
              </a:lnSpc>
              <a:buNone/>
            </a:pPr>
            <a:r>
              <a:rPr lang="en-US" sz="2025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Cumpridas as regras, os valores custeados não integram salário, não compõem base de INSS nem FGTS e não são rendimento tributável — inclusive </a:t>
            </a:r>
            <a:pPr algn="l" indent="0" marL="0">
              <a:lnSpc>
                <a:spcPct val="125481"/>
              </a:lnSpc>
              <a:buNone/>
            </a:pPr>
            <a:r>
              <a:rPr lang="en-US" sz="2025" b="1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 natura</a:t>
            </a:r>
            <a:pPr algn="l" indent="0" marL="0">
              <a:lnSpc>
                <a:spcPct val="125481"/>
              </a:lnSpc>
              <a:buNone/>
            </a:pPr>
            <a:r>
              <a:rPr lang="en-US" sz="2025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.</a:t>
            </a:r>
            <a:endParaRPr lang="en-US" sz="2025" dirty="0"/>
          </a:p>
        </p:txBody>
      </p:sp>
      <p:sp>
        <p:nvSpPr>
          <p:cNvPr id="8" name="Shape 5"/>
          <p:cNvSpPr/>
          <p:nvPr/>
        </p:nvSpPr>
        <p:spPr>
          <a:xfrm>
            <a:off x="6527721" y="2297430"/>
            <a:ext cx="5232440" cy="3106579"/>
          </a:xfrm>
          <a:prstGeom prst="roundRect">
            <a:avLst>
              <a:gd name="adj" fmla="val 4906"/>
            </a:avLst>
          </a:prstGeom>
          <a:solidFill>
            <a:srgbClr val="FFFFFF"/>
          </a:solidFill>
          <a:ln w="7620">
            <a:solidFill>
              <a:srgbClr val="DFE3EC"/>
            </a:solidFill>
            <a:prstDash val="solid"/>
          </a:ln>
          <a:effectLst>
            <a:outerShdw sx="100000" sy="100000" kx="0" ky="0" algn="bl" rotWithShape="0" blurRad="133350" dist="38100" dir="5400000">
              <a:srgbClr val="1E3A6D">
                <a:alpha val="6000"/>
              </a:srgbClr>
            </a:outerShdw>
          </a:effectLst>
        </p:spPr>
      </p:sp>
      <p:sp>
        <p:nvSpPr>
          <p:cNvPr id="9" name="Text 6"/>
          <p:cNvSpPr/>
          <p:nvPr/>
        </p:nvSpPr>
        <p:spPr>
          <a:xfrm>
            <a:off x="6897291" y="2667000"/>
            <a:ext cx="4942630" cy="37338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325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Incentivo no Lucro Real</a:t>
            </a:r>
            <a:endParaRPr lang="en-US" sz="2325" dirty="0"/>
          </a:p>
        </p:txBody>
      </p:sp>
      <p:sp>
        <p:nvSpPr>
          <p:cNvPr id="10" name="Text 7"/>
          <p:cNvSpPr/>
          <p:nvPr/>
        </p:nvSpPr>
        <p:spPr>
          <a:xfrm>
            <a:off x="6897291" y="3154680"/>
            <a:ext cx="4628099" cy="1917859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25481"/>
              </a:lnSpc>
              <a:buNone/>
            </a:pPr>
            <a:r>
              <a:rPr lang="en-US" sz="2025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Dedução de parte das despesas no IRPJ (Leis nº 6.321/76 e 9.532/97). </a:t>
            </a:r>
            <a:pPr algn="l" indent="0" marL="0">
              <a:lnSpc>
                <a:spcPct val="125481"/>
              </a:lnSpc>
              <a:buNone/>
            </a:pPr>
            <a:r>
              <a:rPr lang="en-US" sz="2025" b="1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Atenção: </a:t>
            </a:r>
            <a:pPr algn="l" indent="0" marL="0">
              <a:lnSpc>
                <a:spcPct val="125481"/>
              </a:lnSpc>
              <a:buNone/>
            </a:pPr>
            <a:r>
              <a:rPr lang="en-US" sz="2025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 LC nº 224/2025 reduziu incentivos fiscais — confira o percentual vigente antes de orientar.</a:t>
            </a:r>
            <a:endParaRPr lang="en-US" sz="2025" dirty="0"/>
          </a:p>
        </p:txBody>
      </p:sp>
      <p:sp>
        <p:nvSpPr>
          <p:cNvPr id="11" name="Shape 8"/>
          <p:cNvSpPr/>
          <p:nvPr/>
        </p:nvSpPr>
        <p:spPr>
          <a:xfrm>
            <a:off x="12103060" y="2297430"/>
            <a:ext cx="5232440" cy="3106579"/>
          </a:xfrm>
          <a:prstGeom prst="roundRect">
            <a:avLst>
              <a:gd name="adj" fmla="val 4906"/>
            </a:avLst>
          </a:prstGeom>
          <a:solidFill>
            <a:srgbClr val="FFFFFF"/>
          </a:solidFill>
          <a:ln w="7620">
            <a:solidFill>
              <a:srgbClr val="DFE3EC"/>
            </a:solidFill>
            <a:prstDash val="solid"/>
          </a:ln>
          <a:effectLst>
            <a:outerShdw sx="100000" sy="100000" kx="0" ky="0" algn="bl" rotWithShape="0" blurRad="133350" dist="38100" dir="5400000">
              <a:srgbClr val="1E3A6D">
                <a:alpha val="6000"/>
              </a:srgbClr>
            </a:outerShdw>
          </a:effectLst>
        </p:spPr>
      </p:sp>
      <p:sp>
        <p:nvSpPr>
          <p:cNvPr id="12" name="Text 9"/>
          <p:cNvSpPr/>
          <p:nvPr/>
        </p:nvSpPr>
        <p:spPr>
          <a:xfrm>
            <a:off x="12472631" y="2667000"/>
            <a:ext cx="4942630" cy="37338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325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Desconto do empregado</a:t>
            </a:r>
            <a:endParaRPr lang="en-US" sz="2325" dirty="0"/>
          </a:p>
        </p:txBody>
      </p:sp>
      <p:sp>
        <p:nvSpPr>
          <p:cNvPr id="13" name="Text 10"/>
          <p:cNvSpPr/>
          <p:nvPr/>
        </p:nvSpPr>
        <p:spPr>
          <a:xfrm>
            <a:off x="12472631" y="3154680"/>
            <a:ext cx="4628099" cy="154495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25481"/>
              </a:lnSpc>
              <a:buNone/>
            </a:pPr>
            <a:r>
              <a:rPr lang="en-US" sz="2025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 participação do trabalhador no custeio pode ser negociada até </a:t>
            </a:r>
            <a:pPr algn="l" indent="0" marL="0">
              <a:lnSpc>
                <a:spcPct val="125481"/>
              </a:lnSpc>
              <a:buNone/>
            </a:pPr>
            <a:r>
              <a:rPr lang="en-US" sz="2025" b="1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20% do custo </a:t>
            </a:r>
            <a:pPr algn="l" indent="0" marL="0">
              <a:lnSpc>
                <a:spcPct val="125481"/>
              </a:lnSpc>
              <a:buNone/>
            </a:pPr>
            <a:r>
              <a:rPr lang="en-US" sz="2025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do benefício (Portaria MTP nº 672/2021, art. 143, III).</a:t>
            </a:r>
            <a:endParaRPr lang="en-US" sz="2025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19" b="19"/>
          <a:stretch/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952500" y="762000"/>
            <a:ext cx="18021300" cy="3124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75" b="1" spc="225" kern="0" dirty="0">
                <a:solidFill>
                  <a:srgbClr val="AF8C3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 PAT NA PRÁTICA</a:t>
            </a:r>
            <a:endParaRPr lang="en-US" sz="1875" dirty="0"/>
          </a:p>
        </p:txBody>
      </p:sp>
      <p:sp>
        <p:nvSpPr>
          <p:cNvPr id="4" name="Text 1"/>
          <p:cNvSpPr/>
          <p:nvPr/>
        </p:nvSpPr>
        <p:spPr>
          <a:xfrm>
            <a:off x="952500" y="1169670"/>
            <a:ext cx="18021300" cy="6705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4350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Deveres de quem está inscrito</a:t>
            </a:r>
            <a:endParaRPr lang="en-US" sz="4350" dirty="0"/>
          </a:p>
        </p:txBody>
      </p:sp>
      <p:sp>
        <p:nvSpPr>
          <p:cNvPr id="5" name="Shape 2"/>
          <p:cNvSpPr/>
          <p:nvPr/>
        </p:nvSpPr>
        <p:spPr>
          <a:xfrm>
            <a:off x="952500" y="2278380"/>
            <a:ext cx="8001000" cy="2202180"/>
          </a:xfrm>
          <a:prstGeom prst="roundRect">
            <a:avLst>
              <a:gd name="adj" fmla="val 6920"/>
            </a:avLst>
          </a:prstGeom>
          <a:solidFill>
            <a:srgbClr val="FFFFFF"/>
          </a:solidFill>
          <a:ln w="7620">
            <a:solidFill>
              <a:srgbClr val="DFE3EC"/>
            </a:solidFill>
            <a:prstDash val="solid"/>
          </a:ln>
          <a:effectLst>
            <a:outerShdw sx="100000" sy="100000" kx="0" ky="0" algn="bl" rotWithShape="0" blurRad="133350" dist="38100" dir="5400000">
              <a:srgbClr val="1E3A6D">
                <a:alpha val="6000"/>
              </a:srgbClr>
            </a:outerShdw>
          </a:effectLst>
        </p:spPr>
      </p:sp>
      <p:sp>
        <p:nvSpPr>
          <p:cNvPr id="6" name="Text 3"/>
          <p:cNvSpPr/>
          <p:nvPr/>
        </p:nvSpPr>
        <p:spPr>
          <a:xfrm>
            <a:off x="1322070" y="2590800"/>
            <a:ext cx="7501890" cy="161544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26875"/>
              </a:lnSpc>
              <a:buNone/>
            </a:pPr>
            <a:r>
              <a:rPr lang="en-US" sz="2250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Isonomia </a:t>
            </a:r>
            <a:pPr algn="l" indent="0" marL="0">
              <a:lnSpc>
                <a:spcPct val="126875"/>
              </a:lnSpc>
              <a:buNone/>
            </a:pPr>
            <a:r>
              <a:rPr lang="en-US" sz="2100" dirty="0">
                <a:solidFill>
                  <a:srgbClr val="28303D"/>
                </a:solidFill>
                <a:highlight>
                  <a:srgbClr val="FFFFFF"/>
                </a:highlight>
                <a:latin typeface="Arial" pitchFamily="34" charset="0"/>
                <a:ea typeface="Arial" pitchFamily="34" charset="-122"/>
                <a:cs typeface="Arial" pitchFamily="34" charset="-120"/>
              </a:rPr>
              <a:t>Benefício de igual valor a todos os empregados (art. 142, II, Portaria MTP nº 672/2021). Fora do PAT, tratamento desigual também expõe a alegação de discriminação.</a:t>
            </a:r>
            <a:endParaRPr lang="en-US" sz="2100" dirty="0"/>
          </a:p>
        </p:txBody>
      </p:sp>
      <p:sp>
        <p:nvSpPr>
          <p:cNvPr id="7" name="Shape 4"/>
          <p:cNvSpPr/>
          <p:nvPr/>
        </p:nvSpPr>
        <p:spPr>
          <a:xfrm>
            <a:off x="9334500" y="2278380"/>
            <a:ext cx="8001000" cy="2202180"/>
          </a:xfrm>
          <a:prstGeom prst="roundRect">
            <a:avLst>
              <a:gd name="adj" fmla="val 6920"/>
            </a:avLst>
          </a:prstGeom>
          <a:solidFill>
            <a:srgbClr val="FFFFFF"/>
          </a:solidFill>
          <a:ln w="7620">
            <a:solidFill>
              <a:srgbClr val="DFE3EC"/>
            </a:solidFill>
            <a:prstDash val="solid"/>
          </a:ln>
          <a:effectLst>
            <a:outerShdw sx="100000" sy="100000" kx="0" ky="0" algn="bl" rotWithShape="0" blurRad="133350" dist="38100" dir="5400000">
              <a:srgbClr val="1E3A6D">
                <a:alpha val="6000"/>
              </a:srgbClr>
            </a:outerShdw>
          </a:effectLst>
        </p:spPr>
      </p:sp>
      <p:sp>
        <p:nvSpPr>
          <p:cNvPr id="8" name="Text 5"/>
          <p:cNvSpPr/>
          <p:nvPr/>
        </p:nvSpPr>
        <p:spPr>
          <a:xfrm>
            <a:off x="9704070" y="2590800"/>
            <a:ext cx="7501890" cy="161544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26875"/>
              </a:lnSpc>
              <a:buNone/>
            </a:pPr>
            <a:r>
              <a:rPr lang="en-US" sz="2250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Vedações </a:t>
            </a:r>
            <a:pPr algn="l" indent="0" marL="0">
              <a:lnSpc>
                <a:spcPct val="126875"/>
              </a:lnSpc>
              <a:buNone/>
            </a:pPr>
            <a:r>
              <a:rPr lang="en-US" sz="2100" dirty="0">
                <a:solidFill>
                  <a:srgbClr val="28303D"/>
                </a:solidFill>
                <a:highlight>
                  <a:srgbClr val="FFFFFF"/>
                </a:highlight>
                <a:latin typeface="Arial" pitchFamily="34" charset="0"/>
                <a:ea typeface="Arial" pitchFamily="34" charset="-122"/>
                <a:cs typeface="Arial" pitchFamily="34" charset="-120"/>
              </a:rPr>
              <a:t>Pagamento em dinheiro e uso do benefício como prêmio ou incentivo desvinculado da alimentação.</a:t>
            </a:r>
            <a:endParaRPr lang="en-US" sz="2100" dirty="0"/>
          </a:p>
        </p:txBody>
      </p:sp>
      <p:sp>
        <p:nvSpPr>
          <p:cNvPr id="9" name="Shape 6"/>
          <p:cNvSpPr/>
          <p:nvPr/>
        </p:nvSpPr>
        <p:spPr>
          <a:xfrm>
            <a:off x="952500" y="4766310"/>
            <a:ext cx="8001000" cy="2202180"/>
          </a:xfrm>
          <a:prstGeom prst="roundRect">
            <a:avLst>
              <a:gd name="adj" fmla="val 6920"/>
            </a:avLst>
          </a:prstGeom>
          <a:solidFill>
            <a:srgbClr val="FFFFFF"/>
          </a:solidFill>
          <a:ln w="7620">
            <a:solidFill>
              <a:srgbClr val="DFE3EC"/>
            </a:solidFill>
            <a:prstDash val="solid"/>
          </a:ln>
          <a:effectLst>
            <a:outerShdw sx="100000" sy="100000" kx="0" ky="0" algn="bl" rotWithShape="0" blurRad="133350" dist="38100" dir="5400000">
              <a:srgbClr val="1E3A6D">
                <a:alpha val="6000"/>
              </a:srgbClr>
            </a:outerShdw>
          </a:effectLst>
        </p:spPr>
      </p:sp>
      <p:sp>
        <p:nvSpPr>
          <p:cNvPr id="10" name="Text 7"/>
          <p:cNvSpPr/>
          <p:nvPr/>
        </p:nvSpPr>
        <p:spPr>
          <a:xfrm>
            <a:off x="1322070" y="5078730"/>
            <a:ext cx="7501890" cy="161544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26875"/>
              </a:lnSpc>
              <a:buNone/>
            </a:pPr>
            <a:r>
              <a:rPr lang="en-US" sz="2250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Créditos preservados na rescisão </a:t>
            </a:r>
            <a:pPr algn="l" indent="0" marL="0">
              <a:lnSpc>
                <a:spcPct val="126875"/>
              </a:lnSpc>
              <a:buNone/>
            </a:pPr>
            <a:r>
              <a:rPr lang="en-US" sz="2100" dirty="0">
                <a:solidFill>
                  <a:srgbClr val="28303D"/>
                </a:solidFill>
                <a:highlight>
                  <a:srgbClr val="FFFFFF"/>
                </a:highlight>
                <a:latin typeface="Arial" pitchFamily="34" charset="0"/>
                <a:ea typeface="Arial" pitchFamily="34" charset="-122"/>
                <a:cs typeface="Arial" pitchFamily="34" charset="-120"/>
              </a:rPr>
              <a:t>O ex-empregado continua usando o saldo já creditado (art. 145, VII). Não retorna à empresa e não se desconta na rescisão.</a:t>
            </a:r>
            <a:endParaRPr lang="en-US" sz="2100" dirty="0"/>
          </a:p>
        </p:txBody>
      </p:sp>
      <p:sp>
        <p:nvSpPr>
          <p:cNvPr id="11" name="Shape 8"/>
          <p:cNvSpPr/>
          <p:nvPr/>
        </p:nvSpPr>
        <p:spPr>
          <a:xfrm>
            <a:off x="9334500" y="4766310"/>
            <a:ext cx="8001000" cy="2202180"/>
          </a:xfrm>
          <a:prstGeom prst="roundRect">
            <a:avLst>
              <a:gd name="adj" fmla="val 6920"/>
            </a:avLst>
          </a:prstGeom>
          <a:solidFill>
            <a:srgbClr val="FFFFFF"/>
          </a:solidFill>
          <a:ln w="7620">
            <a:solidFill>
              <a:srgbClr val="DFE3EC"/>
            </a:solidFill>
            <a:prstDash val="solid"/>
          </a:ln>
          <a:effectLst>
            <a:outerShdw sx="100000" sy="100000" kx="0" ky="0" algn="bl" rotWithShape="0" blurRad="133350" dist="38100" dir="5400000">
              <a:srgbClr val="1E3A6D">
                <a:alpha val="6000"/>
              </a:srgbClr>
            </a:outerShdw>
          </a:effectLst>
        </p:spPr>
      </p:sp>
      <p:sp>
        <p:nvSpPr>
          <p:cNvPr id="12" name="Text 9"/>
          <p:cNvSpPr/>
          <p:nvPr/>
        </p:nvSpPr>
        <p:spPr>
          <a:xfrm>
            <a:off x="9704070" y="5078730"/>
            <a:ext cx="7501890" cy="161544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26875"/>
              </a:lnSpc>
              <a:buNone/>
            </a:pPr>
            <a:r>
              <a:rPr lang="en-US" sz="2250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Continuidade facultativa </a:t>
            </a:r>
            <a:pPr algn="l" indent="0" marL="0">
              <a:lnSpc>
                <a:spcPct val="126875"/>
              </a:lnSpc>
              <a:buNone/>
            </a:pPr>
            <a:r>
              <a:rPr lang="en-US" sz="2100" dirty="0">
                <a:solidFill>
                  <a:srgbClr val="28303D"/>
                </a:solidFill>
                <a:highlight>
                  <a:srgbClr val="FFFFFF"/>
                </a:highlight>
                <a:latin typeface="Arial" pitchFamily="34" charset="0"/>
                <a:ea typeface="Arial" pitchFamily="34" charset="-122"/>
                <a:cs typeface="Arial" pitchFamily="34" charset="-120"/>
              </a:rPr>
              <a:t>Facultado manter o benefício em férias, afastamentos e até por 6 meses após a dispensa, na transição para novo emprego (Lei nº 6.321/76, art. 2º).</a:t>
            </a:r>
            <a:endParaRPr lang="en-US" sz="21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19" b="19"/>
          <a:stretch/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399443" y="2840355"/>
            <a:ext cx="1489115" cy="3429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buNone/>
            </a:pPr>
            <a:r>
              <a:rPr lang="en-US" sz="2100" b="1" spc="300" kern="0" dirty="0">
                <a:solidFill>
                  <a:srgbClr val="AF8C3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PARTE 3</a:t>
            </a:r>
            <a:endParaRPr lang="en-US" sz="2100" dirty="0"/>
          </a:p>
        </p:txBody>
      </p:sp>
      <p:sp>
        <p:nvSpPr>
          <p:cNvPr id="4" name="Text 1"/>
          <p:cNvSpPr/>
          <p:nvPr/>
        </p:nvSpPr>
        <p:spPr>
          <a:xfrm>
            <a:off x="4506004" y="3430905"/>
            <a:ext cx="9275993" cy="9525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buNone/>
            </a:pPr>
            <a:r>
              <a:rPr lang="en-US" sz="6300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Decreto nº 12.712/2025</a:t>
            </a:r>
            <a:endParaRPr lang="en-US" sz="6300" dirty="0"/>
          </a:p>
        </p:txBody>
      </p:sp>
      <p:sp>
        <p:nvSpPr>
          <p:cNvPr id="5" name="Text 2"/>
          <p:cNvSpPr/>
          <p:nvPr/>
        </p:nvSpPr>
        <p:spPr>
          <a:xfrm>
            <a:off x="2767013" y="4612005"/>
            <a:ext cx="12753975" cy="96774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buNone/>
            </a:pPr>
            <a:r>
              <a:rPr lang="en-US" sz="2550" dirty="0">
                <a:solidFill>
                  <a:srgbClr val="3C46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As novas regras do PAT — em vigor desde 10 de fevereiro de 2026, com transição ao longo do ano. A maior mudança no mercado de vales das últimas décadas.</a:t>
            </a:r>
            <a:endParaRPr lang="en-US" sz="255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19" b="19"/>
          <a:stretch/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952500" y="762000"/>
            <a:ext cx="18021300" cy="3124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75" b="1" spc="225" kern="0" dirty="0">
                <a:solidFill>
                  <a:srgbClr val="AF8C3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DECRETO Nº 12.712/2025</a:t>
            </a:r>
            <a:endParaRPr lang="en-US" sz="1875" dirty="0"/>
          </a:p>
        </p:txBody>
      </p:sp>
      <p:sp>
        <p:nvSpPr>
          <p:cNvPr id="4" name="Text 1"/>
          <p:cNvSpPr/>
          <p:nvPr/>
        </p:nvSpPr>
        <p:spPr>
          <a:xfrm>
            <a:off x="952500" y="1169670"/>
            <a:ext cx="18021300" cy="6705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4350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 que muda: operação e taxas</a:t>
            </a:r>
            <a:endParaRPr lang="en-US" sz="4350" dirty="0"/>
          </a:p>
        </p:txBody>
      </p:sp>
      <p:sp>
        <p:nvSpPr>
          <p:cNvPr id="5" name="Shape 2"/>
          <p:cNvSpPr/>
          <p:nvPr/>
        </p:nvSpPr>
        <p:spPr>
          <a:xfrm>
            <a:off x="952500" y="2240280"/>
            <a:ext cx="16383000" cy="1291590"/>
          </a:xfrm>
          <a:prstGeom prst="roundRect">
            <a:avLst>
              <a:gd name="adj" fmla="val 10324"/>
            </a:avLst>
          </a:prstGeom>
          <a:solidFill>
            <a:srgbClr val="FFFFFF"/>
          </a:solidFill>
          <a:ln w="7620">
            <a:solidFill>
              <a:srgbClr val="DFE3EC"/>
            </a:solidFill>
            <a:prstDash val="solid"/>
          </a:ln>
          <a:effectLst>
            <a:outerShdw sx="100000" sy="100000" kx="0" ky="0" algn="bl" rotWithShape="0" blurRad="133350" dist="38100" dir="5400000">
              <a:srgbClr val="1E3A6D">
                <a:alpha val="6000"/>
              </a:srgbClr>
            </a:outerShdw>
          </a:effectLst>
        </p:spPr>
      </p:sp>
      <p:sp>
        <p:nvSpPr>
          <p:cNvPr id="6" name="Shape 3"/>
          <p:cNvSpPr/>
          <p:nvPr/>
        </p:nvSpPr>
        <p:spPr>
          <a:xfrm>
            <a:off x="1303020" y="2687955"/>
            <a:ext cx="998101" cy="396240"/>
          </a:xfrm>
          <a:prstGeom prst="roundRect">
            <a:avLst>
              <a:gd name="adj" fmla="val 19231"/>
            </a:avLst>
          </a:prstGeom>
          <a:solidFill>
            <a:srgbClr val="AF8C3A"/>
          </a:solidFill>
          <a:ln/>
        </p:spPr>
      </p:sp>
      <p:sp>
        <p:nvSpPr>
          <p:cNvPr id="7" name="Text 4"/>
          <p:cNvSpPr/>
          <p:nvPr/>
        </p:nvSpPr>
        <p:spPr>
          <a:xfrm>
            <a:off x="1455420" y="2764155"/>
            <a:ext cx="769501" cy="28194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650" b="1" spc="150" kern="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NOVO</a:t>
            </a:r>
            <a:endParaRPr lang="en-US" sz="1650" dirty="0"/>
          </a:p>
        </p:txBody>
      </p:sp>
      <p:sp>
        <p:nvSpPr>
          <p:cNvPr id="8" name="Text 5"/>
          <p:cNvSpPr/>
          <p:nvPr/>
        </p:nvSpPr>
        <p:spPr>
          <a:xfrm>
            <a:off x="2624971" y="2495550"/>
            <a:ext cx="14790810" cy="8191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20833"/>
              </a:lnSpc>
              <a:buNone/>
            </a:pPr>
            <a:r>
              <a:rPr lang="en-US" sz="2175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Fiscalização direta pelo MTE </a:t>
            </a:r>
            <a:pPr algn="l" indent="0" marL="0">
              <a:lnSpc>
                <a:spcPct val="120833"/>
              </a:lnSpc>
              <a:buNone/>
            </a:pPr>
            <a:r>
              <a:rPr lang="en-US" sz="2175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— cumprimento das regras do PAT fiscalizado pelo Ministério do Trabalho, com sanções da Lei nº 6.321/76.</a:t>
            </a:r>
            <a:endParaRPr lang="en-US" sz="2175" dirty="0"/>
          </a:p>
        </p:txBody>
      </p:sp>
      <p:sp>
        <p:nvSpPr>
          <p:cNvPr id="9" name="Shape 6"/>
          <p:cNvSpPr/>
          <p:nvPr/>
        </p:nvSpPr>
        <p:spPr>
          <a:xfrm>
            <a:off x="952500" y="3741420"/>
            <a:ext cx="16383000" cy="1291590"/>
          </a:xfrm>
          <a:prstGeom prst="roundRect">
            <a:avLst>
              <a:gd name="adj" fmla="val 10324"/>
            </a:avLst>
          </a:prstGeom>
          <a:solidFill>
            <a:srgbClr val="FFFFFF"/>
          </a:solidFill>
          <a:ln w="7620">
            <a:solidFill>
              <a:srgbClr val="DFE3EC"/>
            </a:solidFill>
            <a:prstDash val="solid"/>
          </a:ln>
          <a:effectLst>
            <a:outerShdw sx="100000" sy="100000" kx="0" ky="0" algn="bl" rotWithShape="0" blurRad="133350" dist="38100" dir="5400000">
              <a:srgbClr val="1E3A6D">
                <a:alpha val="6000"/>
              </a:srgbClr>
            </a:outerShdw>
          </a:effectLst>
        </p:spPr>
      </p:sp>
      <p:sp>
        <p:nvSpPr>
          <p:cNvPr id="10" name="Shape 7"/>
          <p:cNvSpPr/>
          <p:nvPr/>
        </p:nvSpPr>
        <p:spPr>
          <a:xfrm>
            <a:off x="1303020" y="4189095"/>
            <a:ext cx="998101" cy="396240"/>
          </a:xfrm>
          <a:prstGeom prst="roundRect">
            <a:avLst>
              <a:gd name="adj" fmla="val 19231"/>
            </a:avLst>
          </a:prstGeom>
          <a:solidFill>
            <a:srgbClr val="AF8C3A"/>
          </a:solidFill>
          <a:ln/>
        </p:spPr>
      </p:sp>
      <p:sp>
        <p:nvSpPr>
          <p:cNvPr id="11" name="Text 8"/>
          <p:cNvSpPr/>
          <p:nvPr/>
        </p:nvSpPr>
        <p:spPr>
          <a:xfrm>
            <a:off x="1455420" y="4265295"/>
            <a:ext cx="769501" cy="28194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650" b="1" spc="150" kern="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NOVO</a:t>
            </a:r>
            <a:endParaRPr lang="en-US" sz="1650" dirty="0"/>
          </a:p>
        </p:txBody>
      </p:sp>
      <p:sp>
        <p:nvSpPr>
          <p:cNvPr id="12" name="Text 9"/>
          <p:cNvSpPr/>
          <p:nvPr/>
        </p:nvSpPr>
        <p:spPr>
          <a:xfrm>
            <a:off x="2624971" y="3996690"/>
            <a:ext cx="14790810" cy="8191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20833"/>
              </a:lnSpc>
              <a:buNone/>
            </a:pPr>
            <a:r>
              <a:rPr lang="en-US" sz="2175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Teto de taxas </a:t>
            </a:r>
            <a:pPr algn="l" indent="0" marL="0">
              <a:lnSpc>
                <a:spcPct val="120833"/>
              </a:lnSpc>
              <a:buNone/>
            </a:pPr>
            <a:r>
              <a:rPr lang="en-US" sz="2175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— taxa de desconto (MDR) limitada a </a:t>
            </a:r>
            <a:pPr algn="l" indent="0" marL="0">
              <a:lnSpc>
                <a:spcPct val="120833"/>
              </a:lnSpc>
              <a:buNone/>
            </a:pPr>
            <a:r>
              <a:rPr lang="en-US" sz="2175" b="1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3,6%</a:t>
            </a:r>
            <a:pPr algn="l" indent="0" marL="0">
              <a:lnSpc>
                <a:spcPct val="120833"/>
              </a:lnSpc>
              <a:buNone/>
            </a:pPr>
            <a:r>
              <a:rPr lang="en-US" sz="2175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; tarifa de intercâmbio limitada a </a:t>
            </a:r>
            <a:pPr algn="l" indent="0" marL="0">
              <a:lnSpc>
                <a:spcPct val="120833"/>
              </a:lnSpc>
              <a:buNone/>
            </a:pPr>
            <a:r>
              <a:rPr lang="en-US" sz="2175" b="1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2% </a:t>
            </a:r>
            <a:pPr algn="l" indent="0" marL="0">
              <a:lnSpc>
                <a:spcPct val="120833"/>
              </a:lnSpc>
              <a:buNone/>
            </a:pPr>
            <a:r>
              <a:rPr lang="en-US" sz="2175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. Vedadas cobranças adicionais.</a:t>
            </a:r>
            <a:endParaRPr lang="en-US" sz="2175" dirty="0"/>
          </a:p>
        </p:txBody>
      </p:sp>
      <p:sp>
        <p:nvSpPr>
          <p:cNvPr id="13" name="Shape 10"/>
          <p:cNvSpPr/>
          <p:nvPr/>
        </p:nvSpPr>
        <p:spPr>
          <a:xfrm>
            <a:off x="952500" y="5242560"/>
            <a:ext cx="16383000" cy="1291590"/>
          </a:xfrm>
          <a:prstGeom prst="roundRect">
            <a:avLst>
              <a:gd name="adj" fmla="val 10324"/>
            </a:avLst>
          </a:prstGeom>
          <a:solidFill>
            <a:srgbClr val="FFFFFF"/>
          </a:solidFill>
          <a:ln w="7620">
            <a:solidFill>
              <a:srgbClr val="DFE3EC"/>
            </a:solidFill>
            <a:prstDash val="solid"/>
          </a:ln>
          <a:effectLst>
            <a:outerShdw sx="100000" sy="100000" kx="0" ky="0" algn="bl" rotWithShape="0" blurRad="133350" dist="38100" dir="5400000">
              <a:srgbClr val="1E3A6D">
                <a:alpha val="6000"/>
              </a:srgbClr>
            </a:outerShdw>
          </a:effectLst>
        </p:spPr>
      </p:sp>
      <p:sp>
        <p:nvSpPr>
          <p:cNvPr id="14" name="Shape 11"/>
          <p:cNvSpPr/>
          <p:nvPr/>
        </p:nvSpPr>
        <p:spPr>
          <a:xfrm>
            <a:off x="1303020" y="5690235"/>
            <a:ext cx="998101" cy="396240"/>
          </a:xfrm>
          <a:prstGeom prst="roundRect">
            <a:avLst>
              <a:gd name="adj" fmla="val 19231"/>
            </a:avLst>
          </a:prstGeom>
          <a:solidFill>
            <a:srgbClr val="AF8C3A"/>
          </a:solidFill>
          <a:ln/>
        </p:spPr>
      </p:sp>
      <p:sp>
        <p:nvSpPr>
          <p:cNvPr id="15" name="Text 12"/>
          <p:cNvSpPr/>
          <p:nvPr/>
        </p:nvSpPr>
        <p:spPr>
          <a:xfrm>
            <a:off x="1455420" y="5766435"/>
            <a:ext cx="769501" cy="28194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650" b="1" spc="150" kern="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NOVO</a:t>
            </a:r>
            <a:endParaRPr lang="en-US" sz="1650" dirty="0"/>
          </a:p>
        </p:txBody>
      </p:sp>
      <p:sp>
        <p:nvSpPr>
          <p:cNvPr id="16" name="Text 13"/>
          <p:cNvSpPr/>
          <p:nvPr/>
        </p:nvSpPr>
        <p:spPr>
          <a:xfrm>
            <a:off x="2624971" y="5497830"/>
            <a:ext cx="14790810" cy="8191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20833"/>
              </a:lnSpc>
              <a:buNone/>
            </a:pPr>
            <a:r>
              <a:rPr lang="en-US" sz="2175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Repasse em até 15 dias corridos </a:t>
            </a:r>
            <a:pPr algn="l" indent="0" marL="0">
              <a:lnSpc>
                <a:spcPct val="120833"/>
              </a:lnSpc>
              <a:buNone/>
            </a:pPr>
            <a:r>
              <a:rPr lang="en-US" sz="2175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— liquidação financeira das transações aos estabelecimentos a partir da data da transação.</a:t>
            </a:r>
            <a:endParaRPr lang="en-US" sz="2175" dirty="0"/>
          </a:p>
        </p:txBody>
      </p:sp>
      <p:sp>
        <p:nvSpPr>
          <p:cNvPr id="17" name="Shape 14"/>
          <p:cNvSpPr/>
          <p:nvPr/>
        </p:nvSpPr>
        <p:spPr>
          <a:xfrm>
            <a:off x="952500" y="6743700"/>
            <a:ext cx="16383000" cy="1291590"/>
          </a:xfrm>
          <a:prstGeom prst="roundRect">
            <a:avLst>
              <a:gd name="adj" fmla="val 10324"/>
            </a:avLst>
          </a:prstGeom>
          <a:solidFill>
            <a:srgbClr val="FFFFFF"/>
          </a:solidFill>
          <a:ln w="7620">
            <a:solidFill>
              <a:srgbClr val="DFE3EC"/>
            </a:solidFill>
            <a:prstDash val="solid"/>
          </a:ln>
          <a:effectLst>
            <a:outerShdw sx="100000" sy="100000" kx="0" ky="0" algn="bl" rotWithShape="0" blurRad="133350" dist="38100" dir="5400000">
              <a:srgbClr val="1E3A6D">
                <a:alpha val="6000"/>
              </a:srgbClr>
            </a:outerShdw>
          </a:effectLst>
        </p:spPr>
      </p:sp>
      <p:sp>
        <p:nvSpPr>
          <p:cNvPr id="18" name="Shape 15"/>
          <p:cNvSpPr/>
          <p:nvPr/>
        </p:nvSpPr>
        <p:spPr>
          <a:xfrm>
            <a:off x="1303020" y="7191375"/>
            <a:ext cx="998101" cy="396240"/>
          </a:xfrm>
          <a:prstGeom prst="roundRect">
            <a:avLst>
              <a:gd name="adj" fmla="val 19231"/>
            </a:avLst>
          </a:prstGeom>
          <a:solidFill>
            <a:srgbClr val="AF8C3A"/>
          </a:solidFill>
          <a:ln/>
        </p:spPr>
      </p:sp>
      <p:sp>
        <p:nvSpPr>
          <p:cNvPr id="19" name="Text 16"/>
          <p:cNvSpPr/>
          <p:nvPr/>
        </p:nvSpPr>
        <p:spPr>
          <a:xfrm>
            <a:off x="1455420" y="7267575"/>
            <a:ext cx="769501" cy="28194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650" b="1" spc="150" kern="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NOVO</a:t>
            </a:r>
            <a:endParaRPr lang="en-US" sz="1650" dirty="0"/>
          </a:p>
        </p:txBody>
      </p:sp>
      <p:sp>
        <p:nvSpPr>
          <p:cNvPr id="20" name="Text 17"/>
          <p:cNvSpPr/>
          <p:nvPr/>
        </p:nvSpPr>
        <p:spPr>
          <a:xfrm>
            <a:off x="2624971" y="6998970"/>
            <a:ext cx="14790810" cy="8191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20833"/>
              </a:lnSpc>
              <a:buNone/>
            </a:pPr>
            <a:r>
              <a:rPr lang="en-US" sz="2175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Fim do deságio (rebate) </a:t>
            </a:r>
            <a:pPr algn="l" indent="0" marL="0">
              <a:lnSpc>
                <a:spcPct val="120833"/>
              </a:lnSpc>
              <a:buNone/>
            </a:pPr>
            <a:r>
              <a:rPr lang="en-US" sz="2175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— proibida a venda de créditos abaixo do valor nominal e vantagens comerciais estranhas à alimentação, sob pena de multa e cancelamento do registro da operadora.</a:t>
            </a:r>
            <a:endParaRPr lang="en-US" sz="2175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19" b="19"/>
          <a:stretch/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952500" y="762000"/>
            <a:ext cx="18021300" cy="3124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75" b="1" spc="225" kern="0" dirty="0">
                <a:solidFill>
                  <a:srgbClr val="AF8C3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DECRETO Nº 12.712/2025</a:t>
            </a:r>
            <a:endParaRPr lang="en-US" sz="1875" dirty="0"/>
          </a:p>
        </p:txBody>
      </p:sp>
      <p:sp>
        <p:nvSpPr>
          <p:cNvPr id="4" name="Text 1"/>
          <p:cNvSpPr/>
          <p:nvPr/>
        </p:nvSpPr>
        <p:spPr>
          <a:xfrm>
            <a:off x="952500" y="1169670"/>
            <a:ext cx="18021300" cy="6705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4350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 que muda: uso e interoperabilidade</a:t>
            </a:r>
            <a:endParaRPr lang="en-US" sz="4350" dirty="0"/>
          </a:p>
        </p:txBody>
      </p:sp>
      <p:sp>
        <p:nvSpPr>
          <p:cNvPr id="5" name="Shape 2"/>
          <p:cNvSpPr/>
          <p:nvPr/>
        </p:nvSpPr>
        <p:spPr>
          <a:xfrm>
            <a:off x="952500" y="2240280"/>
            <a:ext cx="16383000" cy="1299210"/>
          </a:xfrm>
          <a:prstGeom prst="roundRect">
            <a:avLst>
              <a:gd name="adj" fmla="val 10264"/>
            </a:avLst>
          </a:prstGeom>
          <a:solidFill>
            <a:srgbClr val="FFFFFF"/>
          </a:solidFill>
          <a:ln w="7620">
            <a:solidFill>
              <a:srgbClr val="DFE3EC"/>
            </a:solidFill>
            <a:prstDash val="solid"/>
          </a:ln>
          <a:effectLst>
            <a:outerShdw sx="100000" sy="100000" kx="0" ky="0" algn="bl" rotWithShape="0" blurRad="133350" dist="38100" dir="5400000">
              <a:srgbClr val="1E3A6D">
                <a:alpha val="6000"/>
              </a:srgbClr>
            </a:outerShdw>
          </a:effectLst>
        </p:spPr>
      </p:sp>
      <p:sp>
        <p:nvSpPr>
          <p:cNvPr id="6" name="Shape 3"/>
          <p:cNvSpPr/>
          <p:nvPr/>
        </p:nvSpPr>
        <p:spPr>
          <a:xfrm>
            <a:off x="1303020" y="2691765"/>
            <a:ext cx="998101" cy="396240"/>
          </a:xfrm>
          <a:prstGeom prst="roundRect">
            <a:avLst>
              <a:gd name="adj" fmla="val 19231"/>
            </a:avLst>
          </a:prstGeom>
          <a:solidFill>
            <a:srgbClr val="AF8C3A"/>
          </a:solidFill>
          <a:ln/>
        </p:spPr>
      </p:sp>
      <p:sp>
        <p:nvSpPr>
          <p:cNvPr id="7" name="Text 4"/>
          <p:cNvSpPr/>
          <p:nvPr/>
        </p:nvSpPr>
        <p:spPr>
          <a:xfrm>
            <a:off x="1455420" y="2767965"/>
            <a:ext cx="769501" cy="28194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650" b="1" spc="150" kern="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NOVO</a:t>
            </a:r>
            <a:endParaRPr lang="en-US" sz="1650" dirty="0"/>
          </a:p>
        </p:txBody>
      </p:sp>
      <p:sp>
        <p:nvSpPr>
          <p:cNvPr id="8" name="Text 5"/>
          <p:cNvSpPr/>
          <p:nvPr/>
        </p:nvSpPr>
        <p:spPr>
          <a:xfrm>
            <a:off x="2624971" y="2495550"/>
            <a:ext cx="14790810" cy="82677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20833"/>
              </a:lnSpc>
              <a:buNone/>
            </a:pPr>
            <a:r>
              <a:rPr lang="en-US" sz="2175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Interoperabilidade plena </a:t>
            </a:r>
            <a:pPr algn="l" indent="0" marL="0">
              <a:lnSpc>
                <a:spcPct val="120833"/>
              </a:lnSpc>
              <a:buNone/>
            </a:pPr>
            <a:r>
              <a:rPr lang="en-US" sz="2175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— qualquer cartão VA/VR aceito em qualquer maquininha, sem diferenciação, com transição até </a:t>
            </a:r>
            <a:pPr algn="l" indent="0" marL="0">
              <a:lnSpc>
                <a:spcPct val="120833"/>
              </a:lnSpc>
              <a:buNone/>
            </a:pPr>
            <a:r>
              <a:rPr lang="en-US" sz="2175" b="1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novembro de 2026</a:t>
            </a:r>
            <a:pPr algn="l" indent="0" marL="0">
              <a:lnSpc>
                <a:spcPct val="120833"/>
              </a:lnSpc>
              <a:buNone/>
            </a:pPr>
            <a:r>
              <a:rPr lang="en-US" sz="2175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.</a:t>
            </a:r>
            <a:endParaRPr lang="en-US" sz="2175" dirty="0"/>
          </a:p>
        </p:txBody>
      </p:sp>
      <p:sp>
        <p:nvSpPr>
          <p:cNvPr id="9" name="Shape 6"/>
          <p:cNvSpPr/>
          <p:nvPr/>
        </p:nvSpPr>
        <p:spPr>
          <a:xfrm>
            <a:off x="952500" y="3749040"/>
            <a:ext cx="16383000" cy="1291590"/>
          </a:xfrm>
          <a:prstGeom prst="roundRect">
            <a:avLst>
              <a:gd name="adj" fmla="val 10324"/>
            </a:avLst>
          </a:prstGeom>
          <a:solidFill>
            <a:srgbClr val="FFFFFF"/>
          </a:solidFill>
          <a:ln w="7620">
            <a:solidFill>
              <a:srgbClr val="DFE3EC"/>
            </a:solidFill>
            <a:prstDash val="solid"/>
          </a:ln>
          <a:effectLst>
            <a:outerShdw sx="100000" sy="100000" kx="0" ky="0" algn="bl" rotWithShape="0" blurRad="133350" dist="38100" dir="5400000">
              <a:srgbClr val="1E3A6D">
                <a:alpha val="6000"/>
              </a:srgbClr>
            </a:outerShdw>
          </a:effectLst>
        </p:spPr>
      </p:sp>
      <p:sp>
        <p:nvSpPr>
          <p:cNvPr id="10" name="Shape 7"/>
          <p:cNvSpPr/>
          <p:nvPr/>
        </p:nvSpPr>
        <p:spPr>
          <a:xfrm>
            <a:off x="1303020" y="4196715"/>
            <a:ext cx="998101" cy="396240"/>
          </a:xfrm>
          <a:prstGeom prst="roundRect">
            <a:avLst>
              <a:gd name="adj" fmla="val 19231"/>
            </a:avLst>
          </a:prstGeom>
          <a:solidFill>
            <a:srgbClr val="AF8C3A"/>
          </a:solidFill>
          <a:ln/>
        </p:spPr>
      </p:sp>
      <p:sp>
        <p:nvSpPr>
          <p:cNvPr id="11" name="Text 8"/>
          <p:cNvSpPr/>
          <p:nvPr/>
        </p:nvSpPr>
        <p:spPr>
          <a:xfrm>
            <a:off x="1455420" y="4272915"/>
            <a:ext cx="769501" cy="28194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650" b="1" spc="150" kern="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NOVO</a:t>
            </a:r>
            <a:endParaRPr lang="en-US" sz="1650" dirty="0"/>
          </a:p>
        </p:txBody>
      </p:sp>
      <p:sp>
        <p:nvSpPr>
          <p:cNvPr id="12" name="Text 9"/>
          <p:cNvSpPr/>
          <p:nvPr/>
        </p:nvSpPr>
        <p:spPr>
          <a:xfrm>
            <a:off x="2624971" y="4004310"/>
            <a:ext cx="14790810" cy="8191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20833"/>
              </a:lnSpc>
              <a:buNone/>
            </a:pPr>
            <a:r>
              <a:rPr lang="en-US" sz="2175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Arranjos de pagamento </a:t>
            </a:r>
            <a:pPr algn="l" indent="0" marL="0">
              <a:lnSpc>
                <a:spcPct val="120833"/>
              </a:lnSpc>
              <a:buNone/>
            </a:pPr>
            <a:r>
              <a:rPr lang="en-US" sz="2175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— operação por arranjos fechados ou abertos; com mais de 500 mil trabalhadores, obrigatoriamente abertos.</a:t>
            </a:r>
            <a:endParaRPr lang="en-US" sz="2175" dirty="0"/>
          </a:p>
        </p:txBody>
      </p:sp>
      <p:sp>
        <p:nvSpPr>
          <p:cNvPr id="13" name="Shape 10"/>
          <p:cNvSpPr/>
          <p:nvPr/>
        </p:nvSpPr>
        <p:spPr>
          <a:xfrm>
            <a:off x="952500" y="5250180"/>
            <a:ext cx="16383000" cy="1291590"/>
          </a:xfrm>
          <a:prstGeom prst="roundRect">
            <a:avLst>
              <a:gd name="adj" fmla="val 10324"/>
            </a:avLst>
          </a:prstGeom>
          <a:solidFill>
            <a:srgbClr val="FFFFFF"/>
          </a:solidFill>
          <a:ln w="7620">
            <a:solidFill>
              <a:srgbClr val="DFE3EC"/>
            </a:solidFill>
            <a:prstDash val="solid"/>
          </a:ln>
          <a:effectLst>
            <a:outerShdw sx="100000" sy="100000" kx="0" ky="0" algn="bl" rotWithShape="0" blurRad="133350" dist="38100" dir="5400000">
              <a:srgbClr val="1E3A6D">
                <a:alpha val="6000"/>
              </a:srgbClr>
            </a:outerShdw>
          </a:effectLst>
        </p:spPr>
      </p:sp>
      <p:sp>
        <p:nvSpPr>
          <p:cNvPr id="14" name="Shape 11"/>
          <p:cNvSpPr/>
          <p:nvPr/>
        </p:nvSpPr>
        <p:spPr>
          <a:xfrm>
            <a:off x="1303020" y="5697855"/>
            <a:ext cx="998101" cy="396240"/>
          </a:xfrm>
          <a:prstGeom prst="roundRect">
            <a:avLst>
              <a:gd name="adj" fmla="val 19231"/>
            </a:avLst>
          </a:prstGeom>
          <a:solidFill>
            <a:srgbClr val="AF8C3A"/>
          </a:solidFill>
          <a:ln/>
        </p:spPr>
      </p:sp>
      <p:sp>
        <p:nvSpPr>
          <p:cNvPr id="15" name="Text 12"/>
          <p:cNvSpPr/>
          <p:nvPr/>
        </p:nvSpPr>
        <p:spPr>
          <a:xfrm>
            <a:off x="1455420" y="5774055"/>
            <a:ext cx="769501" cy="28194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650" b="1" spc="150" kern="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NOVO</a:t>
            </a:r>
            <a:endParaRPr lang="en-US" sz="1650" dirty="0"/>
          </a:p>
        </p:txBody>
      </p:sp>
      <p:sp>
        <p:nvSpPr>
          <p:cNvPr id="16" name="Text 13"/>
          <p:cNvSpPr/>
          <p:nvPr/>
        </p:nvSpPr>
        <p:spPr>
          <a:xfrm>
            <a:off x="2624971" y="5505450"/>
            <a:ext cx="14790810" cy="8191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20833"/>
              </a:lnSpc>
              <a:buNone/>
            </a:pPr>
            <a:r>
              <a:rPr lang="en-US" sz="2175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Destinação exclusiva </a:t>
            </a:r>
            <a:pPr algn="l" indent="0" marL="0">
              <a:lnSpc>
                <a:spcPct val="120833"/>
              </a:lnSpc>
              <a:buNone/>
            </a:pPr>
            <a:r>
              <a:rPr lang="en-US" sz="2175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— recursos só para saúde e segurança alimentar. Vedada vinculação a academias, lazer, planos de saúde, estética, cursos, financiamento ou crédito.</a:t>
            </a:r>
            <a:endParaRPr lang="en-US" sz="2175" dirty="0"/>
          </a:p>
        </p:txBody>
      </p:sp>
      <p:sp>
        <p:nvSpPr>
          <p:cNvPr id="17" name="Shape 14"/>
          <p:cNvSpPr/>
          <p:nvPr/>
        </p:nvSpPr>
        <p:spPr>
          <a:xfrm>
            <a:off x="952500" y="6751320"/>
            <a:ext cx="16383000" cy="906780"/>
          </a:xfrm>
          <a:prstGeom prst="roundRect">
            <a:avLst>
              <a:gd name="adj" fmla="val 14706"/>
            </a:avLst>
          </a:prstGeom>
          <a:solidFill>
            <a:srgbClr val="FFFFFF"/>
          </a:solidFill>
          <a:ln w="7620">
            <a:solidFill>
              <a:srgbClr val="DFE3EC"/>
            </a:solidFill>
            <a:prstDash val="solid"/>
          </a:ln>
          <a:effectLst>
            <a:outerShdw sx="100000" sy="100000" kx="0" ky="0" algn="bl" rotWithShape="0" blurRad="133350" dist="38100" dir="5400000">
              <a:srgbClr val="1E3A6D">
                <a:alpha val="6000"/>
              </a:srgbClr>
            </a:outerShdw>
          </a:effectLst>
        </p:spPr>
      </p:sp>
      <p:sp>
        <p:nvSpPr>
          <p:cNvPr id="18" name="Shape 15"/>
          <p:cNvSpPr/>
          <p:nvPr/>
        </p:nvSpPr>
        <p:spPr>
          <a:xfrm>
            <a:off x="1303020" y="7006590"/>
            <a:ext cx="998101" cy="396240"/>
          </a:xfrm>
          <a:prstGeom prst="roundRect">
            <a:avLst>
              <a:gd name="adj" fmla="val 19231"/>
            </a:avLst>
          </a:prstGeom>
          <a:solidFill>
            <a:srgbClr val="AF8C3A"/>
          </a:solidFill>
          <a:ln/>
        </p:spPr>
      </p:sp>
      <p:sp>
        <p:nvSpPr>
          <p:cNvPr id="19" name="Text 16"/>
          <p:cNvSpPr/>
          <p:nvPr/>
        </p:nvSpPr>
        <p:spPr>
          <a:xfrm>
            <a:off x="1455420" y="7082790"/>
            <a:ext cx="769501" cy="28194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650" b="1" spc="150" kern="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NOVO</a:t>
            </a:r>
            <a:endParaRPr lang="en-US" sz="1650" dirty="0"/>
          </a:p>
        </p:txBody>
      </p:sp>
      <p:sp>
        <p:nvSpPr>
          <p:cNvPr id="20" name="Text 17"/>
          <p:cNvSpPr/>
          <p:nvPr/>
        </p:nvSpPr>
        <p:spPr>
          <a:xfrm>
            <a:off x="2624971" y="7007543"/>
            <a:ext cx="15157145" cy="43243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20833"/>
              </a:lnSpc>
              <a:buNone/>
            </a:pPr>
            <a:r>
              <a:rPr lang="en-US" sz="2175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Governança </a:t>
            </a:r>
            <a:pPr algn="l" indent="0" marL="0">
              <a:lnSpc>
                <a:spcPct val="120833"/>
              </a:lnSpc>
              <a:buNone/>
            </a:pPr>
            <a:r>
              <a:rPr lang="en-US" sz="2175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— Comitê Gestor Interministerial do PAT define parâmetros de taxas, prazos e regras de interoperabilidade.</a:t>
            </a:r>
            <a:endParaRPr lang="en-US" sz="2175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19" b="19"/>
          <a:stretch/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952500" y="762000"/>
            <a:ext cx="18021300" cy="3124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75" b="1" spc="225" kern="0" dirty="0">
                <a:solidFill>
                  <a:srgbClr val="AF8C3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DECRETO Nº 12.712/2025</a:t>
            </a:r>
            <a:endParaRPr lang="en-US" sz="1875" dirty="0"/>
          </a:p>
        </p:txBody>
      </p:sp>
      <p:sp>
        <p:nvSpPr>
          <p:cNvPr id="4" name="Text 1"/>
          <p:cNvSpPr/>
          <p:nvPr/>
        </p:nvSpPr>
        <p:spPr>
          <a:xfrm>
            <a:off x="952500" y="1169670"/>
            <a:ext cx="18021300" cy="6705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4350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Efeitos práticos na carteira de clientes</a:t>
            </a:r>
            <a:endParaRPr lang="en-US" sz="4350" dirty="0"/>
          </a:p>
        </p:txBody>
      </p:sp>
      <p:sp>
        <p:nvSpPr>
          <p:cNvPr id="5" name="Shape 2"/>
          <p:cNvSpPr/>
          <p:nvPr/>
        </p:nvSpPr>
        <p:spPr>
          <a:xfrm>
            <a:off x="952500" y="2221230"/>
            <a:ext cx="8001000" cy="1329690"/>
          </a:xfrm>
          <a:prstGeom prst="roundRect">
            <a:avLst>
              <a:gd name="adj" fmla="val 10029"/>
            </a:avLst>
          </a:prstGeom>
          <a:solidFill>
            <a:srgbClr val="FFFFFF"/>
          </a:solidFill>
          <a:ln w="7620">
            <a:solidFill>
              <a:srgbClr val="DFE3EC"/>
            </a:solidFill>
            <a:prstDash val="solid"/>
          </a:ln>
          <a:effectLst>
            <a:outerShdw sx="100000" sy="100000" kx="0" ky="0" algn="bl" rotWithShape="0" blurRad="133350" dist="38100" dir="5400000">
              <a:srgbClr val="1E3A6D">
                <a:alpha val="6000"/>
              </a:srgbClr>
            </a:outerShdw>
          </a:effectLst>
        </p:spPr>
      </p:sp>
      <p:sp>
        <p:nvSpPr>
          <p:cNvPr id="6" name="Text 3"/>
          <p:cNvSpPr/>
          <p:nvPr/>
        </p:nvSpPr>
        <p:spPr>
          <a:xfrm>
            <a:off x="1283970" y="2495550"/>
            <a:ext cx="7578090" cy="8191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26875"/>
              </a:lnSpc>
              <a:buNone/>
            </a:pPr>
            <a:r>
              <a:rPr lang="en-US" sz="2100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Revisar contratos com operadoras </a:t>
            </a:r>
            <a:pPr algn="l" indent="0" marL="0">
              <a:lnSpc>
                <a:spcPct val="126875"/>
              </a:lnSpc>
              <a:buNone/>
            </a:pPr>
            <a:r>
              <a:rPr lang="en-US" sz="2100" dirty="0">
                <a:solidFill>
                  <a:srgbClr val="28303D"/>
                </a:solidFill>
                <a:highlight>
                  <a:srgbClr val="FFFFFF"/>
                </a:highlight>
                <a:latin typeface="Arial" pitchFamily="34" charset="0"/>
                <a:ea typeface="Arial" pitchFamily="34" charset="-122"/>
                <a:cs typeface="Arial" pitchFamily="34" charset="-120"/>
              </a:rPr>
              <a:t>— deságios e "bonificações" agora são vedados e fiscalizados.</a:t>
            </a:r>
            <a:endParaRPr lang="en-US" sz="2100" dirty="0"/>
          </a:p>
        </p:txBody>
      </p:sp>
      <p:sp>
        <p:nvSpPr>
          <p:cNvPr id="7" name="Shape 4"/>
          <p:cNvSpPr/>
          <p:nvPr/>
        </p:nvSpPr>
        <p:spPr>
          <a:xfrm>
            <a:off x="9334500" y="2221230"/>
            <a:ext cx="8001000" cy="1329690"/>
          </a:xfrm>
          <a:prstGeom prst="roundRect">
            <a:avLst>
              <a:gd name="adj" fmla="val 10029"/>
            </a:avLst>
          </a:prstGeom>
          <a:solidFill>
            <a:srgbClr val="FFFFFF"/>
          </a:solidFill>
          <a:ln w="7620">
            <a:solidFill>
              <a:srgbClr val="DFE3EC"/>
            </a:solidFill>
            <a:prstDash val="solid"/>
          </a:ln>
          <a:effectLst>
            <a:outerShdw sx="100000" sy="100000" kx="0" ky="0" algn="bl" rotWithShape="0" blurRad="133350" dist="38100" dir="5400000">
              <a:srgbClr val="1E3A6D">
                <a:alpha val="6000"/>
              </a:srgbClr>
            </a:outerShdw>
          </a:effectLst>
        </p:spPr>
      </p:sp>
      <p:sp>
        <p:nvSpPr>
          <p:cNvPr id="8" name="Text 5"/>
          <p:cNvSpPr/>
          <p:nvPr/>
        </p:nvSpPr>
        <p:spPr>
          <a:xfrm>
            <a:off x="9665970" y="2495550"/>
            <a:ext cx="7578090" cy="8191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26875"/>
              </a:lnSpc>
              <a:buNone/>
            </a:pPr>
            <a:r>
              <a:rPr lang="en-US" sz="2100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Conferir a destinação dos saldos </a:t>
            </a:r>
            <a:pPr algn="l" indent="0" marL="0">
              <a:lnSpc>
                <a:spcPct val="126875"/>
              </a:lnSpc>
              <a:buNone/>
            </a:pPr>
            <a:r>
              <a:rPr lang="en-US" sz="2100" dirty="0">
                <a:solidFill>
                  <a:srgbClr val="28303D"/>
                </a:solidFill>
                <a:highlight>
                  <a:srgbClr val="FFFFFF"/>
                </a:highlight>
                <a:latin typeface="Arial" pitchFamily="34" charset="0"/>
                <a:ea typeface="Arial" pitchFamily="34" charset="-122"/>
                <a:cs typeface="Arial" pitchFamily="34" charset="-120"/>
              </a:rPr>
              <a:t>— exigir da operadora a segregação correta das carteiras.</a:t>
            </a:r>
            <a:endParaRPr lang="en-US" sz="2100" dirty="0"/>
          </a:p>
        </p:txBody>
      </p:sp>
      <p:sp>
        <p:nvSpPr>
          <p:cNvPr id="9" name="Shape 6"/>
          <p:cNvSpPr/>
          <p:nvPr/>
        </p:nvSpPr>
        <p:spPr>
          <a:xfrm>
            <a:off x="952500" y="3779520"/>
            <a:ext cx="8001000" cy="1716405"/>
          </a:xfrm>
          <a:prstGeom prst="roundRect">
            <a:avLst>
              <a:gd name="adj" fmla="val 7769"/>
            </a:avLst>
          </a:prstGeom>
          <a:solidFill>
            <a:srgbClr val="FFFFFF"/>
          </a:solidFill>
          <a:ln w="7620">
            <a:solidFill>
              <a:srgbClr val="DFE3EC"/>
            </a:solidFill>
            <a:prstDash val="solid"/>
          </a:ln>
          <a:effectLst>
            <a:outerShdw sx="100000" sy="100000" kx="0" ky="0" algn="bl" rotWithShape="0" blurRad="133350" dist="38100" dir="5400000">
              <a:srgbClr val="1E3A6D">
                <a:alpha val="6000"/>
              </a:srgbClr>
            </a:outerShdw>
          </a:effectLst>
        </p:spPr>
      </p:sp>
      <p:sp>
        <p:nvSpPr>
          <p:cNvPr id="10" name="Text 7"/>
          <p:cNvSpPr/>
          <p:nvPr/>
        </p:nvSpPr>
        <p:spPr>
          <a:xfrm>
            <a:off x="1283970" y="4053840"/>
            <a:ext cx="7578090" cy="120586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26875"/>
              </a:lnSpc>
              <a:buNone/>
            </a:pPr>
            <a:r>
              <a:rPr lang="en-US" sz="2100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Aproveitar a concorrência </a:t>
            </a:r>
            <a:pPr algn="l" indent="0" marL="0">
              <a:lnSpc>
                <a:spcPct val="126875"/>
              </a:lnSpc>
              <a:buNone/>
            </a:pPr>
            <a:r>
              <a:rPr lang="en-US" sz="2100" dirty="0">
                <a:solidFill>
                  <a:srgbClr val="28303D"/>
                </a:solidFill>
                <a:highlight>
                  <a:srgbClr val="FFFFFF"/>
                </a:highlight>
                <a:latin typeface="Arial" pitchFamily="34" charset="0"/>
                <a:ea typeface="Arial" pitchFamily="34" charset="-122"/>
                <a:cs typeface="Arial" pitchFamily="34" charset="-120"/>
              </a:rPr>
              <a:t>— com teto de taxas e interoperabilidade, é hora de cotar operadoras. O escritório se posiciona como consultor.</a:t>
            </a:r>
            <a:endParaRPr lang="en-US" sz="2100" dirty="0"/>
          </a:p>
        </p:txBody>
      </p:sp>
      <p:sp>
        <p:nvSpPr>
          <p:cNvPr id="11" name="Shape 8"/>
          <p:cNvSpPr/>
          <p:nvPr/>
        </p:nvSpPr>
        <p:spPr>
          <a:xfrm>
            <a:off x="9334500" y="3779520"/>
            <a:ext cx="8001000" cy="1716405"/>
          </a:xfrm>
          <a:prstGeom prst="roundRect">
            <a:avLst>
              <a:gd name="adj" fmla="val 7769"/>
            </a:avLst>
          </a:prstGeom>
          <a:solidFill>
            <a:srgbClr val="FFFFFF"/>
          </a:solidFill>
          <a:ln w="7620">
            <a:solidFill>
              <a:srgbClr val="DFE3EC"/>
            </a:solidFill>
            <a:prstDash val="solid"/>
          </a:ln>
          <a:effectLst>
            <a:outerShdw sx="100000" sy="100000" kx="0" ky="0" algn="bl" rotWithShape="0" blurRad="133350" dist="38100" dir="5400000">
              <a:srgbClr val="1E3A6D">
                <a:alpha val="6000"/>
              </a:srgbClr>
            </a:outerShdw>
          </a:effectLst>
        </p:spPr>
      </p:sp>
      <p:sp>
        <p:nvSpPr>
          <p:cNvPr id="12" name="Text 9"/>
          <p:cNvSpPr/>
          <p:nvPr/>
        </p:nvSpPr>
        <p:spPr>
          <a:xfrm>
            <a:off x="9665970" y="4053840"/>
            <a:ext cx="7578090" cy="120586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26875"/>
              </a:lnSpc>
              <a:buNone/>
            </a:pPr>
            <a:r>
              <a:rPr lang="en-US" sz="2100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Acompanhar o contencioso </a:t>
            </a:r>
            <a:pPr algn="l" indent="0" marL="0">
              <a:lnSpc>
                <a:spcPct val="126875"/>
              </a:lnSpc>
              <a:buNone/>
            </a:pPr>
            <a:r>
              <a:rPr lang="en-US" sz="2100" dirty="0">
                <a:solidFill>
                  <a:srgbClr val="28303D"/>
                </a:solidFill>
                <a:highlight>
                  <a:srgbClr val="FFFFFF"/>
                </a:highlight>
                <a:latin typeface="Arial" pitchFamily="34" charset="0"/>
                <a:ea typeface="Arial" pitchFamily="34" charset="-122"/>
                <a:cs typeface="Arial" pitchFamily="34" charset="-120"/>
              </a:rPr>
              <a:t>— há liminares pontuais, mas o MTE considera a norma em pleno vigor: até decisão definitiva, cumprir integralmente.</a:t>
            </a:r>
            <a:endParaRPr lang="en-US" sz="2100" dirty="0"/>
          </a:p>
        </p:txBody>
      </p:sp>
      <p:sp>
        <p:nvSpPr>
          <p:cNvPr id="13" name="Shape 10"/>
          <p:cNvSpPr/>
          <p:nvPr/>
        </p:nvSpPr>
        <p:spPr>
          <a:xfrm>
            <a:off x="952500" y="5876925"/>
            <a:ext cx="16383000" cy="1329690"/>
          </a:xfrm>
          <a:prstGeom prst="roundRect">
            <a:avLst>
              <a:gd name="adj" fmla="val 11461"/>
            </a:avLst>
          </a:prstGeom>
          <a:solidFill>
            <a:srgbClr val="F6F1E2"/>
          </a:solidFill>
          <a:ln w="7620">
            <a:solidFill>
              <a:srgbClr val="E3D5AC"/>
            </a:solidFill>
            <a:prstDash val="solid"/>
          </a:ln>
        </p:spPr>
      </p:sp>
      <p:sp>
        <p:nvSpPr>
          <p:cNvPr id="14" name="Text 11"/>
          <p:cNvSpPr/>
          <p:nvPr/>
        </p:nvSpPr>
        <p:spPr>
          <a:xfrm>
            <a:off x="1322070" y="6151245"/>
            <a:ext cx="16135350" cy="8191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26875"/>
              </a:lnSpc>
              <a:buNone/>
            </a:pPr>
            <a:r>
              <a:rPr lang="en-US" sz="2100" b="1" dirty="0">
                <a:solidFill>
                  <a:srgbClr val="AF8C3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Atenção: </a:t>
            </a:r>
            <a:pPr algn="l" indent="0" marL="0">
              <a:lnSpc>
                <a:spcPct val="126875"/>
              </a:lnSpc>
              <a:buNone/>
            </a:pPr>
            <a:r>
              <a:rPr lang="en-US" sz="2100" dirty="0">
                <a:solidFill>
                  <a:srgbClr val="28303D"/>
                </a:solidFill>
                <a:highlight>
                  <a:srgbClr val="F6F1E2"/>
                </a:highlight>
                <a:latin typeface="Arial" pitchFamily="34" charset="0"/>
                <a:ea typeface="Arial" pitchFamily="34" charset="-122"/>
                <a:cs typeface="Arial" pitchFamily="34" charset="-120"/>
              </a:rPr>
              <a:t>as novas regras disciplinam a operação (taxas, prazos, uso). Elas </a:t>
            </a:r>
            <a:pPr algn="l" indent="0" marL="0">
              <a:lnSpc>
                <a:spcPct val="126875"/>
              </a:lnSpc>
              <a:buNone/>
            </a:pPr>
            <a:r>
              <a:rPr lang="en-US" sz="2100" b="1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não alteram </a:t>
            </a:r>
            <a:pPr algn="l" indent="0" marL="0">
              <a:lnSpc>
                <a:spcPct val="126875"/>
              </a:lnSpc>
              <a:buNone/>
            </a:pPr>
            <a:r>
              <a:rPr lang="en-US" sz="2100" dirty="0">
                <a:solidFill>
                  <a:srgbClr val="28303D"/>
                </a:solidFill>
                <a:highlight>
                  <a:srgbClr val="F6F1E2"/>
                </a:highlight>
                <a:latin typeface="Arial" pitchFamily="34" charset="0"/>
                <a:ea typeface="Arial" pitchFamily="34" charset="-122"/>
                <a:cs typeface="Arial" pitchFamily="34" charset="-120"/>
              </a:rPr>
              <a:t>a natureza não salarial do auxílio pago em cartão/tíquete — que continua regida pelo art. 457, § 2º, da CLT.</a:t>
            </a:r>
            <a:endParaRPr lang="en-US" sz="21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19" b="19"/>
          <a:stretch/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399443" y="3072765"/>
            <a:ext cx="1489115" cy="3429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buNone/>
            </a:pPr>
            <a:r>
              <a:rPr lang="en-US" sz="2100" b="1" spc="300" kern="0" dirty="0">
                <a:solidFill>
                  <a:srgbClr val="AF8C3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PARTE 4</a:t>
            </a:r>
            <a:endParaRPr lang="en-US" sz="2100" dirty="0"/>
          </a:p>
        </p:txBody>
      </p:sp>
      <p:sp>
        <p:nvSpPr>
          <p:cNvPr id="4" name="Text 1"/>
          <p:cNvSpPr/>
          <p:nvPr/>
        </p:nvSpPr>
        <p:spPr>
          <a:xfrm>
            <a:off x="2807345" y="3663315"/>
            <a:ext cx="12673191" cy="9525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buNone/>
            </a:pPr>
            <a:r>
              <a:rPr lang="en-US" sz="6300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 benefício no dia a dia da folha</a:t>
            </a:r>
            <a:endParaRPr lang="en-US" sz="6300" dirty="0"/>
          </a:p>
        </p:txBody>
      </p:sp>
      <p:sp>
        <p:nvSpPr>
          <p:cNvPr id="5" name="Text 2"/>
          <p:cNvSpPr/>
          <p:nvPr/>
        </p:nvSpPr>
        <p:spPr>
          <a:xfrm>
            <a:off x="3783586" y="4844415"/>
            <a:ext cx="10720709" cy="5029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buNone/>
            </a:pPr>
            <a:r>
              <a:rPr lang="en-US" sz="2550" dirty="0">
                <a:solidFill>
                  <a:srgbClr val="3C46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Admissão, rescisão, férias, faltas, descontos e o pedido de "cortar o vale"</a:t>
            </a:r>
            <a:endParaRPr lang="en-US" sz="25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19" b="19"/>
          <a:stretch/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952500" y="762000"/>
            <a:ext cx="18021300" cy="3124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75" b="1" spc="225" kern="0" dirty="0">
                <a:solidFill>
                  <a:srgbClr val="AF8C3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APRESENTAÇÃO</a:t>
            </a:r>
            <a:endParaRPr lang="en-US" sz="1875" dirty="0"/>
          </a:p>
        </p:txBody>
      </p:sp>
      <p:sp>
        <p:nvSpPr>
          <p:cNvPr id="4" name="Text 1"/>
          <p:cNvSpPr/>
          <p:nvPr/>
        </p:nvSpPr>
        <p:spPr>
          <a:xfrm>
            <a:off x="952500" y="1169670"/>
            <a:ext cx="18021300" cy="6705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4350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Palestrantes</a:t>
            </a:r>
            <a:endParaRPr lang="en-US" sz="4350" dirty="0"/>
          </a:p>
        </p:txBody>
      </p:sp>
      <p:sp>
        <p:nvSpPr>
          <p:cNvPr id="5" name="Shape 2"/>
          <p:cNvSpPr/>
          <p:nvPr/>
        </p:nvSpPr>
        <p:spPr>
          <a:xfrm>
            <a:off x="952500" y="2335530"/>
            <a:ext cx="2297430" cy="2297430"/>
          </a:xfrm>
          <a:prstGeom prst="ellipse">
            <a:avLst/>
          </a:prstGeom>
          <a:ln w="53340">
            <a:solidFill>
              <a:srgbClr val="AF8C3A"/>
            </a:solidFill>
            <a:prstDash val="solid"/>
          </a:ln>
        </p:spPr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2"/>
          <a:srcRect l="0" r="0" t="0" b="33375"/>
          <a:stretch/>
        </p:blipFill>
        <p:spPr>
          <a:xfrm>
            <a:off x="952500" y="2335530"/>
            <a:ext cx="2297430" cy="2297430"/>
          </a:xfrm>
          <a:prstGeom prst="ellipse">
            <a:avLst/>
          </a:prstGeom>
        </p:spPr>
      </p:pic>
      <p:sp>
        <p:nvSpPr>
          <p:cNvPr id="7" name="Text 3"/>
          <p:cNvSpPr/>
          <p:nvPr/>
        </p:nvSpPr>
        <p:spPr>
          <a:xfrm>
            <a:off x="3630930" y="2335530"/>
            <a:ext cx="5750052" cy="4572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850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Eridan Mourão</a:t>
            </a:r>
            <a:endParaRPr lang="en-US" sz="2850" dirty="0"/>
          </a:p>
        </p:txBody>
      </p:sp>
      <p:sp>
        <p:nvSpPr>
          <p:cNvPr id="8" name="Text 4"/>
          <p:cNvSpPr/>
          <p:nvPr/>
        </p:nvSpPr>
        <p:spPr>
          <a:xfrm>
            <a:off x="3630930" y="2907030"/>
            <a:ext cx="5384139" cy="1902619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25481"/>
              </a:lnSpc>
              <a:buNone/>
            </a:pPr>
            <a:r>
              <a:rPr lang="en-US" sz="2025" dirty="0">
                <a:solidFill>
                  <a:srgbClr val="3C46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Contadora e especialista em Departamento Pessoal, com sólida experiência em folha de pagamento, eSocial e legislação trabalhista e previdenciária, com foco em conformidade e eficiência.</a:t>
            </a:r>
            <a:endParaRPr lang="en-US" sz="2025" dirty="0"/>
          </a:p>
        </p:txBody>
      </p:sp>
      <p:sp>
        <p:nvSpPr>
          <p:cNvPr id="9" name="Shape 5"/>
          <p:cNvSpPr/>
          <p:nvPr/>
        </p:nvSpPr>
        <p:spPr>
          <a:xfrm>
            <a:off x="9429750" y="2335530"/>
            <a:ext cx="2297430" cy="2297430"/>
          </a:xfrm>
          <a:prstGeom prst="ellipse">
            <a:avLst/>
          </a:prstGeom>
          <a:ln w="53340">
            <a:solidFill>
              <a:srgbClr val="1E3A6D"/>
            </a:solidFill>
            <a:prstDash val="solid"/>
          </a:ln>
        </p:spPr>
      </p:sp>
      <p:pic>
        <p:nvPicPr>
          <p:cNvPr id="10" name="Image 2" descr="preencoded.png">    </p:cNvPr>
          <p:cNvPicPr>
            <a:picLocks noChangeAspect="1"/>
          </p:cNvPicPr>
          <p:nvPr/>
        </p:nvPicPr>
        <p:blipFill>
          <a:blip r:embed="rId3"/>
          <a:srcRect l="0" r="0" t="0" b="33375"/>
          <a:stretch/>
        </p:blipFill>
        <p:spPr>
          <a:xfrm>
            <a:off x="9429750" y="2335530"/>
            <a:ext cx="2297430" cy="2297430"/>
          </a:xfrm>
          <a:prstGeom prst="ellipse">
            <a:avLst/>
          </a:prstGeom>
        </p:spPr>
      </p:pic>
      <p:sp>
        <p:nvSpPr>
          <p:cNvPr id="11" name="Text 6"/>
          <p:cNvSpPr/>
          <p:nvPr/>
        </p:nvSpPr>
        <p:spPr>
          <a:xfrm>
            <a:off x="12108181" y="2335530"/>
            <a:ext cx="5750052" cy="4572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850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Lana Cavalcante</a:t>
            </a:r>
            <a:endParaRPr lang="en-US" sz="2850" dirty="0"/>
          </a:p>
        </p:txBody>
      </p:sp>
      <p:sp>
        <p:nvSpPr>
          <p:cNvPr id="12" name="Text 7"/>
          <p:cNvSpPr/>
          <p:nvPr/>
        </p:nvSpPr>
        <p:spPr>
          <a:xfrm>
            <a:off x="12108181" y="2907030"/>
            <a:ext cx="5384139" cy="227552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25481"/>
              </a:lnSpc>
              <a:buNone/>
            </a:pPr>
            <a:r>
              <a:rPr lang="en-US" sz="2025" dirty="0">
                <a:solidFill>
                  <a:srgbClr val="3C46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Sócia da Audite Contábil, especialista em eSocial com certificação e graduanda em Direito. Mais de 25 anos em DP, RH e Gestão de Benefícios. Professora, palestrante e integrante da Comissão de Normas Trabalhistas e Previdenciárias do CRC-CE.</a:t>
            </a:r>
            <a:endParaRPr lang="en-US" sz="2025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19" b="19"/>
          <a:stretch/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952500" y="762000"/>
            <a:ext cx="18021300" cy="3124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75" b="1" spc="225" kern="0" dirty="0">
                <a:solidFill>
                  <a:srgbClr val="AF8C3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DIA A DIA DA FOLHA</a:t>
            </a:r>
            <a:endParaRPr lang="en-US" sz="1875" dirty="0"/>
          </a:p>
        </p:txBody>
      </p:sp>
      <p:sp>
        <p:nvSpPr>
          <p:cNvPr id="4" name="Text 1"/>
          <p:cNvSpPr/>
          <p:nvPr/>
        </p:nvSpPr>
        <p:spPr>
          <a:xfrm>
            <a:off x="952500" y="1169670"/>
            <a:ext cx="18021300" cy="6705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4350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Isonomia e jornada reduzida</a:t>
            </a:r>
            <a:endParaRPr lang="en-US" sz="4350" dirty="0"/>
          </a:p>
        </p:txBody>
      </p:sp>
      <p:sp>
        <p:nvSpPr>
          <p:cNvPr id="5" name="Shape 2"/>
          <p:cNvSpPr/>
          <p:nvPr/>
        </p:nvSpPr>
        <p:spPr>
          <a:xfrm>
            <a:off x="952500" y="2297430"/>
            <a:ext cx="8001000" cy="2956560"/>
          </a:xfrm>
          <a:prstGeom prst="roundRect">
            <a:avLst>
              <a:gd name="adj" fmla="val 5155"/>
            </a:avLst>
          </a:prstGeom>
          <a:solidFill>
            <a:srgbClr val="FFFFFF"/>
          </a:solidFill>
          <a:ln w="7620">
            <a:solidFill>
              <a:srgbClr val="DFE3EC"/>
            </a:solidFill>
            <a:prstDash val="solid"/>
          </a:ln>
          <a:effectLst>
            <a:outerShdw sx="100000" sy="100000" kx="0" ky="0" algn="bl" rotWithShape="0" blurRad="133350" dist="38100" dir="5400000">
              <a:srgbClr val="1E3A6D">
                <a:alpha val="6000"/>
              </a:srgbClr>
            </a:outerShdw>
          </a:effectLst>
        </p:spPr>
      </p:sp>
      <p:sp>
        <p:nvSpPr>
          <p:cNvPr id="6" name="Text 3"/>
          <p:cNvSpPr/>
          <p:nvPr/>
        </p:nvSpPr>
        <p:spPr>
          <a:xfrm>
            <a:off x="1379220" y="2686050"/>
            <a:ext cx="7862316" cy="3810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Valores iguais entre iguais</a:t>
            </a:r>
            <a:endParaRPr lang="en-US" sz="2400" dirty="0"/>
          </a:p>
        </p:txBody>
      </p:sp>
      <p:sp>
        <p:nvSpPr>
          <p:cNvPr id="7" name="Text 4"/>
          <p:cNvSpPr/>
          <p:nvPr/>
        </p:nvSpPr>
        <p:spPr>
          <a:xfrm>
            <a:off x="1379220" y="3200400"/>
            <a:ext cx="7361987" cy="170307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29464"/>
              </a:lnSpc>
              <a:buNone/>
            </a:pPr>
            <a:r>
              <a:rPr lang="en-US" sz="2175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Conceder valores diferentes a empregados em situação equivalente abre porta para alegação de </a:t>
            </a:r>
            <a:pPr algn="l" indent="0" marL="0">
              <a:lnSpc>
                <a:spcPct val="129464"/>
              </a:lnSpc>
              <a:buNone/>
            </a:pPr>
            <a:r>
              <a:rPr lang="en-US" sz="2175" b="1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discriminação </a:t>
            </a:r>
            <a:pPr algn="l" indent="0" marL="0">
              <a:lnSpc>
                <a:spcPct val="129464"/>
              </a:lnSpc>
              <a:buNone/>
            </a:pPr>
            <a:r>
              <a:rPr lang="en-US" sz="2175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. No PAT, a igualdade é exigência expressa. Diferenças só com critério objetivo previsto em norma coletiva.</a:t>
            </a:r>
            <a:endParaRPr lang="en-US" sz="2175" dirty="0"/>
          </a:p>
        </p:txBody>
      </p:sp>
      <p:sp>
        <p:nvSpPr>
          <p:cNvPr id="8" name="Shape 5"/>
          <p:cNvSpPr/>
          <p:nvPr/>
        </p:nvSpPr>
        <p:spPr>
          <a:xfrm>
            <a:off x="9334500" y="2297430"/>
            <a:ext cx="8001000" cy="2956560"/>
          </a:xfrm>
          <a:prstGeom prst="roundRect">
            <a:avLst>
              <a:gd name="adj" fmla="val 5155"/>
            </a:avLst>
          </a:prstGeom>
          <a:solidFill>
            <a:srgbClr val="FFFFFF"/>
          </a:solidFill>
          <a:ln w="7620">
            <a:solidFill>
              <a:srgbClr val="DFE3EC"/>
            </a:solidFill>
            <a:prstDash val="solid"/>
          </a:ln>
          <a:effectLst>
            <a:outerShdw sx="100000" sy="100000" kx="0" ky="0" algn="bl" rotWithShape="0" blurRad="133350" dist="38100" dir="5400000">
              <a:srgbClr val="1E3A6D">
                <a:alpha val="6000"/>
              </a:srgbClr>
            </a:outerShdw>
          </a:effectLst>
        </p:spPr>
      </p:sp>
      <p:sp>
        <p:nvSpPr>
          <p:cNvPr id="9" name="Text 6"/>
          <p:cNvSpPr/>
          <p:nvPr/>
        </p:nvSpPr>
        <p:spPr>
          <a:xfrm>
            <a:off x="9761220" y="2686050"/>
            <a:ext cx="7862316" cy="3810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Jornada reduzida e contrato parcial</a:t>
            </a:r>
            <a:endParaRPr lang="en-US" sz="2400" dirty="0"/>
          </a:p>
        </p:txBody>
      </p:sp>
      <p:sp>
        <p:nvSpPr>
          <p:cNvPr id="10" name="Text 7"/>
          <p:cNvSpPr/>
          <p:nvPr/>
        </p:nvSpPr>
        <p:spPr>
          <a:xfrm>
            <a:off x="9761220" y="3200400"/>
            <a:ext cx="7361987" cy="170307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29464"/>
              </a:lnSpc>
              <a:buNone/>
            </a:pPr>
            <a:r>
              <a:rPr lang="en-US" sz="2175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Em regra, mesmo tratamento do empregado integral, </a:t>
            </a:r>
            <a:pPr algn="l" indent="0" marL="0">
              <a:lnSpc>
                <a:spcPct val="129464"/>
              </a:lnSpc>
              <a:buNone/>
            </a:pPr>
            <a:r>
              <a:rPr lang="en-US" sz="2175" b="1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salvo se a CCT autorizar </a:t>
            </a:r>
            <a:pPr algn="l" indent="0" marL="0">
              <a:lnSpc>
                <a:spcPct val="129464"/>
              </a:lnSpc>
              <a:buNone/>
            </a:pPr>
            <a:r>
              <a:rPr lang="en-US" sz="2175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concessão proporcional. Sem previsão coletiva ou regra clara, a redução unilateral do valor é arriscada.</a:t>
            </a:r>
            <a:endParaRPr lang="en-US" sz="2175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19" b="19"/>
          <a:stretch/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952500" y="762000"/>
            <a:ext cx="18021300" cy="3124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75" b="1" spc="225" kern="0" dirty="0">
                <a:solidFill>
                  <a:srgbClr val="AF8C3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DIA A DIA DA FOLHA</a:t>
            </a:r>
            <a:endParaRPr lang="en-US" sz="1875" dirty="0"/>
          </a:p>
        </p:txBody>
      </p:sp>
      <p:sp>
        <p:nvSpPr>
          <p:cNvPr id="4" name="Text 1"/>
          <p:cNvSpPr/>
          <p:nvPr/>
        </p:nvSpPr>
        <p:spPr>
          <a:xfrm>
            <a:off x="952500" y="1169670"/>
            <a:ext cx="18021300" cy="6705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4350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Admissão e rescisão: o crédito é antecipado</a:t>
            </a:r>
            <a:endParaRPr lang="en-US" sz="4350" dirty="0"/>
          </a:p>
        </p:txBody>
      </p:sp>
      <p:sp>
        <p:nvSpPr>
          <p:cNvPr id="5" name="Shape 2"/>
          <p:cNvSpPr/>
          <p:nvPr/>
        </p:nvSpPr>
        <p:spPr>
          <a:xfrm>
            <a:off x="952500" y="2259330"/>
            <a:ext cx="8001000" cy="2926080"/>
          </a:xfrm>
          <a:prstGeom prst="roundRect">
            <a:avLst>
              <a:gd name="adj" fmla="val 5208"/>
            </a:avLst>
          </a:prstGeom>
          <a:solidFill>
            <a:srgbClr val="FFFFFF"/>
          </a:solidFill>
          <a:ln w="7620">
            <a:solidFill>
              <a:srgbClr val="DFE3EC"/>
            </a:solidFill>
            <a:prstDash val="solid"/>
          </a:ln>
          <a:effectLst>
            <a:outerShdw sx="100000" sy="100000" kx="0" ky="0" algn="bl" rotWithShape="0" blurRad="133350" dist="38100" dir="5400000">
              <a:srgbClr val="1E3A6D">
                <a:alpha val="6000"/>
              </a:srgbClr>
            </a:outerShdw>
          </a:effectLst>
        </p:spPr>
      </p:sp>
      <p:sp>
        <p:nvSpPr>
          <p:cNvPr id="6" name="Text 3"/>
          <p:cNvSpPr/>
          <p:nvPr/>
        </p:nvSpPr>
        <p:spPr>
          <a:xfrm>
            <a:off x="1379220" y="2628900"/>
            <a:ext cx="7862316" cy="3810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Na admissão</a:t>
            </a:r>
            <a:endParaRPr lang="en-US" sz="2400" dirty="0"/>
          </a:p>
        </p:txBody>
      </p:sp>
      <p:sp>
        <p:nvSpPr>
          <p:cNvPr id="7" name="Text 4"/>
          <p:cNvSpPr/>
          <p:nvPr/>
        </p:nvSpPr>
        <p:spPr>
          <a:xfrm>
            <a:off x="1379220" y="3143250"/>
            <a:ext cx="7361987" cy="170307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29464"/>
              </a:lnSpc>
              <a:buNone/>
            </a:pPr>
            <a:r>
              <a:rPr lang="en-US" sz="2175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 crédito deve estar disponível </a:t>
            </a:r>
            <a:pPr algn="l" indent="0" marL="0">
              <a:lnSpc>
                <a:spcPct val="129464"/>
              </a:lnSpc>
              <a:buNone/>
            </a:pPr>
            <a:r>
              <a:rPr lang="en-US" sz="2175" b="1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antes do período </a:t>
            </a:r>
            <a:pPr algn="l" indent="0" marL="0">
              <a:lnSpc>
                <a:spcPct val="129464"/>
              </a:lnSpc>
              <a:buNone/>
            </a:pPr>
            <a:r>
              <a:rPr lang="en-US" sz="2175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 que se refere. Admissão no curso do mês: prática usual é creditar proporcional aos dias a trabalhar (especialmente no VR). Confirme regra específica na CCT.</a:t>
            </a:r>
            <a:endParaRPr lang="en-US" sz="2175" dirty="0"/>
          </a:p>
        </p:txBody>
      </p:sp>
      <p:sp>
        <p:nvSpPr>
          <p:cNvPr id="8" name="Shape 5"/>
          <p:cNvSpPr/>
          <p:nvPr/>
        </p:nvSpPr>
        <p:spPr>
          <a:xfrm>
            <a:off x="9334500" y="2259330"/>
            <a:ext cx="8001000" cy="2926080"/>
          </a:xfrm>
          <a:prstGeom prst="roundRect">
            <a:avLst>
              <a:gd name="adj" fmla="val 5208"/>
            </a:avLst>
          </a:prstGeom>
          <a:solidFill>
            <a:srgbClr val="FFFFFF"/>
          </a:solidFill>
          <a:ln w="7620">
            <a:solidFill>
              <a:srgbClr val="DFE3EC"/>
            </a:solidFill>
            <a:prstDash val="solid"/>
          </a:ln>
          <a:effectLst>
            <a:outerShdw sx="100000" sy="100000" kx="0" ky="0" algn="bl" rotWithShape="0" blurRad="133350" dist="38100" dir="5400000">
              <a:srgbClr val="1E3A6D">
                <a:alpha val="6000"/>
              </a:srgbClr>
            </a:outerShdw>
          </a:effectLst>
        </p:spPr>
      </p:sp>
      <p:sp>
        <p:nvSpPr>
          <p:cNvPr id="9" name="Text 6"/>
          <p:cNvSpPr/>
          <p:nvPr/>
        </p:nvSpPr>
        <p:spPr>
          <a:xfrm>
            <a:off x="9761220" y="2628900"/>
            <a:ext cx="7862316" cy="3810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Na rescisão</a:t>
            </a:r>
            <a:endParaRPr lang="en-US" sz="2400" dirty="0"/>
          </a:p>
        </p:txBody>
      </p:sp>
      <p:sp>
        <p:nvSpPr>
          <p:cNvPr id="10" name="Text 7"/>
          <p:cNvSpPr/>
          <p:nvPr/>
        </p:nvSpPr>
        <p:spPr>
          <a:xfrm>
            <a:off x="9761220" y="3143250"/>
            <a:ext cx="7361987" cy="171069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29464"/>
              </a:lnSpc>
              <a:buNone/>
            </a:pPr>
            <a:r>
              <a:rPr lang="en-US" sz="2175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Não há previsão legal de pagamento proporcional no mês do desligamento — o crédito segue a regra normal. E o </a:t>
            </a:r>
            <a:pPr algn="l" indent="0" marL="0">
              <a:lnSpc>
                <a:spcPct val="129464"/>
              </a:lnSpc>
              <a:buNone/>
            </a:pPr>
            <a:r>
              <a:rPr lang="en-US" sz="2175" b="1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saldo do cartão fica com o trabalhador </a:t>
            </a:r>
            <a:pPr algn="l" indent="0" marL="0">
              <a:lnSpc>
                <a:spcPct val="129464"/>
              </a:lnSpc>
              <a:buNone/>
            </a:pPr>
            <a:r>
              <a:rPr lang="en-US" sz="2175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: no PAT é vedado estornar; fora dele, não há base segura para descontar.</a:t>
            </a:r>
            <a:endParaRPr lang="en-US" sz="2175" dirty="0"/>
          </a:p>
        </p:txBody>
      </p:sp>
      <p:sp>
        <p:nvSpPr>
          <p:cNvPr id="11" name="Shape 8"/>
          <p:cNvSpPr/>
          <p:nvPr/>
        </p:nvSpPr>
        <p:spPr>
          <a:xfrm>
            <a:off x="952500" y="5566410"/>
            <a:ext cx="16383000" cy="1334453"/>
          </a:xfrm>
          <a:prstGeom prst="roundRect">
            <a:avLst>
              <a:gd name="adj" fmla="val 11420"/>
            </a:avLst>
          </a:prstGeom>
          <a:solidFill>
            <a:srgbClr val="1E3A6D"/>
          </a:solidFill>
          <a:ln/>
        </p:spPr>
      </p:sp>
      <p:sp>
        <p:nvSpPr>
          <p:cNvPr id="12" name="Text 9"/>
          <p:cNvSpPr/>
          <p:nvPr/>
        </p:nvSpPr>
        <p:spPr>
          <a:xfrm>
            <a:off x="1314450" y="5833110"/>
            <a:ext cx="16150590" cy="83915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25149"/>
              </a:lnSpc>
              <a:buNone/>
            </a:pPr>
            <a:r>
              <a:rPr lang="en-US" sz="217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Desconto de "vale utilizado" nas verbas rescisórias só se sustenta com previsão expressa em CCT ou regra interna formalizada e cientificada.</a:t>
            </a:r>
            <a:endParaRPr lang="en-US" sz="2175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19" b="19"/>
          <a:stretch/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952500" y="762000"/>
            <a:ext cx="18021300" cy="3124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75" b="1" spc="225" kern="0" dirty="0">
                <a:solidFill>
                  <a:srgbClr val="AF8C3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DIA A DIA DA FOLHA</a:t>
            </a:r>
            <a:endParaRPr lang="en-US" sz="1875" dirty="0"/>
          </a:p>
        </p:txBody>
      </p:sp>
      <p:sp>
        <p:nvSpPr>
          <p:cNvPr id="4" name="Text 1"/>
          <p:cNvSpPr/>
          <p:nvPr/>
        </p:nvSpPr>
        <p:spPr>
          <a:xfrm>
            <a:off x="952500" y="1169670"/>
            <a:ext cx="18021300" cy="6705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4350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Férias: VA e VR seguem lógicas diferentes</a:t>
            </a:r>
            <a:endParaRPr lang="en-US" sz="4350" dirty="0"/>
          </a:p>
        </p:txBody>
      </p:sp>
      <p:sp>
        <p:nvSpPr>
          <p:cNvPr id="5" name="Text 2"/>
          <p:cNvSpPr/>
          <p:nvPr/>
        </p:nvSpPr>
        <p:spPr>
          <a:xfrm>
            <a:off x="952500" y="2087880"/>
            <a:ext cx="18021300" cy="4648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325" dirty="0">
                <a:solidFill>
                  <a:srgbClr val="3C46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 legislação não disciplina expressamente a manutenção nas férias — a distinção conceitual decide:</a:t>
            </a:r>
            <a:endParaRPr lang="en-US" sz="2325" dirty="0"/>
          </a:p>
        </p:txBody>
      </p:sp>
      <p:sp>
        <p:nvSpPr>
          <p:cNvPr id="6" name="Shape 3"/>
          <p:cNvSpPr/>
          <p:nvPr/>
        </p:nvSpPr>
        <p:spPr>
          <a:xfrm>
            <a:off x="952500" y="2895600"/>
            <a:ext cx="8001000" cy="2918460"/>
          </a:xfrm>
          <a:prstGeom prst="roundRect">
            <a:avLst>
              <a:gd name="adj" fmla="val 5222"/>
            </a:avLst>
          </a:prstGeom>
          <a:solidFill>
            <a:srgbClr val="FFFFFF"/>
          </a:solidFill>
          <a:ln w="7620">
            <a:solidFill>
              <a:srgbClr val="DFE3EC"/>
            </a:solidFill>
            <a:prstDash val="solid"/>
          </a:ln>
          <a:effectLst>
            <a:outerShdw sx="100000" sy="100000" kx="0" ky="0" algn="bl" rotWithShape="0" blurRad="133350" dist="38100" dir="5400000">
              <a:srgbClr val="1E3A6D">
                <a:alpha val="6000"/>
              </a:srgbClr>
            </a:outerShdw>
          </a:effectLst>
        </p:spPr>
      </p:sp>
      <p:sp>
        <p:nvSpPr>
          <p:cNvPr id="7" name="Text 4"/>
          <p:cNvSpPr/>
          <p:nvPr/>
        </p:nvSpPr>
        <p:spPr>
          <a:xfrm>
            <a:off x="1379220" y="3265170"/>
            <a:ext cx="7862316" cy="3810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Vale-alimentação: manter</a:t>
            </a:r>
            <a:endParaRPr lang="en-US" sz="2400" dirty="0"/>
          </a:p>
        </p:txBody>
      </p:sp>
      <p:sp>
        <p:nvSpPr>
          <p:cNvPr id="8" name="Text 5"/>
          <p:cNvSpPr/>
          <p:nvPr/>
        </p:nvSpPr>
        <p:spPr>
          <a:xfrm>
            <a:off x="1379220" y="3779520"/>
            <a:ext cx="7361987" cy="170307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29464"/>
              </a:lnSpc>
              <a:buNone/>
            </a:pPr>
            <a:r>
              <a:rPr lang="en-US" sz="2175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Destina-se ao sustento mensal do trabalhador e da família. Suprimir ou descontar nas férias tende a ser lido como </a:t>
            </a:r>
            <a:pPr algn="l" indent="0" marL="0">
              <a:lnSpc>
                <a:spcPct val="129464"/>
              </a:lnSpc>
              <a:buNone/>
            </a:pPr>
            <a:r>
              <a:rPr lang="en-US" sz="2175" b="1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alteração lesiva </a:t>
            </a:r>
            <a:pPr algn="l" indent="0" marL="0">
              <a:lnSpc>
                <a:spcPct val="129464"/>
              </a:lnSpc>
              <a:buNone/>
            </a:pPr>
            <a:r>
              <a:rPr lang="en-US" sz="2175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(art. 468 da CLT). Orientação preventiva: manter o crédito.</a:t>
            </a:r>
            <a:endParaRPr lang="en-US" sz="2175" dirty="0"/>
          </a:p>
        </p:txBody>
      </p:sp>
      <p:sp>
        <p:nvSpPr>
          <p:cNvPr id="9" name="Shape 6"/>
          <p:cNvSpPr/>
          <p:nvPr/>
        </p:nvSpPr>
        <p:spPr>
          <a:xfrm>
            <a:off x="9334500" y="2895600"/>
            <a:ext cx="8001000" cy="2918460"/>
          </a:xfrm>
          <a:prstGeom prst="roundRect">
            <a:avLst>
              <a:gd name="adj" fmla="val 5222"/>
            </a:avLst>
          </a:prstGeom>
          <a:solidFill>
            <a:srgbClr val="FFFFFF"/>
          </a:solidFill>
          <a:ln w="7620">
            <a:solidFill>
              <a:srgbClr val="DFE3EC"/>
            </a:solidFill>
            <a:prstDash val="solid"/>
          </a:ln>
          <a:effectLst>
            <a:outerShdw sx="100000" sy="100000" kx="0" ky="0" algn="bl" rotWithShape="0" blurRad="133350" dist="38100" dir="5400000">
              <a:srgbClr val="1E3A6D">
                <a:alpha val="6000"/>
              </a:srgbClr>
            </a:outerShdw>
          </a:effectLst>
        </p:spPr>
      </p:sp>
      <p:sp>
        <p:nvSpPr>
          <p:cNvPr id="10" name="Text 7"/>
          <p:cNvSpPr/>
          <p:nvPr/>
        </p:nvSpPr>
        <p:spPr>
          <a:xfrm>
            <a:off x="9761220" y="3265170"/>
            <a:ext cx="7862316" cy="3810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Vale-refeição: pode não ser devido</a:t>
            </a:r>
            <a:endParaRPr lang="en-US" sz="2400" dirty="0"/>
          </a:p>
        </p:txBody>
      </p:sp>
      <p:sp>
        <p:nvSpPr>
          <p:cNvPr id="11" name="Text 8"/>
          <p:cNvSpPr/>
          <p:nvPr/>
        </p:nvSpPr>
        <p:spPr>
          <a:xfrm>
            <a:off x="9761220" y="3779520"/>
            <a:ext cx="7361987" cy="129635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29464"/>
              </a:lnSpc>
              <a:buNone/>
            </a:pPr>
            <a:r>
              <a:rPr lang="en-US" sz="2175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Concedido por dia efetivamente trabalhado, admite a leitura de que não é devido sem jornada. Ainda assim, </a:t>
            </a:r>
            <a:pPr algn="l" indent="0" marL="0">
              <a:lnSpc>
                <a:spcPct val="129464"/>
              </a:lnSpc>
              <a:buNone/>
            </a:pPr>
            <a:r>
              <a:rPr lang="en-US" sz="2175" b="1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formalize a regra </a:t>
            </a:r>
            <a:pPr algn="l" indent="0" marL="0">
              <a:lnSpc>
                <a:spcPct val="129464"/>
              </a:lnSpc>
              <a:buNone/>
            </a:pPr>
            <a:r>
              <a:rPr lang="en-US" sz="2175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em regulamento interno ou confirme a CCT.</a:t>
            </a:r>
            <a:endParaRPr lang="en-US" sz="2175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19" b="19"/>
          <a:stretch/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952500" y="762000"/>
            <a:ext cx="18021300" cy="3124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75" b="1" spc="225" kern="0" dirty="0">
                <a:solidFill>
                  <a:srgbClr val="AF8C3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DIA A DIA DA FOLHA</a:t>
            </a:r>
            <a:endParaRPr lang="en-US" sz="1875" dirty="0"/>
          </a:p>
        </p:txBody>
      </p:sp>
      <p:sp>
        <p:nvSpPr>
          <p:cNvPr id="4" name="Text 1"/>
          <p:cNvSpPr/>
          <p:nvPr/>
        </p:nvSpPr>
        <p:spPr>
          <a:xfrm>
            <a:off x="952500" y="1169670"/>
            <a:ext cx="18021300" cy="6705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4350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Faltas e afastamentos: o critério decide</a:t>
            </a:r>
            <a:endParaRPr lang="en-US" sz="4350" dirty="0"/>
          </a:p>
        </p:txBody>
      </p:sp>
      <p:sp>
        <p:nvSpPr>
          <p:cNvPr id="5" name="Shape 2"/>
          <p:cNvSpPr/>
          <p:nvPr/>
        </p:nvSpPr>
        <p:spPr>
          <a:xfrm>
            <a:off x="952500" y="2240280"/>
            <a:ext cx="16383000" cy="1295400"/>
          </a:xfrm>
          <a:prstGeom prst="roundRect">
            <a:avLst>
              <a:gd name="adj" fmla="val 10294"/>
            </a:avLst>
          </a:prstGeom>
          <a:solidFill>
            <a:srgbClr val="FFFFFF"/>
          </a:solidFill>
          <a:ln w="7620">
            <a:solidFill>
              <a:srgbClr val="DFE3EC"/>
            </a:solidFill>
            <a:prstDash val="solid"/>
          </a:ln>
          <a:effectLst>
            <a:outerShdw sx="100000" sy="100000" kx="0" ky="0" algn="bl" rotWithShape="0" blurRad="133350" dist="38100" dir="5400000">
              <a:srgbClr val="1E3A6D">
                <a:alpha val="6000"/>
              </a:srgbClr>
            </a:outerShdw>
          </a:effectLst>
        </p:spPr>
      </p:sp>
      <p:sp>
        <p:nvSpPr>
          <p:cNvPr id="6" name="Text 3"/>
          <p:cNvSpPr/>
          <p:nvPr/>
        </p:nvSpPr>
        <p:spPr>
          <a:xfrm>
            <a:off x="1303020" y="2724150"/>
            <a:ext cx="5029200" cy="3657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250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Benefício por dia trabalhado</a:t>
            </a:r>
            <a:endParaRPr lang="en-US" sz="2250" dirty="0"/>
          </a:p>
        </p:txBody>
      </p:sp>
      <p:sp>
        <p:nvSpPr>
          <p:cNvPr id="7" name="Text 4"/>
          <p:cNvSpPr/>
          <p:nvPr/>
        </p:nvSpPr>
        <p:spPr>
          <a:xfrm>
            <a:off x="6256020" y="2514600"/>
            <a:ext cx="11050829" cy="7848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22500"/>
              </a:lnSpc>
              <a:buNone/>
            </a:pPr>
            <a:r>
              <a:rPr lang="en-US" sz="2100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Pode descontar ou compensar no mês seguinte os dias de ausência — o benefício é individualizado por dia de labor.</a:t>
            </a:r>
            <a:endParaRPr lang="en-US" sz="2100" dirty="0"/>
          </a:p>
        </p:txBody>
      </p:sp>
      <p:sp>
        <p:nvSpPr>
          <p:cNvPr id="8" name="Shape 5"/>
          <p:cNvSpPr/>
          <p:nvPr/>
        </p:nvSpPr>
        <p:spPr>
          <a:xfrm>
            <a:off x="952500" y="3745230"/>
            <a:ext cx="16383000" cy="922020"/>
          </a:xfrm>
          <a:prstGeom prst="roundRect">
            <a:avLst>
              <a:gd name="adj" fmla="val 14463"/>
            </a:avLst>
          </a:prstGeom>
          <a:solidFill>
            <a:srgbClr val="FFFFFF"/>
          </a:solidFill>
          <a:ln w="7620">
            <a:solidFill>
              <a:srgbClr val="DFE3EC"/>
            </a:solidFill>
            <a:prstDash val="solid"/>
          </a:ln>
          <a:effectLst>
            <a:outerShdw sx="100000" sy="100000" kx="0" ky="0" algn="bl" rotWithShape="0" blurRad="133350" dist="38100" dir="5400000">
              <a:srgbClr val="1E3A6D">
                <a:alpha val="6000"/>
              </a:srgbClr>
            </a:outerShdw>
          </a:effectLst>
        </p:spPr>
      </p:sp>
      <p:sp>
        <p:nvSpPr>
          <p:cNvPr id="9" name="Text 6"/>
          <p:cNvSpPr/>
          <p:nvPr/>
        </p:nvSpPr>
        <p:spPr>
          <a:xfrm>
            <a:off x="1303020" y="4042410"/>
            <a:ext cx="5029200" cy="3657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250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Valor fixo mensal</a:t>
            </a:r>
            <a:endParaRPr lang="en-US" sz="2250" dirty="0"/>
          </a:p>
        </p:txBody>
      </p:sp>
      <p:sp>
        <p:nvSpPr>
          <p:cNvPr id="10" name="Text 7"/>
          <p:cNvSpPr/>
          <p:nvPr/>
        </p:nvSpPr>
        <p:spPr>
          <a:xfrm>
            <a:off x="6256020" y="4019550"/>
            <a:ext cx="11801856" cy="41148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22500"/>
              </a:lnSpc>
              <a:buNone/>
            </a:pPr>
            <a:r>
              <a:rPr lang="en-US" sz="2100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Sem individualização por dia, entende-se que o desconto por faltas não é possível.</a:t>
            </a:r>
            <a:endParaRPr lang="en-US" sz="2100" dirty="0"/>
          </a:p>
        </p:txBody>
      </p:sp>
      <p:sp>
        <p:nvSpPr>
          <p:cNvPr id="11" name="Shape 8"/>
          <p:cNvSpPr/>
          <p:nvPr/>
        </p:nvSpPr>
        <p:spPr>
          <a:xfrm>
            <a:off x="952500" y="4876800"/>
            <a:ext cx="16383000" cy="922020"/>
          </a:xfrm>
          <a:prstGeom prst="roundRect">
            <a:avLst>
              <a:gd name="adj" fmla="val 14463"/>
            </a:avLst>
          </a:prstGeom>
          <a:solidFill>
            <a:srgbClr val="FFFFFF"/>
          </a:solidFill>
          <a:ln w="7620">
            <a:solidFill>
              <a:srgbClr val="DFE3EC"/>
            </a:solidFill>
            <a:prstDash val="solid"/>
          </a:ln>
          <a:effectLst>
            <a:outerShdw sx="100000" sy="100000" kx="0" ky="0" algn="bl" rotWithShape="0" blurRad="133350" dist="38100" dir="5400000">
              <a:srgbClr val="1E3A6D">
                <a:alpha val="6000"/>
              </a:srgbClr>
            </a:outerShdw>
          </a:effectLst>
        </p:spPr>
      </p:sp>
      <p:sp>
        <p:nvSpPr>
          <p:cNvPr id="12" name="Text 9"/>
          <p:cNvSpPr/>
          <p:nvPr/>
        </p:nvSpPr>
        <p:spPr>
          <a:xfrm>
            <a:off x="1303020" y="5173980"/>
            <a:ext cx="5029200" cy="3657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250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Sem regra escrita</a:t>
            </a:r>
            <a:endParaRPr lang="en-US" sz="2250" dirty="0"/>
          </a:p>
        </p:txBody>
      </p:sp>
      <p:sp>
        <p:nvSpPr>
          <p:cNvPr id="13" name="Text 10"/>
          <p:cNvSpPr/>
          <p:nvPr/>
        </p:nvSpPr>
        <p:spPr>
          <a:xfrm>
            <a:off x="6256020" y="5151120"/>
            <a:ext cx="11801856" cy="41148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22500"/>
              </a:lnSpc>
              <a:buNone/>
            </a:pPr>
            <a:r>
              <a:rPr lang="en-US" sz="2100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Não há amparo para desconto. Se o benefício vem de CCT omissa, consulte o sindicato.</a:t>
            </a:r>
            <a:endParaRPr lang="en-US" sz="2100" dirty="0"/>
          </a:p>
        </p:txBody>
      </p:sp>
      <p:sp>
        <p:nvSpPr>
          <p:cNvPr id="14" name="Shape 11"/>
          <p:cNvSpPr/>
          <p:nvPr/>
        </p:nvSpPr>
        <p:spPr>
          <a:xfrm>
            <a:off x="952500" y="6160770"/>
            <a:ext cx="16383000" cy="1291590"/>
          </a:xfrm>
          <a:prstGeom prst="roundRect">
            <a:avLst>
              <a:gd name="adj" fmla="val 10324"/>
            </a:avLst>
          </a:prstGeom>
          <a:solidFill>
            <a:srgbClr val="F7F8FB"/>
          </a:solidFill>
          <a:ln w="7620">
            <a:solidFill>
              <a:srgbClr val="E3E7F0"/>
            </a:solidFill>
            <a:prstDash val="solid"/>
          </a:ln>
        </p:spPr>
      </p:sp>
      <p:sp>
        <p:nvSpPr>
          <p:cNvPr id="15" name="Text 12"/>
          <p:cNvSpPr/>
          <p:nvPr/>
        </p:nvSpPr>
        <p:spPr>
          <a:xfrm>
            <a:off x="1303020" y="6416040"/>
            <a:ext cx="16173450" cy="8191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26875"/>
              </a:lnSpc>
              <a:buNone/>
            </a:pPr>
            <a:r>
              <a:rPr lang="en-US" sz="2100" dirty="0">
                <a:solidFill>
                  <a:srgbClr val="28303D"/>
                </a:solidFill>
                <a:highlight>
                  <a:srgbClr val="F7F8FB"/>
                </a:highlight>
                <a:latin typeface="Arial" pitchFamily="34" charset="0"/>
                <a:ea typeface="Arial" pitchFamily="34" charset="-122"/>
                <a:cs typeface="Arial" pitchFamily="34" charset="-120"/>
              </a:rPr>
              <a:t>Afastamentos previdenciários e licença-maternidade: manutenção </a:t>
            </a:r>
            <a:pPr algn="l" indent="0" marL="0">
              <a:lnSpc>
                <a:spcPct val="126875"/>
              </a:lnSpc>
              <a:buNone/>
            </a:pPr>
            <a:r>
              <a:rPr lang="en-US" sz="2100" b="1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facultativa </a:t>
            </a:r>
            <a:pPr algn="l" indent="0" marL="0">
              <a:lnSpc>
                <a:spcPct val="126875"/>
              </a:lnSpc>
              <a:buNone/>
            </a:pPr>
            <a:r>
              <a:rPr lang="en-US" sz="2100" dirty="0">
                <a:solidFill>
                  <a:srgbClr val="28303D"/>
                </a:solidFill>
                <a:highlight>
                  <a:srgbClr val="F7F8FB"/>
                </a:highlight>
                <a:latin typeface="Arial" pitchFamily="34" charset="0"/>
                <a:ea typeface="Arial" pitchFamily="34" charset="-122"/>
                <a:cs typeface="Arial" pitchFamily="34" charset="-120"/>
              </a:rPr>
              <a:t>— mas obrigatória se houver previsão em CCT ou prática habitual da empresa.</a:t>
            </a:r>
            <a:endParaRPr lang="en-US" sz="21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19" b="19"/>
          <a:stretch/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952500" y="762000"/>
            <a:ext cx="18021300" cy="3124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75" b="1" spc="225" kern="0" dirty="0">
                <a:solidFill>
                  <a:srgbClr val="AF8C3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DIA A DIA DA FOLHA</a:t>
            </a:r>
            <a:endParaRPr lang="en-US" sz="1875" dirty="0"/>
          </a:p>
        </p:txBody>
      </p:sp>
      <p:sp>
        <p:nvSpPr>
          <p:cNvPr id="4" name="Text 1"/>
          <p:cNvSpPr/>
          <p:nvPr/>
        </p:nvSpPr>
        <p:spPr>
          <a:xfrm>
            <a:off x="952500" y="1169670"/>
            <a:ext cx="18021300" cy="6705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4350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Redução ou corte: alteração contratual lesiva</a:t>
            </a:r>
            <a:endParaRPr lang="en-US" sz="4350" dirty="0"/>
          </a:p>
        </p:txBody>
      </p:sp>
      <p:sp>
        <p:nvSpPr>
          <p:cNvPr id="5" name="Text 2"/>
          <p:cNvSpPr/>
          <p:nvPr/>
        </p:nvSpPr>
        <p:spPr>
          <a:xfrm>
            <a:off x="952500" y="2240280"/>
            <a:ext cx="8530570" cy="138969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32102"/>
              </a:lnSpc>
              <a:buNone/>
            </a:pPr>
            <a:r>
              <a:rPr lang="en-US" sz="2325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Concedido com habitualidade, o benefício </a:t>
            </a:r>
            <a:pPr algn="l" indent="0" marL="0">
              <a:lnSpc>
                <a:spcPct val="132102"/>
              </a:lnSpc>
              <a:buNone/>
            </a:pPr>
            <a:r>
              <a:rPr lang="en-US" sz="2325" b="1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adere ao contrato de trabalho </a:t>
            </a:r>
            <a:pPr algn="l" indent="0" marL="0">
              <a:lnSpc>
                <a:spcPct val="132102"/>
              </a:lnSpc>
              <a:buNone/>
            </a:pPr>
            <a:r>
              <a:rPr lang="en-US" sz="2325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. Reduzir ou suprimir é, em regra, alteração lesiva — </a:t>
            </a:r>
            <a:pPr algn="l" indent="0" marL="0">
              <a:lnSpc>
                <a:spcPct val="132102"/>
              </a:lnSpc>
              <a:buNone/>
            </a:pPr>
            <a:r>
              <a:rPr lang="en-US" sz="2325" b="1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nula de pleno direito </a:t>
            </a:r>
            <a:pPr algn="l" indent="0" marL="0">
              <a:lnSpc>
                <a:spcPct val="132102"/>
              </a:lnSpc>
              <a:buNone/>
            </a:pPr>
            <a:r>
              <a:rPr lang="en-US" sz="2325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(arts. 9º e 468 da CLT).</a:t>
            </a:r>
            <a:endParaRPr lang="en-US" sz="2325" dirty="0"/>
          </a:p>
        </p:txBody>
      </p:sp>
      <p:sp>
        <p:nvSpPr>
          <p:cNvPr id="6" name="Text 3"/>
          <p:cNvSpPr/>
          <p:nvPr/>
        </p:nvSpPr>
        <p:spPr>
          <a:xfrm>
            <a:off x="952500" y="3820478"/>
            <a:ext cx="8530570" cy="93154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32102"/>
              </a:lnSpc>
              <a:buNone/>
            </a:pPr>
            <a:r>
              <a:rPr lang="en-US" sz="2325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 jurisprudência reconhece o direito à manutenção e até </a:t>
            </a:r>
            <a:pPr algn="l" indent="0" marL="0">
              <a:lnSpc>
                <a:spcPct val="132102"/>
              </a:lnSpc>
              <a:buNone/>
            </a:pPr>
            <a:r>
              <a:rPr lang="en-US" sz="2325" b="1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indenização </a:t>
            </a:r>
            <a:pPr algn="l" indent="0" marL="0">
              <a:lnSpc>
                <a:spcPct val="132102"/>
              </a:lnSpc>
              <a:buNone/>
            </a:pPr>
            <a:r>
              <a:rPr lang="en-US" sz="2325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pela supressão de benefícios habituais.</a:t>
            </a:r>
            <a:endParaRPr lang="en-US" sz="2325" dirty="0"/>
          </a:p>
        </p:txBody>
      </p:sp>
      <p:sp>
        <p:nvSpPr>
          <p:cNvPr id="7" name="Text 4"/>
          <p:cNvSpPr/>
          <p:nvPr/>
        </p:nvSpPr>
        <p:spPr>
          <a:xfrm>
            <a:off x="952500" y="4942523"/>
            <a:ext cx="8530570" cy="137445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32102"/>
              </a:lnSpc>
              <a:buNone/>
            </a:pPr>
            <a:r>
              <a:rPr lang="en-US" sz="2325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Mudanças possíveis (troca de operadora, VA por VR, formato) devem ser avaliadas quanto a prejuízos indiretos e, preferencialmente, contar com a </a:t>
            </a:r>
            <a:pPr algn="l" indent="0" marL="0">
              <a:lnSpc>
                <a:spcPct val="132102"/>
              </a:lnSpc>
              <a:buNone/>
            </a:pPr>
            <a:r>
              <a:rPr lang="en-US" sz="2325" b="1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anuência dos empregados</a:t>
            </a:r>
            <a:pPr algn="l" indent="0" marL="0">
              <a:lnSpc>
                <a:spcPct val="132102"/>
              </a:lnSpc>
              <a:buNone/>
            </a:pPr>
            <a:r>
              <a:rPr lang="en-US" sz="2325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.</a:t>
            </a:r>
            <a:endParaRPr lang="en-US" sz="2325" dirty="0"/>
          </a:p>
        </p:txBody>
      </p:sp>
      <p:sp>
        <p:nvSpPr>
          <p:cNvPr id="8" name="Shape 5"/>
          <p:cNvSpPr/>
          <p:nvPr/>
        </p:nvSpPr>
        <p:spPr>
          <a:xfrm>
            <a:off x="9806107" y="2240280"/>
            <a:ext cx="7529393" cy="3291840"/>
          </a:xfrm>
          <a:prstGeom prst="roundRect">
            <a:avLst>
              <a:gd name="adj" fmla="val 4630"/>
            </a:avLst>
          </a:prstGeom>
          <a:solidFill>
            <a:srgbClr val="F6F1E2"/>
          </a:solidFill>
          <a:ln w="7620">
            <a:solidFill>
              <a:srgbClr val="E3D5AC"/>
            </a:solidFill>
            <a:prstDash val="solid"/>
          </a:ln>
        </p:spPr>
      </p:sp>
      <p:sp>
        <p:nvSpPr>
          <p:cNvPr id="9" name="Text 6"/>
          <p:cNvSpPr/>
          <p:nvPr/>
        </p:nvSpPr>
        <p:spPr>
          <a:xfrm>
            <a:off x="10213777" y="2644140"/>
            <a:ext cx="3232047" cy="35814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30814"/>
              </a:lnSpc>
              <a:buNone/>
            </a:pPr>
            <a:r>
              <a:rPr lang="en-US" sz="2250" b="1" dirty="0">
                <a:solidFill>
                  <a:srgbClr val="AF8C3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Na prática do escritório</a:t>
            </a:r>
            <a:endParaRPr lang="en-US" sz="2250" dirty="0"/>
          </a:p>
        </p:txBody>
      </p:sp>
      <p:sp>
        <p:nvSpPr>
          <p:cNvPr id="10" name="Text 7"/>
          <p:cNvSpPr/>
          <p:nvPr/>
        </p:nvSpPr>
        <p:spPr>
          <a:xfrm>
            <a:off x="10213777" y="3173730"/>
            <a:ext cx="6915475" cy="204597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31250"/>
              </a:lnSpc>
              <a:buNone/>
            </a:pPr>
            <a:r>
              <a:rPr lang="en-US" sz="2100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Cliente pedindo para "cortar o vale" é clássico. Documente a orientação contrária </a:t>
            </a:r>
            <a:pPr algn="l" indent="0" marL="0">
              <a:lnSpc>
                <a:spcPct val="131250"/>
              </a:lnSpc>
              <a:buNone/>
            </a:pPr>
            <a:r>
              <a:rPr lang="en-US" sz="2100" b="1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por escrito </a:t>
            </a:r>
            <a:pPr algn="l" indent="0" marL="0">
              <a:lnSpc>
                <a:spcPct val="131250"/>
              </a:lnSpc>
              <a:buNone/>
            </a:pPr>
            <a:r>
              <a:rPr lang="en-US" sz="2100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(e-mail), apresente o risco de passivo e, se ele insistir, registre que a decisão foi dele. Para novos contratos: regras claras de vigência em regulamento interno.</a:t>
            </a:r>
            <a:endParaRPr lang="en-US" sz="210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19" b="19"/>
          <a:stretch/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952500" y="762000"/>
            <a:ext cx="18021300" cy="3124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75" b="1" spc="225" kern="0" dirty="0">
                <a:solidFill>
                  <a:srgbClr val="AF8C3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DIA A DIA DA FOLHA</a:t>
            </a:r>
            <a:endParaRPr lang="en-US" sz="1875" dirty="0"/>
          </a:p>
        </p:txBody>
      </p:sp>
      <p:sp>
        <p:nvSpPr>
          <p:cNvPr id="4" name="Text 1"/>
          <p:cNvSpPr/>
          <p:nvPr/>
        </p:nvSpPr>
        <p:spPr>
          <a:xfrm>
            <a:off x="952500" y="1169670"/>
            <a:ext cx="18021300" cy="6705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4350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Desconto do empregado: três hipóteses seguras</a:t>
            </a:r>
            <a:endParaRPr lang="en-US" sz="4350" dirty="0"/>
          </a:p>
        </p:txBody>
      </p:sp>
      <p:sp>
        <p:nvSpPr>
          <p:cNvPr id="5" name="Shape 2"/>
          <p:cNvSpPr/>
          <p:nvPr/>
        </p:nvSpPr>
        <p:spPr>
          <a:xfrm>
            <a:off x="952500" y="2259330"/>
            <a:ext cx="5232321" cy="2803208"/>
          </a:xfrm>
          <a:prstGeom prst="roundRect">
            <a:avLst>
              <a:gd name="adj" fmla="val 5437"/>
            </a:avLst>
          </a:prstGeom>
          <a:solidFill>
            <a:srgbClr val="FFFFFF"/>
          </a:solidFill>
          <a:ln w="7620">
            <a:solidFill>
              <a:srgbClr val="DFE3EC"/>
            </a:solidFill>
            <a:prstDash val="solid"/>
          </a:ln>
          <a:effectLst>
            <a:outerShdw sx="100000" sy="100000" kx="0" ky="0" algn="bl" rotWithShape="0" blurRad="133350" dist="38100" dir="5400000">
              <a:srgbClr val="1E3A6D">
                <a:alpha val="6000"/>
              </a:srgbClr>
            </a:outerShdw>
          </a:effectLst>
        </p:spPr>
      </p:sp>
      <p:sp>
        <p:nvSpPr>
          <p:cNvPr id="6" name="Text 3"/>
          <p:cNvSpPr/>
          <p:nvPr/>
        </p:nvSpPr>
        <p:spPr>
          <a:xfrm>
            <a:off x="1303020" y="2609850"/>
            <a:ext cx="4984409" cy="52578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3300" b="1" dirty="0">
                <a:solidFill>
                  <a:srgbClr val="AF8C3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20%</a:t>
            </a:r>
            <a:endParaRPr lang="en-US" sz="3300" dirty="0"/>
          </a:p>
        </p:txBody>
      </p:sp>
      <p:sp>
        <p:nvSpPr>
          <p:cNvPr id="7" name="Text 4"/>
          <p:cNvSpPr/>
          <p:nvPr/>
        </p:nvSpPr>
        <p:spPr>
          <a:xfrm>
            <a:off x="1303020" y="3173730"/>
            <a:ext cx="4984409" cy="3657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250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Empresa inscrita no PAT</a:t>
            </a:r>
            <a:endParaRPr lang="en-US" sz="2250" dirty="0"/>
          </a:p>
        </p:txBody>
      </p:sp>
      <p:sp>
        <p:nvSpPr>
          <p:cNvPr id="8" name="Text 5"/>
          <p:cNvSpPr/>
          <p:nvPr/>
        </p:nvSpPr>
        <p:spPr>
          <a:xfrm>
            <a:off x="1303020" y="3634740"/>
            <a:ext cx="4667219" cy="75628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27365"/>
              </a:lnSpc>
              <a:buNone/>
            </a:pPr>
            <a:r>
              <a:rPr lang="en-US" sz="1950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Desconto de até 20% do custo do benefício (Portaria MTP nº 672/2021, art. 143, III).</a:t>
            </a:r>
            <a:endParaRPr lang="en-US" sz="1950" dirty="0"/>
          </a:p>
        </p:txBody>
      </p:sp>
      <p:sp>
        <p:nvSpPr>
          <p:cNvPr id="9" name="Shape 6"/>
          <p:cNvSpPr/>
          <p:nvPr/>
        </p:nvSpPr>
        <p:spPr>
          <a:xfrm>
            <a:off x="6527721" y="2259330"/>
            <a:ext cx="5232440" cy="2803208"/>
          </a:xfrm>
          <a:prstGeom prst="roundRect">
            <a:avLst>
              <a:gd name="adj" fmla="val 5437"/>
            </a:avLst>
          </a:prstGeom>
          <a:solidFill>
            <a:srgbClr val="FFFFFF"/>
          </a:solidFill>
          <a:ln w="7620">
            <a:solidFill>
              <a:srgbClr val="DFE3EC"/>
            </a:solidFill>
            <a:prstDash val="solid"/>
          </a:ln>
          <a:effectLst>
            <a:outerShdw sx="100000" sy="100000" kx="0" ky="0" algn="bl" rotWithShape="0" blurRad="133350" dist="38100" dir="5400000">
              <a:srgbClr val="1E3A6D">
                <a:alpha val="6000"/>
              </a:srgbClr>
            </a:outerShdw>
          </a:effectLst>
        </p:spPr>
      </p:sp>
      <p:sp>
        <p:nvSpPr>
          <p:cNvPr id="10" name="Text 7"/>
          <p:cNvSpPr/>
          <p:nvPr/>
        </p:nvSpPr>
        <p:spPr>
          <a:xfrm>
            <a:off x="6878241" y="2609850"/>
            <a:ext cx="4984540" cy="52578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3300" b="1" dirty="0">
                <a:solidFill>
                  <a:srgbClr val="AF8C3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CCT</a:t>
            </a:r>
            <a:endParaRPr lang="en-US" sz="3300" dirty="0"/>
          </a:p>
        </p:txBody>
      </p:sp>
      <p:sp>
        <p:nvSpPr>
          <p:cNvPr id="11" name="Text 8"/>
          <p:cNvSpPr/>
          <p:nvPr/>
        </p:nvSpPr>
        <p:spPr>
          <a:xfrm>
            <a:off x="6878241" y="3173730"/>
            <a:ext cx="4984540" cy="3657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250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Previsão coletiva</a:t>
            </a:r>
            <a:endParaRPr lang="en-US" sz="2250" dirty="0"/>
          </a:p>
        </p:txBody>
      </p:sp>
      <p:sp>
        <p:nvSpPr>
          <p:cNvPr id="12" name="Text 9"/>
          <p:cNvSpPr/>
          <p:nvPr/>
        </p:nvSpPr>
        <p:spPr>
          <a:xfrm>
            <a:off x="6878241" y="3634740"/>
            <a:ext cx="4667342" cy="1115377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27365"/>
              </a:lnSpc>
              <a:buNone/>
            </a:pPr>
            <a:r>
              <a:rPr lang="en-US" sz="1950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Quando ACT/CCT autoriza a participação no custeio, nos percentuais e condições ali fixados.</a:t>
            </a:r>
            <a:endParaRPr lang="en-US" sz="1950" dirty="0"/>
          </a:p>
        </p:txBody>
      </p:sp>
      <p:sp>
        <p:nvSpPr>
          <p:cNvPr id="13" name="Shape 10"/>
          <p:cNvSpPr/>
          <p:nvPr/>
        </p:nvSpPr>
        <p:spPr>
          <a:xfrm>
            <a:off x="12103060" y="2259330"/>
            <a:ext cx="5232440" cy="2803208"/>
          </a:xfrm>
          <a:prstGeom prst="roundRect">
            <a:avLst>
              <a:gd name="adj" fmla="val 5437"/>
            </a:avLst>
          </a:prstGeom>
          <a:solidFill>
            <a:srgbClr val="FFFFFF"/>
          </a:solidFill>
          <a:ln w="7620">
            <a:solidFill>
              <a:srgbClr val="DFE3EC"/>
            </a:solidFill>
            <a:prstDash val="solid"/>
          </a:ln>
          <a:effectLst>
            <a:outerShdw sx="100000" sy="100000" kx="0" ky="0" algn="bl" rotWithShape="0" blurRad="133350" dist="38100" dir="5400000">
              <a:srgbClr val="1E3A6D">
                <a:alpha val="6000"/>
              </a:srgbClr>
            </a:outerShdw>
          </a:effectLst>
        </p:spPr>
      </p:sp>
      <p:sp>
        <p:nvSpPr>
          <p:cNvPr id="14" name="Text 11"/>
          <p:cNvSpPr/>
          <p:nvPr/>
        </p:nvSpPr>
        <p:spPr>
          <a:xfrm>
            <a:off x="12453581" y="2609850"/>
            <a:ext cx="4984540" cy="5943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3300" b="1" dirty="0">
                <a:solidFill>
                  <a:srgbClr val="AF8C3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✍</a:t>
            </a:r>
            <a:endParaRPr lang="en-US" sz="3300" dirty="0"/>
          </a:p>
        </p:txBody>
      </p:sp>
      <p:sp>
        <p:nvSpPr>
          <p:cNvPr id="15" name="Text 12"/>
          <p:cNvSpPr/>
          <p:nvPr/>
        </p:nvSpPr>
        <p:spPr>
          <a:xfrm>
            <a:off x="12453581" y="3242310"/>
            <a:ext cx="4984540" cy="3657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250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Autorização expressa</a:t>
            </a:r>
            <a:endParaRPr lang="en-US" sz="2250" dirty="0"/>
          </a:p>
        </p:txBody>
      </p:sp>
      <p:sp>
        <p:nvSpPr>
          <p:cNvPr id="16" name="Text 13"/>
          <p:cNvSpPr/>
          <p:nvPr/>
        </p:nvSpPr>
        <p:spPr>
          <a:xfrm>
            <a:off x="12453581" y="3703320"/>
            <a:ext cx="4667342" cy="75628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27365"/>
              </a:lnSpc>
              <a:buNone/>
            </a:pPr>
            <a:r>
              <a:rPr lang="en-US" sz="1950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Preferencialmente escrita e individual, para afastar violação ao art. 462 da CLT.</a:t>
            </a:r>
            <a:endParaRPr lang="en-US" sz="1950" dirty="0"/>
          </a:p>
        </p:txBody>
      </p:sp>
      <p:sp>
        <p:nvSpPr>
          <p:cNvPr id="17" name="Shape 14"/>
          <p:cNvSpPr/>
          <p:nvPr/>
        </p:nvSpPr>
        <p:spPr>
          <a:xfrm>
            <a:off x="952500" y="5443538"/>
            <a:ext cx="16383000" cy="1286828"/>
          </a:xfrm>
          <a:prstGeom prst="roundRect">
            <a:avLst>
              <a:gd name="adj" fmla="val 11843"/>
            </a:avLst>
          </a:prstGeom>
          <a:solidFill>
            <a:srgbClr val="F6F1E2"/>
          </a:solidFill>
          <a:ln w="7620">
            <a:solidFill>
              <a:srgbClr val="E3D5AC"/>
            </a:solidFill>
            <a:prstDash val="solid"/>
          </a:ln>
        </p:spPr>
      </p:sp>
      <p:sp>
        <p:nvSpPr>
          <p:cNvPr id="18" name="Text 15"/>
          <p:cNvSpPr/>
          <p:nvPr/>
        </p:nvSpPr>
        <p:spPr>
          <a:xfrm>
            <a:off x="1322070" y="5698808"/>
            <a:ext cx="16135350" cy="81438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25481"/>
              </a:lnSpc>
              <a:buNone/>
            </a:pPr>
            <a:r>
              <a:rPr lang="en-US" sz="2025" b="1" dirty="0">
                <a:solidFill>
                  <a:srgbClr val="AF8C3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Na liberalidade, cumule: </a:t>
            </a:r>
            <a:pPr algn="l" indent="0" marL="0">
              <a:lnSpc>
                <a:spcPct val="125481"/>
              </a:lnSpc>
              <a:buNone/>
            </a:pPr>
            <a:r>
              <a:rPr lang="en-US" sz="2025" dirty="0">
                <a:solidFill>
                  <a:srgbClr val="28303D"/>
                </a:solidFill>
                <a:highlight>
                  <a:srgbClr val="F6F1E2"/>
                </a:highlight>
                <a:latin typeface="Arial" pitchFamily="34" charset="0"/>
                <a:ea typeface="Arial" pitchFamily="34" charset="-122"/>
                <a:cs typeface="Arial" pitchFamily="34" charset="-120"/>
              </a:rPr>
              <a:t>autorização escrita + rubrica própria de desconto na folha + comprovação do custo efetivo. Desconto simbólico não descaracteriza; desconto </a:t>
            </a:r>
            <a:pPr algn="l" indent="0" marL="0">
              <a:lnSpc>
                <a:spcPct val="125481"/>
              </a:lnSpc>
              <a:buNone/>
            </a:pPr>
            <a:r>
              <a:rPr lang="en-US" sz="2025" b="1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integral </a:t>
            </a:r>
            <a:pPr algn="l" indent="0" marL="0">
              <a:lnSpc>
                <a:spcPct val="125481"/>
              </a:lnSpc>
              <a:buNone/>
            </a:pPr>
            <a:r>
              <a:rPr lang="en-US" sz="2025" dirty="0">
                <a:solidFill>
                  <a:srgbClr val="28303D"/>
                </a:solidFill>
                <a:highlight>
                  <a:srgbClr val="F6F1E2"/>
                </a:highlight>
                <a:latin typeface="Arial" pitchFamily="34" charset="0"/>
                <a:ea typeface="Arial" pitchFamily="34" charset="-122"/>
                <a:cs typeface="Arial" pitchFamily="34" charset="-120"/>
              </a:rPr>
              <a:t>desnatura o benefício.</a:t>
            </a:r>
            <a:endParaRPr lang="en-US" sz="2025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19" b="19"/>
          <a:stretch/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952500" y="762000"/>
            <a:ext cx="18021300" cy="3124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75" b="1" spc="225" kern="0" dirty="0">
                <a:solidFill>
                  <a:srgbClr val="AF8C3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CONSULTA RÁPIDA DO FECHAMENTO</a:t>
            </a:r>
            <a:endParaRPr lang="en-US" sz="1875" dirty="0"/>
          </a:p>
        </p:txBody>
      </p:sp>
      <p:sp>
        <p:nvSpPr>
          <p:cNvPr id="4" name="Text 1"/>
          <p:cNvSpPr/>
          <p:nvPr/>
        </p:nvSpPr>
        <p:spPr>
          <a:xfrm>
            <a:off x="952500" y="1169670"/>
            <a:ext cx="18021300" cy="6705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4350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Incidências por modalidade</a:t>
            </a:r>
            <a:endParaRPr lang="en-US" sz="4350" dirty="0"/>
          </a:p>
        </p:txBody>
      </p:sp>
      <p:sp>
        <p:nvSpPr>
          <p:cNvPr id="5" name="Shape 2"/>
          <p:cNvSpPr/>
          <p:nvPr/>
        </p:nvSpPr>
        <p:spPr>
          <a:xfrm>
            <a:off x="952500" y="2164080"/>
            <a:ext cx="5518785" cy="640080"/>
          </a:xfrm>
          <a:prstGeom prst="roundRect">
            <a:avLst>
              <a:gd name="adj" fmla="val 17857"/>
            </a:avLst>
          </a:prstGeom>
          <a:solidFill>
            <a:srgbClr val="1E3A6D"/>
          </a:solidFill>
          <a:ln/>
        </p:spPr>
      </p:sp>
      <p:sp>
        <p:nvSpPr>
          <p:cNvPr id="6" name="Text 3"/>
          <p:cNvSpPr/>
          <p:nvPr/>
        </p:nvSpPr>
        <p:spPr>
          <a:xfrm>
            <a:off x="1181100" y="2335530"/>
            <a:ext cx="5227149" cy="33528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lnSpc>
                <a:spcPct val="114706"/>
              </a:lnSpc>
              <a:buNone/>
            </a:pPr>
            <a:r>
              <a:rPr lang="en-US" sz="18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Forma de concessão</a:t>
            </a:r>
            <a:endParaRPr lang="en-US" sz="1800" dirty="0"/>
          </a:p>
        </p:txBody>
      </p:sp>
      <p:sp>
        <p:nvSpPr>
          <p:cNvPr id="7" name="Shape 4"/>
          <p:cNvSpPr/>
          <p:nvPr/>
        </p:nvSpPr>
        <p:spPr>
          <a:xfrm>
            <a:off x="6471285" y="2164080"/>
            <a:ext cx="1434465" cy="640080"/>
          </a:xfrm>
          <a:prstGeom prst="rect">
            <a:avLst/>
          </a:prstGeom>
          <a:solidFill>
            <a:srgbClr val="1E3A6D"/>
          </a:solidFill>
          <a:ln/>
        </p:spPr>
      </p:sp>
      <p:sp>
        <p:nvSpPr>
          <p:cNvPr id="8" name="Text 5"/>
          <p:cNvSpPr/>
          <p:nvPr/>
        </p:nvSpPr>
        <p:spPr>
          <a:xfrm>
            <a:off x="6623685" y="2335530"/>
            <a:ext cx="1129665" cy="33528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ctr" indent="0" marL="0">
              <a:lnSpc>
                <a:spcPct val="114706"/>
              </a:lnSpc>
              <a:buNone/>
            </a:pPr>
            <a:r>
              <a:rPr lang="en-US" sz="18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INSS</a:t>
            </a:r>
            <a:endParaRPr lang="en-US" sz="1800" dirty="0"/>
          </a:p>
        </p:txBody>
      </p:sp>
      <p:sp>
        <p:nvSpPr>
          <p:cNvPr id="9" name="Shape 6"/>
          <p:cNvSpPr/>
          <p:nvPr/>
        </p:nvSpPr>
        <p:spPr>
          <a:xfrm>
            <a:off x="7905750" y="2164080"/>
            <a:ext cx="1553647" cy="640080"/>
          </a:xfrm>
          <a:prstGeom prst="rect">
            <a:avLst/>
          </a:prstGeom>
          <a:solidFill>
            <a:srgbClr val="1E3A6D"/>
          </a:solidFill>
          <a:ln/>
        </p:spPr>
      </p:sp>
      <p:sp>
        <p:nvSpPr>
          <p:cNvPr id="10" name="Text 7"/>
          <p:cNvSpPr/>
          <p:nvPr/>
        </p:nvSpPr>
        <p:spPr>
          <a:xfrm>
            <a:off x="8058150" y="2335530"/>
            <a:ext cx="1248847" cy="33528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ctr" indent="0" marL="0">
              <a:lnSpc>
                <a:spcPct val="114706"/>
              </a:lnSpc>
              <a:buNone/>
            </a:pPr>
            <a:r>
              <a:rPr lang="en-US" sz="18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FGTS</a:t>
            </a:r>
            <a:endParaRPr lang="en-US" sz="1800" dirty="0"/>
          </a:p>
        </p:txBody>
      </p:sp>
      <p:sp>
        <p:nvSpPr>
          <p:cNvPr id="11" name="Shape 8"/>
          <p:cNvSpPr/>
          <p:nvPr/>
        </p:nvSpPr>
        <p:spPr>
          <a:xfrm>
            <a:off x="9459396" y="2164080"/>
            <a:ext cx="1946791" cy="640080"/>
          </a:xfrm>
          <a:prstGeom prst="rect">
            <a:avLst/>
          </a:prstGeom>
          <a:solidFill>
            <a:srgbClr val="1E3A6D"/>
          </a:solidFill>
          <a:ln/>
        </p:spPr>
      </p:sp>
      <p:sp>
        <p:nvSpPr>
          <p:cNvPr id="12" name="Text 9"/>
          <p:cNvSpPr/>
          <p:nvPr/>
        </p:nvSpPr>
        <p:spPr>
          <a:xfrm>
            <a:off x="9611796" y="2335530"/>
            <a:ext cx="1641991" cy="33528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ctr" indent="0" marL="0">
              <a:lnSpc>
                <a:spcPct val="114706"/>
              </a:lnSpc>
              <a:buNone/>
            </a:pPr>
            <a:r>
              <a:rPr lang="en-US" sz="18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IRRF</a:t>
            </a:r>
            <a:endParaRPr lang="en-US" sz="1800" dirty="0"/>
          </a:p>
        </p:txBody>
      </p:sp>
      <p:sp>
        <p:nvSpPr>
          <p:cNvPr id="13" name="Shape 10"/>
          <p:cNvSpPr/>
          <p:nvPr/>
        </p:nvSpPr>
        <p:spPr>
          <a:xfrm>
            <a:off x="11406188" y="2164080"/>
            <a:ext cx="5929313" cy="640080"/>
          </a:xfrm>
          <a:prstGeom prst="rect">
            <a:avLst/>
          </a:prstGeom>
          <a:solidFill>
            <a:srgbClr val="1E3A6D"/>
          </a:solidFill>
          <a:ln/>
        </p:spPr>
      </p:sp>
      <p:sp>
        <p:nvSpPr>
          <p:cNvPr id="14" name="Text 11"/>
          <p:cNvSpPr/>
          <p:nvPr/>
        </p:nvSpPr>
        <p:spPr>
          <a:xfrm>
            <a:off x="11634788" y="2335530"/>
            <a:ext cx="5649992" cy="33528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lnSpc>
                <a:spcPct val="114706"/>
              </a:lnSpc>
              <a:buNone/>
            </a:pPr>
            <a:r>
              <a:rPr lang="en-US" sz="18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Reflexos</a:t>
            </a:r>
            <a:endParaRPr lang="en-US" sz="1800" dirty="0"/>
          </a:p>
        </p:txBody>
      </p:sp>
      <p:sp>
        <p:nvSpPr>
          <p:cNvPr id="15" name="Shape 12"/>
          <p:cNvSpPr/>
          <p:nvPr/>
        </p:nvSpPr>
        <p:spPr>
          <a:xfrm>
            <a:off x="952500" y="2804160"/>
            <a:ext cx="16383000" cy="694373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16" name="Shape 13"/>
          <p:cNvSpPr/>
          <p:nvPr/>
        </p:nvSpPr>
        <p:spPr>
          <a:xfrm>
            <a:off x="952500" y="3490912"/>
            <a:ext cx="5518785" cy="9525"/>
          </a:xfrm>
          <a:prstGeom prst="rect">
            <a:avLst/>
          </a:prstGeom>
          <a:solidFill>
            <a:srgbClr val="E3E7F0"/>
          </a:solidFill>
          <a:ln/>
        </p:spPr>
      </p:sp>
      <p:sp>
        <p:nvSpPr>
          <p:cNvPr id="17" name="Text 14"/>
          <p:cNvSpPr/>
          <p:nvPr/>
        </p:nvSpPr>
        <p:spPr>
          <a:xfrm>
            <a:off x="1181100" y="2994660"/>
            <a:ext cx="5227149" cy="34385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lnSpc>
                <a:spcPct val="112847"/>
              </a:lnSpc>
              <a:buNone/>
            </a:pPr>
            <a:r>
              <a:rPr lang="en-US" sz="1875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Cartão/tíquete — com PAT</a:t>
            </a:r>
            <a:endParaRPr lang="en-US" sz="1875" dirty="0"/>
          </a:p>
        </p:txBody>
      </p:sp>
      <p:sp>
        <p:nvSpPr>
          <p:cNvPr id="18" name="Shape 15"/>
          <p:cNvSpPr/>
          <p:nvPr/>
        </p:nvSpPr>
        <p:spPr>
          <a:xfrm>
            <a:off x="6471285" y="3490912"/>
            <a:ext cx="1434465" cy="9525"/>
          </a:xfrm>
          <a:prstGeom prst="rect">
            <a:avLst/>
          </a:prstGeom>
          <a:solidFill>
            <a:srgbClr val="E3E7F0"/>
          </a:solidFill>
          <a:ln/>
        </p:spPr>
      </p:sp>
      <p:sp>
        <p:nvSpPr>
          <p:cNvPr id="19" name="Text 16"/>
          <p:cNvSpPr/>
          <p:nvPr/>
        </p:nvSpPr>
        <p:spPr>
          <a:xfrm>
            <a:off x="6623685" y="2994660"/>
            <a:ext cx="1129665" cy="34385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ctr" indent="0" marL="0">
              <a:lnSpc>
                <a:spcPct val="112847"/>
              </a:lnSpc>
              <a:buNone/>
            </a:pPr>
            <a:r>
              <a:rPr lang="en-US" sz="1875" b="1" dirty="0">
                <a:solidFill>
                  <a:srgbClr val="2E7D4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Não</a:t>
            </a:r>
            <a:endParaRPr lang="en-US" sz="1875" dirty="0"/>
          </a:p>
        </p:txBody>
      </p:sp>
      <p:sp>
        <p:nvSpPr>
          <p:cNvPr id="20" name="Shape 17"/>
          <p:cNvSpPr/>
          <p:nvPr/>
        </p:nvSpPr>
        <p:spPr>
          <a:xfrm>
            <a:off x="7905750" y="3490912"/>
            <a:ext cx="1553647" cy="9525"/>
          </a:xfrm>
          <a:prstGeom prst="rect">
            <a:avLst/>
          </a:prstGeom>
          <a:solidFill>
            <a:srgbClr val="E3E7F0"/>
          </a:solidFill>
          <a:ln/>
        </p:spPr>
      </p:sp>
      <p:sp>
        <p:nvSpPr>
          <p:cNvPr id="21" name="Text 18"/>
          <p:cNvSpPr/>
          <p:nvPr/>
        </p:nvSpPr>
        <p:spPr>
          <a:xfrm>
            <a:off x="8058150" y="2994660"/>
            <a:ext cx="1248847" cy="34385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ctr" indent="0" marL="0">
              <a:lnSpc>
                <a:spcPct val="112847"/>
              </a:lnSpc>
              <a:buNone/>
            </a:pPr>
            <a:r>
              <a:rPr lang="en-US" sz="1875" b="1" dirty="0">
                <a:solidFill>
                  <a:srgbClr val="2E7D4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Não</a:t>
            </a:r>
            <a:endParaRPr lang="en-US" sz="1875" dirty="0"/>
          </a:p>
        </p:txBody>
      </p:sp>
      <p:sp>
        <p:nvSpPr>
          <p:cNvPr id="22" name="Shape 19"/>
          <p:cNvSpPr/>
          <p:nvPr/>
        </p:nvSpPr>
        <p:spPr>
          <a:xfrm>
            <a:off x="9459396" y="3490912"/>
            <a:ext cx="1946791" cy="9525"/>
          </a:xfrm>
          <a:prstGeom prst="rect">
            <a:avLst/>
          </a:prstGeom>
          <a:solidFill>
            <a:srgbClr val="E3E7F0"/>
          </a:solidFill>
          <a:ln/>
        </p:spPr>
      </p:sp>
      <p:sp>
        <p:nvSpPr>
          <p:cNvPr id="23" name="Text 20"/>
          <p:cNvSpPr/>
          <p:nvPr/>
        </p:nvSpPr>
        <p:spPr>
          <a:xfrm>
            <a:off x="9611796" y="2994660"/>
            <a:ext cx="1641991" cy="34385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ctr" indent="0" marL="0">
              <a:lnSpc>
                <a:spcPct val="112847"/>
              </a:lnSpc>
              <a:buNone/>
            </a:pPr>
            <a:r>
              <a:rPr lang="en-US" sz="1875" b="1" dirty="0">
                <a:solidFill>
                  <a:srgbClr val="2E7D4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Não</a:t>
            </a:r>
            <a:endParaRPr lang="en-US" sz="1875" dirty="0"/>
          </a:p>
        </p:txBody>
      </p:sp>
      <p:sp>
        <p:nvSpPr>
          <p:cNvPr id="24" name="Shape 21"/>
          <p:cNvSpPr/>
          <p:nvPr/>
        </p:nvSpPr>
        <p:spPr>
          <a:xfrm>
            <a:off x="11406188" y="3490912"/>
            <a:ext cx="5929313" cy="9525"/>
          </a:xfrm>
          <a:prstGeom prst="rect">
            <a:avLst/>
          </a:prstGeom>
          <a:solidFill>
            <a:srgbClr val="E3E7F0"/>
          </a:solidFill>
          <a:ln/>
        </p:spPr>
      </p:sp>
      <p:sp>
        <p:nvSpPr>
          <p:cNvPr id="25" name="Text 22"/>
          <p:cNvSpPr/>
          <p:nvPr/>
        </p:nvSpPr>
        <p:spPr>
          <a:xfrm>
            <a:off x="11634788" y="2994660"/>
            <a:ext cx="5649992" cy="34385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lnSpc>
                <a:spcPct val="112847"/>
              </a:lnSpc>
              <a:buNone/>
            </a:pPr>
            <a:r>
              <a:rPr lang="en-US" sz="1875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Não gera</a:t>
            </a:r>
            <a:endParaRPr lang="en-US" sz="1875" dirty="0"/>
          </a:p>
        </p:txBody>
      </p:sp>
      <p:sp>
        <p:nvSpPr>
          <p:cNvPr id="26" name="Shape 23"/>
          <p:cNvSpPr/>
          <p:nvPr/>
        </p:nvSpPr>
        <p:spPr>
          <a:xfrm>
            <a:off x="952500" y="3498533"/>
            <a:ext cx="16383000" cy="698183"/>
          </a:xfrm>
          <a:prstGeom prst="rect">
            <a:avLst/>
          </a:prstGeom>
          <a:solidFill>
            <a:srgbClr val="F7F8FB"/>
          </a:solidFill>
          <a:ln/>
        </p:spPr>
      </p:sp>
      <p:sp>
        <p:nvSpPr>
          <p:cNvPr id="27" name="Shape 24"/>
          <p:cNvSpPr/>
          <p:nvPr/>
        </p:nvSpPr>
        <p:spPr>
          <a:xfrm>
            <a:off x="952500" y="4189095"/>
            <a:ext cx="5518785" cy="9525"/>
          </a:xfrm>
          <a:prstGeom prst="rect">
            <a:avLst/>
          </a:prstGeom>
          <a:solidFill>
            <a:srgbClr val="E3E7F0"/>
          </a:solidFill>
          <a:ln/>
        </p:spPr>
      </p:sp>
      <p:sp>
        <p:nvSpPr>
          <p:cNvPr id="28" name="Text 25"/>
          <p:cNvSpPr/>
          <p:nvPr/>
        </p:nvSpPr>
        <p:spPr>
          <a:xfrm>
            <a:off x="1181100" y="3689033"/>
            <a:ext cx="5227149" cy="34766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lnSpc>
                <a:spcPct val="112847"/>
              </a:lnSpc>
              <a:buNone/>
            </a:pPr>
            <a:r>
              <a:rPr lang="en-US" sz="1875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Cartão/tíquete — sem PAT</a:t>
            </a:r>
            <a:endParaRPr lang="en-US" sz="1875" dirty="0"/>
          </a:p>
        </p:txBody>
      </p:sp>
      <p:sp>
        <p:nvSpPr>
          <p:cNvPr id="29" name="Shape 26"/>
          <p:cNvSpPr/>
          <p:nvPr/>
        </p:nvSpPr>
        <p:spPr>
          <a:xfrm>
            <a:off x="6471285" y="4189095"/>
            <a:ext cx="1434465" cy="9525"/>
          </a:xfrm>
          <a:prstGeom prst="rect">
            <a:avLst/>
          </a:prstGeom>
          <a:solidFill>
            <a:srgbClr val="E3E7F0"/>
          </a:solidFill>
          <a:ln/>
        </p:spPr>
      </p:sp>
      <p:sp>
        <p:nvSpPr>
          <p:cNvPr id="30" name="Text 27"/>
          <p:cNvSpPr/>
          <p:nvPr/>
        </p:nvSpPr>
        <p:spPr>
          <a:xfrm>
            <a:off x="6623685" y="3689033"/>
            <a:ext cx="1129665" cy="34766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ctr" indent="0" marL="0">
              <a:lnSpc>
                <a:spcPct val="112847"/>
              </a:lnSpc>
              <a:buNone/>
            </a:pPr>
            <a:r>
              <a:rPr lang="en-US" sz="1875" b="1" dirty="0">
                <a:solidFill>
                  <a:srgbClr val="2E7D4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Não</a:t>
            </a:r>
            <a:endParaRPr lang="en-US" sz="1875" dirty="0"/>
          </a:p>
        </p:txBody>
      </p:sp>
      <p:sp>
        <p:nvSpPr>
          <p:cNvPr id="31" name="Shape 28"/>
          <p:cNvSpPr/>
          <p:nvPr/>
        </p:nvSpPr>
        <p:spPr>
          <a:xfrm>
            <a:off x="7905750" y="4189095"/>
            <a:ext cx="1553647" cy="9525"/>
          </a:xfrm>
          <a:prstGeom prst="rect">
            <a:avLst/>
          </a:prstGeom>
          <a:solidFill>
            <a:srgbClr val="E3E7F0"/>
          </a:solidFill>
          <a:ln/>
        </p:spPr>
      </p:sp>
      <p:sp>
        <p:nvSpPr>
          <p:cNvPr id="32" name="Text 29"/>
          <p:cNvSpPr/>
          <p:nvPr/>
        </p:nvSpPr>
        <p:spPr>
          <a:xfrm>
            <a:off x="8058150" y="3689033"/>
            <a:ext cx="1248847" cy="34766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ctr" indent="0" marL="0">
              <a:lnSpc>
                <a:spcPct val="112847"/>
              </a:lnSpc>
              <a:buNone/>
            </a:pPr>
            <a:r>
              <a:rPr lang="en-US" sz="1875" b="1" dirty="0">
                <a:solidFill>
                  <a:srgbClr val="2E7D4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Não</a:t>
            </a:r>
            <a:endParaRPr lang="en-US" sz="1875" dirty="0"/>
          </a:p>
        </p:txBody>
      </p:sp>
      <p:sp>
        <p:nvSpPr>
          <p:cNvPr id="33" name="Shape 30"/>
          <p:cNvSpPr/>
          <p:nvPr/>
        </p:nvSpPr>
        <p:spPr>
          <a:xfrm>
            <a:off x="9459396" y="4189095"/>
            <a:ext cx="1946791" cy="9525"/>
          </a:xfrm>
          <a:prstGeom prst="rect">
            <a:avLst/>
          </a:prstGeom>
          <a:solidFill>
            <a:srgbClr val="E3E7F0"/>
          </a:solidFill>
          <a:ln/>
        </p:spPr>
      </p:sp>
      <p:sp>
        <p:nvSpPr>
          <p:cNvPr id="34" name="Text 31"/>
          <p:cNvSpPr/>
          <p:nvPr/>
        </p:nvSpPr>
        <p:spPr>
          <a:xfrm>
            <a:off x="9611796" y="3689033"/>
            <a:ext cx="1641991" cy="34766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ctr" indent="0" marL="0">
              <a:lnSpc>
                <a:spcPct val="112847"/>
              </a:lnSpc>
              <a:buNone/>
            </a:pPr>
            <a:r>
              <a:rPr lang="en-US" sz="1875" b="1" dirty="0">
                <a:solidFill>
                  <a:srgbClr val="2E7D4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Não</a:t>
            </a:r>
            <a:endParaRPr lang="en-US" sz="1875" dirty="0"/>
          </a:p>
        </p:txBody>
      </p:sp>
      <p:sp>
        <p:nvSpPr>
          <p:cNvPr id="35" name="Shape 32"/>
          <p:cNvSpPr/>
          <p:nvPr/>
        </p:nvSpPr>
        <p:spPr>
          <a:xfrm>
            <a:off x="11406188" y="4189095"/>
            <a:ext cx="5929313" cy="9525"/>
          </a:xfrm>
          <a:prstGeom prst="rect">
            <a:avLst/>
          </a:prstGeom>
          <a:solidFill>
            <a:srgbClr val="E3E7F0"/>
          </a:solidFill>
          <a:ln/>
        </p:spPr>
      </p:sp>
      <p:sp>
        <p:nvSpPr>
          <p:cNvPr id="36" name="Text 33"/>
          <p:cNvSpPr/>
          <p:nvPr/>
        </p:nvSpPr>
        <p:spPr>
          <a:xfrm>
            <a:off x="11634788" y="3689033"/>
            <a:ext cx="5649992" cy="34766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lnSpc>
                <a:spcPct val="112847"/>
              </a:lnSpc>
              <a:buNone/>
            </a:pPr>
            <a:r>
              <a:rPr lang="en-US" sz="1875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Não gera (art. 457, § 2º, CLT)</a:t>
            </a:r>
            <a:endParaRPr lang="en-US" sz="1875" dirty="0"/>
          </a:p>
        </p:txBody>
      </p:sp>
      <p:sp>
        <p:nvSpPr>
          <p:cNvPr id="37" name="Shape 34"/>
          <p:cNvSpPr/>
          <p:nvPr/>
        </p:nvSpPr>
        <p:spPr>
          <a:xfrm>
            <a:off x="952500" y="4196715"/>
            <a:ext cx="16383000" cy="698183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38" name="Shape 35"/>
          <p:cNvSpPr/>
          <p:nvPr/>
        </p:nvSpPr>
        <p:spPr>
          <a:xfrm>
            <a:off x="952500" y="4887278"/>
            <a:ext cx="5518785" cy="9525"/>
          </a:xfrm>
          <a:prstGeom prst="rect">
            <a:avLst/>
          </a:prstGeom>
          <a:solidFill>
            <a:srgbClr val="E3E7F0"/>
          </a:solidFill>
          <a:ln/>
        </p:spPr>
      </p:sp>
      <p:sp>
        <p:nvSpPr>
          <p:cNvPr id="39" name="Text 36"/>
          <p:cNvSpPr/>
          <p:nvPr/>
        </p:nvSpPr>
        <p:spPr>
          <a:xfrm>
            <a:off x="1181100" y="4387215"/>
            <a:ext cx="5227149" cy="34766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lnSpc>
                <a:spcPct val="112847"/>
              </a:lnSpc>
              <a:buNone/>
            </a:pPr>
            <a:r>
              <a:rPr lang="en-US" sz="1875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Cesta / in natura — com PAT</a:t>
            </a:r>
            <a:endParaRPr lang="en-US" sz="1875" dirty="0"/>
          </a:p>
        </p:txBody>
      </p:sp>
      <p:sp>
        <p:nvSpPr>
          <p:cNvPr id="40" name="Shape 37"/>
          <p:cNvSpPr/>
          <p:nvPr/>
        </p:nvSpPr>
        <p:spPr>
          <a:xfrm>
            <a:off x="6471285" y="4887278"/>
            <a:ext cx="1434465" cy="9525"/>
          </a:xfrm>
          <a:prstGeom prst="rect">
            <a:avLst/>
          </a:prstGeom>
          <a:solidFill>
            <a:srgbClr val="E3E7F0"/>
          </a:solidFill>
          <a:ln/>
        </p:spPr>
      </p:sp>
      <p:sp>
        <p:nvSpPr>
          <p:cNvPr id="41" name="Text 38"/>
          <p:cNvSpPr/>
          <p:nvPr/>
        </p:nvSpPr>
        <p:spPr>
          <a:xfrm>
            <a:off x="6623685" y="4387215"/>
            <a:ext cx="1129665" cy="34766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ctr" indent="0" marL="0">
              <a:lnSpc>
                <a:spcPct val="112847"/>
              </a:lnSpc>
              <a:buNone/>
            </a:pPr>
            <a:r>
              <a:rPr lang="en-US" sz="1875" b="1" dirty="0">
                <a:solidFill>
                  <a:srgbClr val="2E7D4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Não</a:t>
            </a:r>
            <a:endParaRPr lang="en-US" sz="1875" dirty="0"/>
          </a:p>
        </p:txBody>
      </p:sp>
      <p:sp>
        <p:nvSpPr>
          <p:cNvPr id="42" name="Shape 39"/>
          <p:cNvSpPr/>
          <p:nvPr/>
        </p:nvSpPr>
        <p:spPr>
          <a:xfrm>
            <a:off x="7905750" y="4887278"/>
            <a:ext cx="1553647" cy="9525"/>
          </a:xfrm>
          <a:prstGeom prst="rect">
            <a:avLst/>
          </a:prstGeom>
          <a:solidFill>
            <a:srgbClr val="E3E7F0"/>
          </a:solidFill>
          <a:ln/>
        </p:spPr>
      </p:sp>
      <p:sp>
        <p:nvSpPr>
          <p:cNvPr id="43" name="Text 40"/>
          <p:cNvSpPr/>
          <p:nvPr/>
        </p:nvSpPr>
        <p:spPr>
          <a:xfrm>
            <a:off x="8058150" y="4387215"/>
            <a:ext cx="1248847" cy="34766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ctr" indent="0" marL="0">
              <a:lnSpc>
                <a:spcPct val="112847"/>
              </a:lnSpc>
              <a:buNone/>
            </a:pPr>
            <a:r>
              <a:rPr lang="en-US" sz="1875" b="1" dirty="0">
                <a:solidFill>
                  <a:srgbClr val="2E7D4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Não</a:t>
            </a:r>
            <a:endParaRPr lang="en-US" sz="1875" dirty="0"/>
          </a:p>
        </p:txBody>
      </p:sp>
      <p:sp>
        <p:nvSpPr>
          <p:cNvPr id="44" name="Shape 41"/>
          <p:cNvSpPr/>
          <p:nvPr/>
        </p:nvSpPr>
        <p:spPr>
          <a:xfrm>
            <a:off x="9459396" y="4887278"/>
            <a:ext cx="1946791" cy="9525"/>
          </a:xfrm>
          <a:prstGeom prst="rect">
            <a:avLst/>
          </a:prstGeom>
          <a:solidFill>
            <a:srgbClr val="E3E7F0"/>
          </a:solidFill>
          <a:ln/>
        </p:spPr>
      </p:sp>
      <p:sp>
        <p:nvSpPr>
          <p:cNvPr id="45" name="Text 42"/>
          <p:cNvSpPr/>
          <p:nvPr/>
        </p:nvSpPr>
        <p:spPr>
          <a:xfrm>
            <a:off x="9611796" y="4387215"/>
            <a:ext cx="1641991" cy="34766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ctr" indent="0" marL="0">
              <a:lnSpc>
                <a:spcPct val="112847"/>
              </a:lnSpc>
              <a:buNone/>
            </a:pPr>
            <a:r>
              <a:rPr lang="en-US" sz="1875" b="1" dirty="0">
                <a:solidFill>
                  <a:srgbClr val="2E7D4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Não</a:t>
            </a:r>
            <a:endParaRPr lang="en-US" sz="1875" dirty="0"/>
          </a:p>
        </p:txBody>
      </p:sp>
      <p:sp>
        <p:nvSpPr>
          <p:cNvPr id="46" name="Shape 43"/>
          <p:cNvSpPr/>
          <p:nvPr/>
        </p:nvSpPr>
        <p:spPr>
          <a:xfrm>
            <a:off x="11406188" y="4887278"/>
            <a:ext cx="5929313" cy="9525"/>
          </a:xfrm>
          <a:prstGeom prst="rect">
            <a:avLst/>
          </a:prstGeom>
          <a:solidFill>
            <a:srgbClr val="E3E7F0"/>
          </a:solidFill>
          <a:ln/>
        </p:spPr>
      </p:sp>
      <p:sp>
        <p:nvSpPr>
          <p:cNvPr id="47" name="Text 44"/>
          <p:cNvSpPr/>
          <p:nvPr/>
        </p:nvSpPr>
        <p:spPr>
          <a:xfrm>
            <a:off x="11634788" y="4387215"/>
            <a:ext cx="5649992" cy="34766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lnSpc>
                <a:spcPct val="112847"/>
              </a:lnSpc>
              <a:buNone/>
            </a:pPr>
            <a:r>
              <a:rPr lang="en-US" sz="1875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Não gera</a:t>
            </a:r>
            <a:endParaRPr lang="en-US" sz="1875" dirty="0"/>
          </a:p>
        </p:txBody>
      </p:sp>
      <p:sp>
        <p:nvSpPr>
          <p:cNvPr id="48" name="Shape 45"/>
          <p:cNvSpPr/>
          <p:nvPr/>
        </p:nvSpPr>
        <p:spPr>
          <a:xfrm>
            <a:off x="952500" y="4894898"/>
            <a:ext cx="16383000" cy="698183"/>
          </a:xfrm>
          <a:prstGeom prst="rect">
            <a:avLst/>
          </a:prstGeom>
          <a:solidFill>
            <a:srgbClr val="F6F1E2"/>
          </a:solidFill>
          <a:ln/>
        </p:spPr>
      </p:sp>
      <p:sp>
        <p:nvSpPr>
          <p:cNvPr id="49" name="Shape 46"/>
          <p:cNvSpPr/>
          <p:nvPr/>
        </p:nvSpPr>
        <p:spPr>
          <a:xfrm>
            <a:off x="952500" y="5585460"/>
            <a:ext cx="5518785" cy="9525"/>
          </a:xfrm>
          <a:prstGeom prst="rect">
            <a:avLst/>
          </a:prstGeom>
          <a:solidFill>
            <a:srgbClr val="E3D5AC"/>
          </a:solidFill>
          <a:ln/>
        </p:spPr>
      </p:sp>
      <p:sp>
        <p:nvSpPr>
          <p:cNvPr id="50" name="Text 47"/>
          <p:cNvSpPr/>
          <p:nvPr/>
        </p:nvSpPr>
        <p:spPr>
          <a:xfrm>
            <a:off x="1181100" y="5085398"/>
            <a:ext cx="5227149" cy="34766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lnSpc>
                <a:spcPct val="112847"/>
              </a:lnSpc>
              <a:buNone/>
            </a:pPr>
            <a:r>
              <a:rPr lang="en-US" sz="1875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Cesta / in natura — sem PAT</a:t>
            </a:r>
            <a:endParaRPr lang="en-US" sz="1875" dirty="0"/>
          </a:p>
        </p:txBody>
      </p:sp>
      <p:sp>
        <p:nvSpPr>
          <p:cNvPr id="51" name="Shape 48"/>
          <p:cNvSpPr/>
          <p:nvPr/>
        </p:nvSpPr>
        <p:spPr>
          <a:xfrm>
            <a:off x="6471285" y="5585460"/>
            <a:ext cx="1434465" cy="9525"/>
          </a:xfrm>
          <a:prstGeom prst="rect">
            <a:avLst/>
          </a:prstGeom>
          <a:solidFill>
            <a:srgbClr val="E3D5AC"/>
          </a:solidFill>
          <a:ln/>
        </p:spPr>
      </p:sp>
      <p:sp>
        <p:nvSpPr>
          <p:cNvPr id="52" name="Text 49"/>
          <p:cNvSpPr/>
          <p:nvPr/>
        </p:nvSpPr>
        <p:spPr>
          <a:xfrm>
            <a:off x="6623685" y="5085398"/>
            <a:ext cx="1129665" cy="34766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ctr" indent="0" marL="0">
              <a:lnSpc>
                <a:spcPct val="112847"/>
              </a:lnSpc>
              <a:buNone/>
            </a:pPr>
            <a:r>
              <a:rPr lang="en-US" sz="1875" b="1" dirty="0">
                <a:solidFill>
                  <a:srgbClr val="2E7D4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Não</a:t>
            </a:r>
            <a:endParaRPr lang="en-US" sz="1875" dirty="0"/>
          </a:p>
        </p:txBody>
      </p:sp>
      <p:sp>
        <p:nvSpPr>
          <p:cNvPr id="53" name="Shape 50"/>
          <p:cNvSpPr/>
          <p:nvPr/>
        </p:nvSpPr>
        <p:spPr>
          <a:xfrm>
            <a:off x="7905750" y="5585460"/>
            <a:ext cx="1553647" cy="9525"/>
          </a:xfrm>
          <a:prstGeom prst="rect">
            <a:avLst/>
          </a:prstGeom>
          <a:solidFill>
            <a:srgbClr val="E3D5AC"/>
          </a:solidFill>
          <a:ln/>
        </p:spPr>
      </p:sp>
      <p:sp>
        <p:nvSpPr>
          <p:cNvPr id="54" name="Text 51"/>
          <p:cNvSpPr/>
          <p:nvPr/>
        </p:nvSpPr>
        <p:spPr>
          <a:xfrm>
            <a:off x="8058150" y="5085398"/>
            <a:ext cx="1248847" cy="34766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ctr" indent="0" marL="0">
              <a:lnSpc>
                <a:spcPct val="112847"/>
              </a:lnSpc>
              <a:buNone/>
            </a:pPr>
            <a:r>
              <a:rPr lang="en-US" sz="1875" b="1" dirty="0">
                <a:solidFill>
                  <a:srgbClr val="B3261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Sim</a:t>
            </a:r>
            <a:endParaRPr lang="en-US" sz="1875" dirty="0"/>
          </a:p>
        </p:txBody>
      </p:sp>
      <p:sp>
        <p:nvSpPr>
          <p:cNvPr id="55" name="Shape 52"/>
          <p:cNvSpPr/>
          <p:nvPr/>
        </p:nvSpPr>
        <p:spPr>
          <a:xfrm>
            <a:off x="9459396" y="5585460"/>
            <a:ext cx="1946791" cy="9525"/>
          </a:xfrm>
          <a:prstGeom prst="rect">
            <a:avLst/>
          </a:prstGeom>
          <a:solidFill>
            <a:srgbClr val="E3D5AC"/>
          </a:solidFill>
          <a:ln/>
        </p:spPr>
      </p:sp>
      <p:sp>
        <p:nvSpPr>
          <p:cNvPr id="56" name="Text 53"/>
          <p:cNvSpPr/>
          <p:nvPr/>
        </p:nvSpPr>
        <p:spPr>
          <a:xfrm>
            <a:off x="9611796" y="5085398"/>
            <a:ext cx="1641991" cy="34766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ctr" indent="0" marL="0">
              <a:lnSpc>
                <a:spcPct val="112847"/>
              </a:lnSpc>
              <a:buNone/>
            </a:pPr>
            <a:r>
              <a:rPr lang="en-US" sz="1875" b="1" dirty="0">
                <a:solidFill>
                  <a:srgbClr val="8A6D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Verificar</a:t>
            </a:r>
            <a:endParaRPr lang="en-US" sz="1875" dirty="0"/>
          </a:p>
        </p:txBody>
      </p:sp>
      <p:sp>
        <p:nvSpPr>
          <p:cNvPr id="57" name="Shape 54"/>
          <p:cNvSpPr/>
          <p:nvPr/>
        </p:nvSpPr>
        <p:spPr>
          <a:xfrm>
            <a:off x="11406188" y="5585460"/>
            <a:ext cx="5929313" cy="9525"/>
          </a:xfrm>
          <a:prstGeom prst="rect">
            <a:avLst/>
          </a:prstGeom>
          <a:solidFill>
            <a:srgbClr val="E3D5AC"/>
          </a:solidFill>
          <a:ln/>
        </p:spPr>
      </p:sp>
      <p:sp>
        <p:nvSpPr>
          <p:cNvPr id="58" name="Text 55"/>
          <p:cNvSpPr/>
          <p:nvPr/>
        </p:nvSpPr>
        <p:spPr>
          <a:xfrm>
            <a:off x="11634788" y="5085398"/>
            <a:ext cx="5649992" cy="34766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lnSpc>
                <a:spcPct val="112847"/>
              </a:lnSpc>
              <a:buNone/>
            </a:pPr>
            <a:r>
              <a:rPr lang="en-US" sz="1875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Risco de integração (art. 458, CLT)</a:t>
            </a:r>
            <a:endParaRPr lang="en-US" sz="1875" dirty="0"/>
          </a:p>
        </p:txBody>
      </p:sp>
      <p:sp>
        <p:nvSpPr>
          <p:cNvPr id="59" name="Shape 56"/>
          <p:cNvSpPr/>
          <p:nvPr/>
        </p:nvSpPr>
        <p:spPr>
          <a:xfrm>
            <a:off x="952500" y="5593080"/>
            <a:ext cx="16383000" cy="694373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60" name="Text 57"/>
          <p:cNvSpPr/>
          <p:nvPr/>
        </p:nvSpPr>
        <p:spPr>
          <a:xfrm>
            <a:off x="1181100" y="5783580"/>
            <a:ext cx="5227149" cy="35147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lnSpc>
                <a:spcPct val="112847"/>
              </a:lnSpc>
              <a:buNone/>
            </a:pPr>
            <a:r>
              <a:rPr lang="en-US" sz="1875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Pagamento em dinheiro</a:t>
            </a:r>
            <a:endParaRPr lang="en-US" sz="1875" dirty="0"/>
          </a:p>
        </p:txBody>
      </p:sp>
      <p:sp>
        <p:nvSpPr>
          <p:cNvPr id="61" name="Text 58"/>
          <p:cNvSpPr/>
          <p:nvPr/>
        </p:nvSpPr>
        <p:spPr>
          <a:xfrm>
            <a:off x="6623685" y="5783580"/>
            <a:ext cx="1129665" cy="35147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ctr" indent="0" marL="0">
              <a:lnSpc>
                <a:spcPct val="112847"/>
              </a:lnSpc>
              <a:buNone/>
            </a:pPr>
            <a:r>
              <a:rPr lang="en-US" sz="1875" b="1" dirty="0">
                <a:solidFill>
                  <a:srgbClr val="B3261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Sim</a:t>
            </a:r>
            <a:endParaRPr lang="en-US" sz="1875" dirty="0"/>
          </a:p>
        </p:txBody>
      </p:sp>
      <p:sp>
        <p:nvSpPr>
          <p:cNvPr id="62" name="Text 59"/>
          <p:cNvSpPr/>
          <p:nvPr/>
        </p:nvSpPr>
        <p:spPr>
          <a:xfrm>
            <a:off x="8058150" y="5783580"/>
            <a:ext cx="1248847" cy="35147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ctr" indent="0" marL="0">
              <a:lnSpc>
                <a:spcPct val="112847"/>
              </a:lnSpc>
              <a:buNone/>
            </a:pPr>
            <a:r>
              <a:rPr lang="en-US" sz="1875" b="1" dirty="0">
                <a:solidFill>
                  <a:srgbClr val="B3261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Sim</a:t>
            </a:r>
            <a:endParaRPr lang="en-US" sz="1875" dirty="0"/>
          </a:p>
        </p:txBody>
      </p:sp>
      <p:sp>
        <p:nvSpPr>
          <p:cNvPr id="63" name="Text 60"/>
          <p:cNvSpPr/>
          <p:nvPr/>
        </p:nvSpPr>
        <p:spPr>
          <a:xfrm>
            <a:off x="9611796" y="5783580"/>
            <a:ext cx="1641991" cy="35147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ctr" indent="0" marL="0">
              <a:lnSpc>
                <a:spcPct val="112847"/>
              </a:lnSpc>
              <a:buNone/>
            </a:pPr>
            <a:r>
              <a:rPr lang="en-US" sz="1875" b="1" dirty="0">
                <a:solidFill>
                  <a:srgbClr val="B3261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Sim</a:t>
            </a:r>
            <a:endParaRPr lang="en-US" sz="1875" dirty="0"/>
          </a:p>
        </p:txBody>
      </p:sp>
      <p:sp>
        <p:nvSpPr>
          <p:cNvPr id="64" name="Text 61"/>
          <p:cNvSpPr/>
          <p:nvPr/>
        </p:nvSpPr>
        <p:spPr>
          <a:xfrm>
            <a:off x="11634788" y="5783580"/>
            <a:ext cx="5649992" cy="35147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lnSpc>
                <a:spcPct val="112847"/>
              </a:lnSpc>
              <a:buNone/>
            </a:pPr>
            <a:r>
              <a:rPr lang="en-US" sz="1875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Gera em todas as verbas</a:t>
            </a:r>
            <a:endParaRPr lang="en-US" sz="1875" dirty="0"/>
          </a:p>
        </p:txBody>
      </p:sp>
      <p:sp>
        <p:nvSpPr>
          <p:cNvPr id="65" name="Text 62"/>
          <p:cNvSpPr/>
          <p:nvPr/>
        </p:nvSpPr>
        <p:spPr>
          <a:xfrm>
            <a:off x="952500" y="6554153"/>
            <a:ext cx="18021300" cy="3810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75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Argumento para o cliente: </a:t>
            </a:r>
            <a:pPr algn="l" indent="0" marL="0">
              <a:buNone/>
            </a:pPr>
            <a:r>
              <a:rPr lang="en-US" sz="1875" dirty="0">
                <a:solidFill>
                  <a:srgbClr val="3C46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cesta básica sem PAT compõe base de FGTS (IN SIT/MTE nº 002/2025). A inscrição é gratuita, eletrônica e elimina o problema.</a:t>
            </a:r>
            <a:endParaRPr lang="en-US" sz="1875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19" b="19"/>
          <a:stretch/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952500" y="762000"/>
            <a:ext cx="18021300" cy="3124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75" b="1" spc="225" kern="0" dirty="0">
                <a:solidFill>
                  <a:srgbClr val="AF8C3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TABELA 03 DO ESOCIAL</a:t>
            </a:r>
            <a:endParaRPr lang="en-US" sz="1875" dirty="0"/>
          </a:p>
        </p:txBody>
      </p:sp>
      <p:sp>
        <p:nvSpPr>
          <p:cNvPr id="4" name="Text 1"/>
          <p:cNvSpPr/>
          <p:nvPr/>
        </p:nvSpPr>
        <p:spPr>
          <a:xfrm>
            <a:off x="952500" y="1169670"/>
            <a:ext cx="18021300" cy="6705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4350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eSocial: a rubrica certa para cada situação</a:t>
            </a:r>
            <a:endParaRPr lang="en-US" sz="4350" dirty="0"/>
          </a:p>
        </p:txBody>
      </p:sp>
      <p:sp>
        <p:nvSpPr>
          <p:cNvPr id="5" name="Shape 2"/>
          <p:cNvSpPr/>
          <p:nvPr/>
        </p:nvSpPr>
        <p:spPr>
          <a:xfrm>
            <a:off x="952500" y="2164080"/>
            <a:ext cx="1885950" cy="651510"/>
          </a:xfrm>
          <a:prstGeom prst="roundRect">
            <a:avLst>
              <a:gd name="adj" fmla="val 17544"/>
            </a:avLst>
          </a:prstGeom>
          <a:solidFill>
            <a:srgbClr val="1E3A6D"/>
          </a:solidFill>
          <a:ln/>
        </p:spPr>
      </p:sp>
      <p:sp>
        <p:nvSpPr>
          <p:cNvPr id="6" name="Text 3"/>
          <p:cNvSpPr/>
          <p:nvPr/>
        </p:nvSpPr>
        <p:spPr>
          <a:xfrm>
            <a:off x="1181100" y="2335530"/>
            <a:ext cx="1504950" cy="34671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lnSpc>
                <a:spcPct val="119118"/>
              </a:lnSpc>
              <a:buNone/>
            </a:pPr>
            <a:r>
              <a:rPr lang="en-US" sz="18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Rubrica</a:t>
            </a:r>
            <a:endParaRPr lang="en-US" sz="1800" dirty="0"/>
          </a:p>
        </p:txBody>
      </p:sp>
      <p:sp>
        <p:nvSpPr>
          <p:cNvPr id="7" name="Shape 4"/>
          <p:cNvSpPr/>
          <p:nvPr/>
        </p:nvSpPr>
        <p:spPr>
          <a:xfrm>
            <a:off x="2838450" y="2164080"/>
            <a:ext cx="9151025" cy="651510"/>
          </a:xfrm>
          <a:prstGeom prst="rect">
            <a:avLst/>
          </a:prstGeom>
          <a:solidFill>
            <a:srgbClr val="1E3A6D"/>
          </a:solidFill>
          <a:ln/>
        </p:spPr>
      </p:sp>
      <p:sp>
        <p:nvSpPr>
          <p:cNvPr id="8" name="Text 5"/>
          <p:cNvSpPr/>
          <p:nvPr/>
        </p:nvSpPr>
        <p:spPr>
          <a:xfrm>
            <a:off x="3067050" y="2335530"/>
            <a:ext cx="8968355" cy="34671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lnSpc>
                <a:spcPct val="119118"/>
              </a:lnSpc>
              <a:buNone/>
            </a:pPr>
            <a:r>
              <a:rPr lang="en-US" sz="18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Situação</a:t>
            </a:r>
            <a:endParaRPr lang="en-US" sz="1800" dirty="0"/>
          </a:p>
        </p:txBody>
      </p:sp>
      <p:sp>
        <p:nvSpPr>
          <p:cNvPr id="9" name="Shape 6"/>
          <p:cNvSpPr/>
          <p:nvPr/>
        </p:nvSpPr>
        <p:spPr>
          <a:xfrm>
            <a:off x="11989475" y="2164080"/>
            <a:ext cx="5346025" cy="651510"/>
          </a:xfrm>
          <a:prstGeom prst="rect">
            <a:avLst/>
          </a:prstGeom>
          <a:solidFill>
            <a:srgbClr val="1E3A6D"/>
          </a:solidFill>
          <a:ln/>
        </p:spPr>
      </p:sp>
      <p:sp>
        <p:nvSpPr>
          <p:cNvPr id="10" name="Text 7"/>
          <p:cNvSpPr/>
          <p:nvPr/>
        </p:nvSpPr>
        <p:spPr>
          <a:xfrm>
            <a:off x="12218075" y="2335530"/>
            <a:ext cx="5049206" cy="34671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lnSpc>
                <a:spcPct val="119118"/>
              </a:lnSpc>
              <a:buNone/>
            </a:pPr>
            <a:r>
              <a:rPr lang="en-US" sz="18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Tratamento</a:t>
            </a:r>
            <a:endParaRPr lang="en-US" sz="1800" dirty="0"/>
          </a:p>
        </p:txBody>
      </p:sp>
      <p:sp>
        <p:nvSpPr>
          <p:cNvPr id="11" name="Shape 8"/>
          <p:cNvSpPr/>
          <p:nvPr/>
        </p:nvSpPr>
        <p:spPr>
          <a:xfrm>
            <a:off x="952500" y="2815590"/>
            <a:ext cx="16383000" cy="732473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12" name="Shape 9"/>
          <p:cNvSpPr/>
          <p:nvPr/>
        </p:nvSpPr>
        <p:spPr>
          <a:xfrm>
            <a:off x="952500" y="3540443"/>
            <a:ext cx="1885950" cy="9525"/>
          </a:xfrm>
          <a:prstGeom prst="rect">
            <a:avLst/>
          </a:prstGeom>
          <a:solidFill>
            <a:srgbClr val="E3E7F0"/>
          </a:solidFill>
          <a:ln/>
        </p:spPr>
      </p:sp>
      <p:sp>
        <p:nvSpPr>
          <p:cNvPr id="13" name="Text 10"/>
          <p:cNvSpPr/>
          <p:nvPr/>
        </p:nvSpPr>
        <p:spPr>
          <a:xfrm>
            <a:off x="1181100" y="2987040"/>
            <a:ext cx="1504950" cy="42005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lnSpc>
                <a:spcPct val="95519"/>
              </a:lnSpc>
              <a:buNone/>
            </a:pPr>
            <a:r>
              <a:rPr lang="en-US" sz="2250" b="1" dirty="0">
                <a:solidFill>
                  <a:srgbClr val="B3261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1800</a:t>
            </a:r>
            <a:endParaRPr lang="en-US" sz="2250" dirty="0"/>
          </a:p>
        </p:txBody>
      </p:sp>
      <p:sp>
        <p:nvSpPr>
          <p:cNvPr id="14" name="Shape 11"/>
          <p:cNvSpPr/>
          <p:nvPr/>
        </p:nvSpPr>
        <p:spPr>
          <a:xfrm>
            <a:off x="2838450" y="3540443"/>
            <a:ext cx="9151025" cy="9525"/>
          </a:xfrm>
          <a:prstGeom prst="rect">
            <a:avLst/>
          </a:prstGeom>
          <a:solidFill>
            <a:srgbClr val="E3E7F0"/>
          </a:solidFill>
          <a:ln/>
        </p:spPr>
      </p:sp>
      <p:sp>
        <p:nvSpPr>
          <p:cNvPr id="15" name="Text 12"/>
          <p:cNvSpPr/>
          <p:nvPr/>
        </p:nvSpPr>
        <p:spPr>
          <a:xfrm>
            <a:off x="3067050" y="2987040"/>
            <a:ext cx="8968355" cy="42005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lnSpc>
                <a:spcPct val="117187"/>
              </a:lnSpc>
              <a:buNone/>
            </a:pPr>
            <a:r>
              <a:rPr lang="en-US" sz="1875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Alimentação em pecúnia (dinheiro), com caráter salarial</a:t>
            </a:r>
            <a:endParaRPr lang="en-US" sz="1875" dirty="0"/>
          </a:p>
        </p:txBody>
      </p:sp>
      <p:sp>
        <p:nvSpPr>
          <p:cNvPr id="16" name="Shape 13"/>
          <p:cNvSpPr/>
          <p:nvPr/>
        </p:nvSpPr>
        <p:spPr>
          <a:xfrm>
            <a:off x="11989475" y="3540443"/>
            <a:ext cx="5346025" cy="9525"/>
          </a:xfrm>
          <a:prstGeom prst="rect">
            <a:avLst/>
          </a:prstGeom>
          <a:solidFill>
            <a:srgbClr val="E3E7F0"/>
          </a:solidFill>
          <a:ln/>
        </p:spPr>
      </p:sp>
      <p:sp>
        <p:nvSpPr>
          <p:cNvPr id="17" name="Text 14"/>
          <p:cNvSpPr/>
          <p:nvPr/>
        </p:nvSpPr>
        <p:spPr>
          <a:xfrm>
            <a:off x="12218075" y="2987040"/>
            <a:ext cx="5049206" cy="42005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lnSpc>
                <a:spcPct val="117187"/>
              </a:lnSpc>
              <a:buNone/>
            </a:pPr>
            <a:r>
              <a:rPr lang="en-US" sz="1875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Vencimento com INSS, FGTS, IRRF e reflexos</a:t>
            </a:r>
            <a:endParaRPr lang="en-US" sz="1875" dirty="0"/>
          </a:p>
        </p:txBody>
      </p:sp>
      <p:sp>
        <p:nvSpPr>
          <p:cNvPr id="18" name="Shape 15"/>
          <p:cNvSpPr/>
          <p:nvPr/>
        </p:nvSpPr>
        <p:spPr>
          <a:xfrm>
            <a:off x="952500" y="3548063"/>
            <a:ext cx="16383000" cy="736283"/>
          </a:xfrm>
          <a:prstGeom prst="rect">
            <a:avLst/>
          </a:prstGeom>
          <a:solidFill>
            <a:srgbClr val="F7F8FB"/>
          </a:solidFill>
          <a:ln/>
        </p:spPr>
      </p:sp>
      <p:sp>
        <p:nvSpPr>
          <p:cNvPr id="19" name="Shape 16"/>
          <p:cNvSpPr/>
          <p:nvPr/>
        </p:nvSpPr>
        <p:spPr>
          <a:xfrm>
            <a:off x="952500" y="4276725"/>
            <a:ext cx="1885950" cy="9525"/>
          </a:xfrm>
          <a:prstGeom prst="rect">
            <a:avLst/>
          </a:prstGeom>
          <a:solidFill>
            <a:srgbClr val="E3E7F0"/>
          </a:solidFill>
          <a:ln/>
        </p:spPr>
      </p:sp>
      <p:sp>
        <p:nvSpPr>
          <p:cNvPr id="20" name="Text 17"/>
          <p:cNvSpPr/>
          <p:nvPr/>
        </p:nvSpPr>
        <p:spPr>
          <a:xfrm>
            <a:off x="1181100" y="3719513"/>
            <a:ext cx="1504950" cy="42386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lnSpc>
                <a:spcPct val="95519"/>
              </a:lnSpc>
              <a:buNone/>
            </a:pPr>
            <a:r>
              <a:rPr lang="en-US" sz="2250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1806</a:t>
            </a:r>
            <a:endParaRPr lang="en-US" sz="2250" dirty="0"/>
          </a:p>
        </p:txBody>
      </p:sp>
      <p:sp>
        <p:nvSpPr>
          <p:cNvPr id="21" name="Shape 18"/>
          <p:cNvSpPr/>
          <p:nvPr/>
        </p:nvSpPr>
        <p:spPr>
          <a:xfrm>
            <a:off x="2838450" y="4276725"/>
            <a:ext cx="9151025" cy="9525"/>
          </a:xfrm>
          <a:prstGeom prst="rect">
            <a:avLst/>
          </a:prstGeom>
          <a:solidFill>
            <a:srgbClr val="E3E7F0"/>
          </a:solidFill>
          <a:ln/>
        </p:spPr>
      </p:sp>
      <p:sp>
        <p:nvSpPr>
          <p:cNvPr id="22" name="Text 19"/>
          <p:cNvSpPr/>
          <p:nvPr/>
        </p:nvSpPr>
        <p:spPr>
          <a:xfrm>
            <a:off x="3067050" y="3719513"/>
            <a:ext cx="8968355" cy="42386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lnSpc>
                <a:spcPct val="117187"/>
              </a:lnSpc>
              <a:buNone/>
            </a:pPr>
            <a:r>
              <a:rPr lang="en-US" sz="1875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Tíquete/cartão — empresa </a:t>
            </a:r>
            <a:pPr algn="l" indent="0" marL="0">
              <a:lnSpc>
                <a:spcPct val="117187"/>
              </a:lnSpc>
              <a:buNone/>
            </a:pPr>
            <a:r>
              <a:rPr lang="en-US" sz="1875" b="1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inscrita </a:t>
            </a:r>
            <a:pPr algn="l" indent="0" marL="0">
              <a:lnSpc>
                <a:spcPct val="117187"/>
              </a:lnSpc>
              <a:buNone/>
            </a:pPr>
            <a:r>
              <a:rPr lang="en-US" sz="1875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 PAT (valor total, mesmo com participação)</a:t>
            </a:r>
            <a:endParaRPr lang="en-US" sz="1875" dirty="0"/>
          </a:p>
        </p:txBody>
      </p:sp>
      <p:sp>
        <p:nvSpPr>
          <p:cNvPr id="23" name="Shape 20"/>
          <p:cNvSpPr/>
          <p:nvPr/>
        </p:nvSpPr>
        <p:spPr>
          <a:xfrm>
            <a:off x="11989475" y="4276725"/>
            <a:ext cx="5346025" cy="9525"/>
          </a:xfrm>
          <a:prstGeom prst="rect">
            <a:avLst/>
          </a:prstGeom>
          <a:solidFill>
            <a:srgbClr val="E3E7F0"/>
          </a:solidFill>
          <a:ln/>
        </p:spPr>
      </p:sp>
      <p:sp>
        <p:nvSpPr>
          <p:cNvPr id="24" name="Text 21"/>
          <p:cNvSpPr/>
          <p:nvPr/>
        </p:nvSpPr>
        <p:spPr>
          <a:xfrm>
            <a:off x="12218075" y="3719513"/>
            <a:ext cx="5049206" cy="42386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lnSpc>
                <a:spcPct val="117187"/>
              </a:lnSpc>
              <a:buNone/>
            </a:pPr>
            <a:r>
              <a:rPr lang="en-US" sz="1875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Informativa, sem incidências</a:t>
            </a:r>
            <a:endParaRPr lang="en-US" sz="1875" dirty="0"/>
          </a:p>
        </p:txBody>
      </p:sp>
      <p:sp>
        <p:nvSpPr>
          <p:cNvPr id="25" name="Shape 22"/>
          <p:cNvSpPr/>
          <p:nvPr/>
        </p:nvSpPr>
        <p:spPr>
          <a:xfrm>
            <a:off x="952500" y="4284345"/>
            <a:ext cx="16383000" cy="736283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26" name="Shape 23"/>
          <p:cNvSpPr/>
          <p:nvPr/>
        </p:nvSpPr>
        <p:spPr>
          <a:xfrm>
            <a:off x="952500" y="5013008"/>
            <a:ext cx="1885950" cy="9525"/>
          </a:xfrm>
          <a:prstGeom prst="rect">
            <a:avLst/>
          </a:prstGeom>
          <a:solidFill>
            <a:srgbClr val="E3E7F0"/>
          </a:solidFill>
          <a:ln/>
        </p:spPr>
      </p:sp>
      <p:sp>
        <p:nvSpPr>
          <p:cNvPr id="27" name="Text 24"/>
          <p:cNvSpPr/>
          <p:nvPr/>
        </p:nvSpPr>
        <p:spPr>
          <a:xfrm>
            <a:off x="1181100" y="4455795"/>
            <a:ext cx="1504950" cy="42386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lnSpc>
                <a:spcPct val="95519"/>
              </a:lnSpc>
              <a:buNone/>
            </a:pPr>
            <a:r>
              <a:rPr lang="en-US" sz="2250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1807</a:t>
            </a:r>
            <a:endParaRPr lang="en-US" sz="2250" dirty="0"/>
          </a:p>
        </p:txBody>
      </p:sp>
      <p:sp>
        <p:nvSpPr>
          <p:cNvPr id="28" name="Shape 25"/>
          <p:cNvSpPr/>
          <p:nvPr/>
        </p:nvSpPr>
        <p:spPr>
          <a:xfrm>
            <a:off x="2838450" y="5013008"/>
            <a:ext cx="9151025" cy="9525"/>
          </a:xfrm>
          <a:prstGeom prst="rect">
            <a:avLst/>
          </a:prstGeom>
          <a:solidFill>
            <a:srgbClr val="E3E7F0"/>
          </a:solidFill>
          <a:ln/>
        </p:spPr>
      </p:sp>
      <p:sp>
        <p:nvSpPr>
          <p:cNvPr id="29" name="Text 26"/>
          <p:cNvSpPr/>
          <p:nvPr/>
        </p:nvSpPr>
        <p:spPr>
          <a:xfrm>
            <a:off x="3067050" y="4455795"/>
            <a:ext cx="8968355" cy="42386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lnSpc>
                <a:spcPct val="117187"/>
              </a:lnSpc>
              <a:buNone/>
            </a:pPr>
            <a:r>
              <a:rPr lang="en-US" sz="1875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Tíquete/cartão — empresa </a:t>
            </a:r>
            <a:pPr algn="l" indent="0" marL="0">
              <a:lnSpc>
                <a:spcPct val="117187"/>
              </a:lnSpc>
              <a:buNone/>
            </a:pPr>
            <a:r>
              <a:rPr lang="en-US" sz="1875" b="1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não inscrita </a:t>
            </a:r>
            <a:pPr algn="l" indent="0" marL="0">
              <a:lnSpc>
                <a:spcPct val="117187"/>
              </a:lnSpc>
              <a:buNone/>
            </a:pPr>
            <a:r>
              <a:rPr lang="en-US" sz="1875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 PAT</a:t>
            </a:r>
            <a:endParaRPr lang="en-US" sz="1875" dirty="0"/>
          </a:p>
        </p:txBody>
      </p:sp>
      <p:sp>
        <p:nvSpPr>
          <p:cNvPr id="30" name="Shape 27"/>
          <p:cNvSpPr/>
          <p:nvPr/>
        </p:nvSpPr>
        <p:spPr>
          <a:xfrm>
            <a:off x="11989475" y="5013008"/>
            <a:ext cx="5346025" cy="9525"/>
          </a:xfrm>
          <a:prstGeom prst="rect">
            <a:avLst/>
          </a:prstGeom>
          <a:solidFill>
            <a:srgbClr val="E3E7F0"/>
          </a:solidFill>
          <a:ln/>
        </p:spPr>
      </p:sp>
      <p:sp>
        <p:nvSpPr>
          <p:cNvPr id="31" name="Text 28"/>
          <p:cNvSpPr/>
          <p:nvPr/>
        </p:nvSpPr>
        <p:spPr>
          <a:xfrm>
            <a:off x="12218075" y="4455795"/>
            <a:ext cx="5049206" cy="42386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lnSpc>
                <a:spcPct val="117187"/>
              </a:lnSpc>
              <a:buNone/>
            </a:pPr>
            <a:r>
              <a:rPr lang="en-US" sz="1875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Informativa, sem incidências</a:t>
            </a:r>
            <a:endParaRPr lang="en-US" sz="1875" dirty="0"/>
          </a:p>
        </p:txBody>
      </p:sp>
      <p:sp>
        <p:nvSpPr>
          <p:cNvPr id="32" name="Shape 29"/>
          <p:cNvSpPr/>
          <p:nvPr/>
        </p:nvSpPr>
        <p:spPr>
          <a:xfrm>
            <a:off x="952500" y="5020628"/>
            <a:ext cx="16383000" cy="736283"/>
          </a:xfrm>
          <a:prstGeom prst="rect">
            <a:avLst/>
          </a:prstGeom>
          <a:solidFill>
            <a:srgbClr val="F7F8FB"/>
          </a:solidFill>
          <a:ln/>
        </p:spPr>
      </p:sp>
      <p:sp>
        <p:nvSpPr>
          <p:cNvPr id="33" name="Shape 30"/>
          <p:cNvSpPr/>
          <p:nvPr/>
        </p:nvSpPr>
        <p:spPr>
          <a:xfrm>
            <a:off x="952500" y="5749290"/>
            <a:ext cx="1885950" cy="9525"/>
          </a:xfrm>
          <a:prstGeom prst="rect">
            <a:avLst/>
          </a:prstGeom>
          <a:solidFill>
            <a:srgbClr val="E3E7F0"/>
          </a:solidFill>
          <a:ln/>
        </p:spPr>
      </p:sp>
      <p:sp>
        <p:nvSpPr>
          <p:cNvPr id="34" name="Text 31"/>
          <p:cNvSpPr/>
          <p:nvPr/>
        </p:nvSpPr>
        <p:spPr>
          <a:xfrm>
            <a:off x="1181100" y="5192078"/>
            <a:ext cx="1504950" cy="42386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lnSpc>
                <a:spcPct val="95519"/>
              </a:lnSpc>
              <a:buNone/>
            </a:pPr>
            <a:r>
              <a:rPr lang="en-US" sz="2250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1808</a:t>
            </a:r>
            <a:endParaRPr lang="en-US" sz="2250" dirty="0"/>
          </a:p>
        </p:txBody>
      </p:sp>
      <p:sp>
        <p:nvSpPr>
          <p:cNvPr id="35" name="Shape 32"/>
          <p:cNvSpPr/>
          <p:nvPr/>
        </p:nvSpPr>
        <p:spPr>
          <a:xfrm>
            <a:off x="2838450" y="5749290"/>
            <a:ext cx="9151025" cy="9525"/>
          </a:xfrm>
          <a:prstGeom prst="rect">
            <a:avLst/>
          </a:prstGeom>
          <a:solidFill>
            <a:srgbClr val="E3E7F0"/>
          </a:solidFill>
          <a:ln/>
        </p:spPr>
      </p:sp>
      <p:sp>
        <p:nvSpPr>
          <p:cNvPr id="36" name="Text 33"/>
          <p:cNvSpPr/>
          <p:nvPr/>
        </p:nvSpPr>
        <p:spPr>
          <a:xfrm>
            <a:off x="3067050" y="5192078"/>
            <a:ext cx="8968355" cy="42386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lnSpc>
                <a:spcPct val="117187"/>
              </a:lnSpc>
              <a:buNone/>
            </a:pPr>
            <a:r>
              <a:rPr lang="en-US" sz="1875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Cesta básica ou refeição in natura — </a:t>
            </a:r>
            <a:pPr algn="l" indent="0" marL="0">
              <a:lnSpc>
                <a:spcPct val="117187"/>
              </a:lnSpc>
              <a:buNone/>
            </a:pPr>
            <a:r>
              <a:rPr lang="en-US" sz="1875" b="1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com </a:t>
            </a:r>
            <a:pPr algn="l" indent="0" marL="0">
              <a:lnSpc>
                <a:spcPct val="117187"/>
              </a:lnSpc>
              <a:buNone/>
            </a:pPr>
            <a:r>
              <a:rPr lang="en-US" sz="1875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PAT</a:t>
            </a:r>
            <a:endParaRPr lang="en-US" sz="1875" dirty="0"/>
          </a:p>
        </p:txBody>
      </p:sp>
      <p:sp>
        <p:nvSpPr>
          <p:cNvPr id="37" name="Shape 34"/>
          <p:cNvSpPr/>
          <p:nvPr/>
        </p:nvSpPr>
        <p:spPr>
          <a:xfrm>
            <a:off x="11989475" y="5749290"/>
            <a:ext cx="5346025" cy="9525"/>
          </a:xfrm>
          <a:prstGeom prst="rect">
            <a:avLst/>
          </a:prstGeom>
          <a:solidFill>
            <a:srgbClr val="E3E7F0"/>
          </a:solidFill>
          <a:ln/>
        </p:spPr>
      </p:sp>
      <p:sp>
        <p:nvSpPr>
          <p:cNvPr id="38" name="Text 35"/>
          <p:cNvSpPr/>
          <p:nvPr/>
        </p:nvSpPr>
        <p:spPr>
          <a:xfrm>
            <a:off x="12218075" y="5192078"/>
            <a:ext cx="5049206" cy="42386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lnSpc>
                <a:spcPct val="117187"/>
              </a:lnSpc>
              <a:buNone/>
            </a:pPr>
            <a:r>
              <a:rPr lang="en-US" sz="1875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Informativa, sem incidências</a:t>
            </a:r>
            <a:endParaRPr lang="en-US" sz="1875" dirty="0"/>
          </a:p>
        </p:txBody>
      </p:sp>
      <p:sp>
        <p:nvSpPr>
          <p:cNvPr id="39" name="Shape 36"/>
          <p:cNvSpPr/>
          <p:nvPr/>
        </p:nvSpPr>
        <p:spPr>
          <a:xfrm>
            <a:off x="952500" y="5756910"/>
            <a:ext cx="16383000" cy="732473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40" name="Text 37"/>
          <p:cNvSpPr/>
          <p:nvPr/>
        </p:nvSpPr>
        <p:spPr>
          <a:xfrm>
            <a:off x="1181100" y="5928360"/>
            <a:ext cx="1504950" cy="42767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lnSpc>
                <a:spcPct val="95519"/>
              </a:lnSpc>
              <a:buNone/>
            </a:pPr>
            <a:r>
              <a:rPr lang="en-US" sz="2250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1809</a:t>
            </a:r>
            <a:endParaRPr lang="en-US" sz="2250" dirty="0"/>
          </a:p>
        </p:txBody>
      </p:sp>
      <p:sp>
        <p:nvSpPr>
          <p:cNvPr id="41" name="Text 38"/>
          <p:cNvSpPr/>
          <p:nvPr/>
        </p:nvSpPr>
        <p:spPr>
          <a:xfrm>
            <a:off x="3067050" y="5928360"/>
            <a:ext cx="8968355" cy="42767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lnSpc>
                <a:spcPct val="117187"/>
              </a:lnSpc>
              <a:buNone/>
            </a:pPr>
            <a:r>
              <a:rPr lang="en-US" sz="1875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Cesta básica ou refeição in natura — </a:t>
            </a:r>
            <a:pPr algn="l" indent="0" marL="0">
              <a:lnSpc>
                <a:spcPct val="117187"/>
              </a:lnSpc>
              <a:buNone/>
            </a:pPr>
            <a:r>
              <a:rPr lang="en-US" sz="1875" b="1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sem </a:t>
            </a:r>
            <a:pPr algn="l" indent="0" marL="0">
              <a:lnSpc>
                <a:spcPct val="117187"/>
              </a:lnSpc>
              <a:buNone/>
            </a:pPr>
            <a:r>
              <a:rPr lang="en-US" sz="1875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PAT</a:t>
            </a:r>
            <a:endParaRPr lang="en-US" sz="1875" dirty="0"/>
          </a:p>
        </p:txBody>
      </p:sp>
      <p:sp>
        <p:nvSpPr>
          <p:cNvPr id="42" name="Text 39"/>
          <p:cNvSpPr/>
          <p:nvPr/>
        </p:nvSpPr>
        <p:spPr>
          <a:xfrm>
            <a:off x="12218075" y="5928360"/>
            <a:ext cx="5049206" cy="42767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lnSpc>
                <a:spcPct val="117187"/>
              </a:lnSpc>
              <a:buNone/>
            </a:pPr>
            <a:r>
              <a:rPr lang="en-US" sz="1875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Informativa; parametrizar incidência de FGTS</a:t>
            </a:r>
            <a:endParaRPr lang="en-US" sz="1875" dirty="0"/>
          </a:p>
        </p:txBody>
      </p:sp>
      <p:sp>
        <p:nvSpPr>
          <p:cNvPr id="43" name="Text 40"/>
          <p:cNvSpPr/>
          <p:nvPr/>
        </p:nvSpPr>
        <p:spPr>
          <a:xfrm>
            <a:off x="952500" y="6756082"/>
            <a:ext cx="16874490" cy="7239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75" dirty="0">
                <a:solidFill>
                  <a:srgbClr val="3C46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Crie a rubrica de </a:t>
            </a:r>
            <a:pPr algn="l" indent="0" marL="0">
              <a:buNone/>
            </a:pPr>
            <a:r>
              <a:rPr lang="en-US" sz="1875" b="1" dirty="0">
                <a:solidFill>
                  <a:srgbClr val="3C46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desconto </a:t>
            </a:r>
            <a:pPr algn="l" indent="0" marL="0">
              <a:buNone/>
            </a:pPr>
            <a:r>
              <a:rPr lang="en-US" sz="1875" dirty="0">
                <a:solidFill>
                  <a:srgbClr val="3C46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correspondente quando houver participação — e revise a parametrização sempre que o cliente aderir ou sair do PAT (1806 ↔ 1807; 1808 ↔ 1809).</a:t>
            </a:r>
            <a:endParaRPr lang="en-US" sz="1875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19" b="19"/>
          <a:stretch/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399443" y="3072765"/>
            <a:ext cx="1489115" cy="3429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buNone/>
            </a:pPr>
            <a:r>
              <a:rPr lang="en-US" sz="2100" b="1" spc="300" kern="0" dirty="0">
                <a:solidFill>
                  <a:srgbClr val="AF8C3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PARTE 5</a:t>
            </a:r>
            <a:endParaRPr lang="en-US" sz="2100" dirty="0"/>
          </a:p>
        </p:txBody>
      </p:sp>
      <p:sp>
        <p:nvSpPr>
          <p:cNvPr id="4" name="Text 1"/>
          <p:cNvSpPr/>
          <p:nvPr/>
        </p:nvSpPr>
        <p:spPr>
          <a:xfrm>
            <a:off x="5572750" y="3663315"/>
            <a:ext cx="7142381" cy="9525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buNone/>
            </a:pPr>
            <a:r>
              <a:rPr lang="en-US" sz="6300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Consultório do DP</a:t>
            </a:r>
            <a:endParaRPr lang="en-US" sz="6300" dirty="0"/>
          </a:p>
        </p:txBody>
      </p:sp>
      <p:sp>
        <p:nvSpPr>
          <p:cNvPr id="5" name="Text 2"/>
          <p:cNvSpPr/>
          <p:nvPr/>
        </p:nvSpPr>
        <p:spPr>
          <a:xfrm>
            <a:off x="2870996" y="4844415"/>
            <a:ext cx="12545889" cy="5029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buNone/>
            </a:pPr>
            <a:r>
              <a:rPr lang="en-US" sz="2550" dirty="0">
                <a:solidFill>
                  <a:srgbClr val="3C46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As perguntas que os clientes realmente fazem — e as respostas prontas para o balcão</a:t>
            </a:r>
            <a:endParaRPr lang="en-US" sz="2550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19" b="19"/>
          <a:stretch/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952500" y="762000"/>
            <a:ext cx="18021300" cy="3124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75" b="1" spc="225" kern="0" dirty="0">
                <a:solidFill>
                  <a:srgbClr val="AF8C3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CONSULTÓRIO DO DP</a:t>
            </a:r>
            <a:endParaRPr lang="en-US" sz="1875" dirty="0"/>
          </a:p>
        </p:txBody>
      </p:sp>
      <p:sp>
        <p:nvSpPr>
          <p:cNvPr id="4" name="Text 1"/>
          <p:cNvSpPr/>
          <p:nvPr/>
        </p:nvSpPr>
        <p:spPr>
          <a:xfrm>
            <a:off x="952500" y="1169670"/>
            <a:ext cx="18021300" cy="6705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4350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Perguntas do balcão</a:t>
            </a:r>
            <a:endParaRPr lang="en-US" sz="4350" dirty="0"/>
          </a:p>
        </p:txBody>
      </p:sp>
      <p:sp>
        <p:nvSpPr>
          <p:cNvPr id="5" name="Shape 2"/>
          <p:cNvSpPr/>
          <p:nvPr/>
        </p:nvSpPr>
        <p:spPr>
          <a:xfrm>
            <a:off x="952500" y="2221230"/>
            <a:ext cx="8001000" cy="1743075"/>
          </a:xfrm>
          <a:prstGeom prst="roundRect">
            <a:avLst>
              <a:gd name="adj" fmla="val 8743"/>
            </a:avLst>
          </a:prstGeom>
          <a:solidFill>
            <a:srgbClr val="FFFFFF"/>
          </a:solidFill>
          <a:ln w="7620">
            <a:solidFill>
              <a:srgbClr val="DFE3EC"/>
            </a:solidFill>
            <a:prstDash val="solid"/>
          </a:ln>
          <a:effectLst>
            <a:outerShdw sx="100000" sy="100000" kx="0" ky="0" algn="bl" rotWithShape="0" blurRad="133350" dist="38100" dir="5400000">
              <a:srgbClr val="1E3A6D">
                <a:alpha val="6000"/>
              </a:srgbClr>
            </a:outerShdw>
          </a:effectLst>
        </p:spPr>
      </p:sp>
      <p:sp>
        <p:nvSpPr>
          <p:cNvPr id="6" name="Text 3"/>
          <p:cNvSpPr/>
          <p:nvPr/>
        </p:nvSpPr>
        <p:spPr>
          <a:xfrm>
            <a:off x="1303020" y="2514600"/>
            <a:ext cx="8029956" cy="3429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100" b="1" i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"Posso pagar o vale em dinheiro? É mais simples."</a:t>
            </a:r>
            <a:endParaRPr lang="en-US" sz="2100" dirty="0"/>
          </a:p>
        </p:txBody>
      </p:sp>
      <p:sp>
        <p:nvSpPr>
          <p:cNvPr id="7" name="Text 4"/>
          <p:cNvSpPr/>
          <p:nvPr/>
        </p:nvSpPr>
        <p:spPr>
          <a:xfrm>
            <a:off x="1303020" y="2952750"/>
            <a:ext cx="7518959" cy="75628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27365"/>
              </a:lnSpc>
              <a:buNone/>
            </a:pPr>
            <a:r>
              <a:rPr lang="en-US" sz="1950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Não — a simplicidade sai cara: vira salário, com INSS, FGTS, IRRF e reflexos. No PAT, risco de exclusão do programa.</a:t>
            </a:r>
            <a:endParaRPr lang="en-US" sz="1950" dirty="0"/>
          </a:p>
        </p:txBody>
      </p:sp>
      <p:sp>
        <p:nvSpPr>
          <p:cNvPr id="8" name="Shape 5"/>
          <p:cNvSpPr/>
          <p:nvPr/>
        </p:nvSpPr>
        <p:spPr>
          <a:xfrm>
            <a:off x="9334500" y="2221230"/>
            <a:ext cx="8001000" cy="1743075"/>
          </a:xfrm>
          <a:prstGeom prst="roundRect">
            <a:avLst>
              <a:gd name="adj" fmla="val 8743"/>
            </a:avLst>
          </a:prstGeom>
          <a:solidFill>
            <a:srgbClr val="FFFFFF"/>
          </a:solidFill>
          <a:ln w="7620">
            <a:solidFill>
              <a:srgbClr val="DFE3EC"/>
            </a:solidFill>
            <a:prstDash val="solid"/>
          </a:ln>
          <a:effectLst>
            <a:outerShdw sx="100000" sy="100000" kx="0" ky="0" algn="bl" rotWithShape="0" blurRad="133350" dist="38100" dir="5400000">
              <a:srgbClr val="1E3A6D">
                <a:alpha val="6000"/>
              </a:srgbClr>
            </a:outerShdw>
          </a:effectLst>
        </p:spPr>
      </p:sp>
      <p:sp>
        <p:nvSpPr>
          <p:cNvPr id="9" name="Text 6"/>
          <p:cNvSpPr/>
          <p:nvPr/>
        </p:nvSpPr>
        <p:spPr>
          <a:xfrm>
            <a:off x="9685020" y="2514600"/>
            <a:ext cx="8029956" cy="3429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100" b="1" i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"Quero dar VA só para a equipe administrativa."</a:t>
            </a:r>
            <a:endParaRPr lang="en-US" sz="2100" dirty="0"/>
          </a:p>
        </p:txBody>
      </p:sp>
      <p:sp>
        <p:nvSpPr>
          <p:cNvPr id="10" name="Text 7"/>
          <p:cNvSpPr/>
          <p:nvPr/>
        </p:nvSpPr>
        <p:spPr>
          <a:xfrm>
            <a:off x="9685020" y="2952750"/>
            <a:ext cx="7518959" cy="75628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27365"/>
              </a:lnSpc>
              <a:buNone/>
            </a:pPr>
            <a:r>
              <a:rPr lang="en-US" sz="1950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Risco de condenação por discriminação — e, no PAT, violação da isonomia. Diferenças só com critério objetivo em norma coletiva.</a:t>
            </a:r>
            <a:endParaRPr lang="en-US" sz="1950" dirty="0"/>
          </a:p>
        </p:txBody>
      </p:sp>
      <p:sp>
        <p:nvSpPr>
          <p:cNvPr id="11" name="Shape 8"/>
          <p:cNvSpPr/>
          <p:nvPr/>
        </p:nvSpPr>
        <p:spPr>
          <a:xfrm>
            <a:off x="952500" y="4231005"/>
            <a:ext cx="8001000" cy="1743075"/>
          </a:xfrm>
          <a:prstGeom prst="roundRect">
            <a:avLst>
              <a:gd name="adj" fmla="val 8743"/>
            </a:avLst>
          </a:prstGeom>
          <a:solidFill>
            <a:srgbClr val="FFFFFF"/>
          </a:solidFill>
          <a:ln w="7620">
            <a:solidFill>
              <a:srgbClr val="DFE3EC"/>
            </a:solidFill>
            <a:prstDash val="solid"/>
          </a:ln>
          <a:effectLst>
            <a:outerShdw sx="100000" sy="100000" kx="0" ky="0" algn="bl" rotWithShape="0" blurRad="133350" dist="38100" dir="5400000">
              <a:srgbClr val="1E3A6D">
                <a:alpha val="6000"/>
              </a:srgbClr>
            </a:outerShdw>
          </a:effectLst>
        </p:spPr>
      </p:sp>
      <p:sp>
        <p:nvSpPr>
          <p:cNvPr id="12" name="Text 9"/>
          <p:cNvSpPr/>
          <p:nvPr/>
        </p:nvSpPr>
        <p:spPr>
          <a:xfrm>
            <a:off x="1303020" y="4524375"/>
            <a:ext cx="8029956" cy="3429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100" b="1" i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"O funcionário faltou três dias. Desconto do vale?"</a:t>
            </a:r>
            <a:endParaRPr lang="en-US" sz="2100" dirty="0"/>
          </a:p>
        </p:txBody>
      </p:sp>
      <p:sp>
        <p:nvSpPr>
          <p:cNvPr id="13" name="Text 10"/>
          <p:cNvSpPr/>
          <p:nvPr/>
        </p:nvSpPr>
        <p:spPr>
          <a:xfrm>
            <a:off x="1303020" y="4962525"/>
            <a:ext cx="7518959" cy="75628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27365"/>
              </a:lnSpc>
              <a:buNone/>
            </a:pPr>
            <a:r>
              <a:rPr lang="en-US" sz="1950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Por dia trabalhado: sim. Valor fixo mensal: não. Sem regra escrita: sem amparo. A resposta está no regulamento ou na CCT.</a:t>
            </a:r>
            <a:endParaRPr lang="en-US" sz="1950" dirty="0"/>
          </a:p>
        </p:txBody>
      </p:sp>
      <p:sp>
        <p:nvSpPr>
          <p:cNvPr id="14" name="Shape 11"/>
          <p:cNvSpPr/>
          <p:nvPr/>
        </p:nvSpPr>
        <p:spPr>
          <a:xfrm>
            <a:off x="9334500" y="4231005"/>
            <a:ext cx="8001000" cy="1743075"/>
          </a:xfrm>
          <a:prstGeom prst="roundRect">
            <a:avLst>
              <a:gd name="adj" fmla="val 8743"/>
            </a:avLst>
          </a:prstGeom>
          <a:solidFill>
            <a:srgbClr val="FFFFFF"/>
          </a:solidFill>
          <a:ln w="7620">
            <a:solidFill>
              <a:srgbClr val="DFE3EC"/>
            </a:solidFill>
            <a:prstDash val="solid"/>
          </a:ln>
          <a:effectLst>
            <a:outerShdw sx="100000" sy="100000" kx="0" ky="0" algn="bl" rotWithShape="0" blurRad="133350" dist="38100" dir="5400000">
              <a:srgbClr val="1E3A6D">
                <a:alpha val="6000"/>
              </a:srgbClr>
            </a:outerShdw>
          </a:effectLst>
        </p:spPr>
      </p:sp>
      <p:sp>
        <p:nvSpPr>
          <p:cNvPr id="15" name="Text 12"/>
          <p:cNvSpPr/>
          <p:nvPr/>
        </p:nvSpPr>
        <p:spPr>
          <a:xfrm>
            <a:off x="9685020" y="4524375"/>
            <a:ext cx="8029956" cy="3429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100" b="1" i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"A empresa está apertada. Vamos suspender o vale."</a:t>
            </a:r>
            <a:endParaRPr lang="en-US" sz="2100" dirty="0"/>
          </a:p>
        </p:txBody>
      </p:sp>
      <p:sp>
        <p:nvSpPr>
          <p:cNvPr id="16" name="Text 13"/>
          <p:cNvSpPr/>
          <p:nvPr/>
        </p:nvSpPr>
        <p:spPr>
          <a:xfrm>
            <a:off x="9685020" y="4962525"/>
            <a:ext cx="7518959" cy="75628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27365"/>
              </a:lnSpc>
              <a:buNone/>
            </a:pPr>
            <a:r>
              <a:rPr lang="en-US" sz="1950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Supressão unilateral é nula (arts. 9º e 468, CLT) e gera condenações. Alternativas passam por negociação coletiva. Registre por escrito.</a:t>
            </a:r>
            <a:endParaRPr lang="en-US" sz="19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19" b="19"/>
          <a:stretch/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952500" y="762000"/>
            <a:ext cx="18021300" cy="3124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75" b="1" spc="225" kern="0" dirty="0">
                <a:solidFill>
                  <a:srgbClr val="AF8C3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POR QUE ESTE TEMA</a:t>
            </a:r>
            <a:endParaRPr lang="en-US" sz="1875" dirty="0"/>
          </a:p>
        </p:txBody>
      </p:sp>
      <p:sp>
        <p:nvSpPr>
          <p:cNvPr id="4" name="Text 1"/>
          <p:cNvSpPr/>
          <p:nvPr/>
        </p:nvSpPr>
        <p:spPr>
          <a:xfrm>
            <a:off x="952500" y="1169670"/>
            <a:ext cx="18021300" cy="6705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4350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 DP como RH da carteira de clientes</a:t>
            </a:r>
            <a:endParaRPr lang="en-US" sz="4350" dirty="0"/>
          </a:p>
        </p:txBody>
      </p:sp>
      <p:sp>
        <p:nvSpPr>
          <p:cNvPr id="5" name="Text 2"/>
          <p:cNvSpPr/>
          <p:nvPr/>
        </p:nvSpPr>
        <p:spPr>
          <a:xfrm>
            <a:off x="952500" y="2278380"/>
            <a:ext cx="8658477" cy="137445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32102"/>
              </a:lnSpc>
              <a:buNone/>
            </a:pPr>
            <a:r>
              <a:rPr lang="en-US" sz="2325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Quem atua em escritório contábil faz, na prática, o papel de um setor de RH para </a:t>
            </a:r>
            <a:pPr algn="l" indent="0" marL="0">
              <a:lnSpc>
                <a:spcPct val="132102"/>
              </a:lnSpc>
              <a:buNone/>
            </a:pPr>
            <a:r>
              <a:rPr lang="en-US" sz="2325" b="1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dezenas de empresas clientes </a:t>
            </a:r>
            <a:pPr algn="l" indent="0" marL="0">
              <a:lnSpc>
                <a:spcPct val="132102"/>
              </a:lnSpc>
              <a:buNone/>
            </a:pPr>
            <a:r>
              <a:rPr lang="en-US" sz="2325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— cada uma com sua convenção coletiva, porte e cultura.</a:t>
            </a:r>
            <a:endParaRPr lang="en-US" sz="2325" dirty="0"/>
          </a:p>
        </p:txBody>
      </p:sp>
      <p:sp>
        <p:nvSpPr>
          <p:cNvPr id="6" name="Text 3"/>
          <p:cNvSpPr/>
          <p:nvPr/>
        </p:nvSpPr>
        <p:spPr>
          <a:xfrm>
            <a:off x="952500" y="3862387"/>
            <a:ext cx="8658477" cy="93154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32102"/>
              </a:lnSpc>
              <a:buNone/>
            </a:pPr>
            <a:r>
              <a:rPr lang="en-US" sz="2325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 benefício de alimentação é um dos temas que mais geram </a:t>
            </a:r>
            <a:pPr algn="l" indent="0" marL="0">
              <a:lnSpc>
                <a:spcPct val="132102"/>
              </a:lnSpc>
              <a:buNone/>
            </a:pPr>
            <a:r>
              <a:rPr lang="en-US" sz="2325" b="1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dúvidas, retrabalho e risco </a:t>
            </a:r>
            <a:pPr algn="l" indent="0" marL="0">
              <a:lnSpc>
                <a:spcPct val="132102"/>
              </a:lnSpc>
              <a:buNone/>
            </a:pPr>
            <a:r>
              <a:rPr lang="en-US" sz="2325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 atendimento diário.</a:t>
            </a:r>
            <a:endParaRPr lang="en-US" sz="2325" dirty="0"/>
          </a:p>
        </p:txBody>
      </p:sp>
      <p:sp>
        <p:nvSpPr>
          <p:cNvPr id="7" name="Text 4"/>
          <p:cNvSpPr/>
          <p:nvPr/>
        </p:nvSpPr>
        <p:spPr>
          <a:xfrm>
            <a:off x="952500" y="5003482"/>
            <a:ext cx="8658477" cy="93154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32102"/>
              </a:lnSpc>
              <a:buNone/>
            </a:pPr>
            <a:r>
              <a:rPr lang="en-US" sz="2325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 objetivo de hoje: </a:t>
            </a:r>
            <a:pPr algn="l" indent="0" marL="0">
              <a:lnSpc>
                <a:spcPct val="132102"/>
              </a:lnSpc>
              <a:buNone/>
            </a:pPr>
            <a:r>
              <a:rPr lang="en-US" sz="2325" b="1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respostas práticas </a:t>
            </a:r>
            <a:pPr algn="l" indent="0" marL="0">
              <a:lnSpc>
                <a:spcPct val="132102"/>
              </a:lnSpc>
              <a:buNone/>
            </a:pPr>
            <a:r>
              <a:rPr lang="en-US" sz="2325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para as situações que chegam ao balcão do escritório.</a:t>
            </a:r>
            <a:endParaRPr lang="en-US" sz="2325" dirty="0"/>
          </a:p>
        </p:txBody>
      </p:sp>
      <p:sp>
        <p:nvSpPr>
          <p:cNvPr id="8" name="Shape 5"/>
          <p:cNvSpPr/>
          <p:nvPr/>
        </p:nvSpPr>
        <p:spPr>
          <a:xfrm>
            <a:off x="10025539" y="2278380"/>
            <a:ext cx="7309842" cy="815340"/>
          </a:xfrm>
          <a:prstGeom prst="roundRect">
            <a:avLst>
              <a:gd name="adj" fmla="val 16355"/>
            </a:avLst>
          </a:prstGeom>
          <a:solidFill>
            <a:srgbClr val="FFFFFF"/>
          </a:solidFill>
          <a:ln w="7620">
            <a:solidFill>
              <a:srgbClr val="DFE3EC"/>
            </a:solidFill>
            <a:prstDash val="solid"/>
          </a:ln>
          <a:effectLst>
            <a:outerShdw sx="100000" sy="100000" kx="0" ky="0" algn="bl" rotWithShape="0" blurRad="133350" dist="38100" dir="5400000">
              <a:srgbClr val="1E3A6D">
                <a:alpha val="6000"/>
              </a:srgbClr>
            </a:outerShdw>
          </a:effectLst>
        </p:spPr>
      </p:sp>
      <p:sp>
        <p:nvSpPr>
          <p:cNvPr id="9" name="Text 6"/>
          <p:cNvSpPr/>
          <p:nvPr/>
        </p:nvSpPr>
        <p:spPr>
          <a:xfrm>
            <a:off x="10318909" y="2495550"/>
            <a:ext cx="6942397" cy="4191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100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Direito do trabalho </a:t>
            </a:r>
            <a:pPr algn="l" indent="0" marL="0">
              <a:buNone/>
            </a:pPr>
            <a:r>
              <a:rPr lang="en-US" sz="2100" dirty="0">
                <a:solidFill>
                  <a:srgbClr val="28303D"/>
                </a:solidFill>
                <a:highlight>
                  <a:srgbClr val="FFFFFF"/>
                </a:highlight>
                <a:latin typeface="Arial" pitchFamily="34" charset="0"/>
                <a:ea typeface="Arial" pitchFamily="34" charset="-122"/>
                <a:cs typeface="Arial" pitchFamily="34" charset="-120"/>
              </a:rPr>
              <a:t>— concessão, supressão, descontos</a:t>
            </a:r>
            <a:endParaRPr lang="en-US" sz="2100" dirty="0"/>
          </a:p>
        </p:txBody>
      </p:sp>
      <p:sp>
        <p:nvSpPr>
          <p:cNvPr id="10" name="Shape 7"/>
          <p:cNvSpPr/>
          <p:nvPr/>
        </p:nvSpPr>
        <p:spPr>
          <a:xfrm>
            <a:off x="10025539" y="3284220"/>
            <a:ext cx="7309842" cy="815340"/>
          </a:xfrm>
          <a:prstGeom prst="roundRect">
            <a:avLst>
              <a:gd name="adj" fmla="val 16355"/>
            </a:avLst>
          </a:prstGeom>
          <a:solidFill>
            <a:srgbClr val="FFFFFF"/>
          </a:solidFill>
          <a:ln w="7620">
            <a:solidFill>
              <a:srgbClr val="DFE3EC"/>
            </a:solidFill>
            <a:prstDash val="solid"/>
          </a:ln>
          <a:effectLst>
            <a:outerShdw sx="100000" sy="100000" kx="0" ky="0" algn="bl" rotWithShape="0" blurRad="133350" dist="38100" dir="5400000">
              <a:srgbClr val="1E3A6D">
                <a:alpha val="6000"/>
              </a:srgbClr>
            </a:outerShdw>
          </a:effectLst>
        </p:spPr>
      </p:sp>
      <p:sp>
        <p:nvSpPr>
          <p:cNvPr id="11" name="Text 8"/>
          <p:cNvSpPr/>
          <p:nvPr/>
        </p:nvSpPr>
        <p:spPr>
          <a:xfrm>
            <a:off x="10318909" y="3501390"/>
            <a:ext cx="6942397" cy="4191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100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Tributação </a:t>
            </a:r>
            <a:pPr algn="l" indent="0" marL="0">
              <a:buNone/>
            </a:pPr>
            <a:r>
              <a:rPr lang="en-US" sz="2100" dirty="0">
                <a:solidFill>
                  <a:srgbClr val="28303D"/>
                </a:solidFill>
                <a:highlight>
                  <a:srgbClr val="FFFFFF"/>
                </a:highlight>
                <a:latin typeface="Arial" pitchFamily="34" charset="0"/>
                <a:ea typeface="Arial" pitchFamily="34" charset="-122"/>
                <a:cs typeface="Arial" pitchFamily="34" charset="-120"/>
              </a:rPr>
              <a:t>— INSS, FGTS, IRRF</a:t>
            </a:r>
            <a:endParaRPr lang="en-US" sz="2100" dirty="0"/>
          </a:p>
        </p:txBody>
      </p:sp>
      <p:sp>
        <p:nvSpPr>
          <p:cNvPr id="12" name="Shape 9"/>
          <p:cNvSpPr/>
          <p:nvPr/>
        </p:nvSpPr>
        <p:spPr>
          <a:xfrm>
            <a:off x="10025539" y="4290060"/>
            <a:ext cx="7309842" cy="815340"/>
          </a:xfrm>
          <a:prstGeom prst="roundRect">
            <a:avLst>
              <a:gd name="adj" fmla="val 16355"/>
            </a:avLst>
          </a:prstGeom>
          <a:solidFill>
            <a:srgbClr val="FFFFFF"/>
          </a:solidFill>
          <a:ln w="7620">
            <a:solidFill>
              <a:srgbClr val="DFE3EC"/>
            </a:solidFill>
            <a:prstDash val="solid"/>
          </a:ln>
          <a:effectLst>
            <a:outerShdw sx="100000" sy="100000" kx="0" ky="0" algn="bl" rotWithShape="0" blurRad="133350" dist="38100" dir="5400000">
              <a:srgbClr val="1E3A6D">
                <a:alpha val="6000"/>
              </a:srgbClr>
            </a:outerShdw>
          </a:effectLst>
        </p:spPr>
      </p:sp>
      <p:sp>
        <p:nvSpPr>
          <p:cNvPr id="13" name="Text 10"/>
          <p:cNvSpPr/>
          <p:nvPr/>
        </p:nvSpPr>
        <p:spPr>
          <a:xfrm>
            <a:off x="10318909" y="4507230"/>
            <a:ext cx="6942397" cy="4191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100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Obrigações acessórias </a:t>
            </a:r>
            <a:pPr algn="l" indent="0" marL="0">
              <a:buNone/>
            </a:pPr>
            <a:r>
              <a:rPr lang="en-US" sz="2100" dirty="0">
                <a:solidFill>
                  <a:srgbClr val="28303D"/>
                </a:solidFill>
                <a:highlight>
                  <a:srgbClr val="FFFFFF"/>
                </a:highlight>
                <a:latin typeface="Arial" pitchFamily="34" charset="0"/>
                <a:ea typeface="Arial" pitchFamily="34" charset="-122"/>
                <a:cs typeface="Arial" pitchFamily="34" charset="-120"/>
              </a:rPr>
              <a:t>— rubricas do eSocial</a:t>
            </a:r>
            <a:endParaRPr lang="en-US" sz="2100" dirty="0"/>
          </a:p>
        </p:txBody>
      </p:sp>
      <p:sp>
        <p:nvSpPr>
          <p:cNvPr id="14" name="Shape 11"/>
          <p:cNvSpPr/>
          <p:nvPr/>
        </p:nvSpPr>
        <p:spPr>
          <a:xfrm>
            <a:off x="10025539" y="5295900"/>
            <a:ext cx="7309842" cy="1181100"/>
          </a:xfrm>
          <a:prstGeom prst="roundRect">
            <a:avLst>
              <a:gd name="adj" fmla="val 11290"/>
            </a:avLst>
          </a:prstGeom>
          <a:solidFill>
            <a:srgbClr val="1E3A6D"/>
          </a:solidFill>
          <a:ln/>
        </p:spPr>
      </p:sp>
      <p:sp>
        <p:nvSpPr>
          <p:cNvPr id="15" name="Text 12"/>
          <p:cNvSpPr/>
          <p:nvPr/>
        </p:nvSpPr>
        <p:spPr>
          <a:xfrm>
            <a:off x="10311289" y="5505450"/>
            <a:ext cx="6957637" cy="8001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100" b="1" dirty="0">
                <a:solidFill>
                  <a:srgbClr val="E8C97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Novo marco </a:t>
            </a:r>
            <a:pPr algn="l" indent="0" marL="0">
              <a:buNone/>
            </a:pPr>
            <a:r>
              <a:rPr lang="en-US" sz="2100" dirty="0">
                <a:solidFill>
                  <a:srgbClr val="FFFFFF"/>
                </a:solidFill>
                <a:highlight>
                  <a:srgbClr val="1E3A6D"/>
                </a:highlight>
                <a:latin typeface="Arial" pitchFamily="34" charset="0"/>
                <a:ea typeface="Arial" pitchFamily="34" charset="-122"/>
                <a:cs typeface="Arial" pitchFamily="34" charset="-120"/>
              </a:rPr>
              <a:t>— Decreto nº 12.712/2025, vigente desde fev/2026</a:t>
            </a:r>
            <a:endParaRPr lang="en-US" sz="2100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19" b="19"/>
          <a:stretch/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952500" y="762000"/>
            <a:ext cx="18021300" cy="3124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75" b="1" spc="225" kern="0" dirty="0">
                <a:solidFill>
                  <a:srgbClr val="AF8C3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CONSULTÓRIO DO DP</a:t>
            </a:r>
            <a:endParaRPr lang="en-US" sz="1875" dirty="0"/>
          </a:p>
        </p:txBody>
      </p:sp>
      <p:sp>
        <p:nvSpPr>
          <p:cNvPr id="4" name="Text 1"/>
          <p:cNvSpPr/>
          <p:nvPr/>
        </p:nvSpPr>
        <p:spPr>
          <a:xfrm>
            <a:off x="952500" y="1169670"/>
            <a:ext cx="18021300" cy="6705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4350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Perguntas do balcão</a:t>
            </a:r>
            <a:endParaRPr lang="en-US" sz="4350" dirty="0"/>
          </a:p>
        </p:txBody>
      </p:sp>
      <p:sp>
        <p:nvSpPr>
          <p:cNvPr id="5" name="Shape 2"/>
          <p:cNvSpPr/>
          <p:nvPr/>
        </p:nvSpPr>
        <p:spPr>
          <a:xfrm>
            <a:off x="952500" y="2221230"/>
            <a:ext cx="8001000" cy="1743075"/>
          </a:xfrm>
          <a:prstGeom prst="roundRect">
            <a:avLst>
              <a:gd name="adj" fmla="val 8743"/>
            </a:avLst>
          </a:prstGeom>
          <a:solidFill>
            <a:srgbClr val="FFFFFF"/>
          </a:solidFill>
          <a:ln w="7620">
            <a:solidFill>
              <a:srgbClr val="DFE3EC"/>
            </a:solidFill>
            <a:prstDash val="solid"/>
          </a:ln>
          <a:effectLst>
            <a:outerShdw sx="100000" sy="100000" kx="0" ky="0" algn="bl" rotWithShape="0" blurRad="133350" dist="38100" dir="5400000">
              <a:srgbClr val="1E3A6D">
                <a:alpha val="6000"/>
              </a:srgbClr>
            </a:outerShdw>
          </a:effectLst>
        </p:spPr>
      </p:sp>
      <p:sp>
        <p:nvSpPr>
          <p:cNvPr id="6" name="Text 3"/>
          <p:cNvSpPr/>
          <p:nvPr/>
        </p:nvSpPr>
        <p:spPr>
          <a:xfrm>
            <a:off x="1303020" y="2514600"/>
            <a:ext cx="8029956" cy="3429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100" b="1" i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"Pediu demissão e tem saldo no cartão. Desconto?"</a:t>
            </a:r>
            <a:endParaRPr lang="en-US" sz="2100" dirty="0"/>
          </a:p>
        </p:txBody>
      </p:sp>
      <p:sp>
        <p:nvSpPr>
          <p:cNvPr id="7" name="Text 4"/>
          <p:cNvSpPr/>
          <p:nvPr/>
        </p:nvSpPr>
        <p:spPr>
          <a:xfrm>
            <a:off x="1303020" y="2952750"/>
            <a:ext cx="7518959" cy="75628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27365"/>
              </a:lnSpc>
              <a:buNone/>
            </a:pPr>
            <a:r>
              <a:rPr lang="en-US" sz="1950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Não. No PAT, os créditos permanecem com o trabalhador após a rescisão. Fora do PAT, não há base segura para estorno.</a:t>
            </a:r>
            <a:endParaRPr lang="en-US" sz="1950" dirty="0"/>
          </a:p>
        </p:txBody>
      </p:sp>
      <p:sp>
        <p:nvSpPr>
          <p:cNvPr id="8" name="Shape 5"/>
          <p:cNvSpPr/>
          <p:nvPr/>
        </p:nvSpPr>
        <p:spPr>
          <a:xfrm>
            <a:off x="9334500" y="2221230"/>
            <a:ext cx="8001000" cy="1743075"/>
          </a:xfrm>
          <a:prstGeom prst="roundRect">
            <a:avLst>
              <a:gd name="adj" fmla="val 8743"/>
            </a:avLst>
          </a:prstGeom>
          <a:solidFill>
            <a:srgbClr val="FFFFFF"/>
          </a:solidFill>
          <a:ln w="7620">
            <a:solidFill>
              <a:srgbClr val="DFE3EC"/>
            </a:solidFill>
            <a:prstDash val="solid"/>
          </a:ln>
          <a:effectLst>
            <a:outerShdw sx="100000" sy="100000" kx="0" ky="0" algn="bl" rotWithShape="0" blurRad="133350" dist="38100" dir="5400000">
              <a:srgbClr val="1E3A6D">
                <a:alpha val="6000"/>
              </a:srgbClr>
            </a:outerShdw>
          </a:effectLst>
        </p:spPr>
      </p:sp>
      <p:sp>
        <p:nvSpPr>
          <p:cNvPr id="9" name="Text 6"/>
          <p:cNvSpPr/>
          <p:nvPr/>
        </p:nvSpPr>
        <p:spPr>
          <a:xfrm>
            <a:off x="9685020" y="2514600"/>
            <a:ext cx="8029956" cy="3429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100" b="1" i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"Posso trocar a operadora? E trocar VA por VR?"</a:t>
            </a:r>
            <a:endParaRPr lang="en-US" sz="2100" dirty="0"/>
          </a:p>
        </p:txBody>
      </p:sp>
      <p:sp>
        <p:nvSpPr>
          <p:cNvPr id="10" name="Text 7"/>
          <p:cNvSpPr/>
          <p:nvPr/>
        </p:nvSpPr>
        <p:spPr>
          <a:xfrm>
            <a:off x="9685020" y="2952750"/>
            <a:ext cx="7518959" cy="75628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27365"/>
              </a:lnSpc>
              <a:buNone/>
            </a:pPr>
            <a:r>
              <a:rPr lang="en-US" sz="1950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Pode, desde que sem prejuízo ao empregado (rede menor, perda prática de valor). Comunique antes e colha a concordância.</a:t>
            </a:r>
            <a:endParaRPr lang="en-US" sz="1950" dirty="0"/>
          </a:p>
        </p:txBody>
      </p:sp>
      <p:sp>
        <p:nvSpPr>
          <p:cNvPr id="11" name="Shape 8"/>
          <p:cNvSpPr/>
          <p:nvPr/>
        </p:nvSpPr>
        <p:spPr>
          <a:xfrm>
            <a:off x="952500" y="4231005"/>
            <a:ext cx="8001000" cy="1743075"/>
          </a:xfrm>
          <a:prstGeom prst="roundRect">
            <a:avLst>
              <a:gd name="adj" fmla="val 8743"/>
            </a:avLst>
          </a:prstGeom>
          <a:solidFill>
            <a:srgbClr val="FFFFFF"/>
          </a:solidFill>
          <a:ln w="7620">
            <a:solidFill>
              <a:srgbClr val="DFE3EC"/>
            </a:solidFill>
            <a:prstDash val="solid"/>
          </a:ln>
          <a:effectLst>
            <a:outerShdw sx="100000" sy="100000" kx="0" ky="0" algn="bl" rotWithShape="0" blurRad="133350" dist="38100" dir="5400000">
              <a:srgbClr val="1E3A6D">
                <a:alpha val="6000"/>
              </a:srgbClr>
            </a:outerShdw>
          </a:effectLst>
        </p:spPr>
      </p:sp>
      <p:sp>
        <p:nvSpPr>
          <p:cNvPr id="12" name="Text 9"/>
          <p:cNvSpPr/>
          <p:nvPr/>
        </p:nvSpPr>
        <p:spPr>
          <a:xfrm>
            <a:off x="1303020" y="4524375"/>
            <a:ext cx="8029956" cy="3429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100" b="1" i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"O cartão deixa usar o saldo na academia. Tem problema?"</a:t>
            </a:r>
            <a:endParaRPr lang="en-US" sz="2100" dirty="0"/>
          </a:p>
        </p:txBody>
      </p:sp>
      <p:sp>
        <p:nvSpPr>
          <p:cNvPr id="13" name="Text 10"/>
          <p:cNvSpPr/>
          <p:nvPr/>
        </p:nvSpPr>
        <p:spPr>
          <a:xfrm>
            <a:off x="1303020" y="4962525"/>
            <a:ext cx="7518959" cy="75628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27365"/>
              </a:lnSpc>
              <a:buNone/>
            </a:pPr>
            <a:r>
              <a:rPr lang="en-US" sz="1950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Agora tem: o Decreto nº 12.712/2025 vedou finalidades estranhas à segurança alimentar. Exigir adequação da operadora — o MTE fiscaliza.</a:t>
            </a:r>
            <a:endParaRPr lang="en-US" sz="1950" dirty="0"/>
          </a:p>
        </p:txBody>
      </p:sp>
      <p:sp>
        <p:nvSpPr>
          <p:cNvPr id="14" name="Shape 11"/>
          <p:cNvSpPr/>
          <p:nvPr/>
        </p:nvSpPr>
        <p:spPr>
          <a:xfrm>
            <a:off x="9334500" y="4231005"/>
            <a:ext cx="8001000" cy="1743075"/>
          </a:xfrm>
          <a:prstGeom prst="roundRect">
            <a:avLst>
              <a:gd name="adj" fmla="val 8743"/>
            </a:avLst>
          </a:prstGeom>
          <a:solidFill>
            <a:srgbClr val="FFFFFF"/>
          </a:solidFill>
          <a:ln w="7620">
            <a:solidFill>
              <a:srgbClr val="DFE3EC"/>
            </a:solidFill>
            <a:prstDash val="solid"/>
          </a:ln>
          <a:effectLst>
            <a:outerShdw sx="100000" sy="100000" kx="0" ky="0" algn="bl" rotWithShape="0" blurRad="133350" dist="38100" dir="5400000">
              <a:srgbClr val="1E3A6D">
                <a:alpha val="6000"/>
              </a:srgbClr>
            </a:outerShdw>
          </a:effectLst>
        </p:spPr>
      </p:sp>
      <p:sp>
        <p:nvSpPr>
          <p:cNvPr id="15" name="Text 12"/>
          <p:cNvSpPr/>
          <p:nvPr/>
        </p:nvSpPr>
        <p:spPr>
          <a:xfrm>
            <a:off x="9685020" y="4524375"/>
            <a:ext cx="8029956" cy="3429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100" b="1" i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"Cliente do Simples tem vantagem em aderir ao PAT?"</a:t>
            </a:r>
            <a:endParaRPr lang="en-US" sz="2100" dirty="0"/>
          </a:p>
        </p:txBody>
      </p:sp>
      <p:sp>
        <p:nvSpPr>
          <p:cNvPr id="16" name="Text 13"/>
          <p:cNvSpPr/>
          <p:nvPr/>
        </p:nvSpPr>
        <p:spPr>
          <a:xfrm>
            <a:off x="9685020" y="4962525"/>
            <a:ext cx="7518959" cy="75628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27365"/>
              </a:lnSpc>
              <a:buNone/>
            </a:pPr>
            <a:r>
              <a:rPr lang="en-US" sz="1950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Sim: sem FGTS sobre cesta e refeitório, segurança jurídica e desconto de até 20%. Inscrição gratuita — custo-benefício excelente.</a:t>
            </a:r>
            <a:endParaRPr lang="en-US" sz="1950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19" b="19"/>
          <a:stretch/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952500" y="762000"/>
            <a:ext cx="18021300" cy="3124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75" b="1" spc="225" kern="0" dirty="0">
                <a:solidFill>
                  <a:srgbClr val="AF8C3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AUDITORIA RÁPIDA, CLIENTE A CLIENTE</a:t>
            </a:r>
            <a:endParaRPr lang="en-US" sz="1875" dirty="0"/>
          </a:p>
        </p:txBody>
      </p:sp>
      <p:sp>
        <p:nvSpPr>
          <p:cNvPr id="4" name="Text 1"/>
          <p:cNvSpPr/>
          <p:nvPr/>
        </p:nvSpPr>
        <p:spPr>
          <a:xfrm>
            <a:off x="952500" y="1169670"/>
            <a:ext cx="18021300" cy="6705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4350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Checklist de conformidade</a:t>
            </a:r>
            <a:endParaRPr lang="en-US" sz="4350" dirty="0"/>
          </a:p>
        </p:txBody>
      </p:sp>
      <p:sp>
        <p:nvSpPr>
          <p:cNvPr id="5" name="Text 2"/>
          <p:cNvSpPr/>
          <p:nvPr/>
        </p:nvSpPr>
        <p:spPr>
          <a:xfrm>
            <a:off x="952500" y="2183130"/>
            <a:ext cx="514350" cy="6553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19118"/>
              </a:lnSpc>
              <a:buNone/>
            </a:pPr>
            <a:r>
              <a:rPr lang="en-US" sz="1800" b="1" dirty="0">
                <a:solidFill>
                  <a:srgbClr val="AF8C3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01</a:t>
            </a:r>
            <a:endParaRPr lang="en-US" sz="1800" dirty="0"/>
          </a:p>
        </p:txBody>
      </p:sp>
      <p:sp>
        <p:nvSpPr>
          <p:cNvPr id="6" name="Text 3"/>
          <p:cNvSpPr/>
          <p:nvPr/>
        </p:nvSpPr>
        <p:spPr>
          <a:xfrm>
            <a:off x="1562100" y="2183130"/>
            <a:ext cx="7564088" cy="6553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19118"/>
              </a:lnSpc>
              <a:buNone/>
            </a:pPr>
            <a:r>
              <a:rPr lang="en-US" sz="1800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CCT/ACT vigente prevê alimentação? Valores e data-base atualizados na folha?</a:t>
            </a:r>
            <a:endParaRPr lang="en-US" sz="1800" dirty="0"/>
          </a:p>
        </p:txBody>
      </p:sp>
      <p:sp>
        <p:nvSpPr>
          <p:cNvPr id="7" name="Text 4"/>
          <p:cNvSpPr/>
          <p:nvPr/>
        </p:nvSpPr>
        <p:spPr>
          <a:xfrm>
            <a:off x="9382125" y="2183130"/>
            <a:ext cx="514350" cy="6553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19118"/>
              </a:lnSpc>
              <a:buNone/>
            </a:pPr>
            <a:r>
              <a:rPr lang="en-US" sz="1800" b="1" dirty="0">
                <a:solidFill>
                  <a:srgbClr val="AF8C3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07</a:t>
            </a:r>
            <a:endParaRPr lang="en-US" sz="1800" dirty="0"/>
          </a:p>
        </p:txBody>
      </p:sp>
      <p:sp>
        <p:nvSpPr>
          <p:cNvPr id="8" name="Text 5"/>
          <p:cNvSpPr/>
          <p:nvPr/>
        </p:nvSpPr>
        <p:spPr>
          <a:xfrm>
            <a:off x="9991725" y="2183130"/>
            <a:ext cx="7153631" cy="6553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19118"/>
              </a:lnSpc>
              <a:buNone/>
            </a:pPr>
            <a:r>
              <a:rPr lang="en-US" sz="1800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Regras de férias, faltas e afastamentos previstas em CCT ou regulamento?</a:t>
            </a:r>
            <a:endParaRPr lang="en-US" sz="1800" dirty="0"/>
          </a:p>
        </p:txBody>
      </p:sp>
      <p:sp>
        <p:nvSpPr>
          <p:cNvPr id="9" name="Text 6"/>
          <p:cNvSpPr/>
          <p:nvPr/>
        </p:nvSpPr>
        <p:spPr>
          <a:xfrm>
            <a:off x="952500" y="2952750"/>
            <a:ext cx="514350" cy="6553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19118"/>
              </a:lnSpc>
              <a:buNone/>
            </a:pPr>
            <a:r>
              <a:rPr lang="en-US" sz="1800" b="1" dirty="0">
                <a:solidFill>
                  <a:srgbClr val="AF8C3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02</a:t>
            </a:r>
            <a:endParaRPr lang="en-US" sz="1800" dirty="0"/>
          </a:p>
        </p:txBody>
      </p:sp>
      <p:sp>
        <p:nvSpPr>
          <p:cNvPr id="10" name="Text 7"/>
          <p:cNvSpPr/>
          <p:nvPr/>
        </p:nvSpPr>
        <p:spPr>
          <a:xfrm>
            <a:off x="1562100" y="2952750"/>
            <a:ext cx="6522800" cy="6553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19118"/>
              </a:lnSpc>
              <a:buNone/>
            </a:pPr>
            <a:r>
              <a:rPr lang="en-US" sz="1800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Liberalidade tem regulamento interno escrito, com ciência formal?</a:t>
            </a:r>
            <a:endParaRPr lang="en-US" sz="1800" dirty="0"/>
          </a:p>
        </p:txBody>
      </p:sp>
      <p:sp>
        <p:nvSpPr>
          <p:cNvPr id="11" name="Text 8"/>
          <p:cNvSpPr/>
          <p:nvPr/>
        </p:nvSpPr>
        <p:spPr>
          <a:xfrm>
            <a:off x="9382125" y="2952750"/>
            <a:ext cx="514350" cy="6553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19118"/>
              </a:lnSpc>
              <a:buNone/>
            </a:pPr>
            <a:r>
              <a:rPr lang="en-US" sz="1800" b="1" dirty="0">
                <a:solidFill>
                  <a:srgbClr val="AF8C3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08</a:t>
            </a:r>
            <a:endParaRPr lang="en-US" sz="1800" dirty="0"/>
          </a:p>
        </p:txBody>
      </p:sp>
      <p:sp>
        <p:nvSpPr>
          <p:cNvPr id="12" name="Text 9"/>
          <p:cNvSpPr/>
          <p:nvPr/>
        </p:nvSpPr>
        <p:spPr>
          <a:xfrm>
            <a:off x="9991725" y="2952750"/>
            <a:ext cx="7564088" cy="6553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19118"/>
              </a:lnSpc>
              <a:buNone/>
            </a:pPr>
            <a:r>
              <a:rPr lang="en-US" sz="1800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Descontos com amparo (PAT 20%, CCT ou autorização) e discriminados na folha?</a:t>
            </a:r>
            <a:endParaRPr lang="en-US" sz="1800" dirty="0"/>
          </a:p>
        </p:txBody>
      </p:sp>
      <p:sp>
        <p:nvSpPr>
          <p:cNvPr id="13" name="Text 10"/>
          <p:cNvSpPr/>
          <p:nvPr/>
        </p:nvSpPr>
        <p:spPr>
          <a:xfrm>
            <a:off x="952500" y="3722370"/>
            <a:ext cx="514350" cy="34671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19118"/>
              </a:lnSpc>
              <a:buNone/>
            </a:pPr>
            <a:r>
              <a:rPr lang="en-US" sz="1800" b="1" dirty="0">
                <a:solidFill>
                  <a:srgbClr val="AF8C3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03</a:t>
            </a:r>
            <a:endParaRPr lang="en-US" sz="1800" dirty="0"/>
          </a:p>
        </p:txBody>
      </p:sp>
      <p:sp>
        <p:nvSpPr>
          <p:cNvPr id="14" name="Text 11"/>
          <p:cNvSpPr/>
          <p:nvPr/>
        </p:nvSpPr>
        <p:spPr>
          <a:xfrm>
            <a:off x="1562100" y="3722370"/>
            <a:ext cx="6817186" cy="34671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19118"/>
              </a:lnSpc>
              <a:buNone/>
            </a:pPr>
            <a:r>
              <a:rPr lang="en-US" sz="1800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Cliente inscrito no PAT? Status registrado e refletido nas rubricas?</a:t>
            </a:r>
            <a:endParaRPr lang="en-US" sz="1800" dirty="0"/>
          </a:p>
        </p:txBody>
      </p:sp>
      <p:sp>
        <p:nvSpPr>
          <p:cNvPr id="15" name="Text 12"/>
          <p:cNvSpPr/>
          <p:nvPr/>
        </p:nvSpPr>
        <p:spPr>
          <a:xfrm>
            <a:off x="9382125" y="3722370"/>
            <a:ext cx="514350" cy="34671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19118"/>
              </a:lnSpc>
              <a:buNone/>
            </a:pPr>
            <a:r>
              <a:rPr lang="en-US" sz="1800" b="1" dirty="0">
                <a:solidFill>
                  <a:srgbClr val="AF8C3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09</a:t>
            </a:r>
            <a:endParaRPr lang="en-US" sz="1800" dirty="0"/>
          </a:p>
        </p:txBody>
      </p:sp>
      <p:sp>
        <p:nvSpPr>
          <p:cNvPr id="16" name="Text 13"/>
          <p:cNvSpPr/>
          <p:nvPr/>
        </p:nvSpPr>
        <p:spPr>
          <a:xfrm>
            <a:off x="9991725" y="3722370"/>
            <a:ext cx="7803642" cy="34671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19118"/>
              </a:lnSpc>
              <a:buNone/>
            </a:pPr>
            <a:r>
              <a:rPr lang="en-US" sz="1800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Rubricas do eSocial corretas (1800–1809) com incidências parametrizadas?</a:t>
            </a:r>
            <a:endParaRPr lang="en-US" sz="1800" dirty="0"/>
          </a:p>
        </p:txBody>
      </p:sp>
      <p:sp>
        <p:nvSpPr>
          <p:cNvPr id="17" name="Text 14"/>
          <p:cNvSpPr/>
          <p:nvPr/>
        </p:nvSpPr>
        <p:spPr>
          <a:xfrm>
            <a:off x="952500" y="4183380"/>
            <a:ext cx="514350" cy="6553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19118"/>
              </a:lnSpc>
              <a:buNone/>
            </a:pPr>
            <a:r>
              <a:rPr lang="en-US" sz="1800" b="1" dirty="0">
                <a:solidFill>
                  <a:srgbClr val="AF8C3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04</a:t>
            </a:r>
            <a:endParaRPr lang="en-US" sz="1800" dirty="0"/>
          </a:p>
        </p:txBody>
      </p:sp>
      <p:sp>
        <p:nvSpPr>
          <p:cNvPr id="18" name="Text 15"/>
          <p:cNvSpPr/>
          <p:nvPr/>
        </p:nvSpPr>
        <p:spPr>
          <a:xfrm>
            <a:off x="1562100" y="4183380"/>
            <a:ext cx="7564088" cy="6553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19118"/>
              </a:lnSpc>
              <a:buNone/>
            </a:pPr>
            <a:r>
              <a:rPr lang="en-US" sz="1800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Nenhum cliente paga alimentação em dinheiro ou rubrica salarial disfarçada?</a:t>
            </a:r>
            <a:endParaRPr lang="en-US" sz="1800" dirty="0"/>
          </a:p>
        </p:txBody>
      </p:sp>
      <p:sp>
        <p:nvSpPr>
          <p:cNvPr id="19" name="Text 16"/>
          <p:cNvSpPr/>
          <p:nvPr/>
        </p:nvSpPr>
        <p:spPr>
          <a:xfrm>
            <a:off x="9382125" y="4183380"/>
            <a:ext cx="514350" cy="6553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19118"/>
              </a:lnSpc>
              <a:buNone/>
            </a:pPr>
            <a:r>
              <a:rPr lang="en-US" sz="1800" b="1" dirty="0">
                <a:solidFill>
                  <a:srgbClr val="AF8C3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10</a:t>
            </a:r>
            <a:endParaRPr lang="en-US" sz="1800" dirty="0"/>
          </a:p>
        </p:txBody>
      </p:sp>
      <p:sp>
        <p:nvSpPr>
          <p:cNvPr id="20" name="Text 17"/>
          <p:cNvSpPr/>
          <p:nvPr/>
        </p:nvSpPr>
        <p:spPr>
          <a:xfrm>
            <a:off x="9991725" y="4183380"/>
            <a:ext cx="6798237" cy="6553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19118"/>
              </a:lnSpc>
              <a:buNone/>
            </a:pPr>
            <a:r>
              <a:rPr lang="en-US" sz="1800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Cliente com cesta básica sem PAT foi orientado a se inscrever (FGTS!)?</a:t>
            </a:r>
            <a:endParaRPr lang="en-US" sz="1800" dirty="0"/>
          </a:p>
        </p:txBody>
      </p:sp>
      <p:sp>
        <p:nvSpPr>
          <p:cNvPr id="21" name="Text 18"/>
          <p:cNvSpPr/>
          <p:nvPr/>
        </p:nvSpPr>
        <p:spPr>
          <a:xfrm>
            <a:off x="952500" y="4953000"/>
            <a:ext cx="514350" cy="34671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19118"/>
              </a:lnSpc>
              <a:buNone/>
            </a:pPr>
            <a:r>
              <a:rPr lang="en-US" sz="1800" b="1" dirty="0">
                <a:solidFill>
                  <a:srgbClr val="AF8C3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05</a:t>
            </a:r>
            <a:endParaRPr lang="en-US" sz="1800" dirty="0"/>
          </a:p>
        </p:txBody>
      </p:sp>
      <p:sp>
        <p:nvSpPr>
          <p:cNvPr id="22" name="Text 19"/>
          <p:cNvSpPr/>
          <p:nvPr/>
        </p:nvSpPr>
        <p:spPr>
          <a:xfrm>
            <a:off x="1562100" y="4953000"/>
            <a:ext cx="7756886" cy="34671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19118"/>
              </a:lnSpc>
              <a:buNone/>
            </a:pPr>
            <a:r>
              <a:rPr lang="en-US" sz="1800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Valores respeitam a isonomia entre empregados em situação equivalente?</a:t>
            </a:r>
            <a:endParaRPr lang="en-US" sz="1800" dirty="0"/>
          </a:p>
        </p:txBody>
      </p:sp>
      <p:sp>
        <p:nvSpPr>
          <p:cNvPr id="23" name="Text 20"/>
          <p:cNvSpPr/>
          <p:nvPr/>
        </p:nvSpPr>
        <p:spPr>
          <a:xfrm>
            <a:off x="9382125" y="4953000"/>
            <a:ext cx="514350" cy="34671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19118"/>
              </a:lnSpc>
              <a:buNone/>
            </a:pPr>
            <a:r>
              <a:rPr lang="en-US" sz="1800" b="1" dirty="0">
                <a:solidFill>
                  <a:srgbClr val="AF8C3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11</a:t>
            </a:r>
            <a:endParaRPr lang="en-US" sz="1800" dirty="0"/>
          </a:p>
        </p:txBody>
      </p:sp>
      <p:sp>
        <p:nvSpPr>
          <p:cNvPr id="24" name="Text 21"/>
          <p:cNvSpPr/>
          <p:nvPr/>
        </p:nvSpPr>
        <p:spPr>
          <a:xfrm>
            <a:off x="9991725" y="4953000"/>
            <a:ext cx="7892439" cy="34671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19118"/>
              </a:lnSpc>
              <a:buNone/>
            </a:pPr>
            <a:r>
              <a:rPr lang="en-US" sz="1800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Contratos com operadoras revisados (deságio, taxas, destinação exclusiva)?</a:t>
            </a:r>
            <a:endParaRPr lang="en-US" sz="1800" dirty="0"/>
          </a:p>
        </p:txBody>
      </p:sp>
      <p:sp>
        <p:nvSpPr>
          <p:cNvPr id="25" name="Text 22"/>
          <p:cNvSpPr/>
          <p:nvPr/>
        </p:nvSpPr>
        <p:spPr>
          <a:xfrm>
            <a:off x="952500" y="5414010"/>
            <a:ext cx="514350" cy="6553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19118"/>
              </a:lnSpc>
              <a:buNone/>
            </a:pPr>
            <a:r>
              <a:rPr lang="en-US" sz="1800" b="1" dirty="0">
                <a:solidFill>
                  <a:srgbClr val="AF8C3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06</a:t>
            </a:r>
            <a:endParaRPr lang="en-US" sz="1800" dirty="0"/>
          </a:p>
        </p:txBody>
      </p:sp>
      <p:sp>
        <p:nvSpPr>
          <p:cNvPr id="26" name="Text 23"/>
          <p:cNvSpPr/>
          <p:nvPr/>
        </p:nvSpPr>
        <p:spPr>
          <a:xfrm>
            <a:off x="1562100" y="5414010"/>
            <a:ext cx="7564088" cy="6553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19118"/>
              </a:lnSpc>
              <a:buNone/>
            </a:pPr>
            <a:r>
              <a:rPr lang="en-US" sz="1800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Critério de concessão (dia trabalhado × fixo mensal) definido e documentado?</a:t>
            </a:r>
            <a:endParaRPr lang="en-US" sz="1800" dirty="0"/>
          </a:p>
        </p:txBody>
      </p:sp>
      <p:sp>
        <p:nvSpPr>
          <p:cNvPr id="27" name="Text 24"/>
          <p:cNvSpPr/>
          <p:nvPr/>
        </p:nvSpPr>
        <p:spPr>
          <a:xfrm>
            <a:off x="9382125" y="5414010"/>
            <a:ext cx="514350" cy="6553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19118"/>
              </a:lnSpc>
              <a:buNone/>
            </a:pPr>
            <a:r>
              <a:rPr lang="en-US" sz="1800" b="1" dirty="0">
                <a:solidFill>
                  <a:srgbClr val="AF8C3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12</a:t>
            </a:r>
            <a:endParaRPr lang="en-US" sz="1800" dirty="0"/>
          </a:p>
        </p:txBody>
      </p:sp>
      <p:sp>
        <p:nvSpPr>
          <p:cNvPr id="28" name="Text 25"/>
          <p:cNvSpPr/>
          <p:nvPr/>
        </p:nvSpPr>
        <p:spPr>
          <a:xfrm>
            <a:off x="9991725" y="5414010"/>
            <a:ext cx="6949322" cy="6553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19118"/>
              </a:lnSpc>
              <a:buNone/>
            </a:pPr>
            <a:r>
              <a:rPr lang="en-US" sz="1800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Orientações de risco recusadas pelo cliente documentadas por escrito?</a:t>
            </a:r>
            <a:endParaRPr lang="en-US" sz="1800" dirty="0"/>
          </a:p>
        </p:txBody>
      </p:sp>
      <p:sp>
        <p:nvSpPr>
          <p:cNvPr id="29" name="Shape 26"/>
          <p:cNvSpPr/>
          <p:nvPr/>
        </p:nvSpPr>
        <p:spPr>
          <a:xfrm>
            <a:off x="952500" y="6412230"/>
            <a:ext cx="16383000" cy="807720"/>
          </a:xfrm>
          <a:prstGeom prst="roundRect">
            <a:avLst>
              <a:gd name="adj" fmla="val 16509"/>
            </a:avLst>
          </a:prstGeom>
          <a:solidFill>
            <a:srgbClr val="1E3A6D"/>
          </a:solidFill>
          <a:ln/>
        </p:spPr>
      </p:sp>
      <p:sp>
        <p:nvSpPr>
          <p:cNvPr id="30" name="Text 27"/>
          <p:cNvSpPr/>
          <p:nvPr/>
        </p:nvSpPr>
        <p:spPr>
          <a:xfrm>
            <a:off x="1295400" y="6640830"/>
            <a:ext cx="16188690" cy="3886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95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Transforme este roteiro em procedimento interno do escritório — e aplique na carteira inteira.</a:t>
            </a:r>
            <a:endParaRPr lang="en-US" sz="1950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19" b="19"/>
          <a:stretch/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952500" y="762000"/>
            <a:ext cx="18021300" cy="3124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75" b="1" spc="225" kern="0" dirty="0">
                <a:solidFill>
                  <a:srgbClr val="AF8C3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PARA CONSULTA</a:t>
            </a:r>
            <a:endParaRPr lang="en-US" sz="1875" dirty="0"/>
          </a:p>
        </p:txBody>
      </p:sp>
      <p:sp>
        <p:nvSpPr>
          <p:cNvPr id="4" name="Text 1"/>
          <p:cNvSpPr/>
          <p:nvPr/>
        </p:nvSpPr>
        <p:spPr>
          <a:xfrm>
            <a:off x="952500" y="1169670"/>
            <a:ext cx="18021300" cy="6705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4350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Base legal de referência</a:t>
            </a:r>
            <a:endParaRPr lang="en-US" sz="4350" dirty="0"/>
          </a:p>
        </p:txBody>
      </p:sp>
      <p:sp>
        <p:nvSpPr>
          <p:cNvPr id="5" name="Text 2"/>
          <p:cNvSpPr/>
          <p:nvPr/>
        </p:nvSpPr>
        <p:spPr>
          <a:xfrm>
            <a:off x="952500" y="2183130"/>
            <a:ext cx="8696325" cy="3657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23529"/>
              </a:lnSpc>
              <a:buNone/>
            </a:pPr>
            <a:r>
              <a:rPr lang="en-US" sz="1800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CLT </a:t>
            </a:r>
            <a:pPr algn="l" indent="0" marL="0">
              <a:lnSpc>
                <a:spcPct val="123529"/>
              </a:lnSpc>
              <a:buNone/>
            </a:pPr>
            <a:r>
              <a:rPr lang="en-US" sz="1800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— arts. 9º, 444, 457 § 2º, 458, 462, 468 e 611-B, XXIX</a:t>
            </a:r>
            <a:endParaRPr lang="en-US" sz="1800" dirty="0"/>
          </a:p>
        </p:txBody>
      </p:sp>
      <p:sp>
        <p:nvSpPr>
          <p:cNvPr id="6" name="Text 3"/>
          <p:cNvSpPr/>
          <p:nvPr/>
        </p:nvSpPr>
        <p:spPr>
          <a:xfrm>
            <a:off x="9429750" y="2183130"/>
            <a:ext cx="8696325" cy="3657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23529"/>
              </a:lnSpc>
              <a:buNone/>
            </a:pPr>
            <a:r>
              <a:rPr lang="en-US" sz="1800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Decreto nº 10.854/2021 </a:t>
            </a:r>
            <a:pPr algn="l" indent="0" marL="0">
              <a:lnSpc>
                <a:spcPct val="123529"/>
              </a:lnSpc>
              <a:buNone/>
            </a:pPr>
            <a:r>
              <a:rPr lang="en-US" sz="1800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— regulamento do PAT</a:t>
            </a:r>
            <a:endParaRPr lang="en-US" sz="1800" dirty="0"/>
          </a:p>
        </p:txBody>
      </p:sp>
      <p:sp>
        <p:nvSpPr>
          <p:cNvPr id="7" name="Text 4"/>
          <p:cNvSpPr/>
          <p:nvPr/>
        </p:nvSpPr>
        <p:spPr>
          <a:xfrm>
            <a:off x="952500" y="2644140"/>
            <a:ext cx="8696325" cy="3657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23529"/>
              </a:lnSpc>
              <a:buNone/>
            </a:pPr>
            <a:r>
              <a:rPr lang="en-US" sz="1800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CF/88 </a:t>
            </a:r>
            <a:pPr algn="l" indent="0" marL="0">
              <a:lnSpc>
                <a:spcPct val="123529"/>
              </a:lnSpc>
              <a:buNone/>
            </a:pPr>
            <a:r>
              <a:rPr lang="en-US" sz="1800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— art. 5º e art. 7º, XXVI</a:t>
            </a:r>
            <a:endParaRPr lang="en-US" sz="1800" dirty="0"/>
          </a:p>
        </p:txBody>
      </p:sp>
      <p:sp>
        <p:nvSpPr>
          <p:cNvPr id="8" name="Text 5"/>
          <p:cNvSpPr/>
          <p:nvPr/>
        </p:nvSpPr>
        <p:spPr>
          <a:xfrm>
            <a:off x="9429750" y="2644140"/>
            <a:ext cx="8696325" cy="3657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23529"/>
              </a:lnSpc>
              <a:buNone/>
            </a:pPr>
            <a:r>
              <a:rPr lang="en-US" sz="1800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Decreto nº 12.712/2025 </a:t>
            </a:r>
            <a:pPr algn="l" indent="0" marL="0">
              <a:lnSpc>
                <a:spcPct val="123529"/>
              </a:lnSpc>
              <a:buNone/>
            </a:pPr>
            <a:r>
              <a:rPr lang="en-US" sz="1800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— novas regras do PAT</a:t>
            </a:r>
            <a:endParaRPr lang="en-US" sz="1800" dirty="0"/>
          </a:p>
        </p:txBody>
      </p:sp>
      <p:sp>
        <p:nvSpPr>
          <p:cNvPr id="9" name="Text 6"/>
          <p:cNvSpPr/>
          <p:nvPr/>
        </p:nvSpPr>
        <p:spPr>
          <a:xfrm>
            <a:off x="952500" y="3105150"/>
            <a:ext cx="8696325" cy="3657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23529"/>
              </a:lnSpc>
              <a:buNone/>
            </a:pPr>
            <a:r>
              <a:rPr lang="en-US" sz="1800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Lei nº 6.321/76 </a:t>
            </a:r>
            <a:pPr algn="l" indent="0" marL="0">
              <a:lnSpc>
                <a:spcPct val="123529"/>
              </a:lnSpc>
              <a:buNone/>
            </a:pPr>
            <a:r>
              <a:rPr lang="en-US" sz="1800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— institui o PAT</a:t>
            </a:r>
            <a:endParaRPr lang="en-US" sz="1800" dirty="0"/>
          </a:p>
        </p:txBody>
      </p:sp>
      <p:sp>
        <p:nvSpPr>
          <p:cNvPr id="10" name="Text 7"/>
          <p:cNvSpPr/>
          <p:nvPr/>
        </p:nvSpPr>
        <p:spPr>
          <a:xfrm>
            <a:off x="9429750" y="3105150"/>
            <a:ext cx="8696325" cy="3657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23529"/>
              </a:lnSpc>
              <a:buNone/>
            </a:pPr>
            <a:r>
              <a:rPr lang="en-US" sz="1800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Portaria MTP nº 672/2021 </a:t>
            </a:r>
            <a:pPr algn="l" indent="0" marL="0">
              <a:lnSpc>
                <a:spcPct val="123529"/>
              </a:lnSpc>
              <a:buNone/>
            </a:pPr>
            <a:r>
              <a:rPr lang="en-US" sz="1800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— arts. 142, 143 e 145</a:t>
            </a:r>
            <a:endParaRPr lang="en-US" sz="1800" dirty="0"/>
          </a:p>
        </p:txBody>
      </p:sp>
      <p:sp>
        <p:nvSpPr>
          <p:cNvPr id="11" name="Text 8"/>
          <p:cNvSpPr/>
          <p:nvPr/>
        </p:nvSpPr>
        <p:spPr>
          <a:xfrm>
            <a:off x="952500" y="3566160"/>
            <a:ext cx="8696325" cy="3657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23529"/>
              </a:lnSpc>
              <a:buNone/>
            </a:pPr>
            <a:r>
              <a:rPr lang="en-US" sz="1800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Lei nº 9.532/97 </a:t>
            </a:r>
            <a:pPr algn="l" indent="0" marL="0">
              <a:lnSpc>
                <a:spcPct val="123529"/>
              </a:lnSpc>
              <a:buNone/>
            </a:pPr>
            <a:r>
              <a:rPr lang="en-US" sz="1800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— limites da dedução fiscal</a:t>
            </a:r>
            <a:endParaRPr lang="en-US" sz="1800" dirty="0"/>
          </a:p>
        </p:txBody>
      </p:sp>
      <p:sp>
        <p:nvSpPr>
          <p:cNvPr id="12" name="Text 9"/>
          <p:cNvSpPr/>
          <p:nvPr/>
        </p:nvSpPr>
        <p:spPr>
          <a:xfrm>
            <a:off x="9429750" y="3566160"/>
            <a:ext cx="8696325" cy="3657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23529"/>
              </a:lnSpc>
              <a:buNone/>
            </a:pPr>
            <a:r>
              <a:rPr lang="en-US" sz="1800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 RFB nº 2.110/2022 </a:t>
            </a:r>
            <a:pPr algn="l" indent="0" marL="0">
              <a:lnSpc>
                <a:spcPct val="123529"/>
              </a:lnSpc>
              <a:buNone/>
            </a:pPr>
            <a:r>
              <a:rPr lang="en-US" sz="1800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— arts. 27 e 34</a:t>
            </a:r>
            <a:endParaRPr lang="en-US" sz="1800" dirty="0"/>
          </a:p>
        </p:txBody>
      </p:sp>
      <p:sp>
        <p:nvSpPr>
          <p:cNvPr id="13" name="Text 10"/>
          <p:cNvSpPr/>
          <p:nvPr/>
        </p:nvSpPr>
        <p:spPr>
          <a:xfrm>
            <a:off x="952500" y="4027170"/>
            <a:ext cx="8696325" cy="3657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23529"/>
              </a:lnSpc>
              <a:buNone/>
            </a:pPr>
            <a:r>
              <a:rPr lang="en-US" sz="1800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Lei nº 13.467/2017 </a:t>
            </a:r>
            <a:pPr algn="l" indent="0" marL="0">
              <a:lnSpc>
                <a:spcPct val="123529"/>
              </a:lnSpc>
              <a:buNone/>
            </a:pPr>
            <a:r>
              <a:rPr lang="en-US" sz="1800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— Reforma Trabalhista</a:t>
            </a:r>
            <a:endParaRPr lang="en-US" sz="1800" dirty="0"/>
          </a:p>
        </p:txBody>
      </p:sp>
      <p:sp>
        <p:nvSpPr>
          <p:cNvPr id="14" name="Text 11"/>
          <p:cNvSpPr/>
          <p:nvPr/>
        </p:nvSpPr>
        <p:spPr>
          <a:xfrm>
            <a:off x="9429750" y="4027170"/>
            <a:ext cx="8696325" cy="3657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23529"/>
              </a:lnSpc>
              <a:buNone/>
            </a:pPr>
            <a:r>
              <a:rPr lang="en-US" sz="1800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 SIT/MTE nº 002/2025 </a:t>
            </a:r>
            <a:pPr algn="l" indent="0" marL="0">
              <a:lnSpc>
                <a:spcPct val="123529"/>
              </a:lnSpc>
              <a:buNone/>
            </a:pPr>
            <a:r>
              <a:rPr lang="en-US" sz="1800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— incidências de FGTS</a:t>
            </a:r>
            <a:endParaRPr lang="en-US" sz="1800" dirty="0"/>
          </a:p>
        </p:txBody>
      </p:sp>
      <p:sp>
        <p:nvSpPr>
          <p:cNvPr id="15" name="Text 12"/>
          <p:cNvSpPr/>
          <p:nvPr/>
        </p:nvSpPr>
        <p:spPr>
          <a:xfrm>
            <a:off x="952500" y="4488180"/>
            <a:ext cx="8696325" cy="3657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23529"/>
              </a:lnSpc>
              <a:buNone/>
            </a:pPr>
            <a:r>
              <a:rPr lang="en-US" sz="1800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Lei nº 14.442/2022 </a:t>
            </a:r>
            <a:pPr algn="l" indent="0" marL="0">
              <a:lnSpc>
                <a:spcPct val="123529"/>
              </a:lnSpc>
              <a:buNone/>
            </a:pPr>
            <a:r>
              <a:rPr lang="en-US" sz="1800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— auxílio-alimentação e arranjos</a:t>
            </a:r>
            <a:endParaRPr lang="en-US" sz="1800" dirty="0"/>
          </a:p>
        </p:txBody>
      </p:sp>
      <p:sp>
        <p:nvSpPr>
          <p:cNvPr id="16" name="Text 13"/>
          <p:cNvSpPr/>
          <p:nvPr/>
        </p:nvSpPr>
        <p:spPr>
          <a:xfrm>
            <a:off x="9429750" y="4488180"/>
            <a:ext cx="8696325" cy="3657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23529"/>
              </a:lnSpc>
              <a:buNone/>
            </a:pPr>
            <a:r>
              <a:rPr lang="en-US" sz="1800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SC COSIT nº 35/2019 </a:t>
            </a:r>
            <a:pPr algn="l" indent="0" marL="0">
              <a:lnSpc>
                <a:spcPct val="123529"/>
              </a:lnSpc>
              <a:buNone/>
            </a:pPr>
            <a:r>
              <a:rPr lang="en-US" sz="1800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— tratamento previdenciário</a:t>
            </a:r>
            <a:endParaRPr lang="en-US" sz="1800" dirty="0"/>
          </a:p>
        </p:txBody>
      </p:sp>
      <p:sp>
        <p:nvSpPr>
          <p:cNvPr id="17" name="Text 14"/>
          <p:cNvSpPr/>
          <p:nvPr/>
        </p:nvSpPr>
        <p:spPr>
          <a:xfrm>
            <a:off x="952500" y="4949190"/>
            <a:ext cx="8696325" cy="3657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23529"/>
              </a:lnSpc>
              <a:buNone/>
            </a:pPr>
            <a:r>
              <a:rPr lang="en-US" sz="1800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LC nº 224/2025 </a:t>
            </a:r>
            <a:pPr algn="l" indent="0" marL="0">
              <a:lnSpc>
                <a:spcPct val="123529"/>
              </a:lnSpc>
              <a:buNone/>
            </a:pPr>
            <a:r>
              <a:rPr lang="en-US" sz="1800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— redução de incentivos fiscais</a:t>
            </a:r>
            <a:endParaRPr lang="en-US" sz="1800" dirty="0"/>
          </a:p>
        </p:txBody>
      </p:sp>
      <p:sp>
        <p:nvSpPr>
          <p:cNvPr id="18" name="Text 15"/>
          <p:cNvSpPr/>
          <p:nvPr/>
        </p:nvSpPr>
        <p:spPr>
          <a:xfrm>
            <a:off x="9429750" y="4949190"/>
            <a:ext cx="8696325" cy="3657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23529"/>
              </a:lnSpc>
              <a:buNone/>
            </a:pPr>
            <a:r>
              <a:rPr lang="en-US" sz="1800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Tabela 03 do eSocial </a:t>
            </a:r>
            <a:pPr algn="l" indent="0" marL="0">
              <a:lnSpc>
                <a:spcPct val="123529"/>
              </a:lnSpc>
              <a:buNone/>
            </a:pPr>
            <a:r>
              <a:rPr lang="en-US" sz="1800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— rubricas 1800 a 1809 · </a:t>
            </a:r>
            <a:pPr algn="l" indent="0" marL="0">
              <a:lnSpc>
                <a:spcPct val="123529"/>
              </a:lnSpc>
              <a:buNone/>
            </a:pPr>
            <a:r>
              <a:rPr lang="en-US" sz="1800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NR 24</a:t>
            </a:r>
            <a:endParaRPr lang="en-US" sz="1800" dirty="0"/>
          </a:p>
        </p:txBody>
      </p:sp>
      <p:sp>
        <p:nvSpPr>
          <p:cNvPr id="19" name="Text 16"/>
          <p:cNvSpPr/>
          <p:nvPr/>
        </p:nvSpPr>
        <p:spPr>
          <a:xfrm>
            <a:off x="952500" y="5619750"/>
            <a:ext cx="18021300" cy="3657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dirty="0">
                <a:solidFill>
                  <a:srgbClr val="6A738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Material didático — legislação vigente em julho/2026. Confira sempre a redação atualizada e a CCT aplicável antes de orientar o cliente.</a:t>
            </a:r>
            <a:endParaRPr lang="en-US" sz="1800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19" b="19"/>
          <a:stretch/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935343" y="2886075"/>
            <a:ext cx="4417314" cy="10896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buNone/>
            </a:pPr>
            <a:r>
              <a:rPr lang="en-US" sz="7200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Obrigada!</a:t>
            </a:r>
            <a:endParaRPr lang="en-US" sz="7200" dirty="0"/>
          </a:p>
        </p:txBody>
      </p:sp>
      <p:sp>
        <p:nvSpPr>
          <p:cNvPr id="4" name="Text 1"/>
          <p:cNvSpPr/>
          <p:nvPr/>
        </p:nvSpPr>
        <p:spPr>
          <a:xfrm>
            <a:off x="5586502" y="4223385"/>
            <a:ext cx="7114877" cy="52578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buNone/>
            </a:pPr>
            <a:r>
              <a:rPr lang="en-US" sz="2700" dirty="0">
                <a:solidFill>
                  <a:srgbClr val="3C46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Dúvidas? É agora — o consultório está aberto.</a:t>
            </a:r>
            <a:endParaRPr lang="en-US" sz="2700" dirty="0"/>
          </a:p>
        </p:txBody>
      </p:sp>
      <p:sp>
        <p:nvSpPr>
          <p:cNvPr id="5" name="Text 2"/>
          <p:cNvSpPr/>
          <p:nvPr/>
        </p:nvSpPr>
        <p:spPr>
          <a:xfrm>
            <a:off x="6781193" y="5168265"/>
            <a:ext cx="2061710" cy="3657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buNone/>
            </a:pPr>
            <a:r>
              <a:rPr lang="en-US" sz="2250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Eridan Mourão</a:t>
            </a:r>
            <a:endParaRPr lang="en-US" sz="2250" dirty="0"/>
          </a:p>
        </p:txBody>
      </p:sp>
      <p:sp>
        <p:nvSpPr>
          <p:cNvPr id="6" name="Text 3"/>
          <p:cNvSpPr/>
          <p:nvPr/>
        </p:nvSpPr>
        <p:spPr>
          <a:xfrm>
            <a:off x="8920639" y="5168265"/>
            <a:ext cx="176332" cy="3657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buNone/>
            </a:pPr>
            <a:r>
              <a:rPr lang="en-US" sz="2250" b="1" dirty="0">
                <a:solidFill>
                  <a:srgbClr val="AF8C3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</a:t>
            </a:r>
            <a:endParaRPr lang="en-US" sz="2250" dirty="0"/>
          </a:p>
        </p:txBody>
      </p:sp>
      <p:sp>
        <p:nvSpPr>
          <p:cNvPr id="7" name="Text 4"/>
          <p:cNvSpPr/>
          <p:nvPr/>
        </p:nvSpPr>
        <p:spPr>
          <a:xfrm>
            <a:off x="9161187" y="5168265"/>
            <a:ext cx="2359140" cy="3657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buNone/>
            </a:pPr>
            <a:r>
              <a:rPr lang="en-US" sz="2250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Lana Cavalcante</a:t>
            </a:r>
            <a:endParaRPr lang="en-US" sz="22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19" b="19"/>
          <a:stretch/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952500" y="762000"/>
            <a:ext cx="18021300" cy="3124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75" b="1" spc="225" kern="0" dirty="0">
                <a:solidFill>
                  <a:srgbClr val="AF8C3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50 MINUTOS</a:t>
            </a:r>
            <a:endParaRPr lang="en-US" sz="1875" dirty="0"/>
          </a:p>
        </p:txBody>
      </p:sp>
      <p:sp>
        <p:nvSpPr>
          <p:cNvPr id="4" name="Text 1"/>
          <p:cNvSpPr/>
          <p:nvPr/>
        </p:nvSpPr>
        <p:spPr>
          <a:xfrm>
            <a:off x="952500" y="1169670"/>
            <a:ext cx="18021300" cy="6705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4350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Roteiro</a:t>
            </a:r>
            <a:endParaRPr lang="en-US" sz="4350" dirty="0"/>
          </a:p>
        </p:txBody>
      </p:sp>
      <p:sp>
        <p:nvSpPr>
          <p:cNvPr id="5" name="Text 2"/>
          <p:cNvSpPr/>
          <p:nvPr/>
        </p:nvSpPr>
        <p:spPr>
          <a:xfrm>
            <a:off x="952500" y="2297430"/>
            <a:ext cx="647700" cy="52578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3300" b="1" dirty="0">
                <a:solidFill>
                  <a:srgbClr val="AF8C3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01</a:t>
            </a:r>
            <a:endParaRPr lang="en-US" sz="3300" dirty="0"/>
          </a:p>
        </p:txBody>
      </p:sp>
      <p:sp>
        <p:nvSpPr>
          <p:cNvPr id="6" name="Text 3"/>
          <p:cNvSpPr/>
          <p:nvPr/>
        </p:nvSpPr>
        <p:spPr>
          <a:xfrm>
            <a:off x="1771650" y="2327910"/>
            <a:ext cx="5337370" cy="4648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325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 onde nasce a obrigação de conceder</a:t>
            </a:r>
            <a:endParaRPr lang="en-US" sz="2325" dirty="0"/>
          </a:p>
        </p:txBody>
      </p:sp>
      <p:sp>
        <p:nvSpPr>
          <p:cNvPr id="7" name="Text 4"/>
          <p:cNvSpPr/>
          <p:nvPr/>
        </p:nvSpPr>
        <p:spPr>
          <a:xfrm>
            <a:off x="9429750" y="2297430"/>
            <a:ext cx="647700" cy="52578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3300" b="1" dirty="0">
                <a:solidFill>
                  <a:srgbClr val="AF8C3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04</a:t>
            </a:r>
            <a:endParaRPr lang="en-US" sz="3300" dirty="0"/>
          </a:p>
        </p:txBody>
      </p:sp>
      <p:sp>
        <p:nvSpPr>
          <p:cNvPr id="8" name="Text 5"/>
          <p:cNvSpPr/>
          <p:nvPr/>
        </p:nvSpPr>
        <p:spPr>
          <a:xfrm>
            <a:off x="10248900" y="2327910"/>
            <a:ext cx="4329303" cy="4648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325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 benefício no dia a dia da folha</a:t>
            </a:r>
            <a:endParaRPr lang="en-US" sz="2325" dirty="0"/>
          </a:p>
        </p:txBody>
      </p:sp>
      <p:sp>
        <p:nvSpPr>
          <p:cNvPr id="9" name="Text 6"/>
          <p:cNvSpPr/>
          <p:nvPr/>
        </p:nvSpPr>
        <p:spPr>
          <a:xfrm>
            <a:off x="952500" y="3013710"/>
            <a:ext cx="647700" cy="52578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3300" b="1" dirty="0">
                <a:solidFill>
                  <a:srgbClr val="AF8C3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02</a:t>
            </a:r>
            <a:endParaRPr lang="en-US" sz="3300" dirty="0"/>
          </a:p>
        </p:txBody>
      </p:sp>
      <p:sp>
        <p:nvSpPr>
          <p:cNvPr id="10" name="Text 7"/>
          <p:cNvSpPr/>
          <p:nvPr/>
        </p:nvSpPr>
        <p:spPr>
          <a:xfrm>
            <a:off x="1771650" y="3044190"/>
            <a:ext cx="5338417" cy="4648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325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Conceitos que o DP não pode confundir</a:t>
            </a:r>
            <a:endParaRPr lang="en-US" sz="2325" dirty="0"/>
          </a:p>
        </p:txBody>
      </p:sp>
      <p:sp>
        <p:nvSpPr>
          <p:cNvPr id="11" name="Text 8"/>
          <p:cNvSpPr/>
          <p:nvPr/>
        </p:nvSpPr>
        <p:spPr>
          <a:xfrm>
            <a:off x="9429750" y="3013710"/>
            <a:ext cx="647700" cy="52578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3300" b="1" dirty="0">
                <a:solidFill>
                  <a:srgbClr val="AF8C3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05</a:t>
            </a:r>
            <a:endParaRPr lang="en-US" sz="3300" dirty="0"/>
          </a:p>
        </p:txBody>
      </p:sp>
      <p:sp>
        <p:nvSpPr>
          <p:cNvPr id="12" name="Text 9"/>
          <p:cNvSpPr/>
          <p:nvPr/>
        </p:nvSpPr>
        <p:spPr>
          <a:xfrm>
            <a:off x="10248900" y="3044190"/>
            <a:ext cx="4401467" cy="4648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325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Incidências e rubricas do eSocial</a:t>
            </a:r>
            <a:endParaRPr lang="en-US" sz="2325" dirty="0"/>
          </a:p>
        </p:txBody>
      </p:sp>
      <p:sp>
        <p:nvSpPr>
          <p:cNvPr id="13" name="Text 10"/>
          <p:cNvSpPr/>
          <p:nvPr/>
        </p:nvSpPr>
        <p:spPr>
          <a:xfrm>
            <a:off x="952500" y="3729990"/>
            <a:ext cx="647700" cy="52578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3300" b="1" dirty="0">
                <a:solidFill>
                  <a:srgbClr val="AF8C3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03</a:t>
            </a:r>
            <a:endParaRPr lang="en-US" sz="3300" dirty="0"/>
          </a:p>
        </p:txBody>
      </p:sp>
      <p:sp>
        <p:nvSpPr>
          <p:cNvPr id="14" name="Text 11"/>
          <p:cNvSpPr/>
          <p:nvPr/>
        </p:nvSpPr>
        <p:spPr>
          <a:xfrm>
            <a:off x="1771650" y="3760470"/>
            <a:ext cx="6753666" cy="4648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325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 PAT e as novas regras do Decreto nº 12.712/2025</a:t>
            </a:r>
            <a:endParaRPr lang="en-US" sz="2325" dirty="0"/>
          </a:p>
        </p:txBody>
      </p:sp>
      <p:sp>
        <p:nvSpPr>
          <p:cNvPr id="15" name="Text 12"/>
          <p:cNvSpPr/>
          <p:nvPr/>
        </p:nvSpPr>
        <p:spPr>
          <a:xfrm>
            <a:off x="9429750" y="3729990"/>
            <a:ext cx="647700" cy="52578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3300" b="1" dirty="0">
                <a:solidFill>
                  <a:srgbClr val="AF8C3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06</a:t>
            </a:r>
            <a:endParaRPr lang="en-US" sz="3300" dirty="0"/>
          </a:p>
        </p:txBody>
      </p:sp>
      <p:sp>
        <p:nvSpPr>
          <p:cNvPr id="16" name="Text 13"/>
          <p:cNvSpPr/>
          <p:nvPr/>
        </p:nvSpPr>
        <p:spPr>
          <a:xfrm>
            <a:off x="10248900" y="3760470"/>
            <a:ext cx="6324612" cy="4648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325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Consultório do DP e checklist de conformidade</a:t>
            </a:r>
            <a:endParaRPr lang="en-US" sz="2325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19" b="19"/>
          <a:stretch/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952500" y="762000"/>
            <a:ext cx="18021300" cy="3124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75" b="1" spc="225" kern="0" dirty="0">
                <a:solidFill>
                  <a:srgbClr val="AF8C3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ONDE TODO ATENDIMENTO COMEÇA</a:t>
            </a:r>
            <a:endParaRPr lang="en-US" sz="1875" dirty="0"/>
          </a:p>
        </p:txBody>
      </p:sp>
      <p:sp>
        <p:nvSpPr>
          <p:cNvPr id="4" name="Text 1"/>
          <p:cNvSpPr/>
          <p:nvPr/>
        </p:nvSpPr>
        <p:spPr>
          <a:xfrm>
            <a:off x="952500" y="1169670"/>
            <a:ext cx="18021300" cy="6705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4350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 onde nasce a obrigação de conceder</a:t>
            </a:r>
            <a:endParaRPr lang="en-US" sz="4350" dirty="0"/>
          </a:p>
        </p:txBody>
      </p:sp>
      <p:sp>
        <p:nvSpPr>
          <p:cNvPr id="5" name="Text 2"/>
          <p:cNvSpPr/>
          <p:nvPr/>
        </p:nvSpPr>
        <p:spPr>
          <a:xfrm>
            <a:off x="952500" y="2087880"/>
            <a:ext cx="18021300" cy="4648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325" dirty="0">
                <a:solidFill>
                  <a:srgbClr val="3C46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 CLT </a:t>
            </a:r>
            <a:pPr algn="l" indent="0" marL="0">
              <a:buNone/>
            </a:pPr>
            <a:r>
              <a:rPr lang="en-US" sz="2325" b="1" dirty="0">
                <a:solidFill>
                  <a:srgbClr val="3C46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não impõe </a:t>
            </a:r>
            <a:pPr algn="l" indent="0" marL="0">
              <a:buNone/>
            </a:pPr>
            <a:r>
              <a:rPr lang="en-US" sz="2325" dirty="0">
                <a:solidFill>
                  <a:srgbClr val="3C46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 dever de fornecer VA, VR ou cesta básica. O benefício nasce de três fontes:</a:t>
            </a:r>
            <a:endParaRPr lang="en-US" sz="2325" dirty="0"/>
          </a:p>
        </p:txBody>
      </p:sp>
      <p:sp>
        <p:nvSpPr>
          <p:cNvPr id="6" name="Shape 3"/>
          <p:cNvSpPr/>
          <p:nvPr/>
        </p:nvSpPr>
        <p:spPr>
          <a:xfrm>
            <a:off x="952500" y="2933700"/>
            <a:ext cx="5232321" cy="2737961"/>
          </a:xfrm>
          <a:prstGeom prst="roundRect">
            <a:avLst>
              <a:gd name="adj" fmla="val 5566"/>
            </a:avLst>
          </a:prstGeom>
          <a:solidFill>
            <a:srgbClr val="FFFFFF"/>
          </a:solidFill>
          <a:ln w="7620">
            <a:solidFill>
              <a:srgbClr val="DFE3EC"/>
            </a:solidFill>
            <a:prstDash val="solid"/>
          </a:ln>
          <a:effectLst>
            <a:outerShdw sx="100000" sy="100000" kx="0" ky="0" algn="bl" rotWithShape="0" blurRad="133350" dist="38100" dir="5400000">
              <a:srgbClr val="1E3A6D">
                <a:alpha val="6000"/>
              </a:srgbClr>
            </a:outerShdw>
          </a:effectLst>
        </p:spPr>
      </p:sp>
      <p:sp>
        <p:nvSpPr>
          <p:cNvPr id="7" name="Text 4"/>
          <p:cNvSpPr/>
          <p:nvPr/>
        </p:nvSpPr>
        <p:spPr>
          <a:xfrm>
            <a:off x="1303020" y="3284220"/>
            <a:ext cx="4984409" cy="3810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Instrumento coletivo</a:t>
            </a:r>
            <a:endParaRPr lang="en-US" sz="2400" dirty="0"/>
          </a:p>
        </p:txBody>
      </p:sp>
      <p:sp>
        <p:nvSpPr>
          <p:cNvPr id="8" name="Text 5"/>
          <p:cNvSpPr/>
          <p:nvPr/>
        </p:nvSpPr>
        <p:spPr>
          <a:xfrm>
            <a:off x="1303020" y="3779520"/>
            <a:ext cx="4667219" cy="1156811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25481"/>
              </a:lnSpc>
              <a:buNone/>
            </a:pPr>
            <a:r>
              <a:rPr lang="en-US" sz="2025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ACT ou CCT determina a concessão — obrigatória nos exatos termos da norma coletiva.</a:t>
            </a:r>
            <a:endParaRPr lang="en-US" sz="2025" dirty="0"/>
          </a:p>
        </p:txBody>
      </p:sp>
      <p:sp>
        <p:nvSpPr>
          <p:cNvPr id="9" name="Text 6"/>
          <p:cNvSpPr/>
          <p:nvPr/>
        </p:nvSpPr>
        <p:spPr>
          <a:xfrm>
            <a:off x="1303020" y="5069681"/>
            <a:ext cx="4984409" cy="2895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725" b="1" dirty="0">
                <a:solidFill>
                  <a:srgbClr val="AF8C3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art. 611 da CLT · art. 7º, XXVI, CF/88</a:t>
            </a:r>
            <a:endParaRPr lang="en-US" sz="1725" dirty="0"/>
          </a:p>
        </p:txBody>
      </p:sp>
      <p:sp>
        <p:nvSpPr>
          <p:cNvPr id="10" name="Shape 7"/>
          <p:cNvSpPr/>
          <p:nvPr/>
        </p:nvSpPr>
        <p:spPr>
          <a:xfrm>
            <a:off x="6527721" y="2933700"/>
            <a:ext cx="5232440" cy="2737961"/>
          </a:xfrm>
          <a:prstGeom prst="roundRect">
            <a:avLst>
              <a:gd name="adj" fmla="val 5566"/>
            </a:avLst>
          </a:prstGeom>
          <a:solidFill>
            <a:srgbClr val="FFFFFF"/>
          </a:solidFill>
          <a:ln w="7620">
            <a:solidFill>
              <a:srgbClr val="DFE3EC"/>
            </a:solidFill>
            <a:prstDash val="solid"/>
          </a:ln>
          <a:effectLst>
            <a:outerShdw sx="100000" sy="100000" kx="0" ky="0" algn="bl" rotWithShape="0" blurRad="133350" dist="38100" dir="5400000">
              <a:srgbClr val="1E3A6D">
                <a:alpha val="6000"/>
              </a:srgbClr>
            </a:outerShdw>
          </a:effectLst>
        </p:spPr>
      </p:sp>
      <p:sp>
        <p:nvSpPr>
          <p:cNvPr id="11" name="Text 8"/>
          <p:cNvSpPr/>
          <p:nvPr/>
        </p:nvSpPr>
        <p:spPr>
          <a:xfrm>
            <a:off x="6878241" y="3284220"/>
            <a:ext cx="4984540" cy="3810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Liberalidade</a:t>
            </a:r>
            <a:endParaRPr lang="en-US" sz="2400" dirty="0"/>
          </a:p>
        </p:txBody>
      </p:sp>
      <p:sp>
        <p:nvSpPr>
          <p:cNvPr id="12" name="Text 9"/>
          <p:cNvSpPr/>
          <p:nvPr/>
        </p:nvSpPr>
        <p:spPr>
          <a:xfrm>
            <a:off x="6878241" y="3779520"/>
            <a:ext cx="4667342" cy="1156811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25481"/>
              </a:lnSpc>
              <a:buNone/>
            </a:pPr>
            <a:r>
              <a:rPr lang="en-US" sz="2025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 empresa concede por iniciativa própria e define as regras — o risco mora na falta de formalização.</a:t>
            </a:r>
            <a:endParaRPr lang="en-US" sz="2025" dirty="0"/>
          </a:p>
        </p:txBody>
      </p:sp>
      <p:sp>
        <p:nvSpPr>
          <p:cNvPr id="13" name="Text 10"/>
          <p:cNvSpPr/>
          <p:nvPr/>
        </p:nvSpPr>
        <p:spPr>
          <a:xfrm>
            <a:off x="6878241" y="5069681"/>
            <a:ext cx="4984540" cy="2895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725" b="1" dirty="0">
                <a:solidFill>
                  <a:srgbClr val="AF8C3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art. 444 da CLT</a:t>
            </a:r>
            <a:endParaRPr lang="en-US" sz="1725" dirty="0"/>
          </a:p>
        </p:txBody>
      </p:sp>
      <p:sp>
        <p:nvSpPr>
          <p:cNvPr id="14" name="Shape 11"/>
          <p:cNvSpPr/>
          <p:nvPr/>
        </p:nvSpPr>
        <p:spPr>
          <a:xfrm>
            <a:off x="12103060" y="2933700"/>
            <a:ext cx="5232440" cy="2737961"/>
          </a:xfrm>
          <a:prstGeom prst="roundRect">
            <a:avLst>
              <a:gd name="adj" fmla="val 5566"/>
            </a:avLst>
          </a:prstGeom>
          <a:solidFill>
            <a:srgbClr val="FFFFFF"/>
          </a:solidFill>
          <a:ln w="7620">
            <a:solidFill>
              <a:srgbClr val="DFE3EC"/>
            </a:solidFill>
            <a:prstDash val="solid"/>
          </a:ln>
          <a:effectLst>
            <a:outerShdw sx="100000" sy="100000" kx="0" ky="0" algn="bl" rotWithShape="0" blurRad="133350" dist="38100" dir="5400000">
              <a:srgbClr val="1E3A6D">
                <a:alpha val="6000"/>
              </a:srgbClr>
            </a:outerShdw>
          </a:effectLst>
        </p:spPr>
      </p:sp>
      <p:sp>
        <p:nvSpPr>
          <p:cNvPr id="15" name="Text 12"/>
          <p:cNvSpPr/>
          <p:nvPr/>
        </p:nvSpPr>
        <p:spPr>
          <a:xfrm>
            <a:off x="12453581" y="3284220"/>
            <a:ext cx="4984540" cy="3810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Contrato com o tomador</a:t>
            </a:r>
            <a:endParaRPr lang="en-US" sz="2400" dirty="0"/>
          </a:p>
        </p:txBody>
      </p:sp>
      <p:sp>
        <p:nvSpPr>
          <p:cNvPr id="16" name="Text 13"/>
          <p:cNvSpPr/>
          <p:nvPr/>
        </p:nvSpPr>
        <p:spPr>
          <a:xfrm>
            <a:off x="12453581" y="3779520"/>
            <a:ext cx="4667342" cy="1156811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25481"/>
              </a:lnSpc>
              <a:buNone/>
            </a:pPr>
            <a:r>
              <a:rPr lang="en-US" sz="2025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Em prestadoras de serviços, o contrato pode prever alimentação aos alocados — e vincula o empregador.</a:t>
            </a:r>
            <a:endParaRPr lang="en-US" sz="2025" dirty="0"/>
          </a:p>
        </p:txBody>
      </p:sp>
      <p:sp>
        <p:nvSpPr>
          <p:cNvPr id="17" name="Text 14"/>
          <p:cNvSpPr/>
          <p:nvPr/>
        </p:nvSpPr>
        <p:spPr>
          <a:xfrm>
            <a:off x="12453581" y="5069681"/>
            <a:ext cx="4984540" cy="2895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725" b="1" dirty="0">
                <a:solidFill>
                  <a:srgbClr val="AF8C3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prestação de serviços</a:t>
            </a:r>
            <a:endParaRPr lang="en-US" sz="1725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19" b="19"/>
          <a:stretch/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952500" y="762000"/>
            <a:ext cx="18021300" cy="3124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75" b="1" spc="225" kern="0" dirty="0">
                <a:solidFill>
                  <a:srgbClr val="AF8C3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 ROTINA DO ESCRITÓRIO</a:t>
            </a:r>
            <a:endParaRPr lang="en-US" sz="1875" dirty="0"/>
          </a:p>
        </p:txBody>
      </p:sp>
      <p:sp>
        <p:nvSpPr>
          <p:cNvPr id="4" name="Text 1"/>
          <p:cNvSpPr/>
          <p:nvPr/>
        </p:nvSpPr>
        <p:spPr>
          <a:xfrm>
            <a:off x="952500" y="1169670"/>
            <a:ext cx="18021300" cy="6705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4350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Uma CCT para cada cliente</a:t>
            </a:r>
            <a:endParaRPr lang="en-US" sz="4350" dirty="0"/>
          </a:p>
        </p:txBody>
      </p:sp>
      <p:sp>
        <p:nvSpPr>
          <p:cNvPr id="5" name="Text 2"/>
          <p:cNvSpPr/>
          <p:nvPr/>
        </p:nvSpPr>
        <p:spPr>
          <a:xfrm>
            <a:off x="952500" y="2183130"/>
            <a:ext cx="14716125" cy="10515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20909"/>
              </a:lnSpc>
              <a:buNone/>
            </a:pPr>
            <a:r>
              <a:rPr lang="en-US" sz="2850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Não existe resposta única: cada cliente pertence a uma categoria, e cada categoria tem sua convenção.</a:t>
            </a:r>
            <a:endParaRPr lang="en-US" sz="2850" dirty="0"/>
          </a:p>
        </p:txBody>
      </p:sp>
      <p:sp>
        <p:nvSpPr>
          <p:cNvPr id="6" name="Text 3"/>
          <p:cNvSpPr/>
          <p:nvPr/>
        </p:nvSpPr>
        <p:spPr>
          <a:xfrm>
            <a:off x="952500" y="3520440"/>
            <a:ext cx="18021300" cy="4648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325" dirty="0">
                <a:solidFill>
                  <a:srgbClr val="3C46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 que as CCTs costumam disciplinar sobre alimentação:</a:t>
            </a:r>
            <a:endParaRPr lang="en-US" sz="2325" dirty="0"/>
          </a:p>
        </p:txBody>
      </p:sp>
      <p:sp>
        <p:nvSpPr>
          <p:cNvPr id="7" name="Shape 4"/>
          <p:cNvSpPr/>
          <p:nvPr/>
        </p:nvSpPr>
        <p:spPr>
          <a:xfrm>
            <a:off x="952500" y="4213860"/>
            <a:ext cx="3052644" cy="685800"/>
          </a:xfrm>
          <a:prstGeom prst="roundRect">
            <a:avLst>
              <a:gd name="adj" fmla="val 50000"/>
            </a:avLst>
          </a:prstGeom>
          <a:solidFill>
            <a:srgbClr val="EEF1F7"/>
          </a:solidFill>
          <a:ln/>
        </p:spPr>
      </p:sp>
      <p:sp>
        <p:nvSpPr>
          <p:cNvPr id="8" name="Text 5"/>
          <p:cNvSpPr/>
          <p:nvPr/>
        </p:nvSpPr>
        <p:spPr>
          <a:xfrm>
            <a:off x="1276350" y="4366260"/>
            <a:ext cx="2496523" cy="4191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100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Valor mínimo do vale</a:t>
            </a:r>
            <a:endParaRPr lang="en-US" sz="2100" dirty="0"/>
          </a:p>
        </p:txBody>
      </p:sp>
      <p:sp>
        <p:nvSpPr>
          <p:cNvPr id="9" name="Shape 6"/>
          <p:cNvSpPr/>
          <p:nvPr/>
        </p:nvSpPr>
        <p:spPr>
          <a:xfrm>
            <a:off x="4214694" y="4213860"/>
            <a:ext cx="3165396" cy="685800"/>
          </a:xfrm>
          <a:prstGeom prst="roundRect">
            <a:avLst>
              <a:gd name="adj" fmla="val 50000"/>
            </a:avLst>
          </a:prstGeom>
          <a:solidFill>
            <a:srgbClr val="EEF1F7"/>
          </a:solidFill>
          <a:ln/>
        </p:spPr>
      </p:sp>
      <p:sp>
        <p:nvSpPr>
          <p:cNvPr id="10" name="Text 7"/>
          <p:cNvSpPr/>
          <p:nvPr/>
        </p:nvSpPr>
        <p:spPr>
          <a:xfrm>
            <a:off x="4538544" y="4366260"/>
            <a:ext cx="2612658" cy="4191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100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Cesta básica adicional</a:t>
            </a:r>
            <a:endParaRPr lang="en-US" sz="2100" dirty="0"/>
          </a:p>
        </p:txBody>
      </p:sp>
      <p:sp>
        <p:nvSpPr>
          <p:cNvPr id="11" name="Shape 8"/>
          <p:cNvSpPr/>
          <p:nvPr/>
        </p:nvSpPr>
        <p:spPr>
          <a:xfrm>
            <a:off x="7589639" y="4213860"/>
            <a:ext cx="4176236" cy="685800"/>
          </a:xfrm>
          <a:prstGeom prst="roundRect">
            <a:avLst>
              <a:gd name="adj" fmla="val 50000"/>
            </a:avLst>
          </a:prstGeom>
          <a:solidFill>
            <a:srgbClr val="EEF1F7"/>
          </a:solidFill>
          <a:ln/>
        </p:spPr>
      </p:sp>
      <p:sp>
        <p:nvSpPr>
          <p:cNvPr id="12" name="Text 9"/>
          <p:cNvSpPr/>
          <p:nvPr/>
        </p:nvSpPr>
        <p:spPr>
          <a:xfrm>
            <a:off x="7913489" y="4366260"/>
            <a:ext cx="3653823" cy="4191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100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Proporcionalidade por jornada</a:t>
            </a:r>
            <a:endParaRPr lang="en-US" sz="2100" dirty="0"/>
          </a:p>
        </p:txBody>
      </p:sp>
      <p:sp>
        <p:nvSpPr>
          <p:cNvPr id="13" name="Shape 10"/>
          <p:cNvSpPr/>
          <p:nvPr/>
        </p:nvSpPr>
        <p:spPr>
          <a:xfrm>
            <a:off x="11975426" y="4213860"/>
            <a:ext cx="4083844" cy="685800"/>
          </a:xfrm>
          <a:prstGeom prst="roundRect">
            <a:avLst>
              <a:gd name="adj" fmla="val 50000"/>
            </a:avLst>
          </a:prstGeom>
          <a:solidFill>
            <a:srgbClr val="EEF1F7"/>
          </a:solidFill>
          <a:ln/>
        </p:spPr>
      </p:sp>
      <p:sp>
        <p:nvSpPr>
          <p:cNvPr id="14" name="Text 11"/>
          <p:cNvSpPr/>
          <p:nvPr/>
        </p:nvSpPr>
        <p:spPr>
          <a:xfrm>
            <a:off x="12299276" y="4366260"/>
            <a:ext cx="3558659" cy="4191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100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Manutenção em afastamentos</a:t>
            </a:r>
            <a:endParaRPr lang="en-US" sz="2100" dirty="0"/>
          </a:p>
        </p:txBody>
      </p:sp>
      <p:sp>
        <p:nvSpPr>
          <p:cNvPr id="15" name="Shape 12"/>
          <p:cNvSpPr/>
          <p:nvPr/>
        </p:nvSpPr>
        <p:spPr>
          <a:xfrm>
            <a:off x="952500" y="5109210"/>
            <a:ext cx="2863096" cy="685800"/>
          </a:xfrm>
          <a:prstGeom prst="roundRect">
            <a:avLst>
              <a:gd name="adj" fmla="val 50000"/>
            </a:avLst>
          </a:prstGeom>
          <a:solidFill>
            <a:srgbClr val="EEF1F7"/>
          </a:solidFill>
          <a:ln/>
        </p:spPr>
      </p:sp>
      <p:sp>
        <p:nvSpPr>
          <p:cNvPr id="16" name="Text 13"/>
          <p:cNvSpPr/>
          <p:nvPr/>
        </p:nvSpPr>
        <p:spPr>
          <a:xfrm>
            <a:off x="1276350" y="5261610"/>
            <a:ext cx="2301289" cy="4191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100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Regras de desconto</a:t>
            </a:r>
            <a:endParaRPr lang="en-US" sz="2100" dirty="0"/>
          </a:p>
        </p:txBody>
      </p:sp>
      <p:sp>
        <p:nvSpPr>
          <p:cNvPr id="17" name="Shape 14"/>
          <p:cNvSpPr/>
          <p:nvPr/>
        </p:nvSpPr>
        <p:spPr>
          <a:xfrm>
            <a:off x="952500" y="6214110"/>
            <a:ext cx="15621000" cy="1380173"/>
          </a:xfrm>
          <a:prstGeom prst="roundRect">
            <a:avLst>
              <a:gd name="adj" fmla="val 11042"/>
            </a:avLst>
          </a:prstGeom>
          <a:solidFill>
            <a:srgbClr val="1E3A6D"/>
          </a:solidFill>
          <a:ln/>
        </p:spPr>
      </p:sp>
      <p:sp>
        <p:nvSpPr>
          <p:cNvPr id="18" name="Text 15"/>
          <p:cNvSpPr/>
          <p:nvPr/>
        </p:nvSpPr>
        <p:spPr>
          <a:xfrm>
            <a:off x="1333500" y="6499860"/>
            <a:ext cx="15327630" cy="84677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25149"/>
              </a:lnSpc>
              <a:buNone/>
            </a:pPr>
            <a:r>
              <a:rPr lang="en-US" sz="2175" b="1" dirty="0">
                <a:solidFill>
                  <a:srgbClr val="E8C97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Antes de parametrizar a folha: </a:t>
            </a:r>
            <a:pPr algn="l" indent="0" marL="0">
              <a:lnSpc>
                <a:spcPct val="125149"/>
              </a:lnSpc>
              <a:buNone/>
            </a:pPr>
            <a:r>
              <a:rPr lang="en-US" sz="2175" dirty="0">
                <a:solidFill>
                  <a:srgbClr val="FFFFFF"/>
                </a:solidFill>
                <a:highlight>
                  <a:srgbClr val="1E3A6D"/>
                </a:highlight>
                <a:latin typeface="Arial" pitchFamily="34" charset="0"/>
                <a:ea typeface="Arial" pitchFamily="34" charset="-122"/>
                <a:cs typeface="Arial" pitchFamily="34" charset="-120"/>
              </a:rPr>
              <a:t>localize e leia a cláusula de alimentação da CCT vigente daquele cliente — e anote a data-base, porque os valores mudam a cada renovação.</a:t>
            </a:r>
            <a:endParaRPr lang="en-US" sz="2175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19" b="19"/>
          <a:stretch/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952500" y="762000"/>
            <a:ext cx="18021300" cy="3124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75" b="1" spc="225" kern="0" dirty="0">
                <a:solidFill>
                  <a:srgbClr val="AF8C3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CONCESSÃO POR LIBERALIDADE</a:t>
            </a:r>
            <a:endParaRPr lang="en-US" sz="1875" dirty="0"/>
          </a:p>
        </p:txBody>
      </p:sp>
      <p:sp>
        <p:nvSpPr>
          <p:cNvPr id="4" name="Text 1"/>
          <p:cNvSpPr/>
          <p:nvPr/>
        </p:nvSpPr>
        <p:spPr>
          <a:xfrm>
            <a:off x="952500" y="1169670"/>
            <a:ext cx="18021300" cy="6705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4350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Liberalidade exige regulamento interno</a:t>
            </a:r>
            <a:endParaRPr lang="en-US" sz="4350" dirty="0"/>
          </a:p>
        </p:txBody>
      </p:sp>
      <p:sp>
        <p:nvSpPr>
          <p:cNvPr id="5" name="Text 2"/>
          <p:cNvSpPr/>
          <p:nvPr/>
        </p:nvSpPr>
        <p:spPr>
          <a:xfrm>
            <a:off x="952500" y="2240280"/>
            <a:ext cx="8093869" cy="90201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27699"/>
              </a:lnSpc>
              <a:buNone/>
            </a:pPr>
            <a:r>
              <a:rPr lang="en-US" sz="2325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Política escrita, com </a:t>
            </a:r>
            <a:pPr algn="l" indent="0" marL="0">
              <a:lnSpc>
                <a:spcPct val="127699"/>
              </a:lnSpc>
              <a:buNone/>
            </a:pPr>
            <a:r>
              <a:rPr lang="en-US" sz="2325" b="1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ciência formal dos empregados </a:t>
            </a:r>
            <a:pPr algn="l" indent="0" marL="0">
              <a:lnSpc>
                <a:spcPct val="127699"/>
              </a:lnSpc>
              <a:buNone/>
            </a:pPr>
            <a:r>
              <a:rPr lang="en-US" sz="2325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(idealmente com assinatura), prevendo no mínimo:</a:t>
            </a:r>
            <a:endParaRPr lang="en-US" sz="2325" dirty="0"/>
          </a:p>
        </p:txBody>
      </p:sp>
      <p:sp>
        <p:nvSpPr>
          <p:cNvPr id="6" name="Text 3"/>
          <p:cNvSpPr/>
          <p:nvPr/>
        </p:nvSpPr>
        <p:spPr>
          <a:xfrm>
            <a:off x="1102043" y="3332797"/>
            <a:ext cx="7784783" cy="256698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marL="193358" indent="-193358">
              <a:lnSpc>
                <a:spcPct val="129464"/>
              </a:lnSpc>
              <a:buSzPct val="100000"/>
              <a:buChar char="•"/>
              <a:tabLst>
                <a:tab pos="193358" algn="l"/>
              </a:tabLst>
            </a:pPr>
            <a:r>
              <a:rPr lang="en-US" sz="2175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Valor e periodicidade</a:t>
            </a:r>
            <a:endParaRPr lang="en-US" sz="2175" dirty="0"/>
          </a:p>
          <a:p>
            <a:pPr algn="l" marL="193358" indent="-193358">
              <a:lnSpc>
                <a:spcPct val="129464"/>
              </a:lnSpc>
              <a:buSzPct val="100000"/>
              <a:buChar char="•"/>
              <a:tabLst>
                <a:tab pos="193358" algn="l"/>
              </a:tabLst>
            </a:pPr>
            <a:r>
              <a:rPr lang="en-US" sz="2175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Concessão por dia trabalhado ou valor fixo mensal</a:t>
            </a:r>
            <a:endParaRPr lang="en-US" sz="2175" dirty="0"/>
          </a:p>
          <a:p>
            <a:pPr algn="l" marL="193358" indent="-193358">
              <a:lnSpc>
                <a:spcPct val="129464"/>
              </a:lnSpc>
              <a:buSzPct val="100000"/>
              <a:buChar char="•"/>
              <a:tabLst>
                <a:tab pos="193358" algn="l"/>
              </a:tabLst>
            </a:pPr>
            <a:r>
              <a:rPr lang="en-US" sz="2175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Tratamento em férias, afastamentos e licenças</a:t>
            </a:r>
            <a:endParaRPr lang="en-US" sz="2175" dirty="0"/>
          </a:p>
          <a:p>
            <a:pPr algn="l" marL="193358" indent="-193358">
              <a:lnSpc>
                <a:spcPct val="129464"/>
              </a:lnSpc>
              <a:buSzPct val="100000"/>
              <a:buChar char="•"/>
              <a:tabLst>
                <a:tab pos="193358" algn="l"/>
              </a:tabLst>
            </a:pPr>
            <a:r>
              <a:rPr lang="en-US" sz="2175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Hipóteses e percentual de desconto</a:t>
            </a:r>
            <a:endParaRPr lang="en-US" sz="2175" dirty="0"/>
          </a:p>
          <a:p>
            <a:pPr algn="l" marL="193358" indent="-193358">
              <a:lnSpc>
                <a:spcPct val="129464"/>
              </a:lnSpc>
              <a:buSzPct val="100000"/>
              <a:buChar char="•"/>
              <a:tabLst>
                <a:tab pos="193358" algn="l"/>
              </a:tabLst>
            </a:pPr>
            <a:r>
              <a:rPr lang="en-US" sz="2175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Regras de alteração</a:t>
            </a:r>
            <a:endParaRPr lang="en-US" sz="2175" dirty="0"/>
          </a:p>
        </p:txBody>
      </p:sp>
      <p:sp>
        <p:nvSpPr>
          <p:cNvPr id="7" name="Shape 4"/>
          <p:cNvSpPr/>
          <p:nvPr/>
        </p:nvSpPr>
        <p:spPr>
          <a:xfrm>
            <a:off x="9477375" y="2240280"/>
            <a:ext cx="7858125" cy="1834039"/>
          </a:xfrm>
          <a:prstGeom prst="roundRect">
            <a:avLst>
              <a:gd name="adj" fmla="val 8310"/>
            </a:avLst>
          </a:prstGeom>
          <a:solidFill>
            <a:srgbClr val="FFFFFF"/>
          </a:solidFill>
          <a:ln w="7620">
            <a:solidFill>
              <a:srgbClr val="DFE3EC"/>
            </a:solidFill>
            <a:prstDash val="solid"/>
          </a:ln>
          <a:effectLst>
            <a:outerShdw sx="100000" sy="100000" kx="0" ky="0" algn="bl" rotWithShape="0" blurRad="133350" dist="38100" dir="5400000">
              <a:srgbClr val="1E3A6D">
                <a:alpha val="6000"/>
              </a:srgbClr>
            </a:outerShdw>
          </a:effectLst>
        </p:spPr>
      </p:sp>
      <p:sp>
        <p:nvSpPr>
          <p:cNvPr id="8" name="Text 5"/>
          <p:cNvSpPr/>
          <p:nvPr/>
        </p:nvSpPr>
        <p:spPr>
          <a:xfrm>
            <a:off x="9846945" y="2552700"/>
            <a:ext cx="7354729" cy="1247299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25149"/>
              </a:lnSpc>
              <a:buNone/>
            </a:pPr>
            <a:r>
              <a:rPr lang="en-US" sz="2175" dirty="0">
                <a:solidFill>
                  <a:srgbClr val="28303D"/>
                </a:solidFill>
                <a:highlight>
                  <a:srgbClr val="FFFFFF"/>
                </a:highlight>
                <a:latin typeface="Arial" pitchFamily="34" charset="0"/>
                <a:ea typeface="Arial" pitchFamily="34" charset="-122"/>
                <a:cs typeface="Arial" pitchFamily="34" charset="-120"/>
              </a:rPr>
              <a:t>Sem regra escrita, qualquer lacuna tende a ser interpretada </a:t>
            </a:r>
            <a:pPr algn="l" indent="0" marL="0">
              <a:lnSpc>
                <a:spcPct val="125149"/>
              </a:lnSpc>
              <a:buNone/>
            </a:pPr>
            <a:r>
              <a:rPr lang="en-US" sz="2175" b="1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em favor do empregado </a:t>
            </a:r>
            <a:pPr algn="l" indent="0" marL="0">
              <a:lnSpc>
                <a:spcPct val="125149"/>
              </a:lnSpc>
              <a:buNone/>
            </a:pPr>
            <a:r>
              <a:rPr lang="en-US" sz="2175" dirty="0">
                <a:solidFill>
                  <a:srgbClr val="28303D"/>
                </a:solidFill>
                <a:highlight>
                  <a:srgbClr val="FFFFFF"/>
                </a:highlight>
                <a:latin typeface="Arial" pitchFamily="34" charset="0"/>
                <a:ea typeface="Arial" pitchFamily="34" charset="-122"/>
                <a:cs typeface="Arial" pitchFamily="34" charset="-120"/>
              </a:rPr>
              <a:t>— em reclamatória, a ausência de norma custa caro.</a:t>
            </a:r>
            <a:endParaRPr lang="en-US" sz="2175" dirty="0"/>
          </a:p>
        </p:txBody>
      </p:sp>
      <p:sp>
        <p:nvSpPr>
          <p:cNvPr id="9" name="Shape 6"/>
          <p:cNvSpPr/>
          <p:nvPr/>
        </p:nvSpPr>
        <p:spPr>
          <a:xfrm>
            <a:off x="9477375" y="4341019"/>
            <a:ext cx="7858125" cy="2234565"/>
          </a:xfrm>
          <a:prstGeom prst="roundRect">
            <a:avLst>
              <a:gd name="adj" fmla="val 6820"/>
            </a:avLst>
          </a:prstGeom>
          <a:solidFill>
            <a:srgbClr val="F6F1E2"/>
          </a:solidFill>
          <a:ln w="7620">
            <a:solidFill>
              <a:srgbClr val="E3D5AC"/>
            </a:solidFill>
            <a:prstDash val="solid"/>
          </a:ln>
        </p:spPr>
      </p:sp>
      <p:sp>
        <p:nvSpPr>
          <p:cNvPr id="10" name="Text 7"/>
          <p:cNvSpPr/>
          <p:nvPr/>
        </p:nvSpPr>
        <p:spPr>
          <a:xfrm>
            <a:off x="9846945" y="4653439"/>
            <a:ext cx="7354729" cy="16478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25149"/>
              </a:lnSpc>
              <a:buNone/>
            </a:pPr>
            <a:r>
              <a:rPr lang="en-US" sz="2175" b="1" dirty="0">
                <a:solidFill>
                  <a:srgbClr val="AF8C3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Na prática do escritório: </a:t>
            </a:r>
            <a:pPr algn="l" indent="0" marL="0">
              <a:lnSpc>
                <a:spcPct val="125149"/>
              </a:lnSpc>
              <a:buNone/>
            </a:pPr>
            <a:r>
              <a:rPr lang="en-US" sz="2175" dirty="0">
                <a:solidFill>
                  <a:srgbClr val="28303D"/>
                </a:solidFill>
                <a:highlight>
                  <a:srgbClr val="F6F1E2"/>
                </a:highlight>
                <a:latin typeface="Arial" pitchFamily="34" charset="0"/>
                <a:ea typeface="Arial" pitchFamily="34" charset="-122"/>
                <a:cs typeface="Arial" pitchFamily="34" charset="-120"/>
              </a:rPr>
              <a:t>monte um modelo padrão de regulamento e ofereça aos clientes que concedem por liberalidade. Serviço de valor agregado que reduz risco e retrabalho.</a:t>
            </a:r>
            <a:endParaRPr lang="en-US" sz="2175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19" b="19"/>
          <a:stretch/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952500" y="762000"/>
            <a:ext cx="18021300" cy="3124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75" b="1" spc="225" kern="0" dirty="0">
                <a:solidFill>
                  <a:srgbClr val="AF8C3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CONCEITOS QUE O DP NÃO PODE CONFUNDIR</a:t>
            </a:r>
            <a:endParaRPr lang="en-US" sz="1875" dirty="0"/>
          </a:p>
        </p:txBody>
      </p:sp>
      <p:sp>
        <p:nvSpPr>
          <p:cNvPr id="4" name="Text 1"/>
          <p:cNvSpPr/>
          <p:nvPr/>
        </p:nvSpPr>
        <p:spPr>
          <a:xfrm>
            <a:off x="952500" y="1169670"/>
            <a:ext cx="18021300" cy="6705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4350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VR, VA e cesta básica: finalidades distintas</a:t>
            </a:r>
            <a:endParaRPr lang="en-US" sz="4350" dirty="0"/>
          </a:p>
        </p:txBody>
      </p:sp>
      <p:sp>
        <p:nvSpPr>
          <p:cNvPr id="5" name="Shape 2"/>
          <p:cNvSpPr/>
          <p:nvPr/>
        </p:nvSpPr>
        <p:spPr>
          <a:xfrm>
            <a:off x="952500" y="2259330"/>
            <a:ext cx="3140035" cy="765810"/>
          </a:xfrm>
          <a:prstGeom prst="roundRect">
            <a:avLst>
              <a:gd name="adj" fmla="val 17413"/>
            </a:avLst>
          </a:prstGeom>
          <a:solidFill>
            <a:srgbClr val="1E3A6D"/>
          </a:solidFill>
          <a:ln/>
        </p:spPr>
      </p:sp>
      <p:sp>
        <p:nvSpPr>
          <p:cNvPr id="6" name="Text 3"/>
          <p:cNvSpPr/>
          <p:nvPr/>
        </p:nvSpPr>
        <p:spPr>
          <a:xfrm>
            <a:off x="1238250" y="2468880"/>
            <a:ext cx="2662736" cy="38481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lnSpc>
                <a:spcPct val="122973"/>
              </a:lnSpc>
              <a:buNone/>
            </a:pPr>
            <a:r>
              <a:rPr lang="en-US" sz="195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Modalidade</a:t>
            </a:r>
            <a:endParaRPr lang="en-US" sz="1950" dirty="0"/>
          </a:p>
        </p:txBody>
      </p:sp>
      <p:sp>
        <p:nvSpPr>
          <p:cNvPr id="7" name="Shape 4"/>
          <p:cNvSpPr/>
          <p:nvPr/>
        </p:nvSpPr>
        <p:spPr>
          <a:xfrm>
            <a:off x="4092535" y="2259330"/>
            <a:ext cx="8071604" cy="765810"/>
          </a:xfrm>
          <a:prstGeom prst="rect">
            <a:avLst/>
          </a:prstGeom>
          <a:solidFill>
            <a:srgbClr val="1E3A6D"/>
          </a:solidFill>
          <a:ln/>
        </p:spPr>
      </p:sp>
      <p:sp>
        <p:nvSpPr>
          <p:cNvPr id="8" name="Text 5"/>
          <p:cNvSpPr/>
          <p:nvPr/>
        </p:nvSpPr>
        <p:spPr>
          <a:xfrm>
            <a:off x="4378285" y="2468880"/>
            <a:ext cx="7742253" cy="38481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lnSpc>
                <a:spcPct val="122973"/>
              </a:lnSpc>
              <a:buNone/>
            </a:pPr>
            <a:r>
              <a:rPr lang="en-US" sz="195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Finalidade</a:t>
            </a:r>
            <a:endParaRPr lang="en-US" sz="1950" dirty="0"/>
          </a:p>
        </p:txBody>
      </p:sp>
      <p:sp>
        <p:nvSpPr>
          <p:cNvPr id="9" name="Shape 6"/>
          <p:cNvSpPr/>
          <p:nvPr/>
        </p:nvSpPr>
        <p:spPr>
          <a:xfrm>
            <a:off x="12164140" y="2259330"/>
            <a:ext cx="5171361" cy="765810"/>
          </a:xfrm>
          <a:prstGeom prst="rect">
            <a:avLst/>
          </a:prstGeom>
          <a:solidFill>
            <a:srgbClr val="1E3A6D"/>
          </a:solidFill>
          <a:ln/>
        </p:spPr>
      </p:sp>
      <p:sp>
        <p:nvSpPr>
          <p:cNvPr id="10" name="Text 7"/>
          <p:cNvSpPr/>
          <p:nvPr/>
        </p:nvSpPr>
        <p:spPr>
          <a:xfrm>
            <a:off x="12449890" y="2468880"/>
            <a:ext cx="4755001" cy="38481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lnSpc>
                <a:spcPct val="122973"/>
              </a:lnSpc>
              <a:buNone/>
            </a:pPr>
            <a:r>
              <a:rPr lang="en-US" sz="195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Onde é utilizado</a:t>
            </a:r>
            <a:endParaRPr lang="en-US" sz="1950" dirty="0"/>
          </a:p>
        </p:txBody>
      </p:sp>
      <p:sp>
        <p:nvSpPr>
          <p:cNvPr id="11" name="Shape 8"/>
          <p:cNvSpPr/>
          <p:nvPr/>
        </p:nvSpPr>
        <p:spPr>
          <a:xfrm>
            <a:off x="952500" y="3025140"/>
            <a:ext cx="16383000" cy="87249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12" name="Shape 9"/>
          <p:cNvSpPr/>
          <p:nvPr/>
        </p:nvSpPr>
        <p:spPr>
          <a:xfrm>
            <a:off x="952500" y="3890010"/>
            <a:ext cx="3140035" cy="9525"/>
          </a:xfrm>
          <a:prstGeom prst="rect">
            <a:avLst/>
          </a:prstGeom>
          <a:solidFill>
            <a:srgbClr val="E3E7F0"/>
          </a:solidFill>
          <a:ln/>
        </p:spPr>
      </p:sp>
      <p:sp>
        <p:nvSpPr>
          <p:cNvPr id="13" name="Text 10"/>
          <p:cNvSpPr/>
          <p:nvPr/>
        </p:nvSpPr>
        <p:spPr>
          <a:xfrm>
            <a:off x="1238250" y="3272790"/>
            <a:ext cx="2662736" cy="40767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lnSpc>
                <a:spcPct val="122500"/>
              </a:lnSpc>
              <a:buNone/>
            </a:pPr>
            <a:r>
              <a:rPr lang="en-US" sz="2100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Vale-refeição (VR)</a:t>
            </a:r>
            <a:endParaRPr lang="en-US" sz="2100" dirty="0"/>
          </a:p>
        </p:txBody>
      </p:sp>
      <p:sp>
        <p:nvSpPr>
          <p:cNvPr id="14" name="Shape 11"/>
          <p:cNvSpPr/>
          <p:nvPr/>
        </p:nvSpPr>
        <p:spPr>
          <a:xfrm>
            <a:off x="4092535" y="3890010"/>
            <a:ext cx="8071604" cy="9525"/>
          </a:xfrm>
          <a:prstGeom prst="rect">
            <a:avLst/>
          </a:prstGeom>
          <a:solidFill>
            <a:srgbClr val="E3E7F0"/>
          </a:solidFill>
          <a:ln/>
        </p:spPr>
      </p:sp>
      <p:sp>
        <p:nvSpPr>
          <p:cNvPr id="15" name="Text 12"/>
          <p:cNvSpPr/>
          <p:nvPr/>
        </p:nvSpPr>
        <p:spPr>
          <a:xfrm>
            <a:off x="4378285" y="3272790"/>
            <a:ext cx="7742253" cy="40767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lnSpc>
                <a:spcPct val="122500"/>
              </a:lnSpc>
              <a:buNone/>
            </a:pPr>
            <a:r>
              <a:rPr lang="en-US" sz="2100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Refeição pronta durante a jornada de trabalho</a:t>
            </a:r>
            <a:endParaRPr lang="en-US" sz="2100" dirty="0"/>
          </a:p>
        </p:txBody>
      </p:sp>
      <p:sp>
        <p:nvSpPr>
          <p:cNvPr id="16" name="Shape 13"/>
          <p:cNvSpPr/>
          <p:nvPr/>
        </p:nvSpPr>
        <p:spPr>
          <a:xfrm>
            <a:off x="12164140" y="3890010"/>
            <a:ext cx="5171361" cy="9525"/>
          </a:xfrm>
          <a:prstGeom prst="rect">
            <a:avLst/>
          </a:prstGeom>
          <a:solidFill>
            <a:srgbClr val="E3E7F0"/>
          </a:solidFill>
          <a:ln/>
        </p:spPr>
      </p:sp>
      <p:sp>
        <p:nvSpPr>
          <p:cNvPr id="17" name="Text 14"/>
          <p:cNvSpPr/>
          <p:nvPr/>
        </p:nvSpPr>
        <p:spPr>
          <a:xfrm>
            <a:off x="12449890" y="3272790"/>
            <a:ext cx="4755001" cy="40767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lnSpc>
                <a:spcPct val="122500"/>
              </a:lnSpc>
              <a:buNone/>
            </a:pPr>
            <a:r>
              <a:rPr lang="en-US" sz="2100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Restaurantes, lanchonetes, padarias</a:t>
            </a:r>
            <a:endParaRPr lang="en-US" sz="2100" dirty="0"/>
          </a:p>
        </p:txBody>
      </p:sp>
      <p:sp>
        <p:nvSpPr>
          <p:cNvPr id="18" name="Shape 15"/>
          <p:cNvSpPr/>
          <p:nvPr/>
        </p:nvSpPr>
        <p:spPr>
          <a:xfrm>
            <a:off x="952500" y="3897630"/>
            <a:ext cx="16383000" cy="1249680"/>
          </a:xfrm>
          <a:prstGeom prst="rect">
            <a:avLst/>
          </a:prstGeom>
          <a:solidFill>
            <a:srgbClr val="F7F8FB"/>
          </a:solidFill>
          <a:ln/>
        </p:spPr>
      </p:sp>
      <p:sp>
        <p:nvSpPr>
          <p:cNvPr id="19" name="Shape 16"/>
          <p:cNvSpPr/>
          <p:nvPr/>
        </p:nvSpPr>
        <p:spPr>
          <a:xfrm>
            <a:off x="952500" y="5139690"/>
            <a:ext cx="3140035" cy="9525"/>
          </a:xfrm>
          <a:prstGeom prst="rect">
            <a:avLst/>
          </a:prstGeom>
          <a:solidFill>
            <a:srgbClr val="E3E7F0"/>
          </a:solidFill>
          <a:ln/>
        </p:spPr>
      </p:sp>
      <p:sp>
        <p:nvSpPr>
          <p:cNvPr id="20" name="Text 17"/>
          <p:cNvSpPr/>
          <p:nvPr/>
        </p:nvSpPr>
        <p:spPr>
          <a:xfrm>
            <a:off x="1238250" y="4145280"/>
            <a:ext cx="2662736" cy="7848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lnSpc>
                <a:spcPct val="122500"/>
              </a:lnSpc>
              <a:buNone/>
            </a:pPr>
            <a:r>
              <a:rPr lang="en-US" sz="2100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Vale-alimentação (VA)</a:t>
            </a:r>
            <a:endParaRPr lang="en-US" sz="2100" dirty="0"/>
          </a:p>
        </p:txBody>
      </p:sp>
      <p:sp>
        <p:nvSpPr>
          <p:cNvPr id="21" name="Shape 18"/>
          <p:cNvSpPr/>
          <p:nvPr/>
        </p:nvSpPr>
        <p:spPr>
          <a:xfrm>
            <a:off x="4092535" y="5139690"/>
            <a:ext cx="8071604" cy="9525"/>
          </a:xfrm>
          <a:prstGeom prst="rect">
            <a:avLst/>
          </a:prstGeom>
          <a:solidFill>
            <a:srgbClr val="E3E7F0"/>
          </a:solidFill>
          <a:ln/>
        </p:spPr>
      </p:sp>
      <p:sp>
        <p:nvSpPr>
          <p:cNvPr id="22" name="Text 19"/>
          <p:cNvSpPr/>
          <p:nvPr/>
        </p:nvSpPr>
        <p:spPr>
          <a:xfrm>
            <a:off x="4378285" y="4145280"/>
            <a:ext cx="7742253" cy="7848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lnSpc>
                <a:spcPct val="122500"/>
              </a:lnSpc>
              <a:buNone/>
            </a:pPr>
            <a:r>
              <a:rPr lang="en-US" sz="2100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Gêneros alimentícios para preparo em casa — alcança o trabalhador e a família</a:t>
            </a:r>
            <a:endParaRPr lang="en-US" sz="2100" dirty="0"/>
          </a:p>
        </p:txBody>
      </p:sp>
      <p:sp>
        <p:nvSpPr>
          <p:cNvPr id="23" name="Shape 20"/>
          <p:cNvSpPr/>
          <p:nvPr/>
        </p:nvSpPr>
        <p:spPr>
          <a:xfrm>
            <a:off x="12164140" y="5139690"/>
            <a:ext cx="5171361" cy="9525"/>
          </a:xfrm>
          <a:prstGeom prst="rect">
            <a:avLst/>
          </a:prstGeom>
          <a:solidFill>
            <a:srgbClr val="E3E7F0"/>
          </a:solidFill>
          <a:ln/>
        </p:spPr>
      </p:sp>
      <p:sp>
        <p:nvSpPr>
          <p:cNvPr id="24" name="Text 21"/>
          <p:cNvSpPr/>
          <p:nvPr/>
        </p:nvSpPr>
        <p:spPr>
          <a:xfrm>
            <a:off x="12449890" y="4145280"/>
            <a:ext cx="4755001" cy="7848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lnSpc>
                <a:spcPct val="122500"/>
              </a:lnSpc>
              <a:buNone/>
            </a:pPr>
            <a:r>
              <a:rPr lang="en-US" sz="2100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Supermercados, mercearias, açougues</a:t>
            </a:r>
            <a:endParaRPr lang="en-US" sz="2100" dirty="0"/>
          </a:p>
        </p:txBody>
      </p:sp>
      <p:sp>
        <p:nvSpPr>
          <p:cNvPr id="25" name="Shape 22"/>
          <p:cNvSpPr/>
          <p:nvPr/>
        </p:nvSpPr>
        <p:spPr>
          <a:xfrm>
            <a:off x="952500" y="5147310"/>
            <a:ext cx="16383000" cy="124587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26" name="Text 23"/>
          <p:cNvSpPr/>
          <p:nvPr/>
        </p:nvSpPr>
        <p:spPr>
          <a:xfrm>
            <a:off x="1238250" y="5394960"/>
            <a:ext cx="2662736" cy="78867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lnSpc>
                <a:spcPct val="122500"/>
              </a:lnSpc>
              <a:buNone/>
            </a:pPr>
            <a:r>
              <a:rPr lang="en-US" sz="2100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Cesta básica / in natura</a:t>
            </a:r>
            <a:endParaRPr lang="en-US" sz="2100" dirty="0"/>
          </a:p>
        </p:txBody>
      </p:sp>
      <p:sp>
        <p:nvSpPr>
          <p:cNvPr id="27" name="Text 24"/>
          <p:cNvSpPr/>
          <p:nvPr/>
        </p:nvSpPr>
        <p:spPr>
          <a:xfrm>
            <a:off x="4378285" y="5394960"/>
            <a:ext cx="7742253" cy="78867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lnSpc>
                <a:spcPct val="122500"/>
              </a:lnSpc>
              <a:buNone/>
            </a:pPr>
            <a:r>
              <a:rPr lang="en-US" sz="2100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Fornecimento direto de alimentos ou refeição em refeitório</a:t>
            </a:r>
            <a:endParaRPr lang="en-US" sz="2100" dirty="0"/>
          </a:p>
        </p:txBody>
      </p:sp>
      <p:sp>
        <p:nvSpPr>
          <p:cNvPr id="28" name="Text 25"/>
          <p:cNvSpPr/>
          <p:nvPr/>
        </p:nvSpPr>
        <p:spPr>
          <a:xfrm>
            <a:off x="12449890" y="5394960"/>
            <a:ext cx="4755001" cy="78867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lnSpc>
                <a:spcPct val="122500"/>
              </a:lnSpc>
              <a:buNone/>
            </a:pPr>
            <a:r>
              <a:rPr lang="en-US" sz="2100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Entrega física ou consumo no estabelecimento</a:t>
            </a:r>
            <a:endParaRPr lang="en-US" sz="2100" dirty="0"/>
          </a:p>
        </p:txBody>
      </p:sp>
      <p:sp>
        <p:nvSpPr>
          <p:cNvPr id="29" name="Text 26"/>
          <p:cNvSpPr/>
          <p:nvPr/>
        </p:nvSpPr>
        <p:spPr>
          <a:xfrm>
            <a:off x="952500" y="6717030"/>
            <a:ext cx="18021300" cy="41148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025" dirty="0">
                <a:solidFill>
                  <a:srgbClr val="3C46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Essa distinção decide, na prática, a manutenção nas férias e a proporcionalidade por dia trabalhado.</a:t>
            </a:r>
            <a:endParaRPr lang="en-US" sz="2025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19" b="19"/>
          <a:stretch/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952500" y="762000"/>
            <a:ext cx="18021300" cy="3124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75" b="1" spc="225" kern="0" dirty="0">
                <a:solidFill>
                  <a:srgbClr val="AF8C3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CONCEITOS QUE O DP NÃO PODE CONFUNDIR</a:t>
            </a:r>
            <a:endParaRPr lang="en-US" sz="1875" dirty="0"/>
          </a:p>
        </p:txBody>
      </p:sp>
      <p:sp>
        <p:nvSpPr>
          <p:cNvPr id="4" name="Text 1"/>
          <p:cNvSpPr/>
          <p:nvPr/>
        </p:nvSpPr>
        <p:spPr>
          <a:xfrm>
            <a:off x="952500" y="1169670"/>
            <a:ext cx="18021300" cy="6705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4350" b="1" dirty="0">
                <a:solidFill>
                  <a:srgbClr val="1E3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Cartão multibenefícios: pode, com cuidado</a:t>
            </a:r>
            <a:endParaRPr lang="en-US" sz="4350" dirty="0"/>
          </a:p>
        </p:txBody>
      </p:sp>
      <p:sp>
        <p:nvSpPr>
          <p:cNvPr id="5" name="Text 2"/>
          <p:cNvSpPr/>
          <p:nvPr/>
        </p:nvSpPr>
        <p:spPr>
          <a:xfrm>
            <a:off x="952500" y="2125980"/>
            <a:ext cx="15206662" cy="89154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325" dirty="0">
                <a:solidFill>
                  <a:srgbClr val="3C46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Não há vedação legal a cartões com várias carteiras (alimentação, refeição, mobilidade, cultura). O ponto de atenção é duplo:</a:t>
            </a:r>
            <a:endParaRPr lang="en-US" sz="2325" dirty="0"/>
          </a:p>
        </p:txBody>
      </p:sp>
      <p:sp>
        <p:nvSpPr>
          <p:cNvPr id="6" name="Shape 3"/>
          <p:cNvSpPr/>
          <p:nvPr/>
        </p:nvSpPr>
        <p:spPr>
          <a:xfrm>
            <a:off x="952500" y="3398520"/>
            <a:ext cx="8001000" cy="3249930"/>
          </a:xfrm>
          <a:prstGeom prst="roundRect">
            <a:avLst>
              <a:gd name="adj" fmla="val 4689"/>
            </a:avLst>
          </a:prstGeom>
          <a:solidFill>
            <a:srgbClr val="FFFFFF"/>
          </a:solidFill>
          <a:ln w="7620">
            <a:solidFill>
              <a:srgbClr val="DFE3EC"/>
            </a:solidFill>
            <a:prstDash val="solid"/>
          </a:ln>
          <a:effectLst>
            <a:outerShdw sx="100000" sy="100000" kx="0" ky="0" algn="bl" rotWithShape="0" blurRad="133350" dist="38100" dir="5400000">
              <a:srgbClr val="1E3A6D">
                <a:alpha val="6000"/>
              </a:srgbClr>
            </a:outerShdw>
          </a:effectLst>
        </p:spPr>
      </p:sp>
      <p:sp>
        <p:nvSpPr>
          <p:cNvPr id="7" name="Text 4"/>
          <p:cNvSpPr/>
          <p:nvPr/>
        </p:nvSpPr>
        <p:spPr>
          <a:xfrm>
            <a:off x="1379220" y="3787140"/>
            <a:ext cx="7862316" cy="6477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4200" b="1" dirty="0">
                <a:solidFill>
                  <a:srgbClr val="AF8C3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</a:t>
            </a:r>
            <a:endParaRPr lang="en-US" sz="4200" dirty="0"/>
          </a:p>
        </p:txBody>
      </p:sp>
      <p:sp>
        <p:nvSpPr>
          <p:cNvPr id="8" name="Text 5"/>
          <p:cNvSpPr/>
          <p:nvPr/>
        </p:nvSpPr>
        <p:spPr>
          <a:xfrm>
            <a:off x="1379220" y="4530090"/>
            <a:ext cx="7361987" cy="133921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30814"/>
              </a:lnSpc>
              <a:buNone/>
            </a:pPr>
            <a:r>
              <a:rPr lang="en-US" sz="2250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 natureza de </a:t>
            </a:r>
            <a:pPr algn="l" indent="0" marL="0">
              <a:lnSpc>
                <a:spcPct val="130814"/>
              </a:lnSpc>
              <a:buNone/>
            </a:pPr>
            <a:r>
              <a:rPr lang="en-US" sz="2250" b="1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cada verba </a:t>
            </a:r>
            <a:pPr algn="l" indent="0" marL="0">
              <a:lnSpc>
                <a:spcPct val="130814"/>
              </a:lnSpc>
              <a:buNone/>
            </a:pPr>
            <a:r>
              <a:rPr lang="en-US" sz="2250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precisa ser identificada e tratada individualmente na folha e no eSocial — fora da folha de salários não significa fora do eSocial.</a:t>
            </a:r>
            <a:endParaRPr lang="en-US" sz="2250" dirty="0"/>
          </a:p>
        </p:txBody>
      </p:sp>
      <p:sp>
        <p:nvSpPr>
          <p:cNvPr id="9" name="Shape 6"/>
          <p:cNvSpPr/>
          <p:nvPr/>
        </p:nvSpPr>
        <p:spPr>
          <a:xfrm>
            <a:off x="9334500" y="3398520"/>
            <a:ext cx="8001000" cy="3249930"/>
          </a:xfrm>
          <a:prstGeom prst="roundRect">
            <a:avLst>
              <a:gd name="adj" fmla="val 4689"/>
            </a:avLst>
          </a:prstGeom>
          <a:solidFill>
            <a:srgbClr val="FFFFFF"/>
          </a:solidFill>
          <a:ln w="7620">
            <a:solidFill>
              <a:srgbClr val="DFE3EC"/>
            </a:solidFill>
            <a:prstDash val="solid"/>
          </a:ln>
          <a:effectLst>
            <a:outerShdw sx="100000" sy="100000" kx="0" ky="0" algn="bl" rotWithShape="0" blurRad="133350" dist="38100" dir="5400000">
              <a:srgbClr val="1E3A6D">
                <a:alpha val="6000"/>
              </a:srgbClr>
            </a:outerShdw>
          </a:effectLst>
        </p:spPr>
      </p:sp>
      <p:sp>
        <p:nvSpPr>
          <p:cNvPr id="10" name="Text 7"/>
          <p:cNvSpPr/>
          <p:nvPr/>
        </p:nvSpPr>
        <p:spPr>
          <a:xfrm>
            <a:off x="9761220" y="3787140"/>
            <a:ext cx="7862316" cy="6477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4200" b="1" dirty="0">
                <a:solidFill>
                  <a:srgbClr val="AF8C3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</a:t>
            </a:r>
            <a:endParaRPr lang="en-US" sz="4200" dirty="0"/>
          </a:p>
        </p:txBody>
      </p:sp>
      <p:sp>
        <p:nvSpPr>
          <p:cNvPr id="11" name="Text 8"/>
          <p:cNvSpPr/>
          <p:nvPr/>
        </p:nvSpPr>
        <p:spPr>
          <a:xfrm>
            <a:off x="9761220" y="4530090"/>
            <a:ext cx="7361987" cy="176784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30814"/>
              </a:lnSpc>
              <a:buNone/>
            </a:pPr>
            <a:r>
              <a:rPr lang="en-US" sz="2250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Com o Decreto nº 12.712/2025, os saldos de alimentação e refeição têm </a:t>
            </a:r>
            <a:pPr algn="l" indent="0" marL="0">
              <a:lnSpc>
                <a:spcPct val="130814"/>
              </a:lnSpc>
              <a:buNone/>
            </a:pPr>
            <a:r>
              <a:rPr lang="en-US" sz="2250" b="1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destinação exclusiva </a:t>
            </a:r>
            <a:pPr algn="l" indent="0" marL="0">
              <a:lnSpc>
                <a:spcPct val="130814"/>
              </a:lnSpc>
              <a:buNone/>
            </a:pPr>
            <a:r>
              <a:rPr lang="en-US" sz="2250" dirty="0">
                <a:solidFill>
                  <a:srgbClr val="2830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— a carteira de alimentação não pode se comunicar com finalidades estranhas à segurança alimentar.</a:t>
            </a:r>
            <a:endParaRPr lang="en-US" sz="22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33</Slides>
  <Notes>33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6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2026-07-19T19:39:32Z</dcterms:created>
  <dcterms:modified xsi:type="dcterms:W3CDTF">2026-07-19T19:39:32Z</dcterms:modified>
</cp:coreProperties>
</file>