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62" r:id="rId4"/>
    <p:sldId id="257" r:id="rId5"/>
    <p:sldId id="269" r:id="rId6"/>
    <p:sldId id="260" r:id="rId7"/>
    <p:sldId id="270" r:id="rId8"/>
    <p:sldId id="271" r:id="rId9"/>
    <p:sldId id="272" r:id="rId10"/>
    <p:sldId id="273" r:id="rId11"/>
    <p:sldId id="263" r:id="rId12"/>
    <p:sldId id="264" r:id="rId13"/>
    <p:sldId id="265" r:id="rId14"/>
    <p:sldId id="266" r:id="rId15"/>
    <p:sldId id="259" r:id="rId16"/>
    <p:sldId id="267" r:id="rId17"/>
    <p:sldId id="268" r:id="rId18"/>
    <p:sldId id="2706" r:id="rId19"/>
    <p:sldId id="274" r:id="rId20"/>
    <p:sldId id="275" r:id="rId21"/>
    <p:sldId id="276" r:id="rId22"/>
    <p:sldId id="277" r:id="rId23"/>
    <p:sldId id="278" r:id="rId24"/>
    <p:sldId id="261" r:id="rId25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940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01108" y="813429"/>
            <a:ext cx="8885783" cy="18070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0E26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93818BC7-F64E-A890-CF38-5018E7450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957D7E79-06FB-536C-D9DC-6067382948F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0C74D6A0-A276-38BC-5B61-0246F34BA8B5}"/>
              </a:ext>
            </a:extLst>
          </p:cNvPr>
          <p:cNvSpPr txBox="1"/>
          <p:nvPr/>
        </p:nvSpPr>
        <p:spPr>
          <a:xfrm>
            <a:off x="1846193" y="2457654"/>
            <a:ext cx="6078607" cy="3552767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ts val="9310"/>
              </a:lnSpc>
              <a:spcBef>
                <a:spcPts val="4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7200" b="1" i="1" u="none" strike="noStrike" kern="0" cap="none" spc="-10" normalizeH="0" baseline="0" noProof="0" dirty="0">
                <a:ln>
                  <a:noFill/>
                </a:ln>
                <a:solidFill>
                  <a:srgbClr val="0E2654"/>
                </a:solidFill>
                <a:effectLst/>
                <a:uLnTx/>
                <a:uFillTx/>
                <a:latin typeface="Arial"/>
                <a:cs typeface="Arial"/>
              </a:rPr>
              <a:t>Principais riscos psicossociais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485B100D-0BEA-C5E8-BA80-97606B09B985}"/>
              </a:ext>
            </a:extLst>
          </p:cNvPr>
          <p:cNvSpPr txBox="1"/>
          <p:nvPr/>
        </p:nvSpPr>
        <p:spPr>
          <a:xfrm>
            <a:off x="8763000" y="2095500"/>
            <a:ext cx="7886719" cy="490217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Eventos violentos ou traumáticos</a:t>
            </a: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endParaRPr lang="pt-BR" sz="3200" dirty="0">
              <a:latin typeface="Arial"/>
              <a:cs typeface="Arial"/>
            </a:endParaRP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Trabalho com difícil comunicação</a:t>
            </a: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endParaRPr lang="pt-BR" sz="3200" dirty="0">
              <a:latin typeface="Arial"/>
              <a:cs typeface="Arial"/>
            </a:endParaRP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Más relacionamentos no trabalho</a:t>
            </a: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endParaRPr lang="pt-BR" sz="3200" dirty="0">
              <a:latin typeface="Arial"/>
              <a:cs typeface="Arial"/>
            </a:endParaRP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Falta de suporte ou apoio das lideranças</a:t>
            </a:r>
          </a:p>
        </p:txBody>
      </p:sp>
      <p:grpSp>
        <p:nvGrpSpPr>
          <p:cNvPr id="5" name="object 5">
            <a:extLst>
              <a:ext uri="{FF2B5EF4-FFF2-40B4-BE49-F238E27FC236}">
                <a16:creationId xmlns:a16="http://schemas.microsoft.com/office/drawing/2014/main" id="{626E0F34-7B90-A2D0-9FF1-E2DCBDD76C66}"/>
              </a:ext>
            </a:extLst>
          </p:cNvPr>
          <p:cNvGrpSpPr/>
          <p:nvPr/>
        </p:nvGrpSpPr>
        <p:grpSpPr>
          <a:xfrm>
            <a:off x="546735" y="4326043"/>
            <a:ext cx="753110" cy="1301115"/>
            <a:chOff x="2111520" y="4375141"/>
            <a:chExt cx="753110" cy="1301115"/>
          </a:xfrm>
        </p:grpSpPr>
        <p:pic>
          <p:nvPicPr>
            <p:cNvPr id="6" name="object 6">
              <a:extLst>
                <a:ext uri="{FF2B5EF4-FFF2-40B4-BE49-F238E27FC236}">
                  <a16:creationId xmlns:a16="http://schemas.microsoft.com/office/drawing/2014/main" id="{37E69343-866E-4F80-9BD7-8E15F51B2CE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1520" y="4923439"/>
              <a:ext cx="752723" cy="752723"/>
            </a:xfrm>
            <a:prstGeom prst="rect">
              <a:avLst/>
            </a:prstGeom>
          </p:spPr>
        </p:pic>
        <p:pic>
          <p:nvPicPr>
            <p:cNvPr id="7" name="object 7">
              <a:extLst>
                <a:ext uri="{FF2B5EF4-FFF2-40B4-BE49-F238E27FC236}">
                  <a16:creationId xmlns:a16="http://schemas.microsoft.com/office/drawing/2014/main" id="{F5B6E87F-2184-BC75-BEE5-3F3C86C66A1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1520" y="4375141"/>
              <a:ext cx="752723" cy="7527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9817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3E041-279E-4B9B-04B4-FB7238CA0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8008580-0D70-C33F-B22F-664F4B277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1" y="0"/>
            <a:ext cx="15544800" cy="867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697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16055-B84D-856B-F196-150AF8CB7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778C9FB-D05B-61B9-4785-98BF0FA19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15914487" cy="88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473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FAB5A-F382-C99F-1DB1-EDC8DC442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E8E0B2-2067-EEF9-B656-CFDD9824C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0"/>
            <a:ext cx="15849600" cy="884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624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C1572-3D7F-61CF-6824-3AB215438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E590AE97-03A5-3B89-1650-B0DA86CF8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15621000" cy="8713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234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9FBE2CAC-8ACB-7ACA-8543-E67E007AA6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981" y="0"/>
            <a:ext cx="15595619" cy="869943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94825D87-7280-94D2-738C-72672EBD3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5DDEE971-1F5F-B5D5-0FB2-EB53AE307F3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AC1A8CC0-B3BA-29E3-4679-72806A77C8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0"/>
            <a:ext cx="15697200" cy="875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35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6B41A98-75E2-E8C8-9DBB-74C2CF894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81212C63-3479-734B-24F8-2439E02D2E0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ADFAD89A-1B40-0220-9DB6-ABA9AB5FF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0"/>
            <a:ext cx="16002000" cy="892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744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760076C-3BE8-878F-9FF1-18196DF79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F6C4594E-0E6B-C1D0-53A4-DB99F296F09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A20B1C0D-A6AE-1214-81C0-418F1DB30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0"/>
            <a:ext cx="15354438" cy="856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437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7A52366-6FFD-DF27-9AD3-3DDB30274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0719F0C1-E30D-6F64-25DD-4143F9DA3E6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7ABCB838-E246-B9C9-EB3A-49A3FFFBD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0"/>
            <a:ext cx="15773400" cy="87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851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38300" y="3467100"/>
            <a:ext cx="15011400" cy="27058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0475"/>
              </a:lnSpc>
              <a:spcBef>
                <a:spcPts val="100"/>
              </a:spcBef>
            </a:pPr>
            <a:r>
              <a:rPr lang="pt-BR" sz="9000" i="1" dirty="0">
                <a:latin typeface="Arial"/>
                <a:cs typeface="Arial"/>
              </a:rPr>
              <a:t>Encontro Cearense de DP aplicado à contabilidade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A9B1B26-9ADE-2A43-6F31-EB0562E8C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A1DD834A-C142-3112-1F7B-8AF11C5C4D1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21E47D2-5DFC-5762-61A3-7927833E77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0"/>
            <a:ext cx="15773400" cy="87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137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A215222-3D8C-A54E-3B65-8216B7A80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DE9C96EE-F1D2-E81F-6879-29FD9AC3BFA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5F2BFF4A-A977-C191-DE49-49DA9D905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981" y="0"/>
            <a:ext cx="15671819" cy="8741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981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E5CF85E-07BB-1D29-6A2F-B19BCDE09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8C7B0D05-AD67-9BEA-74A4-FA5A5B59525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72AD9B33-4054-B99F-FDC0-2B18EC6DD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0"/>
            <a:ext cx="15544800" cy="867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053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D6A785F-2C42-EE71-ABC2-9EE154A56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3B3C2138-5E1A-5A8C-AC9C-19C969BE5DB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1C881A1D-FEFD-F912-4954-D6A3A54A9112}"/>
              </a:ext>
            </a:extLst>
          </p:cNvPr>
          <p:cNvSpPr/>
          <p:nvPr/>
        </p:nvSpPr>
        <p:spPr>
          <a:xfrm>
            <a:off x="1219200" y="1754631"/>
            <a:ext cx="15011400" cy="6777716"/>
          </a:xfrm>
          <a:prstGeom prst="roundRect">
            <a:avLst/>
          </a:prstGeom>
          <a:solidFill>
            <a:srgbClr val="DCEBFA"/>
          </a:solidFill>
          <a:ln w="6350" cap="flat" cmpd="sng" algn="ctr">
            <a:solidFill>
              <a:srgbClr val="193C6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D42DEB61-D2B0-6A2C-15F5-2E90DAA313F7}"/>
              </a:ext>
            </a:extLst>
          </p:cNvPr>
          <p:cNvSpPr txBox="1"/>
          <p:nvPr/>
        </p:nvSpPr>
        <p:spPr>
          <a:xfrm>
            <a:off x="1600200" y="2427944"/>
            <a:ext cx="14249400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 rtl="0">
              <a:spcAft>
                <a:spcPts val="600"/>
              </a:spcAft>
              <a:defRPr sz="1600"/>
            </a:pPr>
            <a:r>
              <a:rPr lang="pt-BR" sz="4400" kern="1200" dirty="0">
                <a:solidFill>
                  <a:prstClr val="black"/>
                </a:solidFill>
                <a:latin typeface="Calibri"/>
                <a:ea typeface="+mn-ea"/>
                <a:cs typeface="Arial"/>
                <a:sym typeface="Arial"/>
              </a:rPr>
              <a:t>A alteração da NR 01 exige gestão real dos riscos psicossociais.</a:t>
            </a:r>
          </a:p>
          <a:p>
            <a:pPr algn="ctr" defTabSz="457200" rtl="0">
              <a:spcAft>
                <a:spcPts val="600"/>
              </a:spcAft>
              <a:defRPr sz="1600"/>
            </a:pPr>
            <a:endParaRPr lang="pt-BR" sz="4400" kern="1200" dirty="0">
              <a:solidFill>
                <a:prstClr val="black"/>
              </a:solidFill>
              <a:latin typeface="Calibri"/>
              <a:ea typeface="+mn-ea"/>
              <a:cs typeface="Arial"/>
              <a:sym typeface="Arial"/>
            </a:endParaRPr>
          </a:p>
          <a:p>
            <a:pPr algn="ctr" defTabSz="457200" rtl="0">
              <a:spcAft>
                <a:spcPts val="600"/>
              </a:spcAft>
              <a:defRPr sz="1600"/>
            </a:pPr>
            <a:r>
              <a:rPr lang="pt-BR" sz="4400" kern="1200" dirty="0">
                <a:solidFill>
                  <a:prstClr val="black"/>
                </a:solidFill>
                <a:latin typeface="Calibri"/>
                <a:ea typeface="+mn-ea"/>
                <a:cs typeface="Arial"/>
                <a:sym typeface="Arial"/>
              </a:rPr>
              <a:t>O foco da fiscalização tende a recair sobre a efetividade do processo, e não apenas sobre documentos formais.</a:t>
            </a:r>
          </a:p>
          <a:p>
            <a:pPr algn="ctr" defTabSz="457200" rtl="0">
              <a:spcAft>
                <a:spcPts val="600"/>
              </a:spcAft>
              <a:defRPr sz="1600"/>
            </a:pPr>
            <a:endParaRPr lang="pt-BR" sz="4400" kern="1200" dirty="0">
              <a:solidFill>
                <a:prstClr val="black"/>
              </a:solidFill>
              <a:latin typeface="Calibri"/>
              <a:ea typeface="+mn-ea"/>
              <a:cs typeface="Arial"/>
              <a:sym typeface="Arial"/>
            </a:endParaRPr>
          </a:p>
          <a:p>
            <a:pPr algn="ctr" defTabSz="457200" rtl="0">
              <a:spcAft>
                <a:spcPts val="600"/>
              </a:spcAft>
              <a:defRPr sz="1600"/>
            </a:pPr>
            <a:r>
              <a:rPr lang="pt-BR" sz="4400" kern="1200" dirty="0">
                <a:solidFill>
                  <a:prstClr val="black"/>
                </a:solidFill>
                <a:latin typeface="Calibri"/>
                <a:ea typeface="+mn-ea"/>
                <a:cs typeface="Arial"/>
                <a:sym typeface="Arial"/>
              </a:rPr>
              <a:t>O porte da empresa muda a complexidade da resposta, mas não elimina o dever de prevenir.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69FE736D-020F-971B-939E-244949626EA8}"/>
              </a:ext>
            </a:extLst>
          </p:cNvPr>
          <p:cNvSpPr txBox="1"/>
          <p:nvPr/>
        </p:nvSpPr>
        <p:spPr>
          <a:xfrm>
            <a:off x="6397815" y="489918"/>
            <a:ext cx="393601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193C6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Mensagem final</a:t>
            </a:r>
          </a:p>
        </p:txBody>
      </p:sp>
    </p:spTree>
    <p:extLst>
      <p:ext uri="{BB962C8B-B14F-4D97-AF65-F5344CB8AC3E}">
        <p14:creationId xmlns:p14="http://schemas.microsoft.com/office/powerpoint/2010/main" val="20437675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B02BA5-8FEC-CDA5-6DF6-A34C71871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9A1CC7E-9A84-6739-0F8B-5D89CF3AF1C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06754" y="4007232"/>
            <a:ext cx="12455525" cy="2229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0475"/>
              </a:lnSpc>
              <a:spcBef>
                <a:spcPts val="100"/>
              </a:spcBef>
            </a:pPr>
            <a:r>
              <a:rPr lang="pt-BR" sz="9000" i="1" dirty="0">
                <a:latin typeface="Arial"/>
                <a:cs typeface="Arial"/>
              </a:rPr>
              <a:t>Alterações da NR 01:</a:t>
            </a:r>
          </a:p>
          <a:p>
            <a:pPr marL="15240" algn="ctr">
              <a:lnSpc>
                <a:spcPts val="6875"/>
              </a:lnSpc>
            </a:pPr>
            <a:r>
              <a:rPr lang="pt-BR" sz="6000" b="0" i="1" dirty="0">
                <a:solidFill>
                  <a:srgbClr val="545454"/>
                </a:solidFill>
                <a:latin typeface="Arial"/>
                <a:cs typeface="Arial"/>
              </a:rPr>
              <a:t>O que você precisa saber</a:t>
            </a:r>
            <a:endParaRPr lang="pt-BR" sz="6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5993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01108" y="190500"/>
            <a:ext cx="8885783" cy="1596381"/>
          </a:xfrm>
          <a:prstGeom prst="rect">
            <a:avLst/>
          </a:prstGeom>
        </p:spPr>
        <p:txBody>
          <a:bodyPr vert="horz" wrap="square" lIns="0" tIns="575102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BR" sz="6600" dirty="0"/>
              <a:t>Prof. Luis Freitas</a:t>
            </a:r>
            <a:endParaRPr sz="6600"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914399" y="2247900"/>
            <a:ext cx="7847483" cy="64860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lang="pt-BR" sz="2800" dirty="0">
                <a:latin typeface="Arial"/>
                <a:cs typeface="Arial"/>
              </a:rPr>
              <a:t>Graduado em direito e administração de empresas.</a:t>
            </a: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endParaRPr lang="pt-BR" sz="2800" dirty="0">
              <a:latin typeface="Arial"/>
              <a:cs typeface="Arial"/>
            </a:endParaRP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lang="pt-BR" sz="2800" dirty="0">
                <a:latin typeface="Arial"/>
                <a:cs typeface="Arial"/>
              </a:rPr>
              <a:t>Pós graduado em direito do trabalho e processo trabalhista.</a:t>
            </a: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endParaRPr lang="pt-BR" sz="2800" dirty="0">
              <a:latin typeface="Arial"/>
              <a:cs typeface="Arial"/>
            </a:endParaRP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lang="pt-BR" sz="2800" dirty="0">
                <a:latin typeface="Arial"/>
                <a:cs typeface="Arial"/>
              </a:rPr>
              <a:t>Auditor fiscal do trabalho</a:t>
            </a: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endParaRPr lang="pt-BR" sz="2800" dirty="0">
              <a:latin typeface="Arial"/>
              <a:cs typeface="Arial"/>
            </a:endParaRP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lang="pt-BR" sz="2800" dirty="0">
                <a:latin typeface="Arial"/>
                <a:cs typeface="Arial"/>
              </a:rPr>
              <a:t>Membro da Comissão Trabalhista do CRCCE</a:t>
            </a: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endParaRPr lang="pt-BR" sz="28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4334" y="3236631"/>
            <a:ext cx="7439267" cy="45086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lang="pt-BR" sz="2800" dirty="0">
                <a:latin typeface="Arial"/>
                <a:cs typeface="Arial"/>
              </a:rPr>
              <a:t>Palestrante</a:t>
            </a: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endParaRPr lang="pt-BR" sz="2800" dirty="0">
              <a:latin typeface="Arial"/>
              <a:cs typeface="Arial"/>
            </a:endParaRP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lang="pt-BR" sz="2800" dirty="0">
                <a:latin typeface="Arial"/>
                <a:cs typeface="Arial"/>
              </a:rPr>
              <a:t>Professor em cursos de pós-graduação em direito, contábeis, RH e engenharia de segurança do trabalho</a:t>
            </a: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endParaRPr lang="pt-BR" sz="2800" dirty="0">
              <a:latin typeface="Arial"/>
              <a:cs typeface="Arial"/>
            </a:endParaRP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lang="pt-BR" sz="2800" dirty="0">
                <a:latin typeface="Arial"/>
                <a:cs typeface="Arial"/>
              </a:rPr>
              <a:t>Coautor de livros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ADAAB-FE7E-8AF6-7F8E-4483D04AF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EE58E1-4F2F-6E30-33F6-5BA015117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0"/>
            <a:ext cx="15697200" cy="875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016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>
            <a:extLst>
              <a:ext uri="{FF2B5EF4-FFF2-40B4-BE49-F238E27FC236}">
                <a16:creationId xmlns:a16="http://schemas.microsoft.com/office/drawing/2014/main" id="{6E31D03A-0476-32CF-7EFD-F59E30960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39" y="-16329"/>
            <a:ext cx="15444921" cy="861718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467175" y="3792015"/>
            <a:ext cx="4314825" cy="1255472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ts val="9310"/>
              </a:lnSpc>
              <a:spcBef>
                <a:spcPts val="4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8000" b="1" i="1" u="none" strike="noStrike" kern="0" cap="none" spc="-10" normalizeH="0" baseline="0" noProof="0" dirty="0">
                <a:ln>
                  <a:noFill/>
                </a:ln>
                <a:solidFill>
                  <a:srgbClr val="0E2654"/>
                </a:solidFill>
                <a:effectLst/>
                <a:uLnTx/>
                <a:uFillTx/>
                <a:latin typeface="Arial"/>
                <a:cs typeface="Arial"/>
              </a:rPr>
              <a:t>Trata-se:</a:t>
            </a:r>
            <a:endParaRPr kumimoji="0" sz="8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915400" y="2095500"/>
            <a:ext cx="7886719" cy="487652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examinar as condições de trabalho</a:t>
            </a: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endParaRPr lang="pt-BR" sz="3200" dirty="0">
              <a:latin typeface="Arial"/>
              <a:cs typeface="Arial"/>
            </a:endParaRP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identificar fatores da atividade que atuam como estressores</a:t>
            </a: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endParaRPr lang="pt-BR" sz="3200" dirty="0">
              <a:latin typeface="Arial"/>
              <a:cs typeface="Arial"/>
            </a:endParaRP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avaliar aspectos organizacionais, ambientais e cognitivos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2111520" y="4375141"/>
            <a:ext cx="753110" cy="1301115"/>
            <a:chOff x="2111520" y="4375141"/>
            <a:chExt cx="753110" cy="130111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1520" y="4923439"/>
              <a:ext cx="752723" cy="75272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1520" y="4375141"/>
              <a:ext cx="752723" cy="75272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7C4F285-4511-5F0E-05B4-57A386FE7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B25DE550-4075-D01A-3027-C7E76EE2A89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5B480670-C777-B614-EFC3-FEAD9F67C024}"/>
              </a:ext>
            </a:extLst>
          </p:cNvPr>
          <p:cNvSpPr txBox="1"/>
          <p:nvPr/>
        </p:nvSpPr>
        <p:spPr>
          <a:xfrm>
            <a:off x="3467175" y="3792015"/>
            <a:ext cx="4314825" cy="2448106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ts val="9310"/>
              </a:lnSpc>
              <a:spcBef>
                <a:spcPts val="4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8000" b="1" i="1" u="none" strike="noStrike" kern="0" cap="none" spc="-10" normalizeH="0" baseline="0" noProof="0" dirty="0">
                <a:ln>
                  <a:noFill/>
                </a:ln>
                <a:solidFill>
                  <a:srgbClr val="0E2654"/>
                </a:solidFill>
                <a:effectLst/>
                <a:uLnTx/>
                <a:uFillTx/>
                <a:latin typeface="Arial"/>
                <a:cs typeface="Arial"/>
              </a:rPr>
              <a:t>Não se trata:</a:t>
            </a:r>
            <a:endParaRPr kumimoji="0" sz="8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F0C1CA9D-AC14-9345-C9BF-4CE32C7E3E01}"/>
              </a:ext>
            </a:extLst>
          </p:cNvPr>
          <p:cNvSpPr txBox="1"/>
          <p:nvPr/>
        </p:nvSpPr>
        <p:spPr>
          <a:xfrm>
            <a:off x="8610600" y="2636171"/>
            <a:ext cx="7886719" cy="490217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verificar sintomas individuais </a:t>
            </a: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endParaRPr lang="pt-BR" sz="3200" dirty="0">
              <a:latin typeface="Arial"/>
              <a:cs typeface="Arial"/>
            </a:endParaRP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medir “sensação” subjetiva do trabalhador</a:t>
            </a: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endParaRPr lang="pt-BR" sz="3200" dirty="0">
              <a:latin typeface="Arial"/>
              <a:cs typeface="Arial"/>
            </a:endParaRP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medir algum sinal biológico</a:t>
            </a: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endParaRPr lang="pt-BR" sz="3200" dirty="0">
              <a:latin typeface="Arial"/>
              <a:cs typeface="Arial"/>
            </a:endParaRP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lang="pt-BR" sz="3200" dirty="0">
                <a:latin typeface="Arial"/>
                <a:cs typeface="Arial"/>
              </a:rPr>
              <a:t>Aplicar teste psicológico na admissão</a:t>
            </a:r>
            <a:endParaRPr kumimoji="0" lang="pt-BR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5" name="object 5">
            <a:extLst>
              <a:ext uri="{FF2B5EF4-FFF2-40B4-BE49-F238E27FC236}">
                <a16:creationId xmlns:a16="http://schemas.microsoft.com/office/drawing/2014/main" id="{3B198CFD-9E03-BF3F-BB10-709DDBA10E29}"/>
              </a:ext>
            </a:extLst>
          </p:cNvPr>
          <p:cNvGrpSpPr/>
          <p:nvPr/>
        </p:nvGrpSpPr>
        <p:grpSpPr>
          <a:xfrm>
            <a:off x="2111520" y="4375141"/>
            <a:ext cx="753110" cy="1301115"/>
            <a:chOff x="2111520" y="4375141"/>
            <a:chExt cx="753110" cy="1301115"/>
          </a:xfrm>
        </p:grpSpPr>
        <p:pic>
          <p:nvPicPr>
            <p:cNvPr id="6" name="object 6">
              <a:extLst>
                <a:ext uri="{FF2B5EF4-FFF2-40B4-BE49-F238E27FC236}">
                  <a16:creationId xmlns:a16="http://schemas.microsoft.com/office/drawing/2014/main" id="{DC99227A-A9E8-CD40-FDA3-270287C2FA4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1520" y="4923439"/>
              <a:ext cx="752723" cy="752723"/>
            </a:xfrm>
            <a:prstGeom prst="rect">
              <a:avLst/>
            </a:prstGeom>
          </p:spPr>
        </p:pic>
        <p:pic>
          <p:nvPicPr>
            <p:cNvPr id="7" name="object 7">
              <a:extLst>
                <a:ext uri="{FF2B5EF4-FFF2-40B4-BE49-F238E27FC236}">
                  <a16:creationId xmlns:a16="http://schemas.microsoft.com/office/drawing/2014/main" id="{33EA5DAB-A70A-5247-AF8A-7247DCA62E3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1520" y="4375141"/>
              <a:ext cx="752723" cy="7527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5499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7DDC550-AFB4-7DB8-E157-58CB98E90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E8DC29DF-57DB-1BED-FDB9-56D528D1ECC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63" cy="1028697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A63701C1-FE2A-9D60-D368-5FE6CAEDA5AB}"/>
              </a:ext>
            </a:extLst>
          </p:cNvPr>
          <p:cNvSpPr txBox="1"/>
          <p:nvPr/>
        </p:nvSpPr>
        <p:spPr>
          <a:xfrm>
            <a:off x="1846193" y="2457654"/>
            <a:ext cx="6078607" cy="3552767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ts val="9310"/>
              </a:lnSpc>
              <a:spcBef>
                <a:spcPts val="4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7200" b="1" i="1" u="none" strike="noStrike" kern="0" cap="none" spc="-10" normalizeH="0" baseline="0" noProof="0" dirty="0">
                <a:ln>
                  <a:noFill/>
                </a:ln>
                <a:solidFill>
                  <a:srgbClr val="0E2654"/>
                </a:solidFill>
                <a:effectLst/>
                <a:uLnTx/>
                <a:uFillTx/>
                <a:latin typeface="Arial"/>
                <a:cs typeface="Arial"/>
              </a:rPr>
              <a:t>Principais riscos psicossociais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63671E9-3B43-042D-CC5C-66E5A5FBCC0B}"/>
              </a:ext>
            </a:extLst>
          </p:cNvPr>
          <p:cNvSpPr txBox="1"/>
          <p:nvPr/>
        </p:nvSpPr>
        <p:spPr>
          <a:xfrm>
            <a:off x="8686800" y="1901669"/>
            <a:ext cx="7886719" cy="56014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Assédio de qualquer natureza</a:t>
            </a: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endParaRPr lang="pt-BR" sz="3200" dirty="0">
              <a:latin typeface="Arial"/>
              <a:cs typeface="Arial"/>
            </a:endParaRP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Baixa clareza da função ou tarefa a ser exercida</a:t>
            </a: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endParaRPr lang="pt-BR" sz="3200" dirty="0">
              <a:latin typeface="Arial"/>
              <a:cs typeface="Arial"/>
            </a:endParaRP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Falta de reconhecimento</a:t>
            </a: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endParaRPr lang="pt-BR" sz="3200" dirty="0">
              <a:latin typeface="Arial"/>
              <a:cs typeface="Arial"/>
            </a:endParaRPr>
          </a:p>
          <a:p>
            <a:pPr marL="245745" marR="5080" lvl="0" indent="-233679" algn="just" defTabSz="914400" eaLnBrk="1" fontAlgn="auto" latinLnBrk="0" hangingPunct="1">
              <a:lnSpc>
                <a:spcPct val="1415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5745" algn="l"/>
              </a:tabLst>
              <a:defRPr/>
            </a:pP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Sobrecarga ou </a:t>
            </a:r>
            <a:r>
              <a:rPr kumimoji="0" lang="pt-BR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subcarga</a:t>
            </a:r>
            <a:r>
              <a: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de trabalho</a:t>
            </a:r>
          </a:p>
        </p:txBody>
      </p:sp>
      <p:grpSp>
        <p:nvGrpSpPr>
          <p:cNvPr id="5" name="object 5">
            <a:extLst>
              <a:ext uri="{FF2B5EF4-FFF2-40B4-BE49-F238E27FC236}">
                <a16:creationId xmlns:a16="http://schemas.microsoft.com/office/drawing/2014/main" id="{37046EBE-29D4-9C19-1576-FA2A8A2852CE}"/>
              </a:ext>
            </a:extLst>
          </p:cNvPr>
          <p:cNvGrpSpPr/>
          <p:nvPr/>
        </p:nvGrpSpPr>
        <p:grpSpPr>
          <a:xfrm>
            <a:off x="546735" y="4326043"/>
            <a:ext cx="753110" cy="1301115"/>
            <a:chOff x="2111520" y="4375141"/>
            <a:chExt cx="753110" cy="1301115"/>
          </a:xfrm>
        </p:grpSpPr>
        <p:pic>
          <p:nvPicPr>
            <p:cNvPr id="6" name="object 6">
              <a:extLst>
                <a:ext uri="{FF2B5EF4-FFF2-40B4-BE49-F238E27FC236}">
                  <a16:creationId xmlns:a16="http://schemas.microsoft.com/office/drawing/2014/main" id="{77663F2C-209A-8078-1047-1075711686F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1520" y="4923439"/>
              <a:ext cx="752723" cy="752723"/>
            </a:xfrm>
            <a:prstGeom prst="rect">
              <a:avLst/>
            </a:prstGeom>
          </p:spPr>
        </p:pic>
        <p:pic>
          <p:nvPicPr>
            <p:cNvPr id="7" name="object 7">
              <a:extLst>
                <a:ext uri="{FF2B5EF4-FFF2-40B4-BE49-F238E27FC236}">
                  <a16:creationId xmlns:a16="http://schemas.microsoft.com/office/drawing/2014/main" id="{A58E90E1-68C6-6C35-2417-A884C16D2BA8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1520" y="4375141"/>
              <a:ext cx="752723" cy="7527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3312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213</Words>
  <Application>Microsoft Office PowerPoint</Application>
  <PresentationFormat>Personalizar</PresentationFormat>
  <Paragraphs>52</Paragraphs>
  <Slides>24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Apresentação do PowerPoint</vt:lpstr>
      <vt:lpstr>Encontro Cearense de DP aplicado à contabilidade</vt:lpstr>
      <vt:lpstr>Alterações da NR 01: O que você precisa saber</vt:lpstr>
      <vt:lpstr>Prof. Luis Freitas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AL_PPT Institucional - Seminário de Gestão- CRCCE 2026_06 ABR 2026.pptx</dc:title>
  <dc:creator>Luis Alves de Freitas Lima</dc:creator>
  <cp:lastModifiedBy>Luis Alves de Freitas Lima</cp:lastModifiedBy>
  <cp:revision>17</cp:revision>
  <dcterms:created xsi:type="dcterms:W3CDTF">2026-06-17T12:50:54Z</dcterms:created>
  <dcterms:modified xsi:type="dcterms:W3CDTF">2026-07-15T23:13:26Z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2026-06-17T00:00:00Z</vt:filetime>
  </property>
  <property fmtid="{D5CDD505-2E9C-101B-9397-08002B2CF9AE}" pid="3" name="Creator">
    <vt:lpwstr>Google</vt:lpwstr>
  </property>
  <property fmtid="{D5CDD505-2E9C-101B-9397-08002B2CF9AE}" pid="4" name="LastSaved">
    <vt:filetime>2026-06-17T00:00:00Z</vt:filetime>
  </property>
  <property fmtid="{D5CDD505-2E9C-101B-9397-08002B2CF9AE}" pid="5" name="Producer">
    <vt:lpwstr>3-Heights(TM) PDF Security Shell 4.8.25.2 (http://www.pdf-tools.com)</vt:lpwstr>
  </property>
</Properties>
</file>