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62" r:id="rId4"/>
    <p:sldId id="257" r:id="rId5"/>
    <p:sldId id="263" r:id="rId6"/>
    <p:sldId id="264" r:id="rId7"/>
    <p:sldId id="265" r:id="rId8"/>
    <p:sldId id="259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61" r:id="rId25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346B"/>
    <a:srgbClr val="CAAD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>
      <p:cViewPr varScale="1">
        <p:scale>
          <a:sx n="78" d="100"/>
          <a:sy n="78" d="100"/>
        </p:scale>
        <p:origin x="264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0" b="1" i="0">
                <a:solidFill>
                  <a:srgbClr val="0E265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7/17/26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000" b="1" i="0">
                <a:solidFill>
                  <a:srgbClr val="0E265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7/17/26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000" b="1" i="0">
                <a:solidFill>
                  <a:srgbClr val="0E265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7/17/26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000" b="1" i="0">
                <a:solidFill>
                  <a:srgbClr val="0E265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7/17/26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7/17/26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01108" y="813429"/>
            <a:ext cx="8885783" cy="18070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0" b="1" i="0">
                <a:solidFill>
                  <a:srgbClr val="0E265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4400" y="2366010"/>
            <a:ext cx="1645920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7/17/26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st.jus.br/EN/NUGEP-SP/RECURSOS-REPETITIVOS/PRECEDENTES-VINCULANTES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BB7C4344-C56E-1869-7459-58ED8B593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D0B5963F-A355-4A71-4D82-2D077C61D7A6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019" y="950"/>
            <a:ext cx="18287963" cy="10286979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830A9AA1-B5F5-8B2D-9F0B-DBC518B3C13F}"/>
              </a:ext>
            </a:extLst>
          </p:cNvPr>
          <p:cNvSpPr txBox="1"/>
          <p:nvPr/>
        </p:nvSpPr>
        <p:spPr>
          <a:xfrm>
            <a:off x="3226017" y="3115172"/>
            <a:ext cx="5943984" cy="3109826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12700" marR="5080">
              <a:spcBef>
                <a:spcPts val="490"/>
              </a:spcBef>
            </a:pPr>
            <a:r>
              <a:rPr lang="pt-BR" sz="6600" i="1" spc="-10" dirty="0">
                <a:solidFill>
                  <a:srgbClr val="0E2654"/>
                </a:solidFill>
                <a:latin typeface="Arial"/>
                <a:cs typeface="Arial"/>
              </a:rPr>
              <a:t>Essas decisões podem mudar depois?</a:t>
            </a:r>
            <a:endParaRPr sz="6600" b="1" dirty="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82B959E8-648C-E6C3-5BC7-AF5B87A56ADB}"/>
              </a:ext>
            </a:extLst>
          </p:cNvPr>
          <p:cNvSpPr txBox="1"/>
          <p:nvPr/>
        </p:nvSpPr>
        <p:spPr>
          <a:xfrm>
            <a:off x="9829800" y="2603310"/>
            <a:ext cx="6133830" cy="488627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066" marR="5080" algn="l">
              <a:lnSpc>
                <a:spcPct val="141500"/>
              </a:lnSpc>
              <a:spcBef>
                <a:spcPts val="90"/>
              </a:spcBef>
              <a:tabLst>
                <a:tab pos="245745" algn="l"/>
              </a:tabLst>
            </a:pPr>
            <a:r>
              <a:rPr lang="pt-BR" sz="2800" b="0" i="0" dirty="0">
                <a:effectLst/>
              </a:rPr>
              <a:t>Sim! Se a realidade social econômica ou jurídica mudar, o TST pode rever o entendimento.</a:t>
            </a:r>
          </a:p>
          <a:p>
            <a:pPr marL="12066" marR="5080" algn="l">
              <a:lnSpc>
                <a:spcPct val="141500"/>
              </a:lnSpc>
              <a:spcBef>
                <a:spcPts val="90"/>
              </a:spcBef>
              <a:tabLst>
                <a:tab pos="245745" algn="l"/>
              </a:tabLst>
            </a:pPr>
            <a:endParaRPr lang="pt-BR" sz="2800" dirty="0">
              <a:latin typeface="Arial"/>
              <a:cs typeface="Arial"/>
            </a:endParaRPr>
          </a:p>
          <a:p>
            <a:pPr marL="12066" marR="5080" algn="l">
              <a:lnSpc>
                <a:spcPct val="141500"/>
              </a:lnSpc>
              <a:spcBef>
                <a:spcPts val="90"/>
              </a:spcBef>
              <a:tabLst>
                <a:tab pos="245745" algn="l"/>
              </a:tabLst>
            </a:pPr>
            <a:r>
              <a:rPr lang="pt-BR" sz="2800" b="1" i="0" dirty="0">
                <a:effectLst/>
              </a:rPr>
              <a:t>Isso se chama "OVERRULING".</a:t>
            </a:r>
          </a:p>
          <a:p>
            <a:pPr marL="12066" marR="5080" algn="l">
              <a:lnSpc>
                <a:spcPct val="141500"/>
              </a:lnSpc>
              <a:spcBef>
                <a:spcPts val="90"/>
              </a:spcBef>
              <a:tabLst>
                <a:tab pos="245745" algn="l"/>
              </a:tabLst>
            </a:pPr>
            <a:endParaRPr lang="pt-BR" sz="2800" b="1" dirty="0">
              <a:latin typeface="Arial"/>
              <a:cs typeface="Arial"/>
            </a:endParaRPr>
          </a:p>
          <a:p>
            <a:pPr marL="12066" marR="5080" algn="l">
              <a:lnSpc>
                <a:spcPct val="141500"/>
              </a:lnSpc>
              <a:spcBef>
                <a:spcPts val="90"/>
              </a:spcBef>
              <a:tabLst>
                <a:tab pos="245745" algn="l"/>
              </a:tabLst>
            </a:pPr>
            <a:r>
              <a:rPr lang="pt-BR" sz="2800" b="0" i="0" dirty="0">
                <a:effectLst/>
              </a:rPr>
              <a:t>O novo entendimento </a:t>
            </a:r>
            <a:r>
              <a:rPr lang="pt-BR" sz="2800" b="1" i="0" dirty="0">
                <a:effectLst/>
              </a:rPr>
              <a:t>NÃO ALTERA situações anteriores</a:t>
            </a:r>
            <a:r>
              <a:rPr lang="pt-BR" sz="2800" b="0" i="0" dirty="0">
                <a:effectLst/>
              </a:rPr>
              <a:t> a ele.</a:t>
            </a:r>
            <a:endParaRPr sz="2600" dirty="0">
              <a:latin typeface="Arial"/>
              <a:cs typeface="Arial"/>
            </a:endParaRPr>
          </a:p>
        </p:txBody>
      </p:sp>
      <p:grpSp>
        <p:nvGrpSpPr>
          <p:cNvPr id="5" name="object 5">
            <a:extLst>
              <a:ext uri="{FF2B5EF4-FFF2-40B4-BE49-F238E27FC236}">
                <a16:creationId xmlns:a16="http://schemas.microsoft.com/office/drawing/2014/main" id="{892E0C9E-5A61-155B-EBFC-F13BBF9F2177}"/>
              </a:ext>
            </a:extLst>
          </p:cNvPr>
          <p:cNvGrpSpPr/>
          <p:nvPr/>
        </p:nvGrpSpPr>
        <p:grpSpPr>
          <a:xfrm>
            <a:off x="2079925" y="3745426"/>
            <a:ext cx="753110" cy="1301115"/>
            <a:chOff x="2111520" y="4375141"/>
            <a:chExt cx="753110" cy="1301115"/>
          </a:xfrm>
        </p:grpSpPr>
        <p:pic>
          <p:nvPicPr>
            <p:cNvPr id="6" name="object 6">
              <a:extLst>
                <a:ext uri="{FF2B5EF4-FFF2-40B4-BE49-F238E27FC236}">
                  <a16:creationId xmlns:a16="http://schemas.microsoft.com/office/drawing/2014/main" id="{10D3BACB-6641-BB23-BB52-F8BC60FA686A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11520" y="4923439"/>
              <a:ext cx="752723" cy="752723"/>
            </a:xfrm>
            <a:prstGeom prst="rect">
              <a:avLst/>
            </a:prstGeom>
          </p:spPr>
        </p:pic>
        <p:pic>
          <p:nvPicPr>
            <p:cNvPr id="7" name="object 7">
              <a:extLst>
                <a:ext uri="{FF2B5EF4-FFF2-40B4-BE49-F238E27FC236}">
                  <a16:creationId xmlns:a16="http://schemas.microsoft.com/office/drawing/2014/main" id="{BC705E6C-596D-3AF2-BC39-DE9946A9E857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11520" y="4375141"/>
              <a:ext cx="752723" cy="7527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13305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059EA4F2-595C-9FE8-2C91-046D100C2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D438B900-B1DA-3952-49CC-5B6FBCB0549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019" y="950"/>
            <a:ext cx="18287963" cy="10286979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F2EFB78C-3365-154D-A8F7-9257F0BA37A3}"/>
              </a:ext>
            </a:extLst>
          </p:cNvPr>
          <p:cNvSpPr txBox="1"/>
          <p:nvPr/>
        </p:nvSpPr>
        <p:spPr>
          <a:xfrm>
            <a:off x="3226017" y="3115172"/>
            <a:ext cx="5232184" cy="3109826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12700" marR="5080">
              <a:spcBef>
                <a:spcPts val="490"/>
              </a:spcBef>
            </a:pPr>
            <a:r>
              <a:rPr lang="pt-BR" sz="6600" i="1" spc="-10" dirty="0">
                <a:solidFill>
                  <a:srgbClr val="0E2654"/>
                </a:solidFill>
                <a:latin typeface="Arial"/>
                <a:cs typeface="Arial"/>
              </a:rPr>
              <a:t>Quem fica </a:t>
            </a:r>
            <a:r>
              <a:rPr lang="pt-BR" sz="6600" b="1" i="1" spc="-10" dirty="0">
                <a:solidFill>
                  <a:srgbClr val="0E2654"/>
                </a:solidFill>
                <a:latin typeface="Arial"/>
                <a:cs typeface="Arial"/>
              </a:rPr>
              <a:t>OBRIGADO</a:t>
            </a:r>
            <a:r>
              <a:rPr lang="pt-BR" sz="6600" i="1" spc="-10" dirty="0">
                <a:solidFill>
                  <a:srgbClr val="0E2654"/>
                </a:solidFill>
                <a:latin typeface="Arial"/>
                <a:cs typeface="Arial"/>
              </a:rPr>
              <a:t> a seguir? </a:t>
            </a:r>
            <a:endParaRPr sz="6600" dirty="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B029C39D-A0D5-55C6-CAA7-5480CC51A77F}"/>
              </a:ext>
            </a:extLst>
          </p:cNvPr>
          <p:cNvSpPr txBox="1"/>
          <p:nvPr/>
        </p:nvSpPr>
        <p:spPr>
          <a:xfrm>
            <a:off x="9121698" y="2940765"/>
            <a:ext cx="7718502" cy="302775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b="0" i="0" dirty="0">
                <a:effectLst/>
              </a:rPr>
              <a:t>Juízes do Trabalho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b="0" i="0" dirty="0">
                <a:effectLst/>
              </a:rPr>
              <a:t>Tribunais Regionais; salvo exceções específicas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b="0" i="0" dirty="0">
                <a:effectLst/>
              </a:rPr>
              <a:t>A fiscalização do trabalho e a perícia passam a usar essas teses como referência padrão.</a:t>
            </a:r>
            <a:endParaRPr lang="pt-BR" sz="2800" dirty="0"/>
          </a:p>
        </p:txBody>
      </p:sp>
      <p:grpSp>
        <p:nvGrpSpPr>
          <p:cNvPr id="5" name="object 5">
            <a:extLst>
              <a:ext uri="{FF2B5EF4-FFF2-40B4-BE49-F238E27FC236}">
                <a16:creationId xmlns:a16="http://schemas.microsoft.com/office/drawing/2014/main" id="{67261392-3AEA-F086-F614-B4EFB60C02D8}"/>
              </a:ext>
            </a:extLst>
          </p:cNvPr>
          <p:cNvGrpSpPr/>
          <p:nvPr/>
        </p:nvGrpSpPr>
        <p:grpSpPr>
          <a:xfrm>
            <a:off x="2079925" y="3745426"/>
            <a:ext cx="753110" cy="1301115"/>
            <a:chOff x="2111520" y="4375141"/>
            <a:chExt cx="753110" cy="1301115"/>
          </a:xfrm>
        </p:grpSpPr>
        <p:pic>
          <p:nvPicPr>
            <p:cNvPr id="6" name="object 6">
              <a:extLst>
                <a:ext uri="{FF2B5EF4-FFF2-40B4-BE49-F238E27FC236}">
                  <a16:creationId xmlns:a16="http://schemas.microsoft.com/office/drawing/2014/main" id="{E4FF17D5-B80E-D27E-7B6C-FA984C5D5D8C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11520" y="4923439"/>
              <a:ext cx="752723" cy="752723"/>
            </a:xfrm>
            <a:prstGeom prst="rect">
              <a:avLst/>
            </a:prstGeom>
          </p:spPr>
        </p:pic>
        <p:pic>
          <p:nvPicPr>
            <p:cNvPr id="7" name="object 7">
              <a:extLst>
                <a:ext uri="{FF2B5EF4-FFF2-40B4-BE49-F238E27FC236}">
                  <a16:creationId xmlns:a16="http://schemas.microsoft.com/office/drawing/2014/main" id="{5B0DAA89-AC45-4B92-52B5-728A4C81A7F2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11520" y="4375141"/>
              <a:ext cx="752723" cy="752723"/>
            </a:xfrm>
            <a:prstGeom prst="rect">
              <a:avLst/>
            </a:prstGeom>
          </p:spPr>
        </p:pic>
      </p:grpSp>
      <p:sp>
        <p:nvSpPr>
          <p:cNvPr id="8" name="object 3">
            <a:extLst>
              <a:ext uri="{FF2B5EF4-FFF2-40B4-BE49-F238E27FC236}">
                <a16:creationId xmlns:a16="http://schemas.microsoft.com/office/drawing/2014/main" id="{6C2B0171-BF03-AA29-0103-C86C98B1C70E}"/>
              </a:ext>
            </a:extLst>
          </p:cNvPr>
          <p:cNvSpPr txBox="1"/>
          <p:nvPr/>
        </p:nvSpPr>
        <p:spPr>
          <a:xfrm>
            <a:off x="1752600" y="6773365"/>
            <a:ext cx="14782800" cy="988732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 algn="ctr">
              <a:spcBef>
                <a:spcPts val="490"/>
              </a:spcBef>
            </a:pPr>
            <a:r>
              <a:rPr lang="pt-BR" sz="2800" b="1" i="1" spc="-10" dirty="0">
                <a:solidFill>
                  <a:srgbClr val="0E2654"/>
                </a:solidFill>
                <a:latin typeface="Arial"/>
                <a:cs typeface="Arial"/>
              </a:rPr>
              <a:t>ACABOU-SE O TEMPO DE “GABRIELA”! </a:t>
            </a:r>
          </a:p>
          <a:p>
            <a:pPr marL="12700" marR="5080" algn="ctr">
              <a:spcBef>
                <a:spcPts val="490"/>
              </a:spcBef>
            </a:pPr>
            <a:r>
              <a:rPr lang="pt-BR" sz="2800" b="1" i="1" spc="-10" dirty="0">
                <a:solidFill>
                  <a:srgbClr val="0E2654"/>
                </a:solidFill>
                <a:latin typeface="Arial"/>
                <a:cs typeface="Arial"/>
              </a:rPr>
              <a:t>O TST ESTABELECEU A FORMA CORRETA DE AGIR PARA AS ORGANIZAÇÕES.</a:t>
            </a:r>
          </a:p>
        </p:txBody>
      </p:sp>
    </p:spTree>
    <p:extLst>
      <p:ext uri="{BB962C8B-B14F-4D97-AF65-F5344CB8AC3E}">
        <p14:creationId xmlns:p14="http://schemas.microsoft.com/office/powerpoint/2010/main" val="1008709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1A57D9-0895-3A79-B792-5B4BAA8A42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BA964864-B4A0-25A4-5CAD-CBB696A2413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1142" y="1303092"/>
            <a:ext cx="112014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spcBef>
                <a:spcPts val="100"/>
              </a:spcBef>
            </a:pPr>
            <a:r>
              <a:rPr lang="pt-BR" sz="4800" b="0" i="1" dirty="0">
                <a:latin typeface="Arial"/>
                <a:cs typeface="Arial"/>
              </a:rPr>
              <a:t>2 – Onde </a:t>
            </a:r>
            <a:r>
              <a:rPr lang="pt-BR" sz="4800" i="1" dirty="0">
                <a:latin typeface="Arial"/>
                <a:cs typeface="Arial"/>
              </a:rPr>
              <a:t>CONSULTAR?</a:t>
            </a:r>
            <a:endParaRPr lang="pt-BR" sz="2800" i="1" dirty="0">
              <a:latin typeface="Arial"/>
              <a:cs typeface="Arial"/>
            </a:endParaRPr>
          </a:p>
        </p:txBody>
      </p:sp>
      <p:sp>
        <p:nvSpPr>
          <p:cNvPr id="33" name="object 3">
            <a:extLst>
              <a:ext uri="{FF2B5EF4-FFF2-40B4-BE49-F238E27FC236}">
                <a16:creationId xmlns:a16="http://schemas.microsoft.com/office/drawing/2014/main" id="{49ECC3B8-53B2-1007-362B-5F5D3EDDC017}"/>
              </a:ext>
            </a:extLst>
          </p:cNvPr>
          <p:cNvSpPr txBox="1"/>
          <p:nvPr/>
        </p:nvSpPr>
        <p:spPr>
          <a:xfrm>
            <a:off x="1371600" y="3363907"/>
            <a:ext cx="15544800" cy="2555828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 algn="ctr">
              <a:spcBef>
                <a:spcPts val="490"/>
              </a:spcBef>
            </a:pPr>
            <a:r>
              <a:rPr lang="pt-BR" sz="5400" b="1" i="0" dirty="0">
                <a:effectLst/>
                <a:hlinkClick r:id="rId2"/>
              </a:rPr>
              <a:t>https://www.tst.jus.br/EN/NUGEP-SP/RECURSOS-REPETITIVOS/PRECEDENTES-VINCULANTES</a:t>
            </a:r>
            <a:endParaRPr lang="pt-BR" sz="5400" b="1" i="1" spc="-10" dirty="0">
              <a:solidFill>
                <a:srgbClr val="0E2654"/>
              </a:solidFill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FA7421A4-2746-A97E-80A6-4B4BA9256CBF}"/>
              </a:ext>
            </a:extLst>
          </p:cNvPr>
          <p:cNvSpPr txBox="1"/>
          <p:nvPr/>
        </p:nvSpPr>
        <p:spPr>
          <a:xfrm>
            <a:off x="1752600" y="6743700"/>
            <a:ext cx="14782800" cy="678391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 algn="ctr">
              <a:spcBef>
                <a:spcPts val="490"/>
              </a:spcBef>
            </a:pPr>
            <a:r>
              <a:rPr lang="pt-BR" sz="4000" b="1" i="0" dirty="0">
                <a:effectLst/>
              </a:rPr>
              <a:t>Atualmente são 310 teses vinculantes.</a:t>
            </a:r>
            <a:endParaRPr lang="pt-BR" sz="4000" b="1" i="1" spc="-10" dirty="0">
              <a:solidFill>
                <a:srgbClr val="0E2654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93499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FA46FA-BEA2-D56E-082F-877E79FA3A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4C333900-5CC1-45B4-6559-30999EAB933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1142" y="1303092"/>
            <a:ext cx="112014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spcBef>
                <a:spcPts val="100"/>
              </a:spcBef>
            </a:pPr>
            <a:r>
              <a:rPr lang="pt-BR" sz="4800" b="0" i="1" dirty="0"/>
              <a:t>3</a:t>
            </a:r>
            <a:r>
              <a:rPr lang="pt-BR" sz="4800" b="0" i="1" dirty="0">
                <a:latin typeface="Arial"/>
                <a:cs typeface="Arial"/>
              </a:rPr>
              <a:t> – Atenção que o </a:t>
            </a:r>
            <a:r>
              <a:rPr lang="pt-BR" sz="4800" i="1" dirty="0">
                <a:latin typeface="Arial"/>
                <a:cs typeface="Arial"/>
              </a:rPr>
              <a:t>DP precisa TER!</a:t>
            </a:r>
            <a:endParaRPr lang="pt-BR" sz="2800" i="1" dirty="0">
              <a:latin typeface="Arial"/>
              <a:cs typeface="Arial"/>
            </a:endParaRPr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1993BCFB-F6B2-97D6-7BE4-6F4802CC70CF}"/>
              </a:ext>
            </a:extLst>
          </p:cNvPr>
          <p:cNvSpPr txBox="1"/>
          <p:nvPr/>
        </p:nvSpPr>
        <p:spPr>
          <a:xfrm>
            <a:off x="1141142" y="2705100"/>
            <a:ext cx="7579112" cy="5243743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>
              <a:spcBef>
                <a:spcPts val="490"/>
              </a:spcBef>
            </a:pPr>
            <a:r>
              <a:rPr lang="pt-BR" sz="3200" b="1" spc="-10" dirty="0">
                <a:solidFill>
                  <a:srgbClr val="0E2654"/>
                </a:solidFill>
                <a:latin typeface="Arial"/>
                <a:cs typeface="Arial"/>
              </a:rPr>
              <a:t>Como funciona na prática?</a:t>
            </a:r>
          </a:p>
          <a:p>
            <a:pPr marL="584200" marR="5080" indent="-571500">
              <a:spcBef>
                <a:spcPts val="490"/>
              </a:spcBef>
              <a:buFont typeface="Arial" panose="020B0604020202020204" pitchFamily="34" charset="0"/>
              <a:buChar char="•"/>
            </a:pPr>
            <a:r>
              <a:rPr lang="pt-BR" sz="3200" spc="-10" dirty="0">
                <a:solidFill>
                  <a:srgbClr val="0E2654"/>
                </a:solidFill>
                <a:latin typeface="Arial"/>
                <a:cs typeface="Arial"/>
              </a:rPr>
              <a:t>A falta de atenção HOJE vira PASSIVO amanhã;</a:t>
            </a:r>
          </a:p>
          <a:p>
            <a:pPr marL="584200" marR="5080" indent="-571500">
              <a:spcBef>
                <a:spcPts val="490"/>
              </a:spcBef>
              <a:buFont typeface="Arial" panose="020B0604020202020204" pitchFamily="34" charset="0"/>
              <a:buChar char="•"/>
            </a:pPr>
            <a:r>
              <a:rPr lang="pt-BR" sz="3200" spc="-10" dirty="0">
                <a:solidFill>
                  <a:srgbClr val="0E2654"/>
                </a:solidFill>
                <a:latin typeface="Arial"/>
                <a:cs typeface="Arial"/>
              </a:rPr>
              <a:t>Processo Trabalhista é oriundo da falta de atenção de quem operacional?</a:t>
            </a:r>
          </a:p>
          <a:p>
            <a:pPr marL="584200" marR="5080" indent="-571500">
              <a:spcBef>
                <a:spcPts val="490"/>
              </a:spcBef>
              <a:buFont typeface="Arial" panose="020B0604020202020204" pitchFamily="34" charset="0"/>
              <a:buChar char="•"/>
            </a:pPr>
            <a:r>
              <a:rPr lang="pt-BR" sz="3200" spc="-10" dirty="0">
                <a:solidFill>
                  <a:srgbClr val="0E2654"/>
                </a:solidFill>
                <a:latin typeface="Arial"/>
                <a:cs typeface="Arial"/>
              </a:rPr>
              <a:t>Quem ignora as regras assume os riscos da operação;</a:t>
            </a:r>
          </a:p>
          <a:p>
            <a:pPr marL="584200" marR="5080" indent="-571500">
              <a:spcBef>
                <a:spcPts val="490"/>
              </a:spcBef>
              <a:buFont typeface="Arial" panose="020B0604020202020204" pitchFamily="34" charset="0"/>
              <a:buChar char="•"/>
            </a:pPr>
            <a:r>
              <a:rPr lang="pt-BR" sz="3200" spc="-10" dirty="0">
                <a:solidFill>
                  <a:srgbClr val="0E2654"/>
                </a:solidFill>
                <a:latin typeface="Arial"/>
                <a:cs typeface="Arial"/>
              </a:rPr>
              <a:t>Errar depois de hoje será falta de cumprimento da regra, não mais por dúvida</a:t>
            </a: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43CD0F04-8A3F-EF56-5314-DF5A2434A69E}"/>
              </a:ext>
            </a:extLst>
          </p:cNvPr>
          <p:cNvSpPr txBox="1"/>
          <p:nvPr/>
        </p:nvSpPr>
        <p:spPr>
          <a:xfrm>
            <a:off x="9567748" y="2705100"/>
            <a:ext cx="7579112" cy="3894656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>
              <a:spcBef>
                <a:spcPts val="490"/>
              </a:spcBef>
            </a:pPr>
            <a:r>
              <a:rPr lang="pt-BR" sz="3200" b="1" spc="-10" dirty="0">
                <a:solidFill>
                  <a:srgbClr val="0E2654"/>
                </a:solidFill>
                <a:latin typeface="Arial"/>
                <a:cs typeface="Arial"/>
              </a:rPr>
              <a:t>O que o DP precisa fazer?</a:t>
            </a:r>
          </a:p>
          <a:p>
            <a:pPr marL="584200" marR="5080" indent="-571500">
              <a:spcBef>
                <a:spcPts val="490"/>
              </a:spcBef>
              <a:buFont typeface="Arial" panose="020B0604020202020204" pitchFamily="34" charset="0"/>
              <a:buChar char="•"/>
            </a:pPr>
            <a:r>
              <a:rPr lang="pt-BR" sz="3200" spc="-10" dirty="0">
                <a:solidFill>
                  <a:srgbClr val="0E2654"/>
                </a:solidFill>
                <a:latin typeface="Arial"/>
                <a:cs typeface="Arial"/>
              </a:rPr>
              <a:t>Revisar os contratos de trabalho;</a:t>
            </a:r>
          </a:p>
          <a:p>
            <a:pPr marL="584200" marR="5080" lvl="2" indent="-571500">
              <a:spcBef>
                <a:spcPts val="490"/>
              </a:spcBef>
              <a:buFont typeface="Arial" panose="020B0604020202020204" pitchFamily="34" charset="0"/>
              <a:buChar char="•"/>
            </a:pPr>
            <a:r>
              <a:rPr lang="pt-BR" sz="3200" spc="-10" dirty="0">
                <a:solidFill>
                  <a:srgbClr val="0E2654"/>
                </a:solidFill>
                <a:latin typeface="Arial"/>
                <a:cs typeface="Arial"/>
              </a:rPr>
              <a:t>Jornadas e intervalos;</a:t>
            </a:r>
          </a:p>
          <a:p>
            <a:pPr marL="584200" marR="5080" lvl="2" indent="-571500">
              <a:spcBef>
                <a:spcPts val="490"/>
              </a:spcBef>
              <a:buFont typeface="Arial" panose="020B0604020202020204" pitchFamily="34" charset="0"/>
              <a:buChar char="•"/>
            </a:pPr>
            <a:r>
              <a:rPr lang="pt-BR" sz="3200" spc="-10" dirty="0">
                <a:solidFill>
                  <a:srgbClr val="0E2654"/>
                </a:solidFill>
                <a:latin typeface="Arial"/>
                <a:cs typeface="Arial"/>
              </a:rPr>
              <a:t>Existência de habitualidade;</a:t>
            </a:r>
          </a:p>
          <a:p>
            <a:pPr marL="584200" marR="5080" lvl="2" indent="-571500">
              <a:spcBef>
                <a:spcPts val="490"/>
              </a:spcBef>
              <a:buFont typeface="Arial" panose="020B0604020202020204" pitchFamily="34" charset="0"/>
              <a:buChar char="•"/>
            </a:pPr>
            <a:r>
              <a:rPr lang="pt-BR" sz="3200" spc="-10" dirty="0">
                <a:solidFill>
                  <a:srgbClr val="0E2654"/>
                </a:solidFill>
                <a:latin typeface="Arial"/>
                <a:cs typeface="Arial"/>
              </a:rPr>
              <a:t>Rubricas da Folha de Pagamento;</a:t>
            </a:r>
          </a:p>
          <a:p>
            <a:pPr marL="584200" marR="5080" lvl="2" indent="-571500">
              <a:spcBef>
                <a:spcPts val="490"/>
              </a:spcBef>
              <a:buFont typeface="Arial" panose="020B0604020202020204" pitchFamily="34" charset="0"/>
              <a:buChar char="•"/>
            </a:pPr>
            <a:r>
              <a:rPr lang="pt-BR" sz="3200" spc="-10" dirty="0">
                <a:solidFill>
                  <a:srgbClr val="0E2654"/>
                </a:solidFill>
                <a:latin typeface="Arial"/>
                <a:cs typeface="Arial"/>
              </a:rPr>
              <a:t>Analisar as Rescisões Contratuais;</a:t>
            </a:r>
          </a:p>
          <a:p>
            <a:pPr marL="584200" marR="5080" lvl="2" indent="-571500">
              <a:spcBef>
                <a:spcPts val="490"/>
              </a:spcBef>
              <a:buFont typeface="Arial" panose="020B0604020202020204" pitchFamily="34" charset="0"/>
              <a:buChar char="•"/>
            </a:pPr>
            <a:r>
              <a:rPr lang="pt-BR" sz="3200" spc="-10" dirty="0">
                <a:solidFill>
                  <a:srgbClr val="0E2654"/>
                </a:solidFill>
                <a:latin typeface="Arial"/>
                <a:cs typeface="Arial"/>
              </a:rPr>
              <a:t>Integrar: DP/RH/SST/Jurídico/Fiscal</a:t>
            </a:r>
          </a:p>
        </p:txBody>
      </p:sp>
    </p:spTree>
    <p:extLst>
      <p:ext uri="{BB962C8B-B14F-4D97-AF65-F5344CB8AC3E}">
        <p14:creationId xmlns:p14="http://schemas.microsoft.com/office/powerpoint/2010/main" val="1759960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1063DB-B6CC-6108-6F76-5B345D0B32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E6321C99-A138-FFD1-E95E-CC3D980849F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1142" y="1303092"/>
            <a:ext cx="112014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spcBef>
                <a:spcPts val="100"/>
              </a:spcBef>
            </a:pPr>
            <a:r>
              <a:rPr lang="pt-BR" sz="4800" b="0" i="1" dirty="0"/>
              <a:t>4</a:t>
            </a:r>
            <a:r>
              <a:rPr lang="pt-BR" sz="4800" b="0" i="1" dirty="0">
                <a:latin typeface="Arial"/>
                <a:cs typeface="Arial"/>
              </a:rPr>
              <a:t> – Teses Vinculantes do </a:t>
            </a:r>
            <a:r>
              <a:rPr lang="pt-BR" sz="4800" i="1" dirty="0">
                <a:latin typeface="Arial"/>
                <a:cs typeface="Arial"/>
              </a:rPr>
              <a:t>TST</a:t>
            </a:r>
            <a:endParaRPr lang="pt-BR" sz="2800" i="1" dirty="0">
              <a:latin typeface="Arial"/>
              <a:cs typeface="Arial"/>
            </a:endParaRPr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E1A55645-A7AC-FD48-A033-8EDDDAC32BE8}"/>
              </a:ext>
            </a:extLst>
          </p:cNvPr>
          <p:cNvSpPr txBox="1"/>
          <p:nvPr/>
        </p:nvSpPr>
        <p:spPr>
          <a:xfrm>
            <a:off x="1119371" y="2813566"/>
            <a:ext cx="13946458" cy="2776401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 algn="l">
              <a:spcBef>
                <a:spcPts val="490"/>
              </a:spcBef>
            </a:pPr>
            <a:r>
              <a:rPr lang="pt-BR" sz="2800" b="1" i="0" dirty="0">
                <a:effectLst/>
              </a:rPr>
              <a:t>TEMA 1: Exigência de Antecedentes Criminais</a:t>
            </a:r>
          </a:p>
          <a:p>
            <a:pPr marL="12700" marR="5080" algn="l">
              <a:spcBef>
                <a:spcPts val="490"/>
              </a:spcBef>
            </a:pPr>
            <a:endParaRPr lang="pt-BR" sz="2800" b="1" i="0" dirty="0">
              <a:effectLst/>
            </a:endParaRPr>
          </a:p>
          <a:p>
            <a:pPr marL="12700" marR="5080" algn="l">
              <a:spcBef>
                <a:spcPts val="490"/>
              </a:spcBef>
            </a:pPr>
            <a:r>
              <a:rPr lang="pt-BR" sz="2800" b="1" i="0" dirty="0">
                <a:effectLst/>
              </a:rPr>
              <a:t>Não é legítima e caracteriza lesão moral</a:t>
            </a:r>
            <a:r>
              <a:rPr lang="pt-BR" sz="2800" b="0" i="0" dirty="0">
                <a:effectLst/>
              </a:rPr>
              <a:t> a exigência de Certidão de Antecedentes Criminais de candidato a emprego quando traduzir tratamento discriminatório ou não se justificar em razão de previsão em lei, da natureza do ofício ou do grau especial de fidúcia exigido</a:t>
            </a:r>
            <a:endParaRPr lang="pt-BR" sz="2800" spc="-10" dirty="0">
              <a:solidFill>
                <a:srgbClr val="0E2654"/>
              </a:solidFill>
              <a:latin typeface="Arial"/>
              <a:cs typeface="Arial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70CFDEF7-8637-968C-F181-A273C8582E4C}"/>
              </a:ext>
            </a:extLst>
          </p:cNvPr>
          <p:cNvSpPr txBox="1"/>
          <p:nvPr/>
        </p:nvSpPr>
        <p:spPr>
          <a:xfrm>
            <a:off x="3124200" y="5829300"/>
            <a:ext cx="13946458" cy="2776401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 algn="r">
              <a:spcBef>
                <a:spcPts val="490"/>
              </a:spcBef>
            </a:pPr>
            <a:r>
              <a:rPr lang="pt-BR" sz="2800" b="1" i="0" dirty="0">
                <a:effectLst/>
              </a:rPr>
              <a:t>TEMA 58: Revista e indenização por dano moral</a:t>
            </a:r>
          </a:p>
          <a:p>
            <a:pPr marL="12700" marR="5080" algn="r">
              <a:spcBef>
                <a:spcPts val="490"/>
              </a:spcBef>
            </a:pPr>
            <a:endParaRPr lang="pt-BR" sz="2800" b="1" i="0" dirty="0">
              <a:effectLst/>
            </a:endParaRPr>
          </a:p>
          <a:p>
            <a:pPr marL="12700" marR="5080" algn="r">
              <a:spcBef>
                <a:spcPts val="490"/>
              </a:spcBef>
            </a:pPr>
            <a:r>
              <a:rPr lang="pt-BR" sz="2800" b="0" i="0" dirty="0">
                <a:effectLst/>
              </a:rPr>
              <a:t>A realização de revista meramente visual nos pertences dos empregados, desde que </a:t>
            </a:r>
            <a:r>
              <a:rPr lang="pt-BR" sz="2800" b="1" i="0" dirty="0">
                <a:effectLst/>
              </a:rPr>
              <a:t>procedida de forma impessoal</a:t>
            </a:r>
            <a:r>
              <a:rPr lang="pt-BR" sz="2800" b="0" i="0" dirty="0">
                <a:effectLst/>
              </a:rPr>
              <a:t>, </a:t>
            </a:r>
            <a:r>
              <a:rPr lang="pt-BR" sz="2800" b="1" i="0" dirty="0">
                <a:effectLst/>
              </a:rPr>
              <a:t>geral,</a:t>
            </a:r>
            <a:r>
              <a:rPr lang="pt-BR" sz="2800" b="0" i="0" dirty="0">
                <a:effectLst/>
              </a:rPr>
              <a:t> sem contato físico e exposição dos trabalhadores a situação humilhante ou vexatória, </a:t>
            </a:r>
            <a:r>
              <a:rPr lang="pt-BR" sz="2800" b="1" i="0" dirty="0">
                <a:effectLst/>
              </a:rPr>
              <a:t>não configura ato ilícito apto a gerar indenização por dano moral.</a:t>
            </a:r>
            <a:endParaRPr lang="pt-BR" sz="2800" spc="-10" dirty="0">
              <a:solidFill>
                <a:srgbClr val="0E2654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352009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5" end="3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charRg st="45" end="3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7" end="3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charRg st="47" end="3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uiExpand="1" build="allAtOnce"/>
      <p:bldP spid="4" grpId="0" uiExpan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FD679E-C37C-672F-270E-DA875C1082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A20B82D7-65B1-E820-FE12-A3CDB7363DC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1142" y="1303092"/>
            <a:ext cx="112014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spcBef>
                <a:spcPts val="100"/>
              </a:spcBef>
            </a:pPr>
            <a:r>
              <a:rPr lang="pt-BR" sz="4800" b="0" i="1" dirty="0"/>
              <a:t>4</a:t>
            </a:r>
            <a:r>
              <a:rPr lang="pt-BR" sz="4800" b="0" i="1" dirty="0">
                <a:latin typeface="Arial"/>
                <a:cs typeface="Arial"/>
              </a:rPr>
              <a:t> – Teses Vinculantes do </a:t>
            </a:r>
            <a:r>
              <a:rPr lang="pt-BR" sz="4800" i="1" dirty="0">
                <a:latin typeface="Arial"/>
                <a:cs typeface="Arial"/>
              </a:rPr>
              <a:t>TST</a:t>
            </a:r>
            <a:endParaRPr lang="pt-BR" sz="2800" i="1" dirty="0">
              <a:latin typeface="Arial"/>
              <a:cs typeface="Arial"/>
            </a:endParaRPr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2B190218-391F-20AC-957B-1262340FCA83}"/>
              </a:ext>
            </a:extLst>
          </p:cNvPr>
          <p:cNvSpPr txBox="1"/>
          <p:nvPr/>
        </p:nvSpPr>
        <p:spPr>
          <a:xfrm>
            <a:off x="1119371" y="3029009"/>
            <a:ext cx="13946458" cy="2345514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 algn="l">
              <a:spcBef>
                <a:spcPts val="490"/>
              </a:spcBef>
            </a:pPr>
            <a:r>
              <a:rPr lang="pt-BR" sz="2800" b="1" i="0" dirty="0">
                <a:effectLst/>
              </a:rPr>
              <a:t>TEMA 88: Retorno de afastamento e impedimento</a:t>
            </a:r>
          </a:p>
          <a:p>
            <a:pPr marL="12700" marR="5080" algn="l">
              <a:spcBef>
                <a:spcPts val="490"/>
              </a:spcBef>
            </a:pPr>
            <a:endParaRPr lang="pt-BR" sz="2800" b="1" i="0" dirty="0">
              <a:effectLst/>
            </a:endParaRPr>
          </a:p>
          <a:p>
            <a:pPr marL="12700" marR="5080" algn="l">
              <a:spcBef>
                <a:spcPts val="490"/>
              </a:spcBef>
            </a:pPr>
            <a:r>
              <a:rPr lang="pt-BR" sz="2800" b="0" i="0" dirty="0">
                <a:effectLst/>
              </a:rPr>
              <a:t>A conduta do empregador, </a:t>
            </a:r>
            <a:r>
              <a:rPr lang="pt-BR" sz="2800" b="1" i="0" dirty="0">
                <a:effectLst/>
              </a:rPr>
              <a:t>ao impedir o retorno do empregado</a:t>
            </a:r>
            <a:r>
              <a:rPr lang="pt-BR" sz="2800" b="0" i="0" dirty="0">
                <a:effectLst/>
              </a:rPr>
              <a:t> ao trabalho e </a:t>
            </a:r>
            <a:r>
              <a:rPr lang="pt-BR" sz="2800" b="1" i="0" dirty="0">
                <a:effectLst/>
              </a:rPr>
              <a:t>inviabilizar o percebimento da sua remuneração</a:t>
            </a:r>
            <a:r>
              <a:rPr lang="pt-BR" sz="2800" b="0" i="0" dirty="0">
                <a:effectLst/>
              </a:rPr>
              <a:t> após a alta previdenciária, mostra-se ilícita e </a:t>
            </a:r>
            <a:r>
              <a:rPr lang="pt-BR" sz="2800" b="1" i="0" dirty="0">
                <a:effectLst/>
              </a:rPr>
              <a:t>configura dano moral in </a:t>
            </a:r>
            <a:r>
              <a:rPr lang="pt-BR" sz="2800" b="1" i="0" dirty="0" err="1">
                <a:effectLst/>
              </a:rPr>
              <a:t>re</a:t>
            </a:r>
            <a:r>
              <a:rPr lang="pt-BR" sz="2800" b="1" i="0" dirty="0">
                <a:effectLst/>
              </a:rPr>
              <a:t> </a:t>
            </a:r>
            <a:r>
              <a:rPr lang="pt-BR" sz="2800" b="1" i="0" dirty="0" err="1">
                <a:effectLst/>
              </a:rPr>
              <a:t>ipsa</a:t>
            </a:r>
            <a:r>
              <a:rPr lang="pt-BR" sz="2800" b="0" i="0" dirty="0">
                <a:effectLst/>
              </a:rPr>
              <a:t>, sendo devida a indenização respectiva.</a:t>
            </a:r>
            <a:endParaRPr lang="pt-BR" sz="2800" spc="-10" dirty="0">
              <a:solidFill>
                <a:srgbClr val="0E2654"/>
              </a:solidFill>
              <a:latin typeface="Arial"/>
              <a:cs typeface="Arial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6892974D-D03E-6434-7824-BD461CAA78B5}"/>
              </a:ext>
            </a:extLst>
          </p:cNvPr>
          <p:cNvSpPr txBox="1"/>
          <p:nvPr/>
        </p:nvSpPr>
        <p:spPr>
          <a:xfrm>
            <a:off x="3124200" y="6044743"/>
            <a:ext cx="13946458" cy="2345514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 algn="r">
              <a:spcBef>
                <a:spcPts val="490"/>
              </a:spcBef>
            </a:pPr>
            <a:r>
              <a:rPr lang="pt-BR" sz="2800" b="1" i="0" dirty="0">
                <a:effectLst/>
              </a:rPr>
              <a:t>TEMA 57: Juros e encargos financeiros sobre as Comissões de vendas a Prazo</a:t>
            </a:r>
          </a:p>
          <a:p>
            <a:pPr marL="12700" marR="5080" algn="r">
              <a:spcBef>
                <a:spcPts val="490"/>
              </a:spcBef>
            </a:pPr>
            <a:endParaRPr lang="pt-BR" sz="2800" b="1" i="0" dirty="0">
              <a:effectLst/>
            </a:endParaRPr>
          </a:p>
          <a:p>
            <a:pPr marL="12700" marR="5080" algn="r">
              <a:spcBef>
                <a:spcPts val="490"/>
              </a:spcBef>
            </a:pPr>
            <a:r>
              <a:rPr lang="pt-BR" sz="2800" b="0" i="0" dirty="0">
                <a:effectLst/>
              </a:rPr>
              <a:t>As </a:t>
            </a:r>
            <a:r>
              <a:rPr lang="pt-BR" sz="2800" b="1" i="0" dirty="0">
                <a:effectLst/>
              </a:rPr>
              <a:t>comissões devidas ao empregado</a:t>
            </a:r>
            <a:r>
              <a:rPr lang="pt-BR" sz="2800" b="0" i="0" dirty="0">
                <a:effectLst/>
              </a:rPr>
              <a:t> vendedor, em razão de </a:t>
            </a:r>
            <a:r>
              <a:rPr lang="pt-BR" sz="2800" b="1" i="0" dirty="0">
                <a:effectLst/>
              </a:rPr>
              <a:t>vendas a prazo</a:t>
            </a:r>
            <a:r>
              <a:rPr lang="pt-BR" sz="2800" b="0" i="0" dirty="0">
                <a:effectLst/>
              </a:rPr>
              <a:t>, devem incidir sobre o </a:t>
            </a:r>
            <a:r>
              <a:rPr lang="pt-BR" sz="2800" b="1" i="0" dirty="0">
                <a:effectLst/>
              </a:rPr>
              <a:t>valor total da operação</a:t>
            </a:r>
            <a:r>
              <a:rPr lang="pt-BR" sz="2800" b="0" i="0" dirty="0">
                <a:effectLst/>
              </a:rPr>
              <a:t>, incluídos os juros e demais encargos financeiros, salvo se houver pactuação em sentido contrário.</a:t>
            </a:r>
            <a:endParaRPr lang="pt-BR" sz="2800" spc="-10" dirty="0">
              <a:solidFill>
                <a:srgbClr val="0E2654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01743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7" end="2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charRg st="47" end="2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76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charRg st="76" end="2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DE9F59-D48E-232D-FE0A-49CC6C1367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B9FC91B2-38F2-157D-04BD-3A97667C85E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1142" y="1303092"/>
            <a:ext cx="112014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spcBef>
                <a:spcPts val="100"/>
              </a:spcBef>
            </a:pPr>
            <a:r>
              <a:rPr lang="pt-BR" sz="4800" b="0" i="1" dirty="0"/>
              <a:t>4</a:t>
            </a:r>
            <a:r>
              <a:rPr lang="pt-BR" sz="4800" b="0" i="1" dirty="0">
                <a:latin typeface="Arial"/>
                <a:cs typeface="Arial"/>
              </a:rPr>
              <a:t> – Teses Vinculantes do </a:t>
            </a:r>
            <a:r>
              <a:rPr lang="pt-BR" sz="4800" i="1" dirty="0">
                <a:latin typeface="Arial"/>
                <a:cs typeface="Arial"/>
              </a:rPr>
              <a:t>TST</a:t>
            </a:r>
            <a:endParaRPr lang="pt-BR" sz="2800" i="1" dirty="0">
              <a:latin typeface="Arial"/>
              <a:cs typeface="Arial"/>
            </a:endParaRPr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741562AC-634F-819E-FABC-FCD11A4921ED}"/>
              </a:ext>
            </a:extLst>
          </p:cNvPr>
          <p:cNvSpPr txBox="1"/>
          <p:nvPr/>
        </p:nvSpPr>
        <p:spPr>
          <a:xfrm>
            <a:off x="1119371" y="3244453"/>
            <a:ext cx="13946458" cy="1914627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 algn="l">
              <a:spcBef>
                <a:spcPts val="490"/>
              </a:spcBef>
            </a:pPr>
            <a:r>
              <a:rPr lang="pt-BR" sz="2800" b="1" i="0" dirty="0">
                <a:effectLst/>
              </a:rPr>
              <a:t>TEMA 65: Estorno de comissão</a:t>
            </a:r>
          </a:p>
          <a:p>
            <a:pPr marL="12700" marR="5080" algn="l">
              <a:spcBef>
                <a:spcPts val="490"/>
              </a:spcBef>
            </a:pPr>
            <a:endParaRPr lang="pt-BR" sz="2800" b="1" i="0" dirty="0">
              <a:effectLst/>
            </a:endParaRPr>
          </a:p>
          <a:p>
            <a:pPr marL="12700" marR="5080" algn="l">
              <a:spcBef>
                <a:spcPts val="490"/>
              </a:spcBef>
            </a:pPr>
            <a:r>
              <a:rPr lang="pt-BR" sz="2800" b="0" i="0" dirty="0">
                <a:effectLst/>
              </a:rPr>
              <a:t>A inadimplência ou cancelamento da compra pelo cliente não autoriza o empregador a estornar as comissões do empregado.</a:t>
            </a:r>
            <a:endParaRPr lang="pt-BR" sz="2800" spc="-10" dirty="0">
              <a:solidFill>
                <a:srgbClr val="0E2654"/>
              </a:solidFill>
              <a:latin typeface="Arial"/>
              <a:cs typeface="Arial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704EB188-85F0-B938-3551-E874470FD5D4}"/>
              </a:ext>
            </a:extLst>
          </p:cNvPr>
          <p:cNvSpPr txBox="1"/>
          <p:nvPr/>
        </p:nvSpPr>
        <p:spPr>
          <a:xfrm>
            <a:off x="3124200" y="6044744"/>
            <a:ext cx="13946458" cy="2345514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 algn="r">
              <a:spcBef>
                <a:spcPts val="490"/>
              </a:spcBef>
            </a:pPr>
            <a:r>
              <a:rPr lang="pt-BR" sz="2800" b="1" i="0" dirty="0">
                <a:effectLst/>
              </a:rPr>
              <a:t>TEMA 68: FGTS não pode ser pago ao trabalhador</a:t>
            </a:r>
          </a:p>
          <a:p>
            <a:pPr marL="12700" marR="5080" algn="r">
              <a:spcBef>
                <a:spcPts val="490"/>
              </a:spcBef>
            </a:pPr>
            <a:endParaRPr lang="pt-BR" sz="2800" b="1" dirty="0"/>
          </a:p>
          <a:p>
            <a:pPr marL="12700" marR="5080" algn="r">
              <a:spcBef>
                <a:spcPts val="490"/>
              </a:spcBef>
            </a:pPr>
            <a:r>
              <a:rPr lang="pt-BR" sz="2800" b="0" i="0" dirty="0">
                <a:effectLst/>
              </a:rPr>
              <a:t>Nas reclamações trabalhistas, os valores relativos aos recolhimentos do FGTS e da respectiva indenização de 40% </a:t>
            </a:r>
            <a:r>
              <a:rPr lang="pt-BR" sz="2800" b="1" i="0" dirty="0">
                <a:effectLst/>
              </a:rPr>
              <a:t>devem ser depositados na conta vinculada, e não pagos diretamente ao trabalhador.</a:t>
            </a:r>
            <a:endParaRPr lang="pt-BR" sz="2800" spc="-10" dirty="0">
              <a:solidFill>
                <a:srgbClr val="0E2654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22842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30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charRg st="30" end="1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8" end="2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charRg st="48" end="2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EB035E-5DAC-2BE4-A46C-82C17AFEC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1B188078-FB51-B362-D9AE-5F537D48E73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1142" y="1303092"/>
            <a:ext cx="112014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spcBef>
                <a:spcPts val="100"/>
              </a:spcBef>
            </a:pPr>
            <a:r>
              <a:rPr lang="pt-BR" sz="4800" b="0" i="1" dirty="0"/>
              <a:t>4</a:t>
            </a:r>
            <a:r>
              <a:rPr lang="pt-BR" sz="4800" b="0" i="1" dirty="0">
                <a:latin typeface="Arial"/>
                <a:cs typeface="Arial"/>
              </a:rPr>
              <a:t> – Teses Vinculantes do </a:t>
            </a:r>
            <a:r>
              <a:rPr lang="pt-BR" sz="4800" i="1" dirty="0">
                <a:latin typeface="Arial"/>
                <a:cs typeface="Arial"/>
              </a:rPr>
              <a:t>TST</a:t>
            </a:r>
            <a:endParaRPr lang="pt-BR" sz="2800" i="1" dirty="0">
              <a:latin typeface="Arial"/>
              <a:cs typeface="Arial"/>
            </a:endParaRPr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DAB7AE1A-DDCA-EDA7-FBB3-96A02C9FB5B5}"/>
              </a:ext>
            </a:extLst>
          </p:cNvPr>
          <p:cNvSpPr txBox="1"/>
          <p:nvPr/>
        </p:nvSpPr>
        <p:spPr>
          <a:xfrm>
            <a:off x="1119371" y="3029009"/>
            <a:ext cx="13946458" cy="2345514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 algn="l">
              <a:spcBef>
                <a:spcPts val="490"/>
              </a:spcBef>
            </a:pPr>
            <a:r>
              <a:rPr lang="pt-BR" sz="2800" b="1" i="0" dirty="0">
                <a:effectLst/>
              </a:rPr>
              <a:t>TEMA 85: Descumprimento contratual e a autorização da rescisão indireta</a:t>
            </a:r>
          </a:p>
          <a:p>
            <a:pPr marL="12700" marR="5080" algn="l">
              <a:spcBef>
                <a:spcPts val="490"/>
              </a:spcBef>
            </a:pPr>
            <a:endParaRPr lang="pt-BR" sz="2800" b="1" i="0" dirty="0">
              <a:effectLst/>
            </a:endParaRPr>
          </a:p>
          <a:p>
            <a:pPr marL="12700" marR="5080" algn="l">
              <a:spcBef>
                <a:spcPts val="490"/>
              </a:spcBef>
            </a:pPr>
            <a:r>
              <a:rPr lang="pt-BR" sz="2800" b="0" i="0" dirty="0">
                <a:effectLst/>
              </a:rPr>
              <a:t>O </a:t>
            </a:r>
            <a:r>
              <a:rPr lang="pt-BR" sz="2800" b="1" i="0" dirty="0">
                <a:effectLst/>
              </a:rPr>
              <a:t>descumprimento contratual </a:t>
            </a:r>
            <a:r>
              <a:rPr lang="pt-BR" sz="2800" b="0" i="0" dirty="0">
                <a:effectLst/>
              </a:rPr>
              <a:t>contumaz relativo à </a:t>
            </a:r>
            <a:r>
              <a:rPr lang="pt-BR" sz="2800" b="1" i="0" dirty="0">
                <a:effectLst/>
              </a:rPr>
              <a:t>ausência do pagamento </a:t>
            </a:r>
            <a:r>
              <a:rPr lang="pt-BR" sz="2800" b="0" i="0" dirty="0">
                <a:effectLst/>
              </a:rPr>
              <a:t>de horas extraordinárias e a </a:t>
            </a:r>
            <a:r>
              <a:rPr lang="pt-BR" sz="2800" b="1" i="0" dirty="0">
                <a:effectLst/>
              </a:rPr>
              <a:t>não concessão do intervalo</a:t>
            </a:r>
            <a:r>
              <a:rPr lang="pt-BR" sz="2800" b="0" i="0" dirty="0">
                <a:effectLst/>
              </a:rPr>
              <a:t> intrajornada </a:t>
            </a:r>
            <a:r>
              <a:rPr lang="pt-BR" sz="2800" b="1" i="0" dirty="0">
                <a:effectLst/>
              </a:rPr>
              <a:t>autoriza a rescisão indireta</a:t>
            </a:r>
            <a:r>
              <a:rPr lang="pt-BR" sz="2800" b="0" i="0" dirty="0">
                <a:effectLst/>
              </a:rPr>
              <a:t> do contrato de trabalho, na forma do artigo 483, "</a:t>
            </a:r>
            <a:r>
              <a:rPr lang="pt-BR" sz="2800" b="0" i="0" dirty="0" err="1">
                <a:effectLst/>
              </a:rPr>
              <a:t>d</a:t>
            </a:r>
            <a:r>
              <a:rPr lang="pt-BR" sz="2800" b="0" i="0" dirty="0">
                <a:effectLst/>
              </a:rPr>
              <a:t>", da CLT.</a:t>
            </a:r>
            <a:endParaRPr lang="pt-BR" sz="2800" spc="-10" dirty="0">
              <a:solidFill>
                <a:srgbClr val="0E2654"/>
              </a:solidFill>
              <a:latin typeface="Arial"/>
              <a:cs typeface="Arial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E341A2B7-8A7A-DE69-028A-7A09594020CB}"/>
              </a:ext>
            </a:extLst>
          </p:cNvPr>
          <p:cNvSpPr txBox="1"/>
          <p:nvPr/>
        </p:nvSpPr>
        <p:spPr>
          <a:xfrm>
            <a:off x="3124200" y="5829300"/>
            <a:ext cx="13946458" cy="2776401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 algn="r">
              <a:spcBef>
                <a:spcPts val="490"/>
              </a:spcBef>
            </a:pPr>
            <a:r>
              <a:rPr lang="pt-BR" sz="2800" b="1" i="0" dirty="0">
                <a:effectLst/>
              </a:rPr>
              <a:t>TEMA 70: Rescisão indireta por falta de depósito do FGTS</a:t>
            </a:r>
          </a:p>
          <a:p>
            <a:pPr marL="12700" marR="5080" algn="r">
              <a:spcBef>
                <a:spcPts val="490"/>
              </a:spcBef>
            </a:pPr>
            <a:endParaRPr lang="pt-BR" sz="2800" b="1" dirty="0"/>
          </a:p>
          <a:p>
            <a:pPr marL="12700" marR="5080" algn="r">
              <a:spcBef>
                <a:spcPts val="490"/>
              </a:spcBef>
            </a:pPr>
            <a:r>
              <a:rPr lang="pt-BR" sz="2800" b="1" i="0" dirty="0">
                <a:effectLst/>
              </a:rPr>
              <a:t>A ausência</a:t>
            </a:r>
            <a:r>
              <a:rPr lang="pt-BR" sz="2800" b="0" i="0" dirty="0">
                <a:effectLst/>
              </a:rPr>
              <a:t> ou irregularidade </a:t>
            </a:r>
            <a:r>
              <a:rPr lang="pt-BR" sz="2800" b="1" i="0" dirty="0">
                <a:effectLst/>
              </a:rPr>
              <a:t>no recolhimento dos depósitos de FGTS</a:t>
            </a:r>
            <a:r>
              <a:rPr lang="pt-BR" sz="2800" b="0" i="0" dirty="0">
                <a:effectLst/>
              </a:rPr>
              <a:t> caracteriza </a:t>
            </a:r>
            <a:r>
              <a:rPr lang="pt-BR" sz="2800" b="1" i="0" dirty="0">
                <a:effectLst/>
              </a:rPr>
              <a:t>descumprimento</a:t>
            </a:r>
            <a:r>
              <a:rPr lang="pt-BR" sz="2800" b="0" i="0" dirty="0">
                <a:effectLst/>
              </a:rPr>
              <a:t> de obrigação contratual, nos termos do art. 483, "</a:t>
            </a:r>
            <a:r>
              <a:rPr lang="pt-BR" sz="2800" b="0" i="0" dirty="0" err="1">
                <a:effectLst/>
              </a:rPr>
              <a:t>d</a:t>
            </a:r>
            <a:r>
              <a:rPr lang="pt-BR" sz="2800" b="0" i="0" dirty="0">
                <a:effectLst/>
              </a:rPr>
              <a:t>", da CLT, </a:t>
            </a:r>
            <a:r>
              <a:rPr lang="pt-BR" sz="2800" b="1" i="0" dirty="0">
                <a:effectLst/>
              </a:rPr>
              <a:t>suficiente para configurar a rescisão indireta</a:t>
            </a:r>
            <a:r>
              <a:rPr lang="pt-BR" sz="2800" b="0" i="0" dirty="0">
                <a:effectLst/>
              </a:rPr>
              <a:t> do contrato de trabalho, sendo desnecessário o requisito da imediatidade.</a:t>
            </a:r>
            <a:endParaRPr lang="pt-BR" sz="2800" spc="-10" dirty="0">
              <a:solidFill>
                <a:srgbClr val="0E2654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31980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73" end="3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charRg st="73" end="3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58" end="3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charRg st="58" end="3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4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D7C35A-F15C-0CA1-2A99-2112BCC4E8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E14938A1-9DB9-19C0-309A-84BBB6A3829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1142" y="1303092"/>
            <a:ext cx="112014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spcBef>
                <a:spcPts val="100"/>
              </a:spcBef>
            </a:pPr>
            <a:r>
              <a:rPr lang="pt-BR" sz="4800" b="0" i="1" dirty="0"/>
              <a:t>4</a:t>
            </a:r>
            <a:r>
              <a:rPr lang="pt-BR" sz="4800" b="0" i="1" dirty="0">
                <a:latin typeface="Arial"/>
                <a:cs typeface="Arial"/>
              </a:rPr>
              <a:t> – Teses Vinculantes do </a:t>
            </a:r>
            <a:r>
              <a:rPr lang="pt-BR" sz="4800" i="1" dirty="0">
                <a:latin typeface="Arial"/>
                <a:cs typeface="Arial"/>
              </a:rPr>
              <a:t>TST</a:t>
            </a:r>
            <a:endParaRPr lang="pt-BR" sz="2800" i="1" dirty="0">
              <a:latin typeface="Arial"/>
              <a:cs typeface="Arial"/>
            </a:endParaRPr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C32C58CF-37F2-87A7-3EC9-DA125188332A}"/>
              </a:ext>
            </a:extLst>
          </p:cNvPr>
          <p:cNvSpPr txBox="1"/>
          <p:nvPr/>
        </p:nvSpPr>
        <p:spPr>
          <a:xfrm>
            <a:off x="1120698" y="2724209"/>
            <a:ext cx="13946458" cy="2345514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 algn="l">
              <a:spcBef>
                <a:spcPts val="490"/>
              </a:spcBef>
            </a:pPr>
            <a:r>
              <a:rPr lang="pt-BR" sz="2800" b="1" i="0" dirty="0">
                <a:effectLst/>
              </a:rPr>
              <a:t>TEMA 17: Cumulatividade de Adicionais de Insalubridade e Periculosidade</a:t>
            </a:r>
          </a:p>
          <a:p>
            <a:pPr marL="12700" marR="5080" algn="l">
              <a:spcBef>
                <a:spcPts val="490"/>
              </a:spcBef>
            </a:pPr>
            <a:endParaRPr lang="pt-BR" sz="2800" b="1" i="0" dirty="0">
              <a:effectLst/>
            </a:endParaRPr>
          </a:p>
          <a:p>
            <a:pPr marL="12700" marR="5080" algn="l">
              <a:spcBef>
                <a:spcPts val="490"/>
              </a:spcBef>
            </a:pPr>
            <a:r>
              <a:rPr lang="pt-BR" sz="2800" b="0" i="0" dirty="0">
                <a:effectLst/>
              </a:rPr>
              <a:t>O art. 193, § 2º, da CLT foi recepcionado pela Constituição Federal e </a:t>
            </a:r>
            <a:r>
              <a:rPr lang="pt-BR" sz="2800" b="1" i="0" dirty="0">
                <a:effectLst/>
              </a:rPr>
              <a:t>veda a cumulação dos adicionais de insalubridade e de periculosidade</a:t>
            </a:r>
            <a:r>
              <a:rPr lang="pt-BR" sz="2800" b="0" i="0" dirty="0">
                <a:effectLst/>
              </a:rPr>
              <a:t>, ainda que decorrentes de fatos geradores distintos e autônomos.</a:t>
            </a:r>
            <a:endParaRPr lang="pt-BR" sz="2800" spc="-10" dirty="0">
              <a:solidFill>
                <a:srgbClr val="0E2654"/>
              </a:solidFill>
              <a:latin typeface="Arial"/>
              <a:cs typeface="Arial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88E0D9B5-0312-3442-A172-1D8A8945432A}"/>
              </a:ext>
            </a:extLst>
          </p:cNvPr>
          <p:cNvSpPr txBox="1"/>
          <p:nvPr/>
        </p:nvSpPr>
        <p:spPr>
          <a:xfrm>
            <a:off x="3125527" y="5524500"/>
            <a:ext cx="13946458" cy="2776401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 algn="r">
              <a:spcBef>
                <a:spcPts val="490"/>
              </a:spcBef>
            </a:pPr>
            <a:r>
              <a:rPr lang="pt-BR" sz="2800" b="1" i="0" dirty="0">
                <a:effectLst/>
              </a:rPr>
              <a:t>TEMA 55: Pedido de demissão da gestante</a:t>
            </a:r>
          </a:p>
          <a:p>
            <a:pPr marL="12700" marR="5080" algn="r">
              <a:spcBef>
                <a:spcPts val="490"/>
              </a:spcBef>
            </a:pPr>
            <a:endParaRPr lang="pt-BR" sz="2800" b="1" dirty="0"/>
          </a:p>
          <a:p>
            <a:pPr marL="12700" marR="5080" algn="r">
              <a:spcBef>
                <a:spcPts val="490"/>
              </a:spcBef>
            </a:pPr>
            <a:r>
              <a:rPr lang="pt-BR" sz="2800" b="0" i="0" dirty="0">
                <a:effectLst/>
              </a:rPr>
              <a:t>A validade do </a:t>
            </a:r>
            <a:r>
              <a:rPr lang="pt-BR" sz="2800" b="1" i="0" dirty="0">
                <a:effectLst/>
              </a:rPr>
              <a:t>pedido de demissão da empregada gestante,</a:t>
            </a:r>
            <a:r>
              <a:rPr lang="pt-BR" sz="2800" b="0" i="0" dirty="0">
                <a:effectLst/>
              </a:rPr>
              <a:t> detentora da garantia provisória de emprego prevista no artigo 10, inciso II, alínea "</a:t>
            </a:r>
            <a:r>
              <a:rPr lang="pt-BR" sz="2800" b="0" i="0" dirty="0" err="1">
                <a:effectLst/>
              </a:rPr>
              <a:t>b</a:t>
            </a:r>
            <a:r>
              <a:rPr lang="pt-BR" sz="2800" b="0" i="0" dirty="0">
                <a:effectLst/>
              </a:rPr>
              <a:t>", do Ato das Disposições Constitucionais Transitórias (ADCT), </a:t>
            </a:r>
            <a:r>
              <a:rPr lang="pt-BR" sz="2800" b="1" i="0" dirty="0">
                <a:effectLst/>
              </a:rPr>
              <a:t>está condicionada à assistência do sindicato profissional ou da autoridade local competente,</a:t>
            </a:r>
            <a:r>
              <a:rPr lang="pt-BR" sz="2800" b="0" i="0" dirty="0">
                <a:effectLst/>
              </a:rPr>
              <a:t> nos termos do artigo 500 da CLT.</a:t>
            </a:r>
            <a:endParaRPr lang="pt-BR" sz="2800" spc="-10" dirty="0">
              <a:solidFill>
                <a:srgbClr val="0E2654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22050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73" end="2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charRg st="73" end="2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1" end="3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charRg st="41" end="3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1DA6CE-300C-FB59-D274-E5CB524E35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AC2C5A5E-E83F-CFE1-04F4-8AA4DEBF9DB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1142" y="1303092"/>
            <a:ext cx="112014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spcBef>
                <a:spcPts val="100"/>
              </a:spcBef>
            </a:pPr>
            <a:r>
              <a:rPr lang="pt-BR" sz="4800" b="0" i="1" dirty="0"/>
              <a:t>4</a:t>
            </a:r>
            <a:r>
              <a:rPr lang="pt-BR" sz="4800" b="0" i="1" dirty="0">
                <a:latin typeface="Arial"/>
                <a:cs typeface="Arial"/>
              </a:rPr>
              <a:t> – Teses Vinculantes do </a:t>
            </a:r>
            <a:r>
              <a:rPr lang="pt-BR" sz="4800" i="1" dirty="0">
                <a:latin typeface="Arial"/>
                <a:cs typeface="Arial"/>
              </a:rPr>
              <a:t>TST</a:t>
            </a:r>
            <a:endParaRPr lang="pt-BR" sz="2800" i="1" dirty="0">
              <a:latin typeface="Arial"/>
              <a:cs typeface="Arial"/>
            </a:endParaRPr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7BCF3EF5-7570-51F1-5E75-4378A2AF8705}"/>
              </a:ext>
            </a:extLst>
          </p:cNvPr>
          <p:cNvSpPr txBox="1"/>
          <p:nvPr/>
        </p:nvSpPr>
        <p:spPr>
          <a:xfrm>
            <a:off x="1120698" y="2508765"/>
            <a:ext cx="15567102" cy="2776401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 algn="l">
              <a:spcBef>
                <a:spcPts val="490"/>
              </a:spcBef>
            </a:pPr>
            <a:r>
              <a:rPr lang="pt-BR" sz="2800" b="1" i="0" dirty="0">
                <a:effectLst/>
              </a:rPr>
              <a:t>TEMA 127: Multa do Art. 477 pra quem não entregar os documentos no prazo de 10 dias</a:t>
            </a:r>
          </a:p>
          <a:p>
            <a:pPr marL="12700" marR="5080" algn="l">
              <a:spcBef>
                <a:spcPts val="490"/>
              </a:spcBef>
            </a:pPr>
            <a:endParaRPr lang="pt-BR" sz="2800" b="1" i="0" dirty="0">
              <a:effectLst/>
            </a:endParaRPr>
          </a:p>
          <a:p>
            <a:pPr marL="12700" marR="5080" algn="l">
              <a:spcBef>
                <a:spcPts val="490"/>
              </a:spcBef>
            </a:pPr>
            <a:r>
              <a:rPr lang="pt-BR" sz="2800" b="1" i="0" dirty="0">
                <a:effectLst/>
              </a:rPr>
              <a:t>Extinto o contrato de trabalho</a:t>
            </a:r>
            <a:r>
              <a:rPr lang="pt-BR" sz="2800" b="0" i="0" dirty="0">
                <a:effectLst/>
              </a:rPr>
              <a:t> na vigência da Lei nº 13.467/2017, </a:t>
            </a:r>
            <a:r>
              <a:rPr lang="pt-BR" sz="2800" b="1" i="0" dirty="0">
                <a:effectLst/>
              </a:rPr>
              <a:t>é devida a</a:t>
            </a:r>
            <a:r>
              <a:rPr lang="pt-BR" sz="2800" b="0" i="0" dirty="0">
                <a:effectLst/>
              </a:rPr>
              <a:t> aplicação da </a:t>
            </a:r>
            <a:r>
              <a:rPr lang="pt-BR" sz="2800" b="1" i="0" dirty="0">
                <a:effectLst/>
              </a:rPr>
              <a:t>multa do artigo 477</a:t>
            </a:r>
            <a:r>
              <a:rPr lang="pt-BR" sz="2800" b="0" i="0" dirty="0">
                <a:effectLst/>
              </a:rPr>
              <a:t>, § 8º, da CLT </a:t>
            </a:r>
            <a:r>
              <a:rPr lang="pt-BR" sz="2800" b="1" i="0" dirty="0">
                <a:effectLst/>
              </a:rPr>
              <a:t>quando o empregador deixar de entregar</a:t>
            </a:r>
            <a:r>
              <a:rPr lang="pt-BR" sz="2800" b="0" i="0" dirty="0">
                <a:effectLst/>
              </a:rPr>
              <a:t> os documentos que comprovem a comunicação da extinção contratual aos órgãos competentes </a:t>
            </a:r>
            <a:r>
              <a:rPr lang="pt-BR" sz="2800" b="1" i="0" dirty="0">
                <a:effectLst/>
              </a:rPr>
              <a:t>em até dez dias do término do contrato</a:t>
            </a:r>
            <a:r>
              <a:rPr lang="pt-BR" sz="2800" b="0" i="0" dirty="0">
                <a:effectLst/>
              </a:rPr>
              <a:t>, ainda que as verbas rescisórias sejam pagas no referido prazo.</a:t>
            </a:r>
            <a:endParaRPr lang="pt-BR" sz="2800" spc="-10" dirty="0">
              <a:solidFill>
                <a:srgbClr val="0E2654"/>
              </a:solidFill>
              <a:latin typeface="Arial"/>
              <a:cs typeface="Arial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D3D2912B-6B94-D0BE-C594-11A91BD8354F}"/>
              </a:ext>
            </a:extLst>
          </p:cNvPr>
          <p:cNvSpPr txBox="1"/>
          <p:nvPr/>
        </p:nvSpPr>
        <p:spPr>
          <a:xfrm>
            <a:off x="3048000" y="5556560"/>
            <a:ext cx="14023985" cy="2712281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 algn="r">
              <a:spcBef>
                <a:spcPts val="490"/>
              </a:spcBef>
            </a:pPr>
            <a:r>
              <a:rPr lang="pt-BR" sz="2800" b="1" i="0" dirty="0">
                <a:effectLst/>
              </a:rPr>
              <a:t>TEMA 141: FGTS parcelado não impede acionamento da justiça para recolhimento</a:t>
            </a:r>
          </a:p>
          <a:p>
            <a:pPr marL="12700" marR="5080" algn="r">
              <a:spcBef>
                <a:spcPts val="490"/>
              </a:spcBef>
            </a:pPr>
            <a:endParaRPr lang="pt-BR" sz="2800" b="1" dirty="0"/>
          </a:p>
          <a:p>
            <a:pPr algn="r"/>
            <a:r>
              <a:rPr lang="pt-BR" sz="2800" dirty="0"/>
              <a:t>O parcelamento de débitos de FGTS firmado entre o</a:t>
            </a:r>
          </a:p>
          <a:p>
            <a:pPr algn="r"/>
            <a:r>
              <a:rPr lang="pt-BR" sz="2800" dirty="0"/>
              <a:t>empregador e a Caixa Econômica Federal não impede que o empregado exerça, a qualquer tempo, o direito de requerer na Justiça do Trabalho a condenação ao recolhimento imediato dos valores não depositados.</a:t>
            </a:r>
          </a:p>
        </p:txBody>
      </p:sp>
    </p:spTree>
    <p:extLst>
      <p:ext uri="{BB962C8B-B14F-4D97-AF65-F5344CB8AC3E}">
        <p14:creationId xmlns:p14="http://schemas.microsoft.com/office/powerpoint/2010/main" val="1452264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85" end="4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charRg st="85" end="4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78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charRg st="78" end="1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28" end="3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charRg st="128" end="3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90750" y="4029092"/>
            <a:ext cx="13906500" cy="204414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pt-BR" sz="6600" i="1" dirty="0">
                <a:latin typeface="Arial"/>
                <a:cs typeface="Arial"/>
              </a:rPr>
              <a:t>ENCONTRO </a:t>
            </a:r>
            <a:r>
              <a:rPr lang="pt-BR" sz="6600" i="1" dirty="0"/>
              <a:t>CEARENSE DE DP APLICADO À CONTABILIDADE</a:t>
            </a:r>
            <a:endParaRPr sz="6600" dirty="0">
              <a:latin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0B020A-F586-6551-C5C5-7AFC53AB70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9647D62B-E55D-EE22-EFEE-D624847091C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1142" y="1303092"/>
            <a:ext cx="112014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spcBef>
                <a:spcPts val="100"/>
              </a:spcBef>
            </a:pPr>
            <a:r>
              <a:rPr lang="pt-BR" sz="4800" b="0" i="1" dirty="0"/>
              <a:t>4</a:t>
            </a:r>
            <a:r>
              <a:rPr lang="pt-BR" sz="4800" b="0" i="1" dirty="0">
                <a:latin typeface="Arial"/>
                <a:cs typeface="Arial"/>
              </a:rPr>
              <a:t> – Teses Vinculantes do </a:t>
            </a:r>
            <a:r>
              <a:rPr lang="pt-BR" sz="4800" i="1" dirty="0">
                <a:latin typeface="Arial"/>
                <a:cs typeface="Arial"/>
              </a:rPr>
              <a:t>TST</a:t>
            </a:r>
            <a:endParaRPr lang="pt-BR" sz="2800" i="1" dirty="0">
              <a:latin typeface="Arial"/>
              <a:cs typeface="Arial"/>
            </a:endParaRPr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A76DAB0E-434E-5064-731E-5B33C4B677B9}"/>
              </a:ext>
            </a:extLst>
          </p:cNvPr>
          <p:cNvSpPr txBox="1"/>
          <p:nvPr/>
        </p:nvSpPr>
        <p:spPr>
          <a:xfrm>
            <a:off x="1120698" y="2540825"/>
            <a:ext cx="15567102" cy="2712281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 algn="l">
              <a:spcBef>
                <a:spcPts val="490"/>
              </a:spcBef>
            </a:pPr>
            <a:r>
              <a:rPr lang="pt-BR" sz="2800" b="1" i="0" dirty="0">
                <a:effectLst/>
              </a:rPr>
              <a:t>TEMA 168: Multa do Art. 477 (Vínculo reconhecido em juízo)</a:t>
            </a:r>
          </a:p>
          <a:p>
            <a:pPr marL="12700" marR="5080" algn="l">
              <a:spcBef>
                <a:spcPts val="490"/>
              </a:spcBef>
            </a:pPr>
            <a:endParaRPr lang="pt-BR" sz="2800" b="1" i="0" dirty="0">
              <a:effectLst/>
            </a:endParaRPr>
          </a:p>
          <a:p>
            <a:r>
              <a:rPr lang="pt-BR" sz="2800" dirty="0"/>
              <a:t>MULTA DO ART. 477, § 8º, DA CLT. </a:t>
            </a:r>
            <a:r>
              <a:rPr lang="pt-BR" sz="2800" b="1" dirty="0"/>
              <a:t>VÍNCULO DE EMPREGO RECONHECIDO EM JUÍZO. </a:t>
            </a:r>
            <a:r>
              <a:rPr lang="pt-BR" sz="2800" dirty="0"/>
              <a:t>MULTA DEVIDA.  O </a:t>
            </a:r>
            <a:r>
              <a:rPr lang="pt-BR" sz="2800" b="1" dirty="0"/>
              <a:t>reconhecimento do vínculo de emprego em juízo</a:t>
            </a:r>
            <a:r>
              <a:rPr lang="pt-BR" sz="2800" dirty="0"/>
              <a:t> </a:t>
            </a:r>
            <a:r>
              <a:rPr lang="pt-BR" sz="2800" b="1" dirty="0"/>
              <a:t>não obsta a aplicação da multa</a:t>
            </a:r>
            <a:r>
              <a:rPr lang="pt-BR" sz="2800" dirty="0"/>
              <a:t> prevista no art. 477, § 8º, da CLT, salvo quando o empregado comprovadamente der causa à mora. (Reafirmação da Súmula nº 462 do TST)</a:t>
            </a: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17A79B75-E987-3DC6-D38F-90D3AB5CC223}"/>
              </a:ext>
            </a:extLst>
          </p:cNvPr>
          <p:cNvSpPr txBox="1"/>
          <p:nvPr/>
        </p:nvSpPr>
        <p:spPr>
          <a:xfrm>
            <a:off x="5499544" y="5981700"/>
            <a:ext cx="11204585" cy="2281394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 algn="r">
              <a:spcBef>
                <a:spcPts val="490"/>
              </a:spcBef>
            </a:pPr>
            <a:r>
              <a:rPr lang="pt-BR" sz="2800" b="1" i="0" dirty="0">
                <a:effectLst/>
              </a:rPr>
              <a:t>TEMA 163: Estabilidade da gestante no contrato de experiência</a:t>
            </a:r>
          </a:p>
          <a:p>
            <a:pPr marL="12700" marR="5080" algn="r">
              <a:spcBef>
                <a:spcPts val="490"/>
              </a:spcBef>
            </a:pPr>
            <a:endParaRPr lang="pt-BR" sz="2800" b="1" dirty="0"/>
          </a:p>
          <a:p>
            <a:pPr algn="r"/>
            <a:r>
              <a:rPr lang="pt-BR" sz="2800" b="0" i="0" dirty="0">
                <a:effectLst/>
              </a:rPr>
              <a:t>A garantia de emprego da gestante, prevista no art. 10, II, “</a:t>
            </a:r>
            <a:r>
              <a:rPr lang="pt-BR" sz="2800" b="0" i="0" dirty="0" err="1">
                <a:effectLst/>
              </a:rPr>
              <a:t>b</a:t>
            </a:r>
            <a:r>
              <a:rPr lang="pt-BR" sz="2800" b="0" i="0" dirty="0">
                <a:effectLst/>
              </a:rPr>
              <a:t>”, do ADCT/CF, é cabível no contrato de experiência, modalidade de contrato por prazo determinado.`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1049478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60" end="3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charRg st="60" end="3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3" end="2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charRg st="63" end="2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4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88745-8331-E3AF-AA88-9FD5353AD9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FA8D78D1-DB7E-1700-1046-3C03C7896A6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1142" y="1303092"/>
            <a:ext cx="112014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spcBef>
                <a:spcPts val="100"/>
              </a:spcBef>
            </a:pPr>
            <a:r>
              <a:rPr lang="pt-BR" sz="4800" b="0" i="1" dirty="0"/>
              <a:t>4</a:t>
            </a:r>
            <a:r>
              <a:rPr lang="pt-BR" sz="4800" b="0" i="1" dirty="0">
                <a:latin typeface="Arial"/>
                <a:cs typeface="Arial"/>
              </a:rPr>
              <a:t> – Teses Vinculantes do </a:t>
            </a:r>
            <a:r>
              <a:rPr lang="pt-BR" sz="4800" i="1" dirty="0">
                <a:latin typeface="Arial"/>
                <a:cs typeface="Arial"/>
              </a:rPr>
              <a:t>TST</a:t>
            </a:r>
            <a:endParaRPr lang="pt-BR" sz="2800" i="1" dirty="0">
              <a:latin typeface="Arial"/>
              <a:cs typeface="Arial"/>
            </a:endParaRPr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74DE8F80-F535-8B29-3983-21E16D50B1CB}"/>
              </a:ext>
            </a:extLst>
          </p:cNvPr>
          <p:cNvSpPr txBox="1"/>
          <p:nvPr/>
        </p:nvSpPr>
        <p:spPr>
          <a:xfrm>
            <a:off x="1120698" y="2971712"/>
            <a:ext cx="15567102" cy="1850507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 algn="l">
              <a:spcBef>
                <a:spcPts val="490"/>
              </a:spcBef>
            </a:pPr>
            <a:r>
              <a:rPr lang="pt-BR" sz="2800" b="1" i="0" dirty="0">
                <a:effectLst/>
              </a:rPr>
              <a:t>TEMA 262: </a:t>
            </a:r>
            <a:r>
              <a:rPr lang="pt-BR" sz="2800" b="1" i="0" dirty="0" err="1">
                <a:effectLst/>
              </a:rPr>
              <a:t>Impossibiliade</a:t>
            </a:r>
            <a:r>
              <a:rPr lang="pt-BR" sz="2800" b="1" i="0" dirty="0">
                <a:effectLst/>
              </a:rPr>
              <a:t> de Aviso Prévio na Estabilidade</a:t>
            </a:r>
          </a:p>
          <a:p>
            <a:pPr marL="12700" marR="5080" algn="l">
              <a:spcBef>
                <a:spcPts val="490"/>
              </a:spcBef>
            </a:pPr>
            <a:endParaRPr lang="pt-BR" sz="2800" b="1" i="0" dirty="0">
              <a:effectLst/>
            </a:endParaRPr>
          </a:p>
          <a:p>
            <a:r>
              <a:rPr lang="pt-BR" sz="2800" b="0" i="0" dirty="0">
                <a:effectLst/>
              </a:rPr>
              <a:t>É inválida a concessão do aviso-prévio na fluência da garantia de emprego, ante a incompatibilidade dos dois institutos.</a:t>
            </a:r>
            <a:endParaRPr lang="pt-BR" sz="2800" dirty="0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ACB66520-BA77-6D2A-7620-E0612160C3F0}"/>
              </a:ext>
            </a:extLst>
          </p:cNvPr>
          <p:cNvSpPr txBox="1"/>
          <p:nvPr/>
        </p:nvSpPr>
        <p:spPr>
          <a:xfrm>
            <a:off x="3488871" y="5981700"/>
            <a:ext cx="13198929" cy="1850507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 algn="r">
              <a:spcBef>
                <a:spcPts val="490"/>
              </a:spcBef>
            </a:pPr>
            <a:r>
              <a:rPr lang="pt-BR" sz="2800" b="1" i="0" dirty="0">
                <a:effectLst/>
              </a:rPr>
              <a:t>TEMA 272: Conversão em Abono Pecuniário e ônus da prova do empregador</a:t>
            </a:r>
          </a:p>
          <a:p>
            <a:pPr marL="12700" marR="5080" algn="r">
              <a:spcBef>
                <a:spcPts val="490"/>
              </a:spcBef>
            </a:pPr>
            <a:endParaRPr lang="pt-BR" sz="2800" b="1" dirty="0"/>
          </a:p>
          <a:p>
            <a:pPr algn="r"/>
            <a:r>
              <a:rPr lang="pt-BR" sz="2800" b="0" i="0" dirty="0">
                <a:effectLst/>
              </a:rPr>
              <a:t>É do </a:t>
            </a:r>
            <a:r>
              <a:rPr lang="pt-BR" sz="2800" b="1" i="0" dirty="0">
                <a:effectLst/>
              </a:rPr>
              <a:t>empregador o ônus da prova</a:t>
            </a:r>
            <a:r>
              <a:rPr lang="pt-BR" sz="2800" b="0" i="0" dirty="0">
                <a:effectLst/>
              </a:rPr>
              <a:t> relativo à opção do empregado em </a:t>
            </a:r>
            <a:r>
              <a:rPr lang="pt-BR" sz="2800" b="1" i="0" dirty="0">
                <a:effectLst/>
              </a:rPr>
              <a:t>converter um terço do período de férias em abono pecuniário</a:t>
            </a:r>
            <a:r>
              <a:rPr lang="pt-BR" sz="2800" b="0" i="0" dirty="0">
                <a:effectLst/>
              </a:rPr>
              <a:t>, previsto no art. 143 da CLT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3355419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58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charRg st="58" end="1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71" end="2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charRg st="71" end="2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4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981EB-7FC6-A9D0-9D91-786D7B5D84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5BD8E9B9-FFC9-1F83-2899-EDEA713D114A}"/>
              </a:ext>
            </a:extLst>
          </p:cNvPr>
          <p:cNvSpPr txBox="1"/>
          <p:nvPr/>
        </p:nvSpPr>
        <p:spPr>
          <a:xfrm>
            <a:off x="4148817" y="2628900"/>
            <a:ext cx="9990365" cy="3756156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 algn="ctr">
              <a:spcBef>
                <a:spcPts val="490"/>
              </a:spcBef>
            </a:pPr>
            <a:r>
              <a:rPr lang="pt-BR" sz="6000" b="0" i="1" u="none" strike="noStrike" dirty="0">
                <a:solidFill>
                  <a:srgbClr val="1A346B"/>
                </a:solidFill>
                <a:effectLst/>
                <a:latin typeface="-webkit-standard"/>
              </a:rPr>
              <a:t>"Não é o mais forte que sobrevive, nem o mais inteligente,</a:t>
            </a:r>
            <a:r>
              <a:rPr lang="pt-BR" sz="6000" b="0" i="1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pt-BR" sz="6000" b="1" i="1" u="none" strike="noStrike" dirty="0">
                <a:solidFill>
                  <a:srgbClr val="CAAD39"/>
                </a:solidFill>
                <a:effectLst/>
                <a:latin typeface="-webkit-standard"/>
              </a:rPr>
              <a:t>mas o que melhor se adapta às mudanças</a:t>
            </a:r>
            <a:r>
              <a:rPr lang="pt-BR" sz="6000" b="0" i="1" u="none" strike="noStrike" dirty="0">
                <a:solidFill>
                  <a:srgbClr val="CAAD39"/>
                </a:solidFill>
                <a:effectLst/>
                <a:latin typeface="-webkit-standard"/>
              </a:rPr>
              <a:t>.</a:t>
            </a:r>
            <a:r>
              <a:rPr lang="pt-BR" sz="6000" b="0" i="1" u="none" strike="noStrike" dirty="0">
                <a:solidFill>
                  <a:srgbClr val="000000"/>
                </a:solidFill>
                <a:effectLst/>
                <a:latin typeface="-webkit-standard"/>
              </a:rPr>
              <a:t>"</a:t>
            </a:r>
            <a:endParaRPr lang="pt-BR" sz="6000" i="1" dirty="0"/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4CD43833-B22A-6314-9448-417706E09B62}"/>
              </a:ext>
            </a:extLst>
          </p:cNvPr>
          <p:cNvSpPr txBox="1"/>
          <p:nvPr/>
        </p:nvSpPr>
        <p:spPr>
          <a:xfrm>
            <a:off x="4148816" y="6379613"/>
            <a:ext cx="9990365" cy="493725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 algn="ctr">
              <a:spcBef>
                <a:spcPts val="490"/>
              </a:spcBef>
            </a:pPr>
            <a:r>
              <a:rPr lang="pt-BR" sz="2800" b="1" i="1" dirty="0">
                <a:solidFill>
                  <a:srgbClr val="1A346B"/>
                </a:solidFill>
                <a:latin typeface="-webkit-standard"/>
              </a:rPr>
              <a:t>----- </a:t>
            </a:r>
            <a:r>
              <a:rPr lang="pt-BR" sz="2800" b="1" i="1" strike="noStrike" dirty="0">
                <a:solidFill>
                  <a:srgbClr val="1A346B"/>
                </a:solidFill>
                <a:effectLst/>
                <a:latin typeface="-webkit-standard"/>
              </a:rPr>
              <a:t>Charles Darwin -----</a:t>
            </a:r>
            <a:endParaRPr lang="pt-BR" sz="2800" b="1" i="1" dirty="0">
              <a:solidFill>
                <a:srgbClr val="1A34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029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07075D-6870-E205-74FA-A21D8BEB73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Código QR&#10;&#10;Descrição gerada automaticamente">
            <a:extLst>
              <a:ext uri="{FF2B5EF4-FFF2-40B4-BE49-F238E27FC236}">
                <a16:creationId xmlns:a16="http://schemas.microsoft.com/office/drawing/2014/main" id="{A6C06DCB-F9D4-BB4D-1F6B-087982C561D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319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837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21B5D-C947-649D-4AC6-2BC0B80D8B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978E7E0B-2420-43A2-B1F7-2CC49790D4E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51665" y="4044481"/>
            <a:ext cx="13784669" cy="21980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pt-BR" sz="8800" i="1" dirty="0">
                <a:latin typeface="Arial"/>
                <a:cs typeface="Arial"/>
              </a:rPr>
              <a:t>Novas Teses Vinculantes</a:t>
            </a:r>
            <a:endParaRPr sz="8800" i="1" dirty="0">
              <a:latin typeface="Arial"/>
              <a:cs typeface="Arial"/>
            </a:endParaRPr>
          </a:p>
          <a:p>
            <a:pPr marL="15240" algn="ctr"/>
            <a:r>
              <a:rPr lang="pt-BR" sz="5400" b="0" i="1" dirty="0">
                <a:solidFill>
                  <a:srgbClr val="545454"/>
                </a:solidFill>
                <a:latin typeface="Arial"/>
                <a:cs typeface="Arial"/>
              </a:rPr>
              <a:t>Aplicado ao Departamento </a:t>
            </a:r>
            <a:r>
              <a:rPr lang="pt-BR" sz="5400" b="0" i="1" dirty="0">
                <a:solidFill>
                  <a:srgbClr val="545454"/>
                </a:solidFill>
              </a:rPr>
              <a:t>Pessoal</a:t>
            </a:r>
            <a:endParaRPr sz="5400" i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87759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10041" y="2247900"/>
            <a:ext cx="8885783" cy="1807002"/>
          </a:xfrm>
          <a:prstGeom prst="rect">
            <a:avLst/>
          </a:prstGeom>
        </p:spPr>
        <p:txBody>
          <a:bodyPr vert="horz" wrap="square" lIns="0" tIns="575102" rIns="0" bIns="0" rtlCol="0" anchor="ctr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t-BR" dirty="0"/>
              <a:t>Ricardo Auzier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1910041" y="4376564"/>
            <a:ext cx="8885783" cy="27143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l">
              <a:lnSpc>
                <a:spcPct val="150000"/>
              </a:lnSpc>
              <a:spcBef>
                <a:spcPts val="100"/>
              </a:spcBef>
            </a:pPr>
            <a:r>
              <a:rPr lang="pt-BR" sz="2400" dirty="0">
                <a:latin typeface="Arial"/>
                <a:cs typeface="Arial"/>
              </a:rPr>
              <a:t>Professor e Consultor Trabalhista com ampla experiência em Departamento Pessoal, </a:t>
            </a:r>
            <a:r>
              <a:rPr lang="pt-BR" sz="2400" dirty="0" err="1">
                <a:latin typeface="Arial"/>
                <a:cs typeface="Arial"/>
              </a:rPr>
              <a:t>eSocial</a:t>
            </a:r>
            <a:r>
              <a:rPr lang="pt-BR" sz="2400" dirty="0">
                <a:latin typeface="Arial"/>
                <a:cs typeface="Arial"/>
              </a:rPr>
              <a:t> e Legislação Trabalhista e Previdenciária. Atua também como palestrante, promovendo capacitação e atualização profissional para empresas e profissionais da área.</a:t>
            </a:r>
            <a:endParaRPr sz="2400" dirty="0">
              <a:latin typeface="Arial"/>
              <a:cs typeface="Arial"/>
            </a:endParaRPr>
          </a:p>
        </p:txBody>
      </p:sp>
      <p:pic>
        <p:nvPicPr>
          <p:cNvPr id="6" name="Imagem 5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0EA65EA8-FD1F-48D2-5D63-F4A7289C9A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11"/>
          <a:stretch/>
        </p:blipFill>
        <p:spPr>
          <a:xfrm>
            <a:off x="11506200" y="3151401"/>
            <a:ext cx="4495800" cy="45873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70844-35AD-8B81-2C7C-C5F18B79FD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F06EDDB8-C151-F80C-8FA6-A3BF4BC1B14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3000" y="1409700"/>
            <a:ext cx="13784669" cy="1705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spcBef>
                <a:spcPts val="100"/>
              </a:spcBef>
            </a:pPr>
            <a:r>
              <a:rPr lang="pt-BR" sz="6600" i="1" dirty="0">
                <a:latin typeface="Arial"/>
                <a:cs typeface="Arial"/>
              </a:rPr>
              <a:t>Tópicos da Apresentação</a:t>
            </a:r>
            <a:endParaRPr sz="6600" i="1" dirty="0">
              <a:latin typeface="Arial"/>
              <a:cs typeface="Arial"/>
            </a:endParaRPr>
          </a:p>
          <a:p>
            <a:pPr marL="15240" algn="l"/>
            <a:r>
              <a:rPr lang="pt-BR" sz="4000" b="0" i="1" dirty="0">
                <a:solidFill>
                  <a:srgbClr val="545454"/>
                </a:solidFill>
                <a:latin typeface="Arial"/>
                <a:cs typeface="Arial"/>
              </a:rPr>
              <a:t>Atenção que o DP precisa saber</a:t>
            </a:r>
            <a:endParaRPr sz="4000" i="1" dirty="0">
              <a:latin typeface="Arial"/>
              <a:cs typeface="Arial"/>
            </a:endParaRPr>
          </a:p>
        </p:txBody>
      </p:sp>
      <p:grpSp>
        <p:nvGrpSpPr>
          <p:cNvPr id="22" name="Agrupar 21">
            <a:extLst>
              <a:ext uri="{FF2B5EF4-FFF2-40B4-BE49-F238E27FC236}">
                <a16:creationId xmlns:a16="http://schemas.microsoft.com/office/drawing/2014/main" id="{551A2918-1C61-C19E-86F2-65C830D7A2F3}"/>
              </a:ext>
            </a:extLst>
          </p:cNvPr>
          <p:cNvGrpSpPr/>
          <p:nvPr/>
        </p:nvGrpSpPr>
        <p:grpSpPr>
          <a:xfrm>
            <a:off x="1143000" y="3695700"/>
            <a:ext cx="14630400" cy="1109278"/>
            <a:chOff x="1143000" y="3695700"/>
            <a:chExt cx="14630400" cy="1109278"/>
          </a:xfrm>
        </p:grpSpPr>
        <p:grpSp>
          <p:nvGrpSpPr>
            <p:cNvPr id="3" name="object 5">
              <a:extLst>
                <a:ext uri="{FF2B5EF4-FFF2-40B4-BE49-F238E27FC236}">
                  <a16:creationId xmlns:a16="http://schemas.microsoft.com/office/drawing/2014/main" id="{D43EA64C-2EB0-D4A6-A37C-D0F7CEE2E163}"/>
                </a:ext>
              </a:extLst>
            </p:cNvPr>
            <p:cNvGrpSpPr/>
            <p:nvPr/>
          </p:nvGrpSpPr>
          <p:grpSpPr>
            <a:xfrm>
              <a:off x="1143000" y="4000500"/>
              <a:ext cx="403080" cy="608956"/>
              <a:chOff x="2111520" y="4375141"/>
              <a:chExt cx="753110" cy="1301115"/>
            </a:xfrm>
          </p:grpSpPr>
          <p:pic>
            <p:nvPicPr>
              <p:cNvPr id="4" name="object 6">
                <a:extLst>
                  <a:ext uri="{FF2B5EF4-FFF2-40B4-BE49-F238E27FC236}">
                    <a16:creationId xmlns:a16="http://schemas.microsoft.com/office/drawing/2014/main" id="{D3392721-7E3A-5D07-3326-BCC2E4633292}"/>
                  </a:ext>
                </a:extLst>
              </p:cNvPr>
              <p:cNvPicPr/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2111520" y="4923439"/>
                <a:ext cx="752723" cy="752723"/>
              </a:xfrm>
              <a:prstGeom prst="rect">
                <a:avLst/>
              </a:prstGeom>
            </p:spPr>
          </p:pic>
          <p:pic>
            <p:nvPicPr>
              <p:cNvPr id="5" name="object 7">
                <a:extLst>
                  <a:ext uri="{FF2B5EF4-FFF2-40B4-BE49-F238E27FC236}">
                    <a16:creationId xmlns:a16="http://schemas.microsoft.com/office/drawing/2014/main" id="{AEC0C4C2-5AF6-E0E8-D3EB-6C8A76C1277E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111520" y="4375141"/>
                <a:ext cx="752723" cy="752723"/>
              </a:xfrm>
              <a:prstGeom prst="rect">
                <a:avLst/>
              </a:prstGeom>
            </p:spPr>
          </p:pic>
        </p:grpSp>
        <p:sp>
          <p:nvSpPr>
            <p:cNvPr id="9" name="object 3">
              <a:extLst>
                <a:ext uri="{FF2B5EF4-FFF2-40B4-BE49-F238E27FC236}">
                  <a16:creationId xmlns:a16="http://schemas.microsoft.com/office/drawing/2014/main" id="{F6B74402-F2A6-A2C5-C3A5-549C8AEF55F6}"/>
                </a:ext>
              </a:extLst>
            </p:cNvPr>
            <p:cNvSpPr txBox="1"/>
            <p:nvPr/>
          </p:nvSpPr>
          <p:spPr>
            <a:xfrm>
              <a:off x="1828800" y="3695700"/>
              <a:ext cx="13944600" cy="1109278"/>
            </a:xfrm>
            <a:prstGeom prst="rect">
              <a:avLst/>
            </a:prstGeom>
          </p:spPr>
          <p:txBody>
            <a:bodyPr vert="horz" wrap="square" lIns="0" tIns="62230" rIns="0" bIns="0" rtlCol="0" anchor="t">
              <a:spAutoFit/>
            </a:bodyPr>
            <a:lstStyle/>
            <a:p>
              <a:pPr marR="5080" defTabSz="626400"/>
              <a:r>
                <a:rPr lang="pt-BR" sz="4000" i="1" spc="-10" dirty="0">
                  <a:solidFill>
                    <a:srgbClr val="0E2654"/>
                  </a:solidFill>
                  <a:latin typeface="Arial"/>
                  <a:cs typeface="Arial"/>
                </a:rPr>
                <a:t>O QUE SÃO </a:t>
              </a:r>
              <a:r>
                <a:rPr lang="pt-BR" sz="4000" b="1" i="1" spc="-10" dirty="0">
                  <a:solidFill>
                    <a:srgbClr val="0E2654"/>
                  </a:solidFill>
                  <a:latin typeface="Arial"/>
                  <a:cs typeface="Arial"/>
                </a:rPr>
                <a:t>INCIDENTES DE RECURSOS REPETITIVOS</a:t>
              </a:r>
              <a:r>
                <a:rPr lang="pt-BR" sz="4000" i="1" spc="-10" dirty="0">
                  <a:solidFill>
                    <a:srgbClr val="0E2654"/>
                  </a:solidFill>
                  <a:latin typeface="Arial"/>
                  <a:cs typeface="Arial"/>
                </a:rPr>
                <a:t>?</a:t>
              </a:r>
            </a:p>
            <a:p>
              <a:pPr marR="5080" defTabSz="626400"/>
              <a:r>
                <a:rPr lang="pt-BR" sz="2800" i="1" spc="-10" dirty="0">
                  <a:solidFill>
                    <a:schemeClr val="bg1">
                      <a:lumMod val="50000"/>
                    </a:schemeClr>
                  </a:solidFill>
                  <a:latin typeface="Arial"/>
                  <a:cs typeface="Arial"/>
                </a:rPr>
                <a:t>O que são Precedentes Normativos? O que são Teses Vinculantes?</a:t>
              </a:r>
              <a:endParaRPr lang="pt-BR" sz="4000" i="1" spc="-10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23" name="Agrupar 22">
            <a:extLst>
              <a:ext uri="{FF2B5EF4-FFF2-40B4-BE49-F238E27FC236}">
                <a16:creationId xmlns:a16="http://schemas.microsoft.com/office/drawing/2014/main" id="{36EF4473-172D-B0CB-FABC-8F2C0BE637D1}"/>
              </a:ext>
            </a:extLst>
          </p:cNvPr>
          <p:cNvGrpSpPr/>
          <p:nvPr/>
        </p:nvGrpSpPr>
        <p:grpSpPr>
          <a:xfrm>
            <a:off x="1143000" y="4686300"/>
            <a:ext cx="14630400" cy="1097416"/>
            <a:chOff x="1143000" y="4457072"/>
            <a:chExt cx="14630400" cy="1097416"/>
          </a:xfrm>
        </p:grpSpPr>
        <p:grpSp>
          <p:nvGrpSpPr>
            <p:cNvPr id="10" name="object 5">
              <a:extLst>
                <a:ext uri="{FF2B5EF4-FFF2-40B4-BE49-F238E27FC236}">
                  <a16:creationId xmlns:a16="http://schemas.microsoft.com/office/drawing/2014/main" id="{ACD1191D-8762-4C6F-FEF1-B296C588AA50}"/>
                </a:ext>
              </a:extLst>
            </p:cNvPr>
            <p:cNvGrpSpPr/>
            <p:nvPr/>
          </p:nvGrpSpPr>
          <p:grpSpPr>
            <a:xfrm>
              <a:off x="1143000" y="4923805"/>
              <a:ext cx="403080" cy="608956"/>
              <a:chOff x="2111520" y="4375141"/>
              <a:chExt cx="753110" cy="1301115"/>
            </a:xfrm>
          </p:grpSpPr>
          <p:pic>
            <p:nvPicPr>
              <p:cNvPr id="11" name="object 6">
                <a:extLst>
                  <a:ext uri="{FF2B5EF4-FFF2-40B4-BE49-F238E27FC236}">
                    <a16:creationId xmlns:a16="http://schemas.microsoft.com/office/drawing/2014/main" id="{1311AD57-AF97-C48A-5C33-2ACE548EA81B}"/>
                  </a:ext>
                </a:extLst>
              </p:cNvPr>
              <p:cNvPicPr/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2111520" y="4923439"/>
                <a:ext cx="752723" cy="752723"/>
              </a:xfrm>
              <a:prstGeom prst="rect">
                <a:avLst/>
              </a:prstGeom>
            </p:spPr>
          </p:pic>
          <p:pic>
            <p:nvPicPr>
              <p:cNvPr id="12" name="object 7">
                <a:extLst>
                  <a:ext uri="{FF2B5EF4-FFF2-40B4-BE49-F238E27FC236}">
                    <a16:creationId xmlns:a16="http://schemas.microsoft.com/office/drawing/2014/main" id="{BA1EB930-16F8-1299-6A8F-C7A7728D91E1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111520" y="4375141"/>
                <a:ext cx="752723" cy="752723"/>
              </a:xfrm>
              <a:prstGeom prst="rect">
                <a:avLst/>
              </a:prstGeom>
            </p:spPr>
          </p:pic>
        </p:grpSp>
        <p:sp>
          <p:nvSpPr>
            <p:cNvPr id="13" name="object 3">
              <a:extLst>
                <a:ext uri="{FF2B5EF4-FFF2-40B4-BE49-F238E27FC236}">
                  <a16:creationId xmlns:a16="http://schemas.microsoft.com/office/drawing/2014/main" id="{8EC1CEB7-8850-B0F8-CC98-05DA3F76321A}"/>
                </a:ext>
              </a:extLst>
            </p:cNvPr>
            <p:cNvSpPr txBox="1"/>
            <p:nvPr/>
          </p:nvSpPr>
          <p:spPr>
            <a:xfrm>
              <a:off x="1828800" y="4457072"/>
              <a:ext cx="13944600" cy="1097416"/>
            </a:xfrm>
            <a:prstGeom prst="rect">
              <a:avLst/>
            </a:prstGeom>
          </p:spPr>
          <p:txBody>
            <a:bodyPr vert="horz" wrap="square" lIns="0" tIns="62230" rIns="0" bIns="0" rtlCol="0" anchor="ctr">
              <a:spAutoFit/>
            </a:bodyPr>
            <a:lstStyle/>
            <a:p>
              <a:pPr marL="12700" marR="5080">
                <a:lnSpc>
                  <a:spcPts val="9310"/>
                </a:lnSpc>
                <a:spcBef>
                  <a:spcPts val="490"/>
                </a:spcBef>
              </a:pPr>
              <a:r>
                <a:rPr lang="pt-BR" sz="4000" i="1" spc="-10" dirty="0">
                  <a:solidFill>
                    <a:srgbClr val="0E2654"/>
                  </a:solidFill>
                  <a:latin typeface="Arial"/>
                  <a:cs typeface="Arial"/>
                </a:rPr>
                <a:t>ONDE CONSULTAR?</a:t>
              </a:r>
            </a:p>
          </p:txBody>
        </p:sp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D6734999-219E-FCEB-5664-99057100B775}"/>
              </a:ext>
            </a:extLst>
          </p:cNvPr>
          <p:cNvGrpSpPr/>
          <p:nvPr/>
        </p:nvGrpSpPr>
        <p:grpSpPr>
          <a:xfrm>
            <a:off x="1143000" y="5614727"/>
            <a:ext cx="14630400" cy="1097416"/>
            <a:chOff x="1143000" y="5385499"/>
            <a:chExt cx="14630400" cy="1097416"/>
          </a:xfrm>
        </p:grpSpPr>
        <p:grpSp>
          <p:nvGrpSpPr>
            <p:cNvPr id="14" name="object 5">
              <a:extLst>
                <a:ext uri="{FF2B5EF4-FFF2-40B4-BE49-F238E27FC236}">
                  <a16:creationId xmlns:a16="http://schemas.microsoft.com/office/drawing/2014/main" id="{79F6B095-DA16-1AE6-E14F-CB4F2BA2A82F}"/>
                </a:ext>
              </a:extLst>
            </p:cNvPr>
            <p:cNvGrpSpPr/>
            <p:nvPr/>
          </p:nvGrpSpPr>
          <p:grpSpPr>
            <a:xfrm>
              <a:off x="1143000" y="5852232"/>
              <a:ext cx="403080" cy="608956"/>
              <a:chOff x="2111520" y="4375141"/>
              <a:chExt cx="753110" cy="1301115"/>
            </a:xfrm>
          </p:grpSpPr>
          <p:pic>
            <p:nvPicPr>
              <p:cNvPr id="15" name="object 6">
                <a:extLst>
                  <a:ext uri="{FF2B5EF4-FFF2-40B4-BE49-F238E27FC236}">
                    <a16:creationId xmlns:a16="http://schemas.microsoft.com/office/drawing/2014/main" id="{EAA3B850-39FB-9404-2E7B-1347321FE62F}"/>
                  </a:ext>
                </a:extLst>
              </p:cNvPr>
              <p:cNvPicPr/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2111520" y="4923439"/>
                <a:ext cx="752723" cy="752723"/>
              </a:xfrm>
              <a:prstGeom prst="rect">
                <a:avLst/>
              </a:prstGeom>
            </p:spPr>
          </p:pic>
          <p:pic>
            <p:nvPicPr>
              <p:cNvPr id="16" name="object 7">
                <a:extLst>
                  <a:ext uri="{FF2B5EF4-FFF2-40B4-BE49-F238E27FC236}">
                    <a16:creationId xmlns:a16="http://schemas.microsoft.com/office/drawing/2014/main" id="{F1AB82E6-D336-4224-8A48-020F2ACCA3AE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111520" y="4375141"/>
                <a:ext cx="752723" cy="752723"/>
              </a:xfrm>
              <a:prstGeom prst="rect">
                <a:avLst/>
              </a:prstGeom>
            </p:spPr>
          </p:pic>
        </p:grpSp>
        <p:sp>
          <p:nvSpPr>
            <p:cNvPr id="17" name="object 3">
              <a:extLst>
                <a:ext uri="{FF2B5EF4-FFF2-40B4-BE49-F238E27FC236}">
                  <a16:creationId xmlns:a16="http://schemas.microsoft.com/office/drawing/2014/main" id="{FDA0B525-94D5-B112-2ED2-BCBE62E1A805}"/>
                </a:ext>
              </a:extLst>
            </p:cNvPr>
            <p:cNvSpPr txBox="1"/>
            <p:nvPr/>
          </p:nvSpPr>
          <p:spPr>
            <a:xfrm>
              <a:off x="1828800" y="5385499"/>
              <a:ext cx="13944600" cy="1097416"/>
            </a:xfrm>
            <a:prstGeom prst="rect">
              <a:avLst/>
            </a:prstGeom>
          </p:spPr>
          <p:txBody>
            <a:bodyPr vert="horz" wrap="square" lIns="0" tIns="62230" rIns="0" bIns="0" rtlCol="0" anchor="ctr">
              <a:spAutoFit/>
            </a:bodyPr>
            <a:lstStyle/>
            <a:p>
              <a:pPr marL="12700" marR="5080">
                <a:lnSpc>
                  <a:spcPts val="9310"/>
                </a:lnSpc>
                <a:spcBef>
                  <a:spcPts val="490"/>
                </a:spcBef>
              </a:pPr>
              <a:r>
                <a:rPr lang="pt-BR" sz="4000" i="1" spc="-10" dirty="0">
                  <a:solidFill>
                    <a:srgbClr val="0E2654"/>
                  </a:solidFill>
                  <a:latin typeface="Arial"/>
                  <a:cs typeface="Arial"/>
                </a:rPr>
                <a:t>ATENÇÃO QUE O DP PRECISA TER!</a:t>
              </a:r>
            </a:p>
          </p:txBody>
        </p:sp>
      </p:grpSp>
      <p:grpSp>
        <p:nvGrpSpPr>
          <p:cNvPr id="25" name="Agrupar 24">
            <a:extLst>
              <a:ext uri="{FF2B5EF4-FFF2-40B4-BE49-F238E27FC236}">
                <a16:creationId xmlns:a16="http://schemas.microsoft.com/office/drawing/2014/main" id="{695B361E-9067-8FAD-C534-C929457D1954}"/>
              </a:ext>
            </a:extLst>
          </p:cNvPr>
          <p:cNvGrpSpPr/>
          <p:nvPr/>
        </p:nvGrpSpPr>
        <p:grpSpPr>
          <a:xfrm>
            <a:off x="1143000" y="6538032"/>
            <a:ext cx="14630400" cy="1097416"/>
            <a:chOff x="1143000" y="6308804"/>
            <a:chExt cx="14630400" cy="1097416"/>
          </a:xfrm>
        </p:grpSpPr>
        <p:grpSp>
          <p:nvGrpSpPr>
            <p:cNvPr id="18" name="object 5">
              <a:extLst>
                <a:ext uri="{FF2B5EF4-FFF2-40B4-BE49-F238E27FC236}">
                  <a16:creationId xmlns:a16="http://schemas.microsoft.com/office/drawing/2014/main" id="{E2D8D84A-BD0C-80D2-2F39-3DE53889F6EB}"/>
                </a:ext>
              </a:extLst>
            </p:cNvPr>
            <p:cNvGrpSpPr/>
            <p:nvPr/>
          </p:nvGrpSpPr>
          <p:grpSpPr>
            <a:xfrm>
              <a:off x="1143000" y="6775537"/>
              <a:ext cx="403080" cy="608956"/>
              <a:chOff x="2111520" y="4375141"/>
              <a:chExt cx="753110" cy="1301115"/>
            </a:xfrm>
          </p:grpSpPr>
          <p:pic>
            <p:nvPicPr>
              <p:cNvPr id="19" name="object 6">
                <a:extLst>
                  <a:ext uri="{FF2B5EF4-FFF2-40B4-BE49-F238E27FC236}">
                    <a16:creationId xmlns:a16="http://schemas.microsoft.com/office/drawing/2014/main" id="{6F969C10-C34A-BC06-67AE-6C3A687F36F2}"/>
                  </a:ext>
                </a:extLst>
              </p:cNvPr>
              <p:cNvPicPr/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2111520" y="4923439"/>
                <a:ext cx="752723" cy="752723"/>
              </a:xfrm>
              <a:prstGeom prst="rect">
                <a:avLst/>
              </a:prstGeom>
            </p:spPr>
          </p:pic>
          <p:pic>
            <p:nvPicPr>
              <p:cNvPr id="20" name="object 7">
                <a:extLst>
                  <a:ext uri="{FF2B5EF4-FFF2-40B4-BE49-F238E27FC236}">
                    <a16:creationId xmlns:a16="http://schemas.microsoft.com/office/drawing/2014/main" id="{A33D78B5-5CCC-CDEF-A502-6EEB503930F1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111520" y="4375141"/>
                <a:ext cx="752723" cy="752723"/>
              </a:xfrm>
              <a:prstGeom prst="rect">
                <a:avLst/>
              </a:prstGeom>
            </p:spPr>
          </p:pic>
        </p:grpSp>
        <p:sp>
          <p:nvSpPr>
            <p:cNvPr id="21" name="object 3">
              <a:extLst>
                <a:ext uri="{FF2B5EF4-FFF2-40B4-BE49-F238E27FC236}">
                  <a16:creationId xmlns:a16="http://schemas.microsoft.com/office/drawing/2014/main" id="{3B3FCE5E-C8A1-A327-398C-8D3EB4109069}"/>
                </a:ext>
              </a:extLst>
            </p:cNvPr>
            <p:cNvSpPr txBox="1"/>
            <p:nvPr/>
          </p:nvSpPr>
          <p:spPr>
            <a:xfrm>
              <a:off x="1828800" y="6308804"/>
              <a:ext cx="13944600" cy="1097416"/>
            </a:xfrm>
            <a:prstGeom prst="rect">
              <a:avLst/>
            </a:prstGeom>
          </p:spPr>
          <p:txBody>
            <a:bodyPr vert="horz" wrap="square" lIns="0" tIns="62230" rIns="0" bIns="0" rtlCol="0" anchor="ctr">
              <a:spAutoFit/>
            </a:bodyPr>
            <a:lstStyle/>
            <a:p>
              <a:pPr marL="12700" marR="5080">
                <a:lnSpc>
                  <a:spcPts val="9310"/>
                </a:lnSpc>
                <a:spcBef>
                  <a:spcPts val="490"/>
                </a:spcBef>
              </a:pPr>
              <a:r>
                <a:rPr lang="pt-BR" sz="4000" i="1" spc="-10" dirty="0">
                  <a:solidFill>
                    <a:srgbClr val="0E2654"/>
                  </a:solidFill>
                  <a:latin typeface="Arial"/>
                  <a:cs typeface="Arial"/>
                </a:rPr>
                <a:t>TESES VINCULANTES DO TST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9075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838A2E-B006-A5B9-80C2-BBA30C6C2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3936419E-A2DE-BB8E-3468-78951C7FA66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51665" y="3367373"/>
            <a:ext cx="13784669" cy="35522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pt-BR" sz="8800" i="1" dirty="0">
                <a:latin typeface="Arial"/>
                <a:cs typeface="Arial"/>
              </a:rPr>
              <a:t>O TST NÃO CRIA PASSIVO TRABALHISTA.</a:t>
            </a:r>
          </a:p>
          <a:p>
            <a:pPr marL="15240" algn="ctr"/>
            <a:r>
              <a:rPr lang="pt-BR" sz="5400" b="0" i="1" dirty="0">
                <a:solidFill>
                  <a:srgbClr val="545454"/>
                </a:solidFill>
                <a:latin typeface="Arial"/>
                <a:cs typeface="Arial"/>
              </a:rPr>
              <a:t>Quem cria é a rotina mal executada.</a:t>
            </a:r>
            <a:endParaRPr lang="pt-BR" sz="5400" i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3801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7B1D4A-5E67-E109-1F73-A60D3C74AE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2CBB7169-4CFA-4FCE-BD97-3826D7DFD3A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1142" y="1303092"/>
            <a:ext cx="11201400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spcBef>
                <a:spcPts val="100"/>
              </a:spcBef>
            </a:pPr>
            <a:r>
              <a:rPr lang="pt-BR" sz="4800" b="0" i="1" dirty="0">
                <a:latin typeface="Arial"/>
                <a:cs typeface="Arial"/>
              </a:rPr>
              <a:t>1 - O que são </a:t>
            </a:r>
            <a:r>
              <a:rPr lang="pt-BR" sz="4800" i="1" dirty="0">
                <a:latin typeface="Arial"/>
                <a:cs typeface="Arial"/>
              </a:rPr>
              <a:t>INCIDENTES DE RECURSOS REPETITIVOS - IRR?</a:t>
            </a:r>
            <a:endParaRPr lang="pt-BR" sz="2800" i="1" dirty="0">
              <a:latin typeface="Arial"/>
              <a:cs typeface="Arial"/>
            </a:endParaRPr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8C0BF022-3FCD-AD17-3891-2D7E7166007F}"/>
              </a:ext>
            </a:extLst>
          </p:cNvPr>
          <p:cNvSpPr txBox="1"/>
          <p:nvPr/>
        </p:nvSpPr>
        <p:spPr>
          <a:xfrm>
            <a:off x="1107688" y="3478300"/>
            <a:ext cx="6705599" cy="3209853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>
              <a:spcBef>
                <a:spcPts val="490"/>
              </a:spcBef>
            </a:pPr>
            <a:r>
              <a:rPr lang="pt-BR" sz="3200" b="1" spc="-10" dirty="0">
                <a:solidFill>
                  <a:srgbClr val="0E2654"/>
                </a:solidFill>
                <a:latin typeface="Arial"/>
                <a:cs typeface="Arial"/>
              </a:rPr>
              <a:t>Analise o seguinte cenário:</a:t>
            </a:r>
          </a:p>
          <a:p>
            <a:pPr marL="584200" marR="5080" indent="-571500">
              <a:spcBef>
                <a:spcPts val="490"/>
              </a:spcBef>
              <a:buFont typeface="Arial" panose="020B0604020202020204" pitchFamily="34" charset="0"/>
              <a:buChar char="•"/>
            </a:pPr>
            <a:r>
              <a:rPr lang="pt-BR" sz="3200" spc="-10" dirty="0">
                <a:solidFill>
                  <a:srgbClr val="0E2654"/>
                </a:solidFill>
                <a:latin typeface="Arial"/>
                <a:cs typeface="Arial"/>
              </a:rPr>
              <a:t>Diversas ações trabalhistas debatendo o mesmo tema;</a:t>
            </a:r>
          </a:p>
          <a:p>
            <a:pPr marL="584200" marR="5080" indent="-571500">
              <a:spcBef>
                <a:spcPts val="490"/>
              </a:spcBef>
              <a:buFont typeface="Arial" panose="020B0604020202020204" pitchFamily="34" charset="0"/>
              <a:buChar char="•"/>
            </a:pPr>
            <a:r>
              <a:rPr lang="pt-BR" sz="3200" spc="-10" dirty="0">
                <a:solidFill>
                  <a:srgbClr val="0E2654"/>
                </a:solidFill>
                <a:latin typeface="Arial"/>
                <a:cs typeface="Arial"/>
              </a:rPr>
              <a:t>Cada juiz decidindo conforme seu entendimento;</a:t>
            </a:r>
          </a:p>
          <a:p>
            <a:pPr marL="584200" marR="5080" indent="-571500">
              <a:spcBef>
                <a:spcPts val="490"/>
              </a:spcBef>
              <a:buFont typeface="Arial" panose="020B0604020202020204" pitchFamily="34" charset="0"/>
              <a:buChar char="•"/>
            </a:pPr>
            <a:r>
              <a:rPr lang="pt-BR" sz="3200" spc="-10" dirty="0">
                <a:solidFill>
                  <a:srgbClr val="0E2654"/>
                </a:solidFill>
                <a:latin typeface="Arial"/>
                <a:cs typeface="Arial"/>
              </a:rPr>
              <a:t>Existe segurança jurídica?</a:t>
            </a:r>
          </a:p>
        </p:txBody>
      </p:sp>
      <p:sp>
        <p:nvSpPr>
          <p:cNvPr id="32" name="object 3">
            <a:extLst>
              <a:ext uri="{FF2B5EF4-FFF2-40B4-BE49-F238E27FC236}">
                <a16:creationId xmlns:a16="http://schemas.microsoft.com/office/drawing/2014/main" id="{17B7C055-0815-2E26-C3CC-BF70447650AD}"/>
              </a:ext>
            </a:extLst>
          </p:cNvPr>
          <p:cNvSpPr txBox="1"/>
          <p:nvPr/>
        </p:nvSpPr>
        <p:spPr>
          <a:xfrm>
            <a:off x="8346688" y="3478300"/>
            <a:ext cx="8991600" cy="3209853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>
              <a:spcBef>
                <a:spcPts val="490"/>
              </a:spcBef>
            </a:pPr>
            <a:r>
              <a:rPr lang="pt-BR" sz="3200" b="1" spc="-10" dirty="0">
                <a:solidFill>
                  <a:srgbClr val="0E2654"/>
                </a:solidFill>
                <a:latin typeface="Arial"/>
                <a:cs typeface="Arial"/>
              </a:rPr>
              <a:t>Pra que serve o IRR?</a:t>
            </a:r>
          </a:p>
          <a:p>
            <a:pPr marL="584200" marR="5080" indent="-571500">
              <a:spcBef>
                <a:spcPts val="490"/>
              </a:spcBef>
              <a:buFont typeface="Arial" panose="020B0604020202020204" pitchFamily="34" charset="0"/>
              <a:buChar char="•"/>
            </a:pPr>
            <a:r>
              <a:rPr lang="pt-BR" sz="3200" spc="-10" dirty="0">
                <a:solidFill>
                  <a:srgbClr val="0E2654"/>
                </a:solidFill>
                <a:latin typeface="Arial"/>
                <a:cs typeface="Arial"/>
              </a:rPr>
              <a:t>TST escolhe um ou mais processos como “modelo”;</a:t>
            </a:r>
          </a:p>
          <a:p>
            <a:pPr marL="584200" marR="5080" indent="-571500">
              <a:spcBef>
                <a:spcPts val="490"/>
              </a:spcBef>
              <a:buFont typeface="Arial" panose="020B0604020202020204" pitchFamily="34" charset="0"/>
              <a:buChar char="•"/>
            </a:pPr>
            <a:r>
              <a:rPr lang="pt-BR" sz="3200" spc="-10" dirty="0">
                <a:solidFill>
                  <a:srgbClr val="0E2654"/>
                </a:solidFill>
                <a:latin typeface="Arial"/>
                <a:cs typeface="Arial"/>
              </a:rPr>
              <a:t>Suspende os demais “iguais”;</a:t>
            </a:r>
          </a:p>
          <a:p>
            <a:pPr marL="584200" marR="5080" indent="-571500">
              <a:spcBef>
                <a:spcPts val="490"/>
              </a:spcBef>
              <a:buFont typeface="Arial" panose="020B0604020202020204" pitchFamily="34" charset="0"/>
              <a:buChar char="•"/>
            </a:pPr>
            <a:r>
              <a:rPr lang="pt-BR" sz="3200" spc="-10" dirty="0">
                <a:solidFill>
                  <a:srgbClr val="0E2654"/>
                </a:solidFill>
                <a:latin typeface="Arial"/>
                <a:cs typeface="Arial"/>
              </a:rPr>
              <a:t>Analisa e julga o tema de forma intensificada para firmar </a:t>
            </a:r>
            <a:r>
              <a:rPr lang="pt-BR" sz="3200" b="1" i="1" spc="-10" dirty="0">
                <a:solidFill>
                  <a:srgbClr val="0E2654"/>
                </a:solidFill>
                <a:latin typeface="Arial"/>
                <a:cs typeface="Arial"/>
              </a:rPr>
              <a:t>tese jurídica vinculante;</a:t>
            </a:r>
          </a:p>
        </p:txBody>
      </p:sp>
      <p:sp>
        <p:nvSpPr>
          <p:cNvPr id="33" name="object 3">
            <a:extLst>
              <a:ext uri="{FF2B5EF4-FFF2-40B4-BE49-F238E27FC236}">
                <a16:creationId xmlns:a16="http://schemas.microsoft.com/office/drawing/2014/main" id="{7C5E9031-D0BF-4E13-99C6-048A4B7D3E25}"/>
              </a:ext>
            </a:extLst>
          </p:cNvPr>
          <p:cNvSpPr txBox="1"/>
          <p:nvPr/>
        </p:nvSpPr>
        <p:spPr>
          <a:xfrm>
            <a:off x="1752600" y="7311655"/>
            <a:ext cx="14782800" cy="988732"/>
          </a:xfrm>
          <a:prstGeom prst="rect">
            <a:avLst/>
          </a:prstGeom>
        </p:spPr>
        <p:txBody>
          <a:bodyPr vert="horz" wrap="square" lIns="0" tIns="62230" rIns="0" bIns="0" rtlCol="0" anchor="ctr">
            <a:spAutoFit/>
          </a:bodyPr>
          <a:lstStyle/>
          <a:p>
            <a:pPr marL="12700" marR="5080" algn="ctr">
              <a:spcBef>
                <a:spcPts val="490"/>
              </a:spcBef>
            </a:pPr>
            <a:r>
              <a:rPr lang="pt-BR" sz="2800" b="1" i="1" spc="-10" dirty="0">
                <a:solidFill>
                  <a:srgbClr val="0E2654"/>
                </a:solidFill>
                <a:latin typeface="Arial"/>
                <a:cs typeface="Arial"/>
              </a:rPr>
              <a:t>CONCLUSÃO:</a:t>
            </a:r>
          </a:p>
          <a:p>
            <a:pPr marL="12700" marR="5080" algn="ctr">
              <a:spcBef>
                <a:spcPts val="490"/>
              </a:spcBef>
            </a:pPr>
            <a:r>
              <a:rPr lang="pt-BR" sz="2800" b="1" i="1" spc="-10" dirty="0">
                <a:solidFill>
                  <a:srgbClr val="0E2654"/>
                </a:solidFill>
                <a:latin typeface="Arial"/>
                <a:cs typeface="Arial"/>
              </a:rPr>
              <a:t>TODOS OS CASOS SEMELHANTES PASSAM A SER DECIDIDOS DA MESMA FORMA.</a:t>
            </a:r>
          </a:p>
        </p:txBody>
      </p:sp>
    </p:spTree>
    <p:extLst>
      <p:ext uri="{BB962C8B-B14F-4D97-AF65-F5344CB8AC3E}">
        <p14:creationId xmlns:p14="http://schemas.microsoft.com/office/powerpoint/2010/main" val="1352915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32" grpId="0" build="allAtOnce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226017" y="3115172"/>
            <a:ext cx="5943984" cy="3109826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12700" marR="5080">
              <a:spcBef>
                <a:spcPts val="490"/>
              </a:spcBef>
            </a:pPr>
            <a:r>
              <a:rPr lang="pt-BR" sz="6600" i="1" spc="-10" dirty="0">
                <a:solidFill>
                  <a:srgbClr val="0E2654"/>
                </a:solidFill>
                <a:latin typeface="Arial"/>
                <a:cs typeface="Arial"/>
              </a:rPr>
              <a:t>O que são </a:t>
            </a:r>
            <a:r>
              <a:rPr lang="pt-BR" sz="6600" b="1" i="1" spc="-10" dirty="0">
                <a:solidFill>
                  <a:srgbClr val="0E2654"/>
                </a:solidFill>
                <a:latin typeface="Arial"/>
                <a:cs typeface="Arial"/>
              </a:rPr>
              <a:t>Precedentes Normativos?</a:t>
            </a:r>
            <a:endParaRPr sz="6600" b="1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411159" y="1663136"/>
            <a:ext cx="7733841" cy="549810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066" marR="5080" algn="l">
              <a:lnSpc>
                <a:spcPct val="141500"/>
              </a:lnSpc>
              <a:spcBef>
                <a:spcPts val="90"/>
              </a:spcBef>
              <a:tabLst>
                <a:tab pos="245745" algn="l"/>
              </a:tabLst>
            </a:pPr>
            <a:r>
              <a:rPr lang="pt-BR" sz="2800" i="0" dirty="0">
                <a:effectLst/>
              </a:rPr>
              <a:t>É uma REAFIRMAÇÃO da JURISPRUDÊNCIA.</a:t>
            </a:r>
          </a:p>
          <a:p>
            <a:pPr marL="12066" marR="5080" algn="l">
              <a:lnSpc>
                <a:spcPct val="141500"/>
              </a:lnSpc>
              <a:spcBef>
                <a:spcPts val="90"/>
              </a:spcBef>
              <a:tabLst>
                <a:tab pos="245745" algn="l"/>
              </a:tabLst>
            </a:pPr>
            <a:endParaRPr lang="pt-BR" sz="2800" dirty="0">
              <a:latin typeface="Arial"/>
              <a:cs typeface="Arial"/>
            </a:endParaRPr>
          </a:p>
          <a:p>
            <a:pPr marL="12066" marR="5080" algn="l">
              <a:lnSpc>
                <a:spcPct val="141500"/>
              </a:lnSpc>
              <a:spcBef>
                <a:spcPts val="90"/>
              </a:spcBef>
              <a:tabLst>
                <a:tab pos="245745" algn="l"/>
              </a:tabLst>
            </a:pPr>
            <a:r>
              <a:rPr lang="pt-BR" sz="2800" b="0" i="0" dirty="0">
                <a:effectLst/>
              </a:rPr>
              <a:t>É quando o TST confirma um entendimento que já está </a:t>
            </a:r>
            <a:r>
              <a:rPr lang="pt-BR" sz="2800" b="1" i="0" dirty="0">
                <a:effectLst/>
              </a:rPr>
              <a:t>PACIFICADO</a:t>
            </a:r>
            <a:r>
              <a:rPr lang="pt-BR" sz="2800" b="0" i="0" dirty="0">
                <a:effectLst/>
              </a:rPr>
              <a:t> por meio do </a:t>
            </a:r>
            <a:r>
              <a:rPr lang="pt-BR" sz="2800" b="1" i="0" dirty="0">
                <a:effectLst/>
              </a:rPr>
              <a:t>RITO DE RECURSOS REPETITIVOS.</a:t>
            </a:r>
            <a:endParaRPr lang="pt-BR" sz="2800" b="1" i="0" dirty="0">
              <a:effectLst/>
              <a:latin typeface="Arial"/>
              <a:cs typeface="Arial"/>
            </a:endParaRPr>
          </a:p>
          <a:p>
            <a:pPr marL="12066" marR="5080" algn="l">
              <a:lnSpc>
                <a:spcPct val="141500"/>
              </a:lnSpc>
              <a:spcBef>
                <a:spcPts val="90"/>
              </a:spcBef>
              <a:tabLst>
                <a:tab pos="245745" algn="l"/>
              </a:tabLst>
            </a:pPr>
            <a:endParaRPr lang="pt-BR" sz="2800" b="1" dirty="0">
              <a:latin typeface="Arial"/>
              <a:cs typeface="Arial"/>
            </a:endParaRPr>
          </a:p>
          <a:p>
            <a:pPr marL="12066" marR="5080" algn="l">
              <a:lnSpc>
                <a:spcPct val="141500"/>
              </a:lnSpc>
              <a:spcBef>
                <a:spcPts val="90"/>
              </a:spcBef>
              <a:tabLst>
                <a:tab pos="245745" algn="l"/>
              </a:tabLst>
            </a:pPr>
            <a:r>
              <a:rPr lang="pt-BR" sz="2800" b="0" i="0" dirty="0">
                <a:effectLst/>
              </a:rPr>
              <a:t>O processo julgado resulta numa </a:t>
            </a:r>
            <a:r>
              <a:rPr lang="pt-BR" sz="2800" b="1" i="0" dirty="0">
                <a:effectLst/>
              </a:rPr>
              <a:t>TESE</a:t>
            </a:r>
            <a:r>
              <a:rPr lang="pt-BR" sz="2800" b="0" i="0" dirty="0">
                <a:effectLst/>
              </a:rPr>
              <a:t> com efeito </a:t>
            </a:r>
            <a:r>
              <a:rPr lang="pt-BR" sz="2800" b="1" i="0" dirty="0">
                <a:effectLst/>
              </a:rPr>
              <a:t>VINCULANTE</a:t>
            </a:r>
            <a:r>
              <a:rPr lang="pt-BR" sz="2800" b="0" i="0" dirty="0">
                <a:effectLst/>
              </a:rPr>
              <a:t> para toda a </a:t>
            </a:r>
            <a:r>
              <a:rPr lang="pt-BR" sz="2800" b="1" i="0" dirty="0">
                <a:effectLst/>
              </a:rPr>
              <a:t>JUSTIÇA DO TRABALHO.</a:t>
            </a:r>
            <a:endParaRPr sz="2600" dirty="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2079925" y="3745426"/>
            <a:ext cx="753110" cy="1301115"/>
            <a:chOff x="2111520" y="4375141"/>
            <a:chExt cx="753110" cy="130111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11520" y="4923439"/>
              <a:ext cx="752723" cy="75272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11520" y="4375141"/>
              <a:ext cx="752723" cy="7527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127DA00C-5AEE-9F2F-83A2-0DDDF57821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AB3C73C9-0E48-D1C8-A489-CC609610B64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019" y="950"/>
            <a:ext cx="18287963" cy="10286979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DD31EB71-D04C-45B8-C6DA-F5AAB931CA34}"/>
              </a:ext>
            </a:extLst>
          </p:cNvPr>
          <p:cNvSpPr txBox="1"/>
          <p:nvPr/>
        </p:nvSpPr>
        <p:spPr>
          <a:xfrm>
            <a:off x="3226017" y="3115172"/>
            <a:ext cx="5943984" cy="3109826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12700" marR="5080">
              <a:spcBef>
                <a:spcPts val="490"/>
              </a:spcBef>
            </a:pPr>
            <a:r>
              <a:rPr lang="pt-BR" sz="6600" i="1" spc="-10" dirty="0">
                <a:solidFill>
                  <a:srgbClr val="0E2654"/>
                </a:solidFill>
                <a:latin typeface="Arial"/>
                <a:cs typeface="Arial"/>
              </a:rPr>
              <a:t>Quando a </a:t>
            </a:r>
            <a:r>
              <a:rPr lang="pt-BR" sz="6600" b="1" i="1" spc="-10" dirty="0">
                <a:solidFill>
                  <a:srgbClr val="0E2654"/>
                </a:solidFill>
                <a:latin typeface="Arial"/>
                <a:cs typeface="Arial"/>
              </a:rPr>
              <a:t>TESE NÃO </a:t>
            </a:r>
            <a:r>
              <a:rPr lang="pt-BR" sz="6600" i="1" spc="-10" dirty="0">
                <a:solidFill>
                  <a:srgbClr val="0E2654"/>
                </a:solidFill>
                <a:latin typeface="Arial"/>
                <a:cs typeface="Arial"/>
              </a:rPr>
              <a:t>será aplicada?</a:t>
            </a:r>
            <a:endParaRPr sz="6600" b="1" dirty="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57A13E01-BE8C-7D0B-2BE8-F55884463884}"/>
              </a:ext>
            </a:extLst>
          </p:cNvPr>
          <p:cNvSpPr txBox="1"/>
          <p:nvPr/>
        </p:nvSpPr>
        <p:spPr>
          <a:xfrm>
            <a:off x="9563370" y="2603310"/>
            <a:ext cx="6629399" cy="488627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066" marR="5080" algn="l">
              <a:lnSpc>
                <a:spcPct val="141500"/>
              </a:lnSpc>
              <a:spcBef>
                <a:spcPts val="90"/>
              </a:spcBef>
              <a:tabLst>
                <a:tab pos="245745" algn="l"/>
              </a:tabLst>
            </a:pPr>
            <a:r>
              <a:rPr lang="pt-BR" sz="2800" b="0" i="0" dirty="0">
                <a:effectLst/>
              </a:rPr>
              <a:t>Quando o advogado demonstrar que o caso é diferente, o juiz pode deixar de aplicar a tese vinculante.</a:t>
            </a:r>
          </a:p>
          <a:p>
            <a:pPr marL="12066" marR="5080" algn="l">
              <a:lnSpc>
                <a:spcPct val="141500"/>
              </a:lnSpc>
              <a:spcBef>
                <a:spcPts val="90"/>
              </a:spcBef>
              <a:tabLst>
                <a:tab pos="245745" algn="l"/>
              </a:tabLst>
            </a:pPr>
            <a:endParaRPr lang="pt-BR" sz="2800" dirty="0">
              <a:latin typeface="Arial"/>
              <a:cs typeface="Arial"/>
            </a:endParaRPr>
          </a:p>
          <a:p>
            <a:pPr marL="12066" marR="5080" algn="l">
              <a:lnSpc>
                <a:spcPct val="141500"/>
              </a:lnSpc>
              <a:spcBef>
                <a:spcPts val="90"/>
              </a:spcBef>
              <a:tabLst>
                <a:tab pos="245745" algn="l"/>
              </a:tabLst>
            </a:pPr>
            <a:r>
              <a:rPr lang="pt-BR" sz="2800" b="1" i="0" dirty="0">
                <a:effectLst/>
              </a:rPr>
              <a:t>Isso se chama "DISTINGUISHING".</a:t>
            </a:r>
          </a:p>
          <a:p>
            <a:pPr marL="12066" marR="5080" algn="l">
              <a:lnSpc>
                <a:spcPct val="141500"/>
              </a:lnSpc>
              <a:spcBef>
                <a:spcPts val="90"/>
              </a:spcBef>
              <a:tabLst>
                <a:tab pos="245745" algn="l"/>
              </a:tabLst>
            </a:pPr>
            <a:endParaRPr lang="pt-BR" sz="2800" b="1" dirty="0">
              <a:latin typeface="Arial"/>
              <a:cs typeface="Arial"/>
            </a:endParaRPr>
          </a:p>
          <a:p>
            <a:pPr marL="12066" marR="5080" algn="l">
              <a:lnSpc>
                <a:spcPct val="141500"/>
              </a:lnSpc>
              <a:spcBef>
                <a:spcPts val="90"/>
              </a:spcBef>
              <a:tabLst>
                <a:tab pos="245745" algn="l"/>
              </a:tabLst>
            </a:pPr>
            <a:r>
              <a:rPr lang="pt-BR" sz="2800" b="0" i="0" dirty="0">
                <a:effectLst/>
              </a:rPr>
              <a:t>A tese só é válida para casos </a:t>
            </a:r>
            <a:r>
              <a:rPr lang="pt-BR" sz="2800" b="1" i="0" dirty="0">
                <a:effectLst/>
              </a:rPr>
              <a:t>REALMENTE IGUAIS.</a:t>
            </a:r>
            <a:endParaRPr sz="2600" dirty="0">
              <a:latin typeface="Arial"/>
              <a:cs typeface="Arial"/>
            </a:endParaRPr>
          </a:p>
        </p:txBody>
      </p:sp>
      <p:grpSp>
        <p:nvGrpSpPr>
          <p:cNvPr id="5" name="object 5">
            <a:extLst>
              <a:ext uri="{FF2B5EF4-FFF2-40B4-BE49-F238E27FC236}">
                <a16:creationId xmlns:a16="http://schemas.microsoft.com/office/drawing/2014/main" id="{AFDA7AD3-8A1A-E2AF-5AA3-8ED526755723}"/>
              </a:ext>
            </a:extLst>
          </p:cNvPr>
          <p:cNvGrpSpPr/>
          <p:nvPr/>
        </p:nvGrpSpPr>
        <p:grpSpPr>
          <a:xfrm>
            <a:off x="2079925" y="3745426"/>
            <a:ext cx="753110" cy="1301115"/>
            <a:chOff x="2111520" y="4375141"/>
            <a:chExt cx="753110" cy="1301115"/>
          </a:xfrm>
        </p:grpSpPr>
        <p:pic>
          <p:nvPicPr>
            <p:cNvPr id="6" name="object 6">
              <a:extLst>
                <a:ext uri="{FF2B5EF4-FFF2-40B4-BE49-F238E27FC236}">
                  <a16:creationId xmlns:a16="http://schemas.microsoft.com/office/drawing/2014/main" id="{2B1E731D-AE9F-445D-A745-BC7F7EEC88C6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11520" y="4923439"/>
              <a:ext cx="752723" cy="752723"/>
            </a:xfrm>
            <a:prstGeom prst="rect">
              <a:avLst/>
            </a:prstGeom>
          </p:spPr>
        </p:pic>
        <p:pic>
          <p:nvPicPr>
            <p:cNvPr id="7" name="object 7">
              <a:extLst>
                <a:ext uri="{FF2B5EF4-FFF2-40B4-BE49-F238E27FC236}">
                  <a16:creationId xmlns:a16="http://schemas.microsoft.com/office/drawing/2014/main" id="{B1BBC8EE-156F-FFD1-A17C-E679F4434767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11520" y="4375141"/>
              <a:ext cx="752723" cy="7527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28903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378</TotalTime>
  <Words>1418</Words>
  <Application>Microsoft Macintosh PowerPoint</Application>
  <PresentationFormat>Personalizar</PresentationFormat>
  <Paragraphs>126</Paragraphs>
  <Slides>24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24</vt:i4>
      </vt:variant>
    </vt:vector>
  </HeadingPairs>
  <TitlesOfParts>
    <vt:vector size="28" baseType="lpstr">
      <vt:lpstr>-webkit-standard</vt:lpstr>
      <vt:lpstr>Arial</vt:lpstr>
      <vt:lpstr>Calibri</vt:lpstr>
      <vt:lpstr>Office Theme</vt:lpstr>
      <vt:lpstr>Apresentação do PowerPoint</vt:lpstr>
      <vt:lpstr>ENCONTRO CEARENSE DE DP APLICADO À CONTABILIDADE</vt:lpstr>
      <vt:lpstr>Novas Teses Vinculantes Aplicado ao Departamento Pessoal</vt:lpstr>
      <vt:lpstr>Ricardo Auzier</vt:lpstr>
      <vt:lpstr>Tópicos da Apresentação Atenção que o DP precisa saber</vt:lpstr>
      <vt:lpstr>O TST NÃO CRIA PASSIVO TRABALHISTA. Quem cria é a rotina mal executada.</vt:lpstr>
      <vt:lpstr>1 - O que são INCIDENTES DE RECURSOS REPETITIVOS - IRR?</vt:lpstr>
      <vt:lpstr>Apresentação do PowerPoint</vt:lpstr>
      <vt:lpstr>Apresentação do PowerPoint</vt:lpstr>
      <vt:lpstr>Apresentação do PowerPoint</vt:lpstr>
      <vt:lpstr>Apresentação do PowerPoint</vt:lpstr>
      <vt:lpstr>2 – Onde CONSULTAR?</vt:lpstr>
      <vt:lpstr>3 – Atenção que o DP precisa TER!</vt:lpstr>
      <vt:lpstr>4 – Teses Vinculantes do TST</vt:lpstr>
      <vt:lpstr>4 – Teses Vinculantes do TST</vt:lpstr>
      <vt:lpstr>4 – Teses Vinculantes do TST</vt:lpstr>
      <vt:lpstr>4 – Teses Vinculantes do TST</vt:lpstr>
      <vt:lpstr>4 – Teses Vinculantes do TST</vt:lpstr>
      <vt:lpstr>4 – Teses Vinculantes do TST</vt:lpstr>
      <vt:lpstr>4 – Teses Vinculantes do TST</vt:lpstr>
      <vt:lpstr>4 – Teses Vinculantes do TST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AL_PPT Institucional - Seminário de Gestão- CRCCE 2026_06 ABR 2026.pptx</dc:title>
  <cp:lastModifiedBy>Ricardo Auzier</cp:lastModifiedBy>
  <cp:revision>1</cp:revision>
  <cp:lastPrinted>2026-07-17T20:58:41Z</cp:lastPrinted>
  <dcterms:created xsi:type="dcterms:W3CDTF">2026-06-17T12:50:54Z</dcterms:created>
  <dcterms:modified xsi:type="dcterms:W3CDTF">2026-07-17T21:08:44Z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2026-06-17T00:00:00Z</vt:filetime>
  </property>
  <property fmtid="{D5CDD505-2E9C-101B-9397-08002B2CF9AE}" pid="3" name="Creator">
    <vt:lpwstr>Google</vt:lpwstr>
  </property>
  <property fmtid="{D5CDD505-2E9C-101B-9397-08002B2CF9AE}" pid="4" name="LastSaved">
    <vt:filetime>2026-06-17T00:00:00Z</vt:filetime>
  </property>
  <property fmtid="{D5CDD505-2E9C-101B-9397-08002B2CF9AE}" pid="5" name="Producer">
    <vt:lpwstr>3-Heights(TM) PDF Security Shell 4.8.25.2 (http://www.pdf-tools.com)</vt:lpwstr>
  </property>
</Properties>
</file>