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7"/>
  </p:notesMasterIdLst>
  <p:handoutMasterIdLst>
    <p:handoutMasterId r:id="rId68"/>
  </p:handoutMasterIdLst>
  <p:sldIdLst>
    <p:sldId id="1486" r:id="rId2"/>
    <p:sldId id="1488" r:id="rId3"/>
    <p:sldId id="1585" r:id="rId4"/>
    <p:sldId id="1495" r:id="rId5"/>
    <p:sldId id="1496" r:id="rId6"/>
    <p:sldId id="1591" r:id="rId7"/>
    <p:sldId id="1592" r:id="rId8"/>
    <p:sldId id="1593" r:id="rId9"/>
    <p:sldId id="1594" r:id="rId10"/>
    <p:sldId id="1600" r:id="rId11"/>
    <p:sldId id="1595" r:id="rId12"/>
    <p:sldId id="1596" r:id="rId13"/>
    <p:sldId id="1544" r:id="rId14"/>
    <p:sldId id="1454" r:id="rId15"/>
    <p:sldId id="1456" r:id="rId16"/>
    <p:sldId id="1404" r:id="rId17"/>
    <p:sldId id="1627" r:id="rId18"/>
    <p:sldId id="1457" r:id="rId19"/>
    <p:sldId id="1413" r:id="rId20"/>
    <p:sldId id="1414" r:id="rId21"/>
    <p:sldId id="1415" r:id="rId22"/>
    <p:sldId id="1416" r:id="rId23"/>
    <p:sldId id="1411" r:id="rId24"/>
    <p:sldId id="1425" r:id="rId25"/>
    <p:sldId id="1417" r:id="rId26"/>
    <p:sldId id="1590" r:id="rId27"/>
    <p:sldId id="1613" r:id="rId28"/>
    <p:sldId id="1614" r:id="rId29"/>
    <p:sldId id="1589" r:id="rId30"/>
    <p:sldId id="1626" r:id="rId31"/>
    <p:sldId id="1418" r:id="rId32"/>
    <p:sldId id="1419" r:id="rId33"/>
    <p:sldId id="1420" r:id="rId34"/>
    <p:sldId id="1409" r:id="rId35"/>
    <p:sldId id="1410" r:id="rId36"/>
    <p:sldId id="1629" r:id="rId37"/>
    <p:sldId id="1601" r:id="rId38"/>
    <p:sldId id="1490" r:id="rId39"/>
    <p:sldId id="1507" r:id="rId40"/>
    <p:sldId id="1508" r:id="rId41"/>
    <p:sldId id="1509" r:id="rId42"/>
    <p:sldId id="1510" r:id="rId43"/>
    <p:sldId id="1491" r:id="rId44"/>
    <p:sldId id="1310" r:id="rId45"/>
    <p:sldId id="1631" r:id="rId46"/>
    <p:sldId id="1632" r:id="rId47"/>
    <p:sldId id="1644" r:id="rId48"/>
    <p:sldId id="1633" r:id="rId49"/>
    <p:sldId id="1557" r:id="rId50"/>
    <p:sldId id="780" r:id="rId51"/>
    <p:sldId id="1605" r:id="rId52"/>
    <p:sldId id="834" r:id="rId53"/>
    <p:sldId id="836" r:id="rId54"/>
    <p:sldId id="835" r:id="rId55"/>
    <p:sldId id="1481" r:id="rId56"/>
    <p:sldId id="1562" r:id="rId57"/>
    <p:sldId id="831" r:id="rId58"/>
    <p:sldId id="873" r:id="rId59"/>
    <p:sldId id="832" r:id="rId60"/>
    <p:sldId id="872" r:id="rId61"/>
    <p:sldId id="1565" r:id="rId62"/>
    <p:sldId id="1566" r:id="rId63"/>
    <p:sldId id="890" r:id="rId64"/>
    <p:sldId id="889" r:id="rId65"/>
    <p:sldId id="1625" r:id="rId66"/>
  </p:sldIdLst>
  <p:sldSz cx="9144000" cy="6858000" type="screen4x3"/>
  <p:notesSz cx="6858000" cy="9144000"/>
  <p:custShowLst>
    <p:custShow name="Custom Show 1" id="0">
      <p:sldLst>
        <p:sld r:id="rId51"/>
        <p:sld r:id="rId53"/>
        <p:sld r:id="rId54"/>
        <p:sld r:id="rId55"/>
        <p:sld r:id="rId58"/>
        <p:sld r:id="rId59"/>
        <p:sld r:id="rId60"/>
        <p:sld r:id="rId61"/>
        <p:sld r:id="rId64"/>
        <p:sld r:id="rId65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7/oLIu7BUGkZWsmPj2ProQ==" hashData="BO6Umi+068dpHLCd36e2sXB4K+2kD8QeJPRT+rJvr0v0qupwSansMitbNRceayY5Oxek5OfNfRDDe/h9QOtl9w=="/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9881"/>
    <a:srgbClr val="FFFFFF"/>
    <a:srgbClr val="404040"/>
    <a:srgbClr val="535353"/>
    <a:srgbClr val="000000"/>
    <a:srgbClr val="87CC08"/>
    <a:srgbClr val="92CC46"/>
    <a:srgbClr val="3F3F3F"/>
    <a:srgbClr val="CCFFCC"/>
    <a:srgbClr val="414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39" autoAdjust="0"/>
    <p:restoredTop sz="91457" autoAdjust="0"/>
  </p:normalViewPr>
  <p:slideViewPr>
    <p:cSldViewPr snapToGrid="0" snapToObjects="1">
      <p:cViewPr varScale="1">
        <p:scale>
          <a:sx n="91" d="100"/>
          <a:sy n="91" d="100"/>
        </p:scale>
        <p:origin x="2096" y="192"/>
      </p:cViewPr>
      <p:guideLst>
        <p:guide orient="horz" pos="2137"/>
        <p:guide pos="226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8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33DBA-5675-B74F-9A09-73815EBEDB9A}" type="datetimeFigureOut">
              <a:rPr lang="en-US"/>
              <a:pPr/>
              <a:t>2/2/18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0CDF6-1CD5-3643-8E30-A4B9D903CECE}" type="slidenum">
              <a:rPr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388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30D67-1F71-D04E-99A1-A180BA7982A7}" type="datetimeFigureOut">
              <a:rPr lang="en-US" smtClean="0"/>
              <a:pPr/>
              <a:t>2/2/18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0D1FE-F5BC-5645-9B85-9B7333C25B7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296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34787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64264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19697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427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56074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34292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76668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8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4" y="4342567"/>
            <a:ext cx="5028776" cy="4113926"/>
          </a:xfrm>
        </p:spPr>
        <p:txBody>
          <a:bodyPr lIns="91431" tIns="45716" rIns="91431" bIns="45716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59567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0D1FE-F5BC-5645-9B85-9B7333C25B7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52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i="0" kern="1200">
                <a:solidFill>
                  <a:srgbClr val="000000"/>
                </a:solidFill>
                <a:latin typeface="Century Gothic Negrito" charset="0"/>
                <a:ea typeface="+mj-ea"/>
                <a:cs typeface="+mj-cs"/>
              </a:defRPr>
            </a:lvl1pPr>
          </a:lstStyle>
          <a:p>
            <a:r>
              <a:rPr lang="x-none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3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b="1" i="0" kern="1200">
                <a:solidFill>
                  <a:srgbClr val="000000"/>
                </a:solidFill>
                <a:latin typeface="Century Gothic Negrito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dirty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8E655867-B3D0-F344-86D0-B4D886BC1116}" type="datetime1">
              <a:rPr lang="en-US"/>
              <a:pPr/>
              <a:t>2/2/18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831F0-0979-D34C-8874-2BFC521DE1FE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40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02A6-AAE3-8145-A22B-43F9F6276F17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54DCD-8EF3-E44C-9A7A-3EA1A9BA036B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114C6-6470-0E48-B45F-0524F0967757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3" name="Espaço Reservado para Rodapé 3"/>
          <p:cNvSpPr txBox="1">
            <a:spLocks/>
          </p:cNvSpPr>
          <p:nvPr userDrawn="1"/>
        </p:nvSpPr>
        <p:spPr>
          <a:xfrm>
            <a:off x="8789158" y="3494761"/>
            <a:ext cx="354842" cy="3356415"/>
          </a:xfrm>
          <a:prstGeom prst="rect">
            <a:avLst/>
          </a:prstGeom>
        </p:spPr>
        <p:txBody>
          <a:bodyPr vert="vert27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www.contabilidadedescomplicada.com.br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9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1" y="368491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7" y="2866031"/>
            <a:ext cx="3563939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35878-2772-8747-9FDC-AA74DBD29685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7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3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EE67-706B-FD4E-AC48-4A275AB03A17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1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/>
              <a:t>Drag picture to placeholder or click icon to add</a:t>
            </a:r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9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8" y="3682580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7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30" y="403038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5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3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07799-16D8-8344-B714-6A539EC42CBC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3" y="379101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F14F-E498-9C4E-862B-81C5A0580CD7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8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/>
              <a:t>Drag picture to placeholder or click icon to add</a:t>
            </a:r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3" y="304999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80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7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DE59-AFB1-4C4E-A579-094234409FDD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C781-4643-384B-8AA7-CFB4E4F21FC6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6749039" cy="868362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35138"/>
            <a:ext cx="6749039" cy="405606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48600" y="76287"/>
            <a:ext cx="1295400" cy="26508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F67D60-BAED-C24B-96C3-8BCC13F3279B}" type="datetime1">
              <a:rPr lang="en-US" smtClean="0"/>
              <a:pPr/>
              <a:t>2/2/18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3" y="450852"/>
            <a:ext cx="846083" cy="5357812"/>
          </a:xfrm>
        </p:spPr>
        <p:txBody>
          <a:bodyPr vert="eaVert" anchor="t" anchorCtr="0"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2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EC09-EF0C-2146-AA24-2DF8A1CC4B26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x-none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3D0DA1AD-B7D3-FA48-A3D8-035D8D615A0C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1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i="0" kern="1200" cap="none" baseline="0">
                <a:solidFill>
                  <a:schemeClr val="tx1"/>
                </a:solidFill>
                <a:latin typeface="Century Gothic Negrito" charset="0"/>
                <a:ea typeface="+mj-ea"/>
                <a:cs typeface="+mj-cs"/>
              </a:defRPr>
            </a:lvl1pPr>
          </a:lstStyle>
          <a:p>
            <a:r>
              <a:rPr lang="x-none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b="1" i="0" kern="1200">
                <a:solidFill>
                  <a:schemeClr val="tx1"/>
                </a:solidFill>
                <a:latin typeface="Century Gothic Negrito" charset="0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x-none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EF85-A800-784D-B7AF-B75B6147CA35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4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x-none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9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7BDF-6614-2943-8BE0-90B00476EA53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4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i="0" dirty="0">
                <a:latin typeface="Century Gothic Negrito" charset="0"/>
              </a:endParaRPr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8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8" y="5230907"/>
            <a:ext cx="5532959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47AB5-80B8-FD45-9950-495630AB7A7A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40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40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86C7E-7616-FF4B-ABF9-D332AAB68FB2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7" y="1419367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6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7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5" y="2174876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77647-99DB-1844-B179-651FA52CDD93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7041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5962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7041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5962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84F8-CFA3-2245-B767-6E72972B7B27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7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/>
              <a:t>Click to edit Master text styles</a:t>
            </a:r>
          </a:p>
          <a:p>
            <a:pPr lvl="1"/>
            <a:r>
              <a:rPr lang="x-none" dirty="0"/>
              <a:t>Second level</a:t>
            </a:r>
          </a:p>
          <a:p>
            <a:pPr lvl="2"/>
            <a:r>
              <a:rPr lang="x-none" dirty="0"/>
              <a:t>Third level</a:t>
            </a:r>
          </a:p>
          <a:p>
            <a:pPr lvl="3"/>
            <a:r>
              <a:rPr lang="x-none" dirty="0"/>
              <a:t>Fourth level</a:t>
            </a:r>
          </a:p>
          <a:p>
            <a:pPr lvl="4"/>
            <a:r>
              <a:rPr lang="x-none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9" y="6314462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45940B55-AF93-F744-9B53-CECB4F9D3B2D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8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ransition spd="slow">
    <p:wipe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000" b="1" i="0" kern="1200">
          <a:solidFill>
            <a:srgbClr val="000000"/>
          </a:solidFill>
          <a:latin typeface="Century Gothic Negrito" charset="0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000" b="1" i="0" kern="1200">
          <a:solidFill>
            <a:srgbClr val="000000"/>
          </a:solidFill>
          <a:latin typeface="Century Gothic Negrito" charset="0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b="1" i="0" kern="1200">
          <a:solidFill>
            <a:srgbClr val="000000"/>
          </a:solidFill>
          <a:latin typeface="Century Gothic Negrito" charset="0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5"/>
        </a:buBlip>
        <a:defRPr sz="1800" b="1" i="0" kern="1200">
          <a:solidFill>
            <a:srgbClr val="000000"/>
          </a:solidFill>
          <a:latin typeface="Century Gothic Negrito" charset="0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5"/>
        </a:buBlip>
        <a:defRPr sz="1600" b="1" i="0" kern="1200">
          <a:solidFill>
            <a:srgbClr val="000000"/>
          </a:solidFill>
          <a:latin typeface="Century Gothic Negrito" charset="0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5"/>
        </a:buBlip>
        <a:defRPr sz="1600" b="1" i="0" kern="1200">
          <a:solidFill>
            <a:srgbClr val="000000"/>
          </a:solidFill>
          <a:latin typeface="Century Gothic Negrito" charset="0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5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8"/>
          <p:cNvSpPr>
            <a:spLocks noGrp="1"/>
          </p:cNvSpPr>
          <p:nvPr>
            <p:ph type="ctrTitle"/>
          </p:nvPr>
        </p:nvSpPr>
        <p:spPr>
          <a:xfrm>
            <a:off x="217227" y="300251"/>
            <a:ext cx="6477000" cy="1914144"/>
          </a:xfrm>
        </p:spPr>
        <p:txBody>
          <a:bodyPr/>
          <a:lstStyle/>
          <a:p>
            <a:r>
              <a:rPr lang="pt-BR" dirty="0"/>
              <a:t>Entendendo balanços</a:t>
            </a:r>
          </a:p>
        </p:txBody>
      </p:sp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217227" y="2232684"/>
            <a:ext cx="6477000" cy="1174088"/>
          </a:xfrm>
        </p:spPr>
        <p:txBody>
          <a:bodyPr/>
          <a:lstStyle/>
          <a:p>
            <a:r>
              <a:rPr lang="pt-BR" dirty="0"/>
              <a:t>Guia prático para análise e interpretação das principais demonstrações contábeis.</a:t>
            </a:r>
          </a:p>
        </p:txBody>
      </p:sp>
      <p:sp>
        <p:nvSpPr>
          <p:cNvPr id="21" name="Subtítulo 19"/>
          <p:cNvSpPr txBox="1">
            <a:spLocks/>
          </p:cNvSpPr>
          <p:nvPr/>
        </p:nvSpPr>
        <p:spPr>
          <a:xfrm>
            <a:off x="217227" y="3889231"/>
            <a:ext cx="6477000" cy="1174088"/>
          </a:xfrm>
          <a:prstGeom prst="rect">
            <a:avLst/>
          </a:prstGeom>
        </p:spPr>
        <p:txBody>
          <a:bodyPr vert="horz" lIns="91440" tIns="0" rIns="4572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 Negrito" charset="0"/>
                <a:ea typeface="+mn-ea"/>
                <a:cs typeface="+mn-cs"/>
              </a:rPr>
              <a:t>Luciano Guerra</a:t>
            </a:r>
          </a:p>
        </p:txBody>
      </p:sp>
      <p:sp>
        <p:nvSpPr>
          <p:cNvPr id="5" name="Espaço Reservado para Rodapé 3"/>
          <p:cNvSpPr txBox="1">
            <a:spLocks/>
          </p:cNvSpPr>
          <p:nvPr/>
        </p:nvSpPr>
        <p:spPr>
          <a:xfrm>
            <a:off x="8789158" y="3494761"/>
            <a:ext cx="354842" cy="3356415"/>
          </a:xfrm>
          <a:prstGeom prst="rect">
            <a:avLst/>
          </a:prstGeom>
        </p:spPr>
        <p:txBody>
          <a:bodyPr vert="vert27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www.contabilidadedescomplicada.com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.br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92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valor do ativo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i="1" dirty="0">
                <a:solidFill>
                  <a:srgbClr val="535353"/>
                </a:solidFill>
              </a:rPr>
              <a:t>Valor justo </a:t>
            </a:r>
            <a:r>
              <a:rPr lang="pt-BR" dirty="0">
                <a:solidFill>
                  <a:srgbClr val="535353"/>
                </a:solidFill>
              </a:rPr>
              <a:t>(</a:t>
            </a:r>
            <a:r>
              <a:rPr lang="pt-BR" i="1" dirty="0">
                <a:solidFill>
                  <a:srgbClr val="535353"/>
                </a:solidFill>
              </a:rPr>
              <a:t>fair </a:t>
            </a:r>
            <a:r>
              <a:rPr lang="pt-BR" i="1" dirty="0" err="1">
                <a:solidFill>
                  <a:srgbClr val="535353"/>
                </a:solidFill>
              </a:rPr>
              <a:t>value</a:t>
            </a:r>
            <a:r>
              <a:rPr lang="pt-BR" dirty="0">
                <a:solidFill>
                  <a:srgbClr val="535353"/>
                </a:solidFill>
              </a:rPr>
              <a:t>) é o preço que seria recebido pela venda de um ativo em uma transação não forçada entre participantes do mercado na data de mensuração.</a:t>
            </a:r>
          </a:p>
          <a:p>
            <a:pPr>
              <a:buClr>
                <a:srgbClr val="000000"/>
              </a:buClr>
            </a:pPr>
            <a:r>
              <a:rPr lang="pt-BR" b="1" i="1" dirty="0">
                <a:solidFill>
                  <a:srgbClr val="535353"/>
                </a:solidFill>
              </a:rPr>
              <a:t>Valor justo líquido das despesas de venda </a:t>
            </a:r>
            <a:r>
              <a:rPr lang="pt-BR" dirty="0">
                <a:solidFill>
                  <a:srgbClr val="535353"/>
                </a:solidFill>
              </a:rPr>
              <a:t>é o máximo de caixa gerado pela venda do ativo.</a:t>
            </a:r>
          </a:p>
          <a:p>
            <a:pPr>
              <a:buClr>
                <a:srgbClr val="000000"/>
              </a:buClr>
            </a:pPr>
            <a:r>
              <a:rPr lang="pt-BR" b="1" i="1" dirty="0">
                <a:solidFill>
                  <a:srgbClr val="535353"/>
                </a:solidFill>
              </a:rPr>
              <a:t>Valor em uso </a:t>
            </a:r>
            <a:r>
              <a:rPr lang="pt-BR" dirty="0">
                <a:solidFill>
                  <a:srgbClr val="535353"/>
                </a:solidFill>
              </a:rPr>
              <a:t>é o valor presente dos fluxos de caixa líquidos futuros esperados de um ativo.</a:t>
            </a:r>
          </a:p>
          <a:p>
            <a:pPr>
              <a:buClr>
                <a:srgbClr val="000000"/>
              </a:buClr>
            </a:pPr>
            <a:endParaRPr lang="pt-BR" dirty="0">
              <a:solidFill>
                <a:srgbClr val="5353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89537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Passivos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i="1" dirty="0">
                <a:solidFill>
                  <a:srgbClr val="535353"/>
                </a:solidFill>
              </a:rPr>
              <a:t>Passivo</a:t>
            </a:r>
            <a:r>
              <a:rPr lang="pt-BR" dirty="0">
                <a:solidFill>
                  <a:srgbClr val="535353"/>
                </a:solidFill>
              </a:rPr>
              <a:t> é uma obrigação </a:t>
            </a:r>
            <a:r>
              <a:rPr lang="pt-BR" i="1" dirty="0">
                <a:solidFill>
                  <a:srgbClr val="535353"/>
                </a:solidFill>
              </a:rPr>
              <a:t>presente</a:t>
            </a:r>
            <a:r>
              <a:rPr lang="pt-BR" dirty="0">
                <a:solidFill>
                  <a:srgbClr val="535353"/>
                </a:solidFill>
              </a:rPr>
              <a:t>, decorrente de eventos </a:t>
            </a:r>
            <a:r>
              <a:rPr lang="pt-BR" b="1" i="1" dirty="0">
                <a:solidFill>
                  <a:srgbClr val="535353"/>
                </a:solidFill>
              </a:rPr>
              <a:t>passados</a:t>
            </a:r>
            <a:r>
              <a:rPr lang="pt-BR" dirty="0">
                <a:solidFill>
                  <a:srgbClr val="535353"/>
                </a:solidFill>
              </a:rPr>
              <a:t>, que provavelmente resultará em saída de recursos no </a:t>
            </a:r>
            <a:r>
              <a:rPr lang="pt-BR" b="1" i="1" dirty="0">
                <a:solidFill>
                  <a:srgbClr val="535353"/>
                </a:solidFill>
              </a:rPr>
              <a:t>futuro</a:t>
            </a:r>
            <a:r>
              <a:rPr lang="pt-BR" dirty="0">
                <a:solidFill>
                  <a:srgbClr val="535353"/>
                </a:solidFill>
              </a:rPr>
              <a:t>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Uma obrigação é o dever de agir ou fazer de uma certa maneira.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Alguns passivos somente podem ser mensurados por estimativa.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 liquidação de uma obrigação presente geralmente implica na utilização de recursos. </a:t>
            </a:r>
          </a:p>
        </p:txBody>
      </p:sp>
    </p:spTree>
    <p:extLst>
      <p:ext uri="{BB962C8B-B14F-4D97-AF65-F5344CB8AC3E}">
        <p14:creationId xmlns:p14="http://schemas.microsoft.com/office/powerpoint/2010/main" val="154655899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Reconhecimento de passivos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Um passivo deve ser reconhecido quando for </a:t>
            </a:r>
            <a:r>
              <a:rPr lang="pt-BR" b="1" u="sng" dirty="0">
                <a:solidFill>
                  <a:srgbClr val="535353"/>
                </a:solidFill>
              </a:rPr>
              <a:t>provável </a:t>
            </a:r>
            <a:r>
              <a:rPr lang="pt-BR" dirty="0">
                <a:solidFill>
                  <a:srgbClr val="535353"/>
                </a:solidFill>
              </a:rPr>
              <a:t>que uma saída de recursos seja exigida para liquidação de uma obrigação e o valor puder ser mensurado com confiabilidade.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reconhecimento de um passivo implica no reconhecimento de um ativo ou de uma despesa.</a:t>
            </a:r>
          </a:p>
        </p:txBody>
      </p:sp>
    </p:spTree>
    <p:extLst>
      <p:ext uri="{BB962C8B-B14F-4D97-AF65-F5344CB8AC3E}">
        <p14:creationId xmlns:p14="http://schemas.microsoft.com/office/powerpoint/2010/main" val="846481623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  <a:latin typeface="+mn-lt"/>
              </a:rPr>
              <a:t>O objeto da contabilidade é o patrimônio da entidade.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  <a:latin typeface="+mn-lt"/>
              </a:rPr>
              <a:t>O patrimônio é um conjunto de bens, direitos e obrigações. </a:t>
            </a:r>
          </a:p>
          <a:p>
            <a:pPr>
              <a:buClr>
                <a:srgbClr val="000000"/>
              </a:buClr>
            </a:pPr>
            <a:endParaRPr lang="pt-BR" dirty="0">
              <a:solidFill>
                <a:srgbClr val="535353"/>
              </a:solidFill>
              <a:latin typeface="+mn-lt"/>
            </a:endParaRPr>
          </a:p>
          <a:p>
            <a:pPr marL="0" indent="0" algn="r">
              <a:spcBef>
                <a:spcPts val="1200"/>
              </a:spcBef>
              <a:buClr>
                <a:srgbClr val="000000"/>
              </a:buClr>
              <a:buNone/>
            </a:pPr>
            <a:endParaRPr lang="pt-BR" i="1" dirty="0">
              <a:solidFill>
                <a:srgbClr val="535353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pt-BR" dirty="0"/>
              <a:t>O objeto da Contabilidade</a:t>
            </a:r>
          </a:p>
        </p:txBody>
      </p:sp>
    </p:spTree>
    <p:extLst>
      <p:ext uri="{BB962C8B-B14F-4D97-AF65-F5344CB8AC3E}">
        <p14:creationId xmlns:p14="http://schemas.microsoft.com/office/powerpoint/2010/main" val="1085203471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30" name="Rectangle 6"/>
          <p:cNvSpPr>
            <a:spLocks noChangeAspect="1" noChangeArrowheads="1"/>
          </p:cNvSpPr>
          <p:nvPr/>
        </p:nvSpPr>
        <p:spPr bwMode="auto">
          <a:xfrm>
            <a:off x="4649876" y="2781300"/>
            <a:ext cx="3959225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algn="l">
              <a:lnSpc>
                <a:spcPct val="70000"/>
              </a:lnSpc>
              <a:spcBef>
                <a:spcPct val="100000"/>
              </a:spcBef>
            </a:pPr>
            <a:endParaRPr lang="pt-BR" sz="1700" b="1" u="sng" dirty="0">
              <a:solidFill>
                <a:srgbClr val="535353"/>
              </a:solidFill>
              <a:latin typeface="Century Gothic Negrito" charset="0"/>
            </a:endParaRPr>
          </a:p>
          <a:p>
            <a:pPr algn="l"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  <a:spcBef>
                <a:spcPct val="100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OBRIGAÇÕES</a:t>
            </a:r>
          </a:p>
          <a:p>
            <a:pPr algn="l">
              <a:lnSpc>
                <a:spcPct val="70000"/>
              </a:lnSpc>
            </a:pPr>
            <a:endParaRPr lang="pt-BR" sz="17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588227" name="Rectangle 3"/>
          <p:cNvSpPr>
            <a:spLocks noChangeAspect="1" noChangeArrowheads="1"/>
          </p:cNvSpPr>
          <p:nvPr/>
        </p:nvSpPr>
        <p:spPr bwMode="auto">
          <a:xfrm>
            <a:off x="617626" y="2209800"/>
            <a:ext cx="3887788" cy="412934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ATIVO</a:t>
            </a:r>
          </a:p>
        </p:txBody>
      </p:sp>
      <p:sp>
        <p:nvSpPr>
          <p:cNvPr id="1588228" name="Rectangle 4"/>
          <p:cNvSpPr>
            <a:spLocks noChangeAspect="1" noChangeArrowheads="1"/>
          </p:cNvSpPr>
          <p:nvPr/>
        </p:nvSpPr>
        <p:spPr bwMode="auto">
          <a:xfrm>
            <a:off x="617626" y="2781300"/>
            <a:ext cx="3905250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algn="just">
              <a:lnSpc>
                <a:spcPct val="70000"/>
              </a:lnSpc>
              <a:spcBef>
                <a:spcPct val="100000"/>
              </a:spcBef>
            </a:pPr>
            <a:endParaRPr lang="pt-BR" sz="1700" b="1" u="sng" dirty="0">
              <a:solidFill>
                <a:srgbClr val="535353"/>
              </a:solidFill>
              <a:latin typeface="Century Gothic Negrito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BENS</a:t>
            </a: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DIREITOS</a:t>
            </a: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</p:txBody>
      </p:sp>
      <p:sp>
        <p:nvSpPr>
          <p:cNvPr id="1588229" name="Rectangle 5"/>
          <p:cNvSpPr>
            <a:spLocks noChangeAspect="1" noChangeArrowheads="1"/>
          </p:cNvSpPr>
          <p:nvPr/>
        </p:nvSpPr>
        <p:spPr bwMode="auto">
          <a:xfrm>
            <a:off x="4649876" y="2209800"/>
            <a:ext cx="3960813" cy="366767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PASSIVO</a:t>
            </a:r>
          </a:p>
        </p:txBody>
      </p:sp>
      <p:sp>
        <p:nvSpPr>
          <p:cNvPr id="20" name="Rounded Rectangle 3"/>
          <p:cNvSpPr/>
          <p:nvPr/>
        </p:nvSpPr>
        <p:spPr>
          <a:xfrm>
            <a:off x="755650" y="1511308"/>
            <a:ext cx="7752246" cy="485115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patrimônio é um conjunto de bens, direitos e obrigações.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O </a:t>
            </a:r>
            <a:r>
              <a:rPr lang="en-US" dirty="0" err="1">
                <a:solidFill>
                  <a:srgbClr val="FFFFFF"/>
                </a:solidFill>
              </a:rPr>
              <a:t>patrimônio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Rounded Rectangle 3"/>
          <p:cNvSpPr/>
          <p:nvPr/>
        </p:nvSpPr>
        <p:spPr>
          <a:xfrm>
            <a:off x="773753" y="5684529"/>
            <a:ext cx="7752246" cy="719772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balanço patrimonial é a representação do patrimônio da empresa em um determinado momento do tempo.</a:t>
            </a:r>
          </a:p>
        </p:txBody>
      </p:sp>
      <p:sp>
        <p:nvSpPr>
          <p:cNvPr id="24" name="Balão Retangular Arredondado 23"/>
          <p:cNvSpPr/>
          <p:nvPr/>
        </p:nvSpPr>
        <p:spPr>
          <a:xfrm>
            <a:off x="1648156" y="4882945"/>
            <a:ext cx="3002789" cy="783193"/>
          </a:xfrm>
          <a:prstGeom prst="wedgeRoundRectCallout">
            <a:avLst>
              <a:gd name="adj1" fmla="val -43827"/>
              <a:gd name="adj2" fmla="val -3971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Posse é estar com o bem em seu poder.</a:t>
            </a:r>
          </a:p>
        </p:txBody>
      </p:sp>
      <p:sp>
        <p:nvSpPr>
          <p:cNvPr id="27" name="Balão Retangular Arredondado 26"/>
          <p:cNvSpPr/>
          <p:nvPr/>
        </p:nvSpPr>
        <p:spPr>
          <a:xfrm>
            <a:off x="1648156" y="5728071"/>
            <a:ext cx="3002789" cy="783193"/>
          </a:xfrm>
          <a:prstGeom prst="wedgeRoundRectCallout">
            <a:avLst>
              <a:gd name="adj1" fmla="val -43827"/>
              <a:gd name="adj2" fmla="val -3971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Domínio é o poder de controlar o bem.</a:t>
            </a:r>
          </a:p>
        </p:txBody>
      </p:sp>
      <p:sp>
        <p:nvSpPr>
          <p:cNvPr id="26" name="Balão Retangular Arredondado 25"/>
          <p:cNvSpPr/>
          <p:nvPr/>
        </p:nvSpPr>
        <p:spPr>
          <a:xfrm>
            <a:off x="1650028" y="3026848"/>
            <a:ext cx="3001720" cy="1804749"/>
          </a:xfrm>
          <a:prstGeom prst="wedgeRoundRectCallout">
            <a:avLst>
              <a:gd name="adj1" fmla="val -61396"/>
              <a:gd name="adj2" fmla="val -23882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Bens são coisas que possuem valor econômico e sobre as quais a empresa tem posse e domínio.</a:t>
            </a:r>
          </a:p>
        </p:txBody>
      </p:sp>
      <p:sp>
        <p:nvSpPr>
          <p:cNvPr id="31" name="Balão Retangular Arredondado 30"/>
          <p:cNvSpPr/>
          <p:nvPr/>
        </p:nvSpPr>
        <p:spPr>
          <a:xfrm>
            <a:off x="1648156" y="3708978"/>
            <a:ext cx="3001720" cy="1123712"/>
          </a:xfrm>
          <a:prstGeom prst="wedgeRoundRectCallout">
            <a:avLst>
              <a:gd name="adj1" fmla="val 55682"/>
              <a:gd name="adj2" fmla="val -50202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Bens dos quais se tem a posse, mas não o domínio.</a:t>
            </a:r>
          </a:p>
        </p:txBody>
      </p:sp>
      <p:sp>
        <p:nvSpPr>
          <p:cNvPr id="28" name="Balão Retangular Arredondado 27"/>
          <p:cNvSpPr/>
          <p:nvPr/>
        </p:nvSpPr>
        <p:spPr>
          <a:xfrm>
            <a:off x="1649404" y="3708978"/>
            <a:ext cx="3001720" cy="1123712"/>
          </a:xfrm>
          <a:prstGeom prst="wedgeRoundRectCallout">
            <a:avLst>
              <a:gd name="adj1" fmla="val -62018"/>
              <a:gd name="adj2" fmla="val 4046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Bens dos quais se tem o domínio, mas não a posse.</a:t>
            </a:r>
          </a:p>
        </p:txBody>
      </p:sp>
    </p:spTree>
    <p:extLst>
      <p:ext uri="{BB962C8B-B14F-4D97-AF65-F5344CB8AC3E}">
        <p14:creationId xmlns:p14="http://schemas.microsoft.com/office/powerpoint/2010/main" val="2271906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8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8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8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8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8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8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8230" grpId="0" animBg="1"/>
      <p:bldP spid="1588227" grpId="0" animBg="1"/>
      <p:bldP spid="1588228" grpId="0" animBg="1"/>
      <p:bldP spid="1588229" grpId="0" animBg="1"/>
      <p:bldP spid="20" grpId="0" animBg="1"/>
      <p:bldP spid="16" grpId="0" animBg="1"/>
      <p:bldP spid="24" grpId="0" animBg="1"/>
      <p:bldP spid="24" grpId="1" animBg="1"/>
      <p:bldP spid="27" grpId="0" animBg="1"/>
      <p:bldP spid="27" grpId="1" animBg="1"/>
      <p:bldP spid="26" grpId="0" animBg="1"/>
      <p:bldP spid="26" grpId="1" animBg="1"/>
      <p:bldP spid="31" grpId="0" animBg="1"/>
      <p:bldP spid="31" grpId="1" animBg="1"/>
      <p:bldP spid="28" grpId="0" animBg="1"/>
      <p:bldP spid="2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ounded Rectangle 3"/>
          <p:cNvSpPr>
            <a:spLocks noChangeAspect="1"/>
          </p:cNvSpPr>
          <p:nvPr/>
        </p:nvSpPr>
        <p:spPr>
          <a:xfrm>
            <a:off x="755650" y="5726423"/>
            <a:ext cx="7752246" cy="783193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Como se tratam dos mesmos recursos, o total do Ativo sempre será igual ao total do Passivo. </a:t>
            </a:r>
          </a:p>
        </p:txBody>
      </p:sp>
      <p:sp>
        <p:nvSpPr>
          <p:cNvPr id="1588228" name="Rectangle 4"/>
          <p:cNvSpPr>
            <a:spLocks noChangeAspect="1" noChangeArrowheads="1"/>
          </p:cNvSpPr>
          <p:nvPr/>
        </p:nvSpPr>
        <p:spPr bwMode="auto">
          <a:xfrm>
            <a:off x="617626" y="2781300"/>
            <a:ext cx="3905250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algn="just">
              <a:lnSpc>
                <a:spcPct val="70000"/>
              </a:lnSpc>
              <a:spcBef>
                <a:spcPct val="100000"/>
              </a:spcBef>
            </a:pPr>
            <a:endParaRPr lang="pt-BR" sz="1700" b="1" u="sng" dirty="0">
              <a:solidFill>
                <a:srgbClr val="535353"/>
              </a:solidFill>
              <a:latin typeface="Century Gothic Negrito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BENS</a:t>
            </a: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>
              <a:lnSpc>
                <a:spcPct val="70000"/>
              </a:lnSpc>
              <a:spcBef>
                <a:spcPct val="100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DIREITOS</a:t>
            </a:r>
          </a:p>
          <a:p>
            <a:pPr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</p:txBody>
      </p:sp>
      <p:sp>
        <p:nvSpPr>
          <p:cNvPr id="1588230" name="Rectangle 6"/>
          <p:cNvSpPr>
            <a:spLocks noChangeAspect="1" noChangeArrowheads="1"/>
          </p:cNvSpPr>
          <p:nvPr/>
        </p:nvSpPr>
        <p:spPr bwMode="auto">
          <a:xfrm>
            <a:off x="4649876" y="2781300"/>
            <a:ext cx="3959225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algn="l">
              <a:lnSpc>
                <a:spcPct val="70000"/>
              </a:lnSpc>
              <a:spcBef>
                <a:spcPct val="100000"/>
              </a:spcBef>
            </a:pPr>
            <a:endParaRPr lang="pt-BR" sz="1700" b="1" u="sng" dirty="0">
              <a:solidFill>
                <a:srgbClr val="535353"/>
              </a:solidFill>
              <a:latin typeface="Century Gothic Negrito" charset="0"/>
            </a:endParaRPr>
          </a:p>
          <a:p>
            <a:pPr algn="l"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  <a:spcBef>
                <a:spcPct val="100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  <a:spcBef>
                <a:spcPct val="100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OBRIGAÇÕES</a:t>
            </a:r>
          </a:p>
          <a:p>
            <a:pPr algn="l">
              <a:lnSpc>
                <a:spcPct val="70000"/>
              </a:lnSpc>
            </a:pPr>
            <a:endParaRPr lang="pt-BR" sz="17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588226" name="Rectangle 2"/>
          <p:cNvSpPr>
            <a:spLocks noChangeArrowheads="1"/>
          </p:cNvSpPr>
          <p:nvPr/>
        </p:nvSpPr>
        <p:spPr bwMode="auto">
          <a:xfrm>
            <a:off x="755650" y="1392238"/>
            <a:ext cx="79930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defTabSz="762000"/>
            <a:endParaRPr lang="pt-BR" sz="2100" b="1" dirty="0">
              <a:solidFill>
                <a:srgbClr val="1C3974"/>
              </a:solidFill>
              <a:latin typeface="Century Gothic Negrito" charset="0"/>
            </a:endParaRPr>
          </a:p>
        </p:txBody>
      </p:sp>
      <p:sp>
        <p:nvSpPr>
          <p:cNvPr id="1588227" name="Rectangle 3"/>
          <p:cNvSpPr>
            <a:spLocks noChangeAspect="1" noChangeArrowheads="1"/>
          </p:cNvSpPr>
          <p:nvPr/>
        </p:nvSpPr>
        <p:spPr bwMode="auto">
          <a:xfrm>
            <a:off x="617626" y="2209800"/>
            <a:ext cx="3887788" cy="412934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ATIVO</a:t>
            </a:r>
          </a:p>
        </p:txBody>
      </p:sp>
      <p:sp>
        <p:nvSpPr>
          <p:cNvPr id="1588229" name="Rectangle 5"/>
          <p:cNvSpPr>
            <a:spLocks noChangeAspect="1" noChangeArrowheads="1"/>
          </p:cNvSpPr>
          <p:nvPr/>
        </p:nvSpPr>
        <p:spPr bwMode="auto">
          <a:xfrm>
            <a:off x="4649876" y="2209800"/>
            <a:ext cx="3960813" cy="366767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PASSIVO</a:t>
            </a:r>
          </a:p>
        </p:txBody>
      </p:sp>
      <p:sp>
        <p:nvSpPr>
          <p:cNvPr id="20" name="Rounded Rectangle 3"/>
          <p:cNvSpPr/>
          <p:nvPr/>
        </p:nvSpPr>
        <p:spPr>
          <a:xfrm>
            <a:off x="755650" y="1451960"/>
            <a:ext cx="7752246" cy="442674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Toda origem de recursos corresponde a uma aplicação.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O </a:t>
            </a:r>
            <a:r>
              <a:rPr lang="en-US" dirty="0" err="1">
                <a:solidFill>
                  <a:srgbClr val="FFFFFF"/>
                </a:solidFill>
              </a:rPr>
              <a:t>Balanço</a:t>
            </a:r>
            <a:r>
              <a:rPr lang="en-US" dirty="0">
                <a:solidFill>
                  <a:srgbClr val="FFFFFF"/>
                </a:solidFill>
              </a:rPr>
              <a:t> Patrimonial</a:t>
            </a:r>
          </a:p>
        </p:txBody>
      </p:sp>
      <p:sp>
        <p:nvSpPr>
          <p:cNvPr id="16" name="Rounded Rectangle 3"/>
          <p:cNvSpPr/>
          <p:nvPr/>
        </p:nvSpPr>
        <p:spPr>
          <a:xfrm>
            <a:off x="773753" y="5951414"/>
            <a:ext cx="7752246" cy="442674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 cada débito corresponde um crédito de igual valor.</a:t>
            </a:r>
          </a:p>
        </p:txBody>
      </p:sp>
      <p:sp>
        <p:nvSpPr>
          <p:cNvPr id="3" name="Balão Retangular Arredondado 2"/>
          <p:cNvSpPr/>
          <p:nvPr/>
        </p:nvSpPr>
        <p:spPr>
          <a:xfrm>
            <a:off x="819163" y="3439349"/>
            <a:ext cx="3502176" cy="1804749"/>
          </a:xfrm>
          <a:prstGeom prst="wedgeRoundRectCallout">
            <a:avLst>
              <a:gd name="adj1" fmla="val 59695"/>
              <a:gd name="adj2" fmla="val -41691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No Passivo estão as obrigações da empresa. </a:t>
            </a:r>
          </a:p>
          <a:p>
            <a:pPr>
              <a:buClr>
                <a:srgbClr val="000000"/>
              </a:buClr>
            </a:pPr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São as origens, as fontes dos recursos.</a:t>
            </a:r>
          </a:p>
        </p:txBody>
      </p:sp>
      <p:sp>
        <p:nvSpPr>
          <p:cNvPr id="38" name="Balão Retangular Arredondado 37"/>
          <p:cNvSpPr/>
          <p:nvPr/>
        </p:nvSpPr>
        <p:spPr>
          <a:xfrm>
            <a:off x="4723102" y="4673156"/>
            <a:ext cx="3831033" cy="783193"/>
          </a:xfrm>
          <a:prstGeom prst="wedgeRoundRectCallout">
            <a:avLst>
              <a:gd name="adj1" fmla="val -43827"/>
              <a:gd name="adj2" fmla="val -3971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Em contabilidade, o crédito é a origem do recurso. </a:t>
            </a:r>
          </a:p>
        </p:txBody>
      </p:sp>
      <p:sp>
        <p:nvSpPr>
          <p:cNvPr id="37" name="Balão Retangular Arredondado 36"/>
          <p:cNvSpPr/>
          <p:nvPr/>
        </p:nvSpPr>
        <p:spPr>
          <a:xfrm>
            <a:off x="1994624" y="3480304"/>
            <a:ext cx="3502176" cy="1123712"/>
          </a:xfrm>
          <a:prstGeom prst="wedgeRoundRectCallout">
            <a:avLst>
              <a:gd name="adj1" fmla="val -60775"/>
              <a:gd name="adj2" fmla="val -18704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No Ativo estão as aplicações desses mesmos recursos.</a:t>
            </a:r>
          </a:p>
        </p:txBody>
      </p:sp>
      <p:sp>
        <p:nvSpPr>
          <p:cNvPr id="17" name="Balão Retangular Arredondado 16"/>
          <p:cNvSpPr/>
          <p:nvPr/>
        </p:nvSpPr>
        <p:spPr>
          <a:xfrm>
            <a:off x="688207" y="4685896"/>
            <a:ext cx="3776400" cy="783193"/>
          </a:xfrm>
          <a:prstGeom prst="wedgeRoundRectCallout">
            <a:avLst>
              <a:gd name="adj1" fmla="val -43827"/>
              <a:gd name="adj2" fmla="val -3971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débito é a aplicação do recurso.</a:t>
            </a:r>
          </a:p>
        </p:txBody>
      </p:sp>
    </p:spTree>
    <p:extLst>
      <p:ext uri="{BB962C8B-B14F-4D97-AF65-F5344CB8AC3E}">
        <p14:creationId xmlns:p14="http://schemas.microsoft.com/office/powerpoint/2010/main" val="6367867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20" grpId="0" animBg="1"/>
      <p:bldP spid="16" grpId="1" animBg="1"/>
      <p:bldP spid="3" grpId="0" animBg="1"/>
      <p:bldP spid="3" grpId="1" animBg="1"/>
      <p:bldP spid="38" grpId="0" animBg="1"/>
      <p:bldP spid="37" grpId="0" animBg="1"/>
      <p:bldP spid="37" grpId="1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29" name="Rectangle 5"/>
          <p:cNvSpPr>
            <a:spLocks noChangeAspect="1" noChangeArrowheads="1"/>
          </p:cNvSpPr>
          <p:nvPr/>
        </p:nvSpPr>
        <p:spPr bwMode="auto">
          <a:xfrm>
            <a:off x="4649876" y="2209800"/>
            <a:ext cx="3960813" cy="366767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PASSIVO</a:t>
            </a:r>
          </a:p>
        </p:txBody>
      </p:sp>
      <p:sp>
        <p:nvSpPr>
          <p:cNvPr id="1588230" name="Rectangle 6"/>
          <p:cNvSpPr>
            <a:spLocks noChangeAspect="1" noChangeArrowheads="1"/>
          </p:cNvSpPr>
          <p:nvPr/>
        </p:nvSpPr>
        <p:spPr bwMode="auto">
          <a:xfrm>
            <a:off x="4649876" y="2781300"/>
            <a:ext cx="3959225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PATRIMÔNIO LÍQUIDO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Capital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Lucro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</a:pPr>
            <a:endParaRPr lang="pt-BR" sz="17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en-US" dirty="0" err="1">
                <a:solidFill>
                  <a:srgbClr val="FFFFFF"/>
                </a:solidFill>
              </a:rPr>
              <a:t>Os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grupos</a:t>
            </a:r>
            <a:r>
              <a:rPr lang="en-US" dirty="0">
                <a:solidFill>
                  <a:srgbClr val="FFFFFF"/>
                </a:solidFill>
              </a:rPr>
              <a:t> do </a:t>
            </a:r>
            <a:r>
              <a:rPr lang="en-US" dirty="0" err="1">
                <a:solidFill>
                  <a:srgbClr val="FFFFFF"/>
                </a:solidFill>
              </a:rPr>
              <a:t>Passivo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" name="Rounded Rectangle 3"/>
          <p:cNvSpPr>
            <a:spLocks noChangeAspect="1"/>
          </p:cNvSpPr>
          <p:nvPr/>
        </p:nvSpPr>
        <p:spPr>
          <a:xfrm>
            <a:off x="755650" y="5676149"/>
            <a:ext cx="7752246" cy="1123712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ciclo operacional é o tempo entre a aquisição de ativos para processamento e sua realização em caixa. </a:t>
            </a:r>
          </a:p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Pressupõe-se doze meses. </a:t>
            </a:r>
          </a:p>
        </p:txBody>
      </p:sp>
      <p:sp>
        <p:nvSpPr>
          <p:cNvPr id="25" name="Rounded Rectangle 3"/>
          <p:cNvSpPr>
            <a:spLocks noChangeAspect="1"/>
          </p:cNvSpPr>
          <p:nvPr/>
        </p:nvSpPr>
        <p:spPr>
          <a:xfrm>
            <a:off x="766381" y="5676869"/>
            <a:ext cx="7752246" cy="1123712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recurso trazido pelo sócio representa uma obrigação porque a empresa tem personalidade independente da personalidade do sócio. </a:t>
            </a:r>
          </a:p>
        </p:txBody>
      </p:sp>
      <p:sp>
        <p:nvSpPr>
          <p:cNvPr id="20" name="Balão Retangular Arredondado 19"/>
          <p:cNvSpPr/>
          <p:nvPr/>
        </p:nvSpPr>
        <p:spPr>
          <a:xfrm>
            <a:off x="728842" y="2712654"/>
            <a:ext cx="3502176" cy="1464231"/>
          </a:xfrm>
          <a:prstGeom prst="wedgeRoundRectCallout">
            <a:avLst>
              <a:gd name="adj1" fmla="val 61069"/>
              <a:gd name="adj2" fmla="val -20665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Obrigações de curto prazo são aquelas que vencem dentro do ciclo operacional. </a:t>
            </a:r>
          </a:p>
        </p:txBody>
      </p:sp>
      <p:sp>
        <p:nvSpPr>
          <p:cNvPr id="21" name="Balão Retangular Arredondado 20"/>
          <p:cNvSpPr/>
          <p:nvPr/>
        </p:nvSpPr>
        <p:spPr>
          <a:xfrm>
            <a:off x="728837" y="3455384"/>
            <a:ext cx="3502176" cy="783193"/>
          </a:xfrm>
          <a:prstGeom prst="wedgeRoundRectCallout">
            <a:avLst>
              <a:gd name="adj1" fmla="val 61069"/>
              <a:gd name="adj2" fmla="val -20665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Obrigações de longo prazo.</a:t>
            </a:r>
          </a:p>
        </p:txBody>
      </p:sp>
      <p:sp>
        <p:nvSpPr>
          <p:cNvPr id="26" name="Balão Retangular Arredondado 25"/>
          <p:cNvSpPr/>
          <p:nvPr/>
        </p:nvSpPr>
        <p:spPr>
          <a:xfrm>
            <a:off x="728837" y="3979056"/>
            <a:ext cx="3502176" cy="783193"/>
          </a:xfrm>
          <a:prstGeom prst="wedgeRoundRectCallout">
            <a:avLst>
              <a:gd name="adj1" fmla="val 61069"/>
              <a:gd name="adj2" fmla="val -20665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Obrigações para com os sócios.</a:t>
            </a:r>
          </a:p>
        </p:txBody>
      </p:sp>
      <p:sp>
        <p:nvSpPr>
          <p:cNvPr id="27" name="Balão Retangular Arredondado 26"/>
          <p:cNvSpPr/>
          <p:nvPr/>
        </p:nvSpPr>
        <p:spPr>
          <a:xfrm>
            <a:off x="1269160" y="4356181"/>
            <a:ext cx="3502176" cy="1123712"/>
          </a:xfrm>
          <a:prstGeom prst="wedgeRoundRectCallout">
            <a:avLst>
              <a:gd name="adj1" fmla="val 61069"/>
              <a:gd name="adj2" fmla="val -20665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São os valores trazidos pelos sócios e os resultados do período.</a:t>
            </a:r>
          </a:p>
        </p:txBody>
      </p:sp>
    </p:spTree>
    <p:extLst>
      <p:ext uri="{BB962C8B-B14F-4D97-AF65-F5344CB8AC3E}">
        <p14:creationId xmlns:p14="http://schemas.microsoft.com/office/powerpoint/2010/main" val="10853036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0" grpId="0" animBg="1"/>
      <p:bldP spid="20" grpId="1" animBg="1"/>
      <p:bldP spid="21" grpId="0" animBg="1"/>
      <p:bldP spid="21" grpId="1" animBg="1"/>
      <p:bldP spid="26" grpId="0" animBg="1"/>
      <p:bldP spid="26" grpId="1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Patrimônio Líquido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patrimônio </a:t>
            </a:r>
            <a:r>
              <a:rPr lang="pt-BR" i="1" dirty="0">
                <a:solidFill>
                  <a:srgbClr val="535353"/>
                </a:solidFill>
              </a:rPr>
              <a:t>bruto</a:t>
            </a:r>
            <a:r>
              <a:rPr lang="pt-BR" dirty="0">
                <a:solidFill>
                  <a:srgbClr val="535353"/>
                </a:solidFill>
              </a:rPr>
              <a:t> é um conjunto de bens, direitos e obrigações.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Patrimônio Líquido é o valor residual dos ativos da entidade depois de deduzidas todas as suas obrigações com terceiros.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 literatura contábil consagrou a expressão ”recursos próprios” para designar as obrigações da empresa para com seus sócios.</a:t>
            </a:r>
          </a:p>
        </p:txBody>
      </p:sp>
    </p:spTree>
    <p:extLst>
      <p:ext uri="{BB962C8B-B14F-4D97-AF65-F5344CB8AC3E}">
        <p14:creationId xmlns:p14="http://schemas.microsoft.com/office/powerpoint/2010/main" val="33364296"/>
      </p:ext>
    </p:extLst>
  </p:cSld>
  <p:clrMapOvr>
    <a:masterClrMapping/>
  </p:clrMapOvr>
  <p:transition spd="med"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29" name="Rectangle 5"/>
          <p:cNvSpPr>
            <a:spLocks noChangeAspect="1" noChangeArrowheads="1"/>
          </p:cNvSpPr>
          <p:nvPr/>
        </p:nvSpPr>
        <p:spPr bwMode="auto">
          <a:xfrm>
            <a:off x="4649876" y="2209800"/>
            <a:ext cx="3960813" cy="366767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PASSIVO</a:t>
            </a:r>
          </a:p>
        </p:txBody>
      </p:sp>
      <p:sp>
        <p:nvSpPr>
          <p:cNvPr id="1588230" name="Rectangle 6"/>
          <p:cNvSpPr>
            <a:spLocks noChangeAspect="1" noChangeArrowheads="1"/>
          </p:cNvSpPr>
          <p:nvPr/>
        </p:nvSpPr>
        <p:spPr bwMode="auto">
          <a:xfrm>
            <a:off x="4649876" y="2781300"/>
            <a:ext cx="3959225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PATRIMÔNIO LÍQUIDO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Capital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Lucro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</a:pPr>
            <a:endParaRPr lang="pt-BR" sz="17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pt-BR" dirty="0">
                <a:solidFill>
                  <a:srgbClr val="FFFFFF"/>
                </a:solidFill>
              </a:rPr>
              <a:t>Os grupos do Passivo</a:t>
            </a:r>
          </a:p>
        </p:txBody>
      </p:sp>
      <p:sp>
        <p:nvSpPr>
          <p:cNvPr id="4" name="Pentágono 3"/>
          <p:cNvSpPr/>
          <p:nvPr/>
        </p:nvSpPr>
        <p:spPr>
          <a:xfrm>
            <a:off x="1178455" y="3287182"/>
            <a:ext cx="2943793" cy="400110"/>
          </a:xfrm>
          <a:prstGeom prst="homePlate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Capitais de terceiros</a:t>
            </a:r>
          </a:p>
        </p:txBody>
      </p:sp>
      <p:sp>
        <p:nvSpPr>
          <p:cNvPr id="27" name="Pentágono 26"/>
          <p:cNvSpPr/>
          <p:nvPr/>
        </p:nvSpPr>
        <p:spPr>
          <a:xfrm>
            <a:off x="1174987" y="4411509"/>
            <a:ext cx="2947261" cy="400110"/>
          </a:xfrm>
          <a:prstGeom prst="homePlate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Capital próprio</a:t>
            </a:r>
          </a:p>
        </p:txBody>
      </p:sp>
      <p:sp>
        <p:nvSpPr>
          <p:cNvPr id="11" name="Chave Esquerda 10"/>
          <p:cNvSpPr/>
          <p:nvPr/>
        </p:nvSpPr>
        <p:spPr>
          <a:xfrm>
            <a:off x="4261010" y="4198189"/>
            <a:ext cx="278144" cy="835439"/>
          </a:xfrm>
          <a:prstGeom prst="leftBrace">
            <a:avLst>
              <a:gd name="adj1" fmla="val 81050"/>
              <a:gd name="adj2" fmla="val 50341"/>
            </a:avLst>
          </a:prstGeom>
          <a:ln w="76200">
            <a:solidFill>
              <a:srgbClr val="92CC46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b="1" dirty="0">
              <a:latin typeface="Century Gothic Negrito" charset="0"/>
            </a:endParaRPr>
          </a:p>
        </p:txBody>
      </p:sp>
      <p:sp>
        <p:nvSpPr>
          <p:cNvPr id="13" name="Chave Esquerda 12"/>
          <p:cNvSpPr/>
          <p:nvPr/>
        </p:nvSpPr>
        <p:spPr>
          <a:xfrm>
            <a:off x="4284338" y="3059439"/>
            <a:ext cx="278144" cy="835439"/>
          </a:xfrm>
          <a:prstGeom prst="leftBrace">
            <a:avLst>
              <a:gd name="adj1" fmla="val 81050"/>
              <a:gd name="adj2" fmla="val 50341"/>
            </a:avLst>
          </a:prstGeom>
          <a:ln w="76200">
            <a:solidFill>
              <a:srgbClr val="92CC46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b="1" dirty="0">
              <a:latin typeface="Century Gothic Negrito" charset="0"/>
            </a:endParaRPr>
          </a:p>
        </p:txBody>
      </p:sp>
      <p:sp>
        <p:nvSpPr>
          <p:cNvPr id="10" name="Balão Retangular Arredondado 9"/>
          <p:cNvSpPr/>
          <p:nvPr/>
        </p:nvSpPr>
        <p:spPr>
          <a:xfrm>
            <a:off x="1174988" y="1673646"/>
            <a:ext cx="2730586" cy="1464231"/>
          </a:xfrm>
          <a:prstGeom prst="wedgeRoundRectCallout">
            <a:avLst>
              <a:gd name="adj1" fmla="val -43054"/>
              <a:gd name="adj2" fmla="val 21334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Os terceiros incluem clientes, fornecedores e bancos.</a:t>
            </a:r>
          </a:p>
        </p:txBody>
      </p:sp>
    </p:spTree>
    <p:extLst>
      <p:ext uri="{BB962C8B-B14F-4D97-AF65-F5344CB8AC3E}">
        <p14:creationId xmlns:p14="http://schemas.microsoft.com/office/powerpoint/2010/main" val="157686994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11" grpId="0" animBg="1"/>
      <p:bldP spid="1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19550"/>
              </p:ext>
            </p:extLst>
          </p:nvPr>
        </p:nvGraphicFramePr>
        <p:xfrm>
          <a:off x="217217" y="153922"/>
          <a:ext cx="8697016" cy="5946064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pt-BR" sz="5100" b="0" i="0" u="none" strike="noStrike" noProof="0" dirty="0">
                        <a:solidFill>
                          <a:srgbClr val="404040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pt-BR" sz="1300" b="0" i="0" u="none" strike="noStrike" noProof="0" dirty="0">
                        <a:solidFill>
                          <a:srgbClr val="404040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pt-BR" sz="2100" b="0" i="0" u="none" strike="noStrike" noProof="0" dirty="0">
                        <a:solidFill>
                          <a:srgbClr val="404040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2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404040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404040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0" i="0" u="none" strike="noStrike" noProof="0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 para Imposto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Realizável a Longo Prazo.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1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Valores a Receber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 a Pagar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Ações de Outras Empresas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16.200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Bens de Uso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(-) Depreciação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 ou Prejuízos Acumulados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(-) Amortização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7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2" name="Balão Retangular Arredondado 11"/>
          <p:cNvSpPr/>
          <p:nvPr/>
        </p:nvSpPr>
        <p:spPr>
          <a:xfrm>
            <a:off x="217217" y="1506107"/>
            <a:ext cx="3595976" cy="3166824"/>
          </a:xfrm>
          <a:prstGeom prst="wedgeRoundRectCallout">
            <a:avLst>
              <a:gd name="adj1" fmla="val 69314"/>
              <a:gd name="adj2" fmla="val -2112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Para designar cada item patrimonial, a Contabilidade se utiliza das CONTAS.</a:t>
            </a:r>
          </a:p>
          <a:p>
            <a:pPr>
              <a:buClr>
                <a:srgbClr val="000000"/>
              </a:buClr>
            </a:pPr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contas patrimoniais representam sempre um bem, um direito ou uma obrigação. </a:t>
            </a:r>
          </a:p>
        </p:txBody>
      </p:sp>
      <p:graphicFrame>
        <p:nvGraphicFramePr>
          <p:cNvPr id="8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eta para Baixo 1"/>
          <p:cNvSpPr/>
          <p:nvPr/>
        </p:nvSpPr>
        <p:spPr>
          <a:xfrm>
            <a:off x="4411577" y="1488058"/>
            <a:ext cx="304800" cy="3613332"/>
          </a:xfrm>
          <a:prstGeom prst="downArrow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latin typeface="Century Gothic Negrito" charset="0"/>
            </a:endParaRPr>
          </a:p>
        </p:txBody>
      </p:sp>
      <p:sp>
        <p:nvSpPr>
          <p:cNvPr id="10" name="Balão Retangular Arredondado 9"/>
          <p:cNvSpPr/>
          <p:nvPr/>
        </p:nvSpPr>
        <p:spPr>
          <a:xfrm>
            <a:off x="217217" y="1379294"/>
            <a:ext cx="3595976" cy="3507343"/>
          </a:xfrm>
          <a:prstGeom prst="wedgeRoundRectCallout">
            <a:avLst>
              <a:gd name="adj1" fmla="val 69314"/>
              <a:gd name="adj2" fmla="val -2112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As obrigações estão em ordem decrescente de exigibilidade. </a:t>
            </a:r>
          </a:p>
          <a:p>
            <a:pPr>
              <a:buClr>
                <a:srgbClr val="000000"/>
              </a:buClr>
            </a:pPr>
            <a:endParaRPr lang="pt-BR" sz="2000" b="1" dirty="0">
              <a:solidFill>
                <a:srgbClr val="404040"/>
              </a:solidFill>
              <a:latin typeface="Century Gothic Negrito" charset="0"/>
            </a:endParaRPr>
          </a:p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A exigibilidade é a urgência da dívida. </a:t>
            </a:r>
          </a:p>
          <a:p>
            <a:pPr>
              <a:buClr>
                <a:srgbClr val="000000"/>
              </a:buClr>
            </a:pPr>
            <a:endParaRPr lang="pt-BR" sz="2000" b="1" dirty="0">
              <a:solidFill>
                <a:srgbClr val="404040"/>
              </a:solidFill>
              <a:latin typeface="Century Gothic Negrito" charset="0"/>
            </a:endParaRPr>
          </a:p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Quanto menor a exigibilidade, maior o prazo.</a:t>
            </a:r>
          </a:p>
        </p:txBody>
      </p:sp>
    </p:spTree>
    <p:extLst>
      <p:ext uri="{BB962C8B-B14F-4D97-AF65-F5344CB8AC3E}">
        <p14:creationId xmlns:p14="http://schemas.microsoft.com/office/powerpoint/2010/main" val="179518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6741995" cy="868362"/>
          </a:xfrm>
        </p:spPr>
        <p:txBody>
          <a:bodyPr/>
          <a:lstStyle/>
          <a:p>
            <a:r>
              <a:rPr lang="pt-BR" dirty="0"/>
              <a:t>Luciano Guerra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14401" y="1735138"/>
            <a:ext cx="6741994" cy="4056062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  <a:latin typeface="+mn-lt"/>
              </a:rPr>
              <a:t>Mestre em Contabilidade Gerencial pela Fundação Getúlio Vargas do Rio de Janeiro e especialista em Avaliação Socioeconômica de Projetos pela Pontifícia Universidade Católica de Santiago do Chile.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  <a:latin typeface="+mn-lt"/>
              </a:rPr>
              <a:t>Tem vários artigos  e livros didáticos de Contabilidade publicados e atua na área de cursos empresariais, no ensino superior e é consultor de produtos e serviços bancários do Banco do Nordeste.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  <a:latin typeface="+mn-lt"/>
              </a:rPr>
              <a:t>É instrutor do Conselho Regional de Contabilidade e ocupa a Cátedra n° 37 da Academia de Ciências Contábeis do Estado do Ceará. </a:t>
            </a:r>
          </a:p>
          <a:p>
            <a:pPr>
              <a:buClr>
                <a:srgbClr val="000000"/>
              </a:buClr>
              <a:buNone/>
            </a:pPr>
            <a:endParaRPr lang="pt-BR" dirty="0">
              <a:solidFill>
                <a:srgbClr val="535353"/>
              </a:solidFill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409756"/>
              </p:ext>
            </p:extLst>
          </p:nvPr>
        </p:nvGraphicFramePr>
        <p:xfrm>
          <a:off x="217217" y="153922"/>
          <a:ext cx="8697016" cy="5738343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pt-BR" sz="5100" b="0" i="0" u="none" strike="noStrike" noProof="0" dirty="0">
                        <a:solidFill>
                          <a:srgbClr val="595959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pt-BR" sz="1300" b="0" i="0" u="none" strike="noStrike" noProof="0" dirty="0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pt-BR" sz="2100" b="0" i="0" u="none" strike="noStrike" noProof="0" dirty="0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2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404040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404040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Realizável a Longo Prazo.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 para Imposto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Valores a Receber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b="1" i="0" dirty="0"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t-BR" b="1" i="0" dirty="0"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Ações de Outras Empresas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16.200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Bens de Uso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(-) Depreciação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Lucros ou Prejuízos Acumulados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(-) Amortização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8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Balão Retangular Arredondado 13"/>
          <p:cNvSpPr/>
          <p:nvPr/>
        </p:nvSpPr>
        <p:spPr>
          <a:xfrm>
            <a:off x="350629" y="899376"/>
            <a:ext cx="3595976" cy="2485787"/>
          </a:xfrm>
          <a:prstGeom prst="wedgeRoundRectCallout">
            <a:avLst>
              <a:gd name="adj1" fmla="val 69314"/>
              <a:gd name="adj2" fmla="val -2112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primeiro grupo do Passivo é o Circulante, onde estão as obrigações de curto prazo e a parcela circulante dos passivos não circulantes.</a:t>
            </a:r>
          </a:p>
        </p:txBody>
      </p:sp>
    </p:spTree>
    <p:extLst>
      <p:ext uri="{BB962C8B-B14F-4D97-AF65-F5344CB8AC3E}">
        <p14:creationId xmlns:p14="http://schemas.microsoft.com/office/powerpoint/2010/main" val="174258980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415630"/>
              </p:ext>
            </p:extLst>
          </p:nvPr>
        </p:nvGraphicFramePr>
        <p:xfrm>
          <a:off x="217217" y="153922"/>
          <a:ext cx="8697016" cy="5946064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pt-BR" sz="5100" b="1" i="0" u="none" strike="noStrike" noProof="0" dirty="0">
                        <a:solidFill>
                          <a:srgbClr val="414141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pt-BR" sz="1300" b="1" i="0" u="none" strike="noStrike" noProof="0" dirty="0">
                        <a:solidFill>
                          <a:srgbClr val="414141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pt-BR" sz="2100" b="1" i="0" u="none" strike="noStrike" noProof="0" dirty="0">
                        <a:solidFill>
                          <a:srgbClr val="414141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2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Salários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Dividendos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Provisão para Imposto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Realizável a Longo Prazo.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1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Valores a Receber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 a Pagar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Ações de Outras Empresas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endParaRPr lang="pt-BR" sz="1600" b="1" i="0" u="none" strike="noStrike" kern="1200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  <a:ea typeface="+mn-ea"/>
                        <a:cs typeface="+mn-cs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endParaRPr lang="pt-BR" sz="1600" b="1" i="0" u="none" strike="noStrike" kern="1200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  <a:ea typeface="+mn-ea"/>
                        <a:cs typeface="+mn-cs"/>
                      </a:endParaRP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kern="1200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  <a:ea typeface="+mn-ea"/>
                        <a:cs typeface="+mn-cs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Bens de Uso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(-) Depreciação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(-) Amortização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7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14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Balão Retangular Arredondado 8"/>
          <p:cNvSpPr/>
          <p:nvPr/>
        </p:nvSpPr>
        <p:spPr>
          <a:xfrm>
            <a:off x="341245" y="2741805"/>
            <a:ext cx="3595976" cy="1464231"/>
          </a:xfrm>
          <a:prstGeom prst="wedgeRoundRectCallout">
            <a:avLst>
              <a:gd name="adj1" fmla="val 69314"/>
              <a:gd name="adj2" fmla="val -2112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spcBef>
                <a:spcPts val="600"/>
              </a:spcBef>
            </a:pPr>
            <a:r>
              <a:rPr lang="pt-BR" sz="2000" b="1" dirty="0">
                <a:latin typeface="Century Gothic Negrito" charset="0"/>
              </a:rPr>
              <a:t>Todos os demais passivos são não circulantes. São </a:t>
            </a: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obrigações de longo prazo.</a:t>
            </a:r>
            <a:r>
              <a:rPr lang="pt-BR" sz="2000" b="1" dirty="0">
                <a:latin typeface="Century Gothic Negrito" charset="0"/>
              </a:rPr>
              <a:t> </a:t>
            </a:r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0846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989752"/>
              </p:ext>
            </p:extLst>
          </p:nvPr>
        </p:nvGraphicFramePr>
        <p:xfrm>
          <a:off x="217217" y="153922"/>
          <a:ext cx="8697016" cy="5946064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pt-BR" sz="5100" b="1" i="0" u="none" strike="noStrike" noProof="0" dirty="0">
                        <a:solidFill>
                          <a:srgbClr val="414141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pt-BR" sz="1300" b="1" i="0" u="none" strike="noStrike" noProof="0" dirty="0">
                        <a:solidFill>
                          <a:srgbClr val="414141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pt-BR" sz="2100" b="1" i="0" u="none" strike="noStrike" noProof="0" dirty="0">
                        <a:solidFill>
                          <a:srgbClr val="414141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2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Salários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Dividendos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Provisão para Imposto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Realizável a Longo Prazo.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sng" strike="noStrike" noProof="0" dirty="0">
                        <a:solidFill>
                          <a:srgbClr val="00000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sng" strike="noStrike" noProof="0" dirty="0">
                        <a:solidFill>
                          <a:srgbClr val="00000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1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Valores a Receber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sng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Ações de Outras Empresas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16.200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Bens de Uso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(-) Depreciação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 ou Prejuízos Acumulados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(-) Amortização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7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14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Balão Retangular Arredondado 3"/>
          <p:cNvSpPr/>
          <p:nvPr/>
        </p:nvSpPr>
        <p:spPr>
          <a:xfrm>
            <a:off x="103031" y="3747486"/>
            <a:ext cx="4151612" cy="1464231"/>
          </a:xfrm>
          <a:prstGeom prst="wedgeRoundRectCallout">
            <a:avLst>
              <a:gd name="adj1" fmla="val 58847"/>
              <a:gd name="adj2" fmla="val -20730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No Patrimônio Líquido estão as obrigações menos exigíveis, que são as obrigações para com os sócios. </a:t>
            </a:r>
          </a:p>
        </p:txBody>
      </p:sp>
      <p:sp>
        <p:nvSpPr>
          <p:cNvPr id="10" name="Balão Retangular Arredondado 9"/>
          <p:cNvSpPr/>
          <p:nvPr/>
        </p:nvSpPr>
        <p:spPr>
          <a:xfrm>
            <a:off x="4754563" y="1517839"/>
            <a:ext cx="3956470" cy="2400657"/>
          </a:xfrm>
          <a:prstGeom prst="wedgeRoundRectCallout">
            <a:avLst>
              <a:gd name="adj1" fmla="val -16755"/>
              <a:gd name="adj2" fmla="val 86617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Conta transitória que deve ser utilizada apenas para:</a:t>
            </a:r>
          </a:p>
          <a:p>
            <a:pPr marL="342900" indent="-342900" fontAlgn="ctr">
              <a:spcBef>
                <a:spcPts val="600"/>
              </a:spcBef>
              <a:buFont typeface="Arial" charset="0"/>
              <a:buChar char="•"/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Transferência do resultado do período;</a:t>
            </a:r>
          </a:p>
          <a:p>
            <a:pPr marL="342900" indent="-342900" fontAlgn="ctr">
              <a:spcBef>
                <a:spcPts val="600"/>
              </a:spcBef>
              <a:buFont typeface="Arial" charset="0"/>
              <a:buChar char="•"/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Destinações do lucro.</a:t>
            </a:r>
          </a:p>
          <a:p>
            <a:pPr marL="342900" indent="-342900" fontAlgn="ctr">
              <a:spcBef>
                <a:spcPts val="600"/>
              </a:spcBef>
              <a:buFont typeface="Arial" charset="0"/>
              <a:buChar char="•"/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Reversões de reservas. </a:t>
            </a:r>
          </a:p>
        </p:txBody>
      </p:sp>
    </p:spTree>
    <p:extLst>
      <p:ext uri="{BB962C8B-B14F-4D97-AF65-F5344CB8AC3E}">
        <p14:creationId xmlns:p14="http://schemas.microsoft.com/office/powerpoint/2010/main" val="18331069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uiExpand="1" build="allAtOnce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26" name="Rectangle 2"/>
          <p:cNvSpPr>
            <a:spLocks noChangeArrowheads="1"/>
          </p:cNvSpPr>
          <p:nvPr/>
        </p:nvSpPr>
        <p:spPr bwMode="auto">
          <a:xfrm>
            <a:off x="755650" y="1392238"/>
            <a:ext cx="79930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defTabSz="762000"/>
            <a:endParaRPr lang="pt-BR" sz="2100" b="1" dirty="0">
              <a:solidFill>
                <a:srgbClr val="1C3974"/>
              </a:solidFill>
              <a:latin typeface="Century Gothic Negrito" charset="0"/>
            </a:endParaRPr>
          </a:p>
        </p:txBody>
      </p:sp>
      <p:sp>
        <p:nvSpPr>
          <p:cNvPr id="1588227" name="Rectangle 3"/>
          <p:cNvSpPr>
            <a:spLocks noChangeAspect="1" noChangeArrowheads="1"/>
          </p:cNvSpPr>
          <p:nvPr/>
        </p:nvSpPr>
        <p:spPr bwMode="auto">
          <a:xfrm>
            <a:off x="617626" y="2209800"/>
            <a:ext cx="3887788" cy="412934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ATIVO</a:t>
            </a:r>
          </a:p>
        </p:txBody>
      </p:sp>
      <p:sp>
        <p:nvSpPr>
          <p:cNvPr id="1588228" name="Rectangle 4"/>
          <p:cNvSpPr>
            <a:spLocks noChangeAspect="1" noChangeArrowheads="1"/>
          </p:cNvSpPr>
          <p:nvPr/>
        </p:nvSpPr>
        <p:spPr bwMode="auto">
          <a:xfrm>
            <a:off x="617626" y="2781300"/>
            <a:ext cx="3905250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Realizável a Longo Prazo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Investimentos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Imobilizado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Intangível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en-US" dirty="0" err="1">
                <a:solidFill>
                  <a:srgbClr val="FFFFFF"/>
                </a:solidFill>
              </a:rPr>
              <a:t>Os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grupos</a:t>
            </a:r>
            <a:r>
              <a:rPr lang="en-US" dirty="0">
                <a:solidFill>
                  <a:srgbClr val="FFFFFF"/>
                </a:solidFill>
              </a:rPr>
              <a:t> do </a:t>
            </a:r>
            <a:r>
              <a:rPr lang="en-US" dirty="0" err="1">
                <a:solidFill>
                  <a:srgbClr val="FFFFFF"/>
                </a:solidFill>
              </a:rPr>
              <a:t>Ativo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Balão Retangular Arredondado 17"/>
          <p:cNvSpPr/>
          <p:nvPr/>
        </p:nvSpPr>
        <p:spPr>
          <a:xfrm>
            <a:off x="3828848" y="2551006"/>
            <a:ext cx="3502176" cy="1804749"/>
          </a:xfrm>
          <a:prstGeom prst="wedgeRoundRectCallout">
            <a:avLst>
              <a:gd name="adj1" fmla="val -60775"/>
              <a:gd name="adj2" fmla="val -18704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Um ativo circulante representa um valor a ser recebido, realizado ou recuperado em até doze meses. </a:t>
            </a:r>
          </a:p>
        </p:txBody>
      </p:sp>
      <p:sp>
        <p:nvSpPr>
          <p:cNvPr id="17" name="Balão Retangular Arredondado 16"/>
          <p:cNvSpPr/>
          <p:nvPr/>
        </p:nvSpPr>
        <p:spPr>
          <a:xfrm>
            <a:off x="3828848" y="3091282"/>
            <a:ext cx="3502176" cy="1804749"/>
          </a:xfrm>
          <a:prstGeom prst="wedgeRoundRectCallout">
            <a:avLst>
              <a:gd name="adj1" fmla="val -60775"/>
              <a:gd name="adj2" fmla="val -18704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Ativos não circulantes são ativos que a empresa não tem intenção imediata de liquidar. </a:t>
            </a:r>
          </a:p>
        </p:txBody>
      </p:sp>
    </p:spTree>
    <p:extLst>
      <p:ext uri="{BB962C8B-B14F-4D97-AF65-F5344CB8AC3E}">
        <p14:creationId xmlns:p14="http://schemas.microsoft.com/office/powerpoint/2010/main" val="76808950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8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8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8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8227" grpId="0" animBg="1"/>
      <p:bldP spid="1588228" grpId="0" animBg="1"/>
      <p:bldP spid="18" grpId="0" animBg="1"/>
      <p:bldP spid="18" grpId="1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26" name="Rectangle 2"/>
          <p:cNvSpPr>
            <a:spLocks noChangeArrowheads="1"/>
          </p:cNvSpPr>
          <p:nvPr/>
        </p:nvSpPr>
        <p:spPr bwMode="auto">
          <a:xfrm>
            <a:off x="755650" y="1392238"/>
            <a:ext cx="79930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defTabSz="762000"/>
            <a:endParaRPr lang="pt-BR" sz="2100" b="1" dirty="0">
              <a:solidFill>
                <a:srgbClr val="1C3974"/>
              </a:solidFill>
              <a:latin typeface="Century Gothic Negrito" charset="0"/>
            </a:endParaRPr>
          </a:p>
        </p:txBody>
      </p:sp>
      <p:sp>
        <p:nvSpPr>
          <p:cNvPr id="1588227" name="Rectangle 3"/>
          <p:cNvSpPr>
            <a:spLocks noChangeAspect="1" noChangeArrowheads="1"/>
          </p:cNvSpPr>
          <p:nvPr/>
        </p:nvSpPr>
        <p:spPr bwMode="auto">
          <a:xfrm>
            <a:off x="617626" y="2209800"/>
            <a:ext cx="3887788" cy="412934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ATIVO</a:t>
            </a:r>
          </a:p>
        </p:txBody>
      </p:sp>
      <p:sp>
        <p:nvSpPr>
          <p:cNvPr id="1588228" name="Rectangle 4"/>
          <p:cNvSpPr>
            <a:spLocks noChangeAspect="1" noChangeArrowheads="1"/>
          </p:cNvSpPr>
          <p:nvPr/>
        </p:nvSpPr>
        <p:spPr bwMode="auto">
          <a:xfrm>
            <a:off x="617626" y="2781300"/>
            <a:ext cx="3905250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Realizável a Longo Prazo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Investimentos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Imobilizado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Intangível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</p:txBody>
      </p:sp>
      <p:sp>
        <p:nvSpPr>
          <p:cNvPr id="1588229" name="Rectangle 5"/>
          <p:cNvSpPr>
            <a:spLocks noChangeAspect="1" noChangeArrowheads="1"/>
          </p:cNvSpPr>
          <p:nvPr/>
        </p:nvSpPr>
        <p:spPr bwMode="auto">
          <a:xfrm>
            <a:off x="4649876" y="2209800"/>
            <a:ext cx="3960813" cy="366767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PASSIVO</a:t>
            </a:r>
          </a:p>
        </p:txBody>
      </p:sp>
      <p:sp>
        <p:nvSpPr>
          <p:cNvPr id="1588230" name="Rectangle 6"/>
          <p:cNvSpPr>
            <a:spLocks noChangeAspect="1" noChangeArrowheads="1"/>
          </p:cNvSpPr>
          <p:nvPr/>
        </p:nvSpPr>
        <p:spPr bwMode="auto">
          <a:xfrm>
            <a:off x="4649876" y="2781300"/>
            <a:ext cx="3959225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sng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PATRIMÔNIO LÍQUIDO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Capital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Lucro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</a:pPr>
            <a:endParaRPr lang="pt-BR" sz="17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en-US" dirty="0" err="1">
                <a:solidFill>
                  <a:srgbClr val="FFFFFF"/>
                </a:solidFill>
              </a:rPr>
              <a:t>Os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grupos</a:t>
            </a:r>
            <a:r>
              <a:rPr lang="en-US" dirty="0">
                <a:solidFill>
                  <a:srgbClr val="FFFFFF"/>
                </a:solidFill>
              </a:rPr>
              <a:t> do </a:t>
            </a:r>
            <a:r>
              <a:rPr lang="en-US" dirty="0" err="1">
                <a:solidFill>
                  <a:srgbClr val="FFFFFF"/>
                </a:solidFill>
              </a:rPr>
              <a:t>Balanço</a:t>
            </a:r>
            <a:r>
              <a:rPr lang="en-US" dirty="0">
                <a:solidFill>
                  <a:srgbClr val="FFFFFF"/>
                </a:solidFill>
              </a:rPr>
              <a:t> Patrimonial</a:t>
            </a:r>
          </a:p>
        </p:txBody>
      </p:sp>
    </p:spTree>
    <p:extLst>
      <p:ext uri="{BB962C8B-B14F-4D97-AF65-F5344CB8AC3E}">
        <p14:creationId xmlns:p14="http://schemas.microsoft.com/office/powerpoint/2010/main" val="62742184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8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8229" grpId="0" animBg="1"/>
      <p:bldP spid="15882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17217" y="153922"/>
          <a:ext cx="8697016" cy="5946064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en-US" sz="5100" b="1" i="0" u="none" strike="noStrike" dirty="0">
                        <a:solidFill>
                          <a:srgbClr val="595959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en-US" sz="1300" b="1" i="0" u="none" strike="noStrike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en-US" sz="2100" b="1" i="0" u="none" strike="noStrike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1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16.200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7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39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Balanço patrimonial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14400" y="1735138"/>
            <a:ext cx="6749039" cy="4056062"/>
          </a:xfrm>
        </p:spPr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balanço deve apresentar as seguintes contas no Passivo: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contas a pagar comerciais;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provisões;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obrigações financeiras;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obrigações e ativos relativos à tributação;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impostos diferidos ativos e passivos;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obrigações associadas a ativos à disposição para venda;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participação de não controladores; e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535353"/>
                </a:solidFill>
              </a:rPr>
              <a:t>capital integralizado e reservas.</a:t>
            </a:r>
          </a:p>
        </p:txBody>
      </p:sp>
    </p:spTree>
    <p:extLst>
      <p:ext uri="{BB962C8B-B14F-4D97-AF65-F5344CB8AC3E}">
        <p14:creationId xmlns:p14="http://schemas.microsoft.com/office/powerpoint/2010/main" val="114666189"/>
      </p:ext>
    </p:extLst>
  </p:cSld>
  <p:clrMapOvr>
    <a:masterClrMapping/>
  </p:clrMapOvr>
  <p:transition spd="med">
    <p:pull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 </a:t>
            </a:r>
            <a:r>
              <a:rPr lang="en-US" dirty="0" err="1"/>
              <a:t>provisões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Dicionário Houaiss da língua portuguesa define a palavra provisão como uma “reunião de coisas quaisquer destinadas ao uso futuro; sortimento, estoque”.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Na Contabilidade a palavra “provisão” também tem o sentido de preservar recursos para uso futuro. </a:t>
            </a:r>
          </a:p>
          <a:p>
            <a:r>
              <a:rPr lang="pt-BR" dirty="0">
                <a:solidFill>
                  <a:srgbClr val="535353"/>
                </a:solidFill>
              </a:rPr>
              <a:t>Fazemos uma provisão quando temos uma despesa já consumida que terá de ser paga em um momento futuro. </a:t>
            </a:r>
          </a:p>
          <a:p>
            <a:r>
              <a:rPr lang="pt-BR" dirty="0">
                <a:solidFill>
                  <a:srgbClr val="535353"/>
                </a:solidFill>
              </a:rPr>
              <a:t>Provisões que representam obrigações financeiras são contas a pagar. </a:t>
            </a:r>
          </a:p>
          <a:p>
            <a:r>
              <a:rPr lang="pt-BR" dirty="0">
                <a:solidFill>
                  <a:srgbClr val="535353"/>
                </a:solidFill>
              </a:rPr>
              <a:t>Valor conhecido e prazo certo para pagamento. </a:t>
            </a:r>
          </a:p>
          <a:p>
            <a:r>
              <a:rPr lang="pt-BR" dirty="0">
                <a:solidFill>
                  <a:srgbClr val="535353"/>
                </a:solidFill>
              </a:rPr>
              <a:t>Passivo Circulante ou Não Circulante.</a:t>
            </a:r>
          </a:p>
          <a:p>
            <a:pPr>
              <a:buClr>
                <a:srgbClr val="000000"/>
              </a:buClr>
            </a:pPr>
            <a:endParaRPr lang="pt-BR" dirty="0">
              <a:solidFill>
                <a:srgbClr val="5353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609410"/>
      </p:ext>
    </p:extLst>
  </p:cSld>
  <p:clrMapOvr>
    <a:masterClrMapping/>
  </p:clrMapOvr>
  <p:transition spd="slow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As contas retificadoras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Também há provisões que representam estimativas de perdas e não obrigações financeiras.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Provisões que representam estimativas de perdas são reduções do Ativo.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São as contas retificadoras.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Às vezes há valores de itens patrimoniais que não espelham a realidade.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valor de custo do ativo deve ser ajustado pela perda de valor decorrente do uso ou desvalorização.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As contas retificadoras ajustam o valor destes itens.</a:t>
            </a:r>
          </a:p>
        </p:txBody>
      </p:sp>
    </p:spTree>
    <p:extLst>
      <p:ext uri="{BB962C8B-B14F-4D97-AF65-F5344CB8AC3E}">
        <p14:creationId xmlns:p14="http://schemas.microsoft.com/office/powerpoint/2010/main" val="499193942"/>
      </p:ext>
    </p:extLst>
  </p:cSld>
  <p:clrMapOvr>
    <a:masterClrMapping/>
  </p:clrMapOvr>
  <p:transition spd="slow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Balanço patrimonial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14400" y="1735138"/>
            <a:ext cx="6749039" cy="4056062"/>
          </a:xfrm>
        </p:spPr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balanço deve apresentar as seguintes contas no Ativo: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caixa e equivalentes de caixa;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clientes e outros recebíveis;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estoques;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ativos financeiros;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ativos disponíveis para venda;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ativos biológicos;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investimentos pela equivalência patrimonial;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propriedades para investimento;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imobilizado;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intangível; </a:t>
            </a:r>
          </a:p>
        </p:txBody>
      </p:sp>
    </p:spTree>
    <p:extLst>
      <p:ext uri="{BB962C8B-B14F-4D97-AF65-F5344CB8AC3E}">
        <p14:creationId xmlns:p14="http://schemas.microsoft.com/office/powerpoint/2010/main" val="748502045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  <a:latin typeface="+mn-lt"/>
              </a:rPr>
              <a:t>O objetivo fundamental da Contabilidade é gerar informações destinadas a apoiar o processo de tomada de decisões gerenciais. </a:t>
            </a:r>
          </a:p>
          <a:p>
            <a:pPr marL="0" indent="0" algn="r">
              <a:spcBef>
                <a:spcPts val="1200"/>
              </a:spcBef>
              <a:buClr>
                <a:srgbClr val="000000"/>
              </a:buClr>
              <a:buNone/>
            </a:pPr>
            <a:endParaRPr lang="pt-BR" i="1" dirty="0">
              <a:solidFill>
                <a:srgbClr val="535353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objetivo da Contabilidade</a:t>
            </a:r>
          </a:p>
        </p:txBody>
      </p:sp>
    </p:spTree>
    <p:extLst>
      <p:ext uri="{BB962C8B-B14F-4D97-AF65-F5344CB8AC3E}">
        <p14:creationId xmlns:p14="http://schemas.microsoft.com/office/powerpoint/2010/main" val="1411564080"/>
      </p:ext>
    </p:extLst>
  </p:cSld>
  <p:clrMapOvr>
    <a:masterClrMapping/>
  </p:clrMapOvr>
  <p:transition spd="slow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17217" y="153922"/>
          <a:ext cx="8697016" cy="5946064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en-US" sz="5100" b="1" i="0" u="none" strike="noStrike" dirty="0">
                        <a:solidFill>
                          <a:srgbClr val="595959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en-US" sz="1300" b="1" i="0" u="none" strike="noStrike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en-US" sz="2100" b="1" i="0" u="none" strike="noStrike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1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16.200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7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Balão Retangular Arredondado 9"/>
          <p:cNvSpPr/>
          <p:nvPr/>
        </p:nvSpPr>
        <p:spPr>
          <a:xfrm>
            <a:off x="5144299" y="1719813"/>
            <a:ext cx="3502176" cy="2826306"/>
          </a:xfrm>
          <a:prstGeom prst="wedgeRoundRectCallout">
            <a:avLst>
              <a:gd name="adj1" fmla="val -60775"/>
              <a:gd name="adj2" fmla="val -18704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Os bens e direitos estão em ordem decrescente de liquidez. </a:t>
            </a:r>
          </a:p>
          <a:p>
            <a:pPr fontAlgn="ctr"/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Liquidez é a capacidade do ativo ser transformado em dinheiro. </a:t>
            </a:r>
          </a:p>
        </p:txBody>
      </p:sp>
      <p:sp>
        <p:nvSpPr>
          <p:cNvPr id="6" name="Seta para Baixo 5"/>
          <p:cNvSpPr/>
          <p:nvPr/>
        </p:nvSpPr>
        <p:spPr>
          <a:xfrm>
            <a:off x="4411577" y="1488058"/>
            <a:ext cx="304800" cy="3613332"/>
          </a:xfrm>
          <a:prstGeom prst="downArrow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latin typeface="Century Gothic Negri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95947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070986"/>
              </p:ext>
            </p:extLst>
          </p:nvPr>
        </p:nvGraphicFramePr>
        <p:xfrm>
          <a:off x="217217" y="153922"/>
          <a:ext cx="8697016" cy="2619483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5100" b="1" i="0" u="none" strike="noStrike" noProof="0" dirty="0">
                          <a:solidFill>
                            <a:srgbClr val="595959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pt-BR" sz="5100" b="1" i="0" u="none" strike="noStrike" noProof="0" dirty="0">
                        <a:solidFill>
                          <a:srgbClr val="595959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Demonstrações Contábeis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pt-BR" sz="21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2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Salários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Dividendos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Provisão para Imposto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Balão Retangular Arredondado 10"/>
          <p:cNvSpPr/>
          <p:nvPr/>
        </p:nvSpPr>
        <p:spPr>
          <a:xfrm>
            <a:off x="5293788" y="946550"/>
            <a:ext cx="3502176" cy="2145268"/>
          </a:xfrm>
          <a:prstGeom prst="wedgeRoundRectCallout">
            <a:avLst>
              <a:gd name="adj1" fmla="val -71768"/>
              <a:gd name="adj2" fmla="val -1971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>
                <a:solidFill>
                  <a:srgbClr val="535353"/>
                </a:solidFill>
                <a:latin typeface="Century Gothic Negrito" charset="0"/>
              </a:rPr>
              <a:t>No Ativo Circulante estão os valores disponíveis, os estoques de mercadorias e os valores a receber no curto prazo. </a:t>
            </a:r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5" name="Balão Retangular Arredondado 14"/>
          <p:cNvSpPr/>
          <p:nvPr/>
        </p:nvSpPr>
        <p:spPr>
          <a:xfrm>
            <a:off x="217217" y="2921866"/>
            <a:ext cx="4294822" cy="2315528"/>
          </a:xfrm>
          <a:prstGeom prst="wedgeRoundRectCallout">
            <a:avLst>
              <a:gd name="adj1" fmla="val -35649"/>
              <a:gd name="adj2" fmla="val -64641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Estoques e contas a receber comerciais sempre são ativo circulante. </a:t>
            </a:r>
          </a:p>
          <a:p>
            <a:pPr fontAlgn="ctr">
              <a:spcBef>
                <a:spcPts val="600"/>
              </a:spcBef>
            </a:pPr>
            <a:endParaRPr lang="pt-BR" sz="2000" b="1" dirty="0">
              <a:solidFill>
                <a:srgbClr val="404040"/>
              </a:solidFill>
              <a:latin typeface="Century Gothic Negrito" charset="0"/>
            </a:endParaRPr>
          </a:p>
          <a:p>
            <a:pPr fontAlgn="ctr">
              <a:spcBef>
                <a:spcPts val="600"/>
              </a:spcBef>
            </a:pPr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Inclui a parcela circulante de ativos não circulantes.</a:t>
            </a:r>
          </a:p>
        </p:txBody>
      </p:sp>
    </p:spTree>
    <p:extLst>
      <p:ext uri="{BB962C8B-B14F-4D97-AF65-F5344CB8AC3E}">
        <p14:creationId xmlns:p14="http://schemas.microsoft.com/office/powerpoint/2010/main" val="18661805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104753"/>
              </p:ext>
            </p:extLst>
          </p:nvPr>
        </p:nvGraphicFramePr>
        <p:xfrm>
          <a:off x="217217" y="153922"/>
          <a:ext cx="8697016" cy="5946064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pt-BR" sz="5100" b="1" i="0" u="none" strike="noStrike" noProof="0" dirty="0">
                        <a:solidFill>
                          <a:srgbClr val="414141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pt-BR" sz="1300" b="1" i="0" u="none" strike="noStrike" noProof="0" dirty="0">
                        <a:solidFill>
                          <a:srgbClr val="414141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pt-BR" sz="2100" b="1" i="0" u="none" strike="noStrike" noProof="0" dirty="0">
                        <a:solidFill>
                          <a:srgbClr val="414141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2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535353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600" b="1" i="0" u="none" strike="noStrike" noProof="0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535353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535353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535353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Salários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535353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Dividendos a Pagar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535353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Provisão para Imposto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 a Longo Prazo.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7.000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1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 a Receber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Empréstimos a Pagar de Longo Prazo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 de Outras Empresas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16.200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Uso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Depreciação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Lucros ou Prejuízos Acumulados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Amortização Acumulada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7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23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Balão Retangular Arredondado 24"/>
          <p:cNvSpPr/>
          <p:nvPr/>
        </p:nvSpPr>
        <p:spPr>
          <a:xfrm>
            <a:off x="5313421" y="2461360"/>
            <a:ext cx="3502176" cy="2485787"/>
          </a:xfrm>
          <a:prstGeom prst="wedgeRoundRectCallout">
            <a:avLst>
              <a:gd name="adj1" fmla="val -71768"/>
              <a:gd name="adj2" fmla="val -1971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Valores a receber em prazos superiores a um ano.</a:t>
            </a:r>
            <a:r>
              <a:rPr lang="pt-BR" sz="2000" b="1" dirty="0">
                <a:solidFill>
                  <a:srgbClr val="404040"/>
                </a:solidFill>
                <a:latin typeface="Century Gothic Negrito" charset="0"/>
                <a:cs typeface="Arial Unicode MS" charset="0"/>
              </a:rPr>
              <a:t> </a:t>
            </a:r>
          </a:p>
          <a:p>
            <a:pPr fontAlgn="ctr"/>
            <a:endParaRPr lang="pt-BR" sz="2000" b="1" dirty="0">
              <a:solidFill>
                <a:srgbClr val="404040"/>
              </a:solidFill>
              <a:latin typeface="Century Gothic Negrito" charset="0"/>
              <a:cs typeface="Arial Unicode MS" charset="0"/>
            </a:endParaRPr>
          </a:p>
          <a:p>
            <a:pPr fontAlgn="ctr"/>
            <a:r>
              <a:rPr lang="pt-BR" sz="2000" b="1" dirty="0">
                <a:solidFill>
                  <a:srgbClr val="404040"/>
                </a:solidFill>
                <a:latin typeface="Century Gothic Negrito" charset="0"/>
                <a:cs typeface="Arial Unicode MS" charset="0"/>
              </a:rPr>
              <a:t>Empréstimos a sócios, mesmo que o prazo contratado seja menor. </a:t>
            </a:r>
          </a:p>
        </p:txBody>
      </p:sp>
      <p:sp>
        <p:nvSpPr>
          <p:cNvPr id="26" name="Balão Retangular Arredondado 25"/>
          <p:cNvSpPr/>
          <p:nvPr/>
        </p:nvSpPr>
        <p:spPr>
          <a:xfrm>
            <a:off x="5312014" y="3294462"/>
            <a:ext cx="3502176" cy="2145268"/>
          </a:xfrm>
          <a:prstGeom prst="wedgeRoundRectCallout">
            <a:avLst>
              <a:gd name="adj1" fmla="val -71768"/>
              <a:gd name="adj2" fmla="val -1971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Participações em outras empresas com intenção de permanência.</a:t>
            </a:r>
          </a:p>
          <a:p>
            <a:pPr fontAlgn="ctr"/>
            <a:endParaRPr lang="pt-BR" sz="2000" b="1" dirty="0">
              <a:solidFill>
                <a:srgbClr val="404040"/>
              </a:solidFill>
              <a:latin typeface="Century Gothic Negrito" charset="0"/>
            </a:endParaRPr>
          </a:p>
          <a:p>
            <a:pPr fontAlgn="ctr"/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Bens não utilizados na atividade-fim. </a:t>
            </a:r>
          </a:p>
        </p:txBody>
      </p:sp>
      <p:sp>
        <p:nvSpPr>
          <p:cNvPr id="27" name="Balão Retangular Arredondado 26"/>
          <p:cNvSpPr/>
          <p:nvPr/>
        </p:nvSpPr>
        <p:spPr>
          <a:xfrm>
            <a:off x="5287418" y="4114045"/>
            <a:ext cx="3502176" cy="1123712"/>
          </a:xfrm>
          <a:prstGeom prst="wedgeRoundRectCallout">
            <a:avLst>
              <a:gd name="adj1" fmla="val -71768"/>
              <a:gd name="adj2" fmla="val -1971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Estrutura física utilizada pela empresa para funcionar.</a:t>
            </a:r>
          </a:p>
        </p:txBody>
      </p:sp>
      <p:sp>
        <p:nvSpPr>
          <p:cNvPr id="28" name="Balão Retangular Arredondado 27"/>
          <p:cNvSpPr/>
          <p:nvPr/>
        </p:nvSpPr>
        <p:spPr>
          <a:xfrm>
            <a:off x="5299793" y="4703006"/>
            <a:ext cx="3502176" cy="1804749"/>
          </a:xfrm>
          <a:prstGeom prst="wedgeRoundRectCallout">
            <a:avLst>
              <a:gd name="adj1" fmla="val -71768"/>
              <a:gd name="adj2" fmla="val -1971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404040"/>
                </a:solidFill>
                <a:latin typeface="Century Gothic Negrito" charset="0"/>
              </a:rPr>
              <a:t>Bens não corpóreos, como marcas e patentes, softwares, direitos legais e contratuais.</a:t>
            </a:r>
          </a:p>
        </p:txBody>
      </p:sp>
      <p:sp>
        <p:nvSpPr>
          <p:cNvPr id="10" name="Balão Retangular Arredondado 9"/>
          <p:cNvSpPr/>
          <p:nvPr/>
        </p:nvSpPr>
        <p:spPr>
          <a:xfrm>
            <a:off x="217217" y="90375"/>
            <a:ext cx="4274572" cy="2145268"/>
          </a:xfrm>
          <a:prstGeom prst="wedgeRoundRectCallout">
            <a:avLst>
              <a:gd name="adj1" fmla="val -3975"/>
              <a:gd name="adj2" fmla="val 77494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Os valores menos líquidos são classificados no Ativo Não Circulante. </a:t>
            </a:r>
          </a:p>
          <a:p>
            <a:pPr fontAlgn="ctr"/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Esse grupo se divide em quatro subgrupos: </a:t>
            </a:r>
          </a:p>
        </p:txBody>
      </p:sp>
    </p:spTree>
    <p:extLst>
      <p:ext uri="{BB962C8B-B14F-4D97-AF65-F5344CB8AC3E}">
        <p14:creationId xmlns:p14="http://schemas.microsoft.com/office/powerpoint/2010/main" val="8976377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17217" y="153922"/>
          <a:ext cx="8697016" cy="5946064"/>
        </p:xfrm>
        <a:graphic>
          <a:graphicData uri="http://schemas.openxmlformats.org/drawingml/2006/table">
            <a:tbl>
              <a:tblPr/>
              <a:tblGrid>
                <a:gridCol w="3421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5771">
                <a:tc rowSpan="2">
                  <a:txBody>
                    <a:bodyPr/>
                    <a:lstStyle/>
                    <a:p>
                      <a:pPr algn="r" fontAlgn="ctr"/>
                      <a:endParaRPr lang="en-US" sz="5100" b="1" i="0" u="none" strike="noStrike" dirty="0">
                        <a:solidFill>
                          <a:srgbClr val="595959"/>
                        </a:solidFill>
                        <a:effectLst/>
                        <a:latin typeface="Cambria"/>
                      </a:endParaRP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en-US" sz="1300" b="1" i="0" u="none" strike="noStrike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endParaRPr lang="en-US" sz="2100" b="1" i="0" u="none" strike="noStrike">
                        <a:solidFill>
                          <a:srgbClr val="595959"/>
                        </a:solidFill>
                        <a:effectLst/>
                        <a:latin typeface="Segoe UI"/>
                      </a:endParaRP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3525" marR="13525" marT="13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11.800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17.100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.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1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16.200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1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7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62309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3525" marR="13525" marT="13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4" name="Table 1"/>
          <p:cNvGraphicFramePr>
            <a:graphicFrameLocks noGrp="1"/>
          </p:cNvGraphicFramePr>
          <p:nvPr>
            <p:extLst/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4724742"/>
      </p:ext>
    </p:extLst>
  </p:cSld>
  <p:clrMapOvr>
    <a:masterClrMapping/>
  </p:clrMapOvr>
  <p:transition spd="slow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26" name="Rectangle 2"/>
          <p:cNvSpPr>
            <a:spLocks noChangeArrowheads="1"/>
          </p:cNvSpPr>
          <p:nvPr/>
        </p:nvSpPr>
        <p:spPr bwMode="auto">
          <a:xfrm>
            <a:off x="755650" y="1392238"/>
            <a:ext cx="79930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defTabSz="762000"/>
            <a:endParaRPr lang="pt-BR" sz="2100" b="1" dirty="0">
              <a:solidFill>
                <a:srgbClr val="1C3974"/>
              </a:solidFill>
              <a:latin typeface="Century Gothic Negrito" charset="0"/>
            </a:endParaRPr>
          </a:p>
        </p:txBody>
      </p:sp>
      <p:sp>
        <p:nvSpPr>
          <p:cNvPr id="1588227" name="Rectangle 3"/>
          <p:cNvSpPr>
            <a:spLocks noChangeAspect="1" noChangeArrowheads="1"/>
          </p:cNvSpPr>
          <p:nvPr/>
        </p:nvSpPr>
        <p:spPr bwMode="auto">
          <a:xfrm>
            <a:off x="617626" y="2209800"/>
            <a:ext cx="3887788" cy="412934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ATIVO</a:t>
            </a:r>
          </a:p>
        </p:txBody>
      </p:sp>
      <p:sp>
        <p:nvSpPr>
          <p:cNvPr id="1588228" name="Rectangle 4"/>
          <p:cNvSpPr>
            <a:spLocks noChangeAspect="1" noChangeArrowheads="1"/>
          </p:cNvSpPr>
          <p:nvPr/>
        </p:nvSpPr>
        <p:spPr bwMode="auto">
          <a:xfrm>
            <a:off x="617626" y="2781300"/>
            <a:ext cx="3905250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square" lIns="90000" tIns="46800" rIns="90000" bIns="46800">
            <a:noAutofit/>
          </a:bodyPr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               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$ 40,00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$ 20,00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Realizável a Longo Prazo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Investimentos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Imobilizado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                    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$ 20,00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Intangível</a:t>
            </a:r>
          </a:p>
          <a:p>
            <a:pPr marL="0" lvl="1" algn="just">
              <a:lnSpc>
                <a:spcPct val="70000"/>
              </a:lnSpc>
              <a:spcBef>
                <a:spcPts val="1200"/>
              </a:spcBef>
            </a:pP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TOTAL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 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$ 60,00   </a:t>
            </a:r>
          </a:p>
        </p:txBody>
      </p:sp>
      <p:sp>
        <p:nvSpPr>
          <p:cNvPr id="1588229" name="Rectangle 5"/>
          <p:cNvSpPr>
            <a:spLocks noChangeAspect="1" noChangeArrowheads="1"/>
          </p:cNvSpPr>
          <p:nvPr/>
        </p:nvSpPr>
        <p:spPr bwMode="auto">
          <a:xfrm>
            <a:off x="4649876" y="2209800"/>
            <a:ext cx="3960813" cy="366767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PASSIVO</a:t>
            </a:r>
          </a:p>
        </p:txBody>
      </p:sp>
      <p:sp>
        <p:nvSpPr>
          <p:cNvPr id="1588230" name="Rectangle 6"/>
          <p:cNvSpPr>
            <a:spLocks noChangeAspect="1" noChangeArrowheads="1"/>
          </p:cNvSpPr>
          <p:nvPr/>
        </p:nvSpPr>
        <p:spPr bwMode="auto">
          <a:xfrm>
            <a:off x="4649876" y="2781300"/>
            <a:ext cx="3959225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square" lIns="90000" tIns="46800" rIns="90000" bIns="46800"/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$ 10,00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$ 10,00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PATRIMÔNIO LÍQUIDO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$ 40,00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Capital          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$ 30,00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Lucro             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$ 10,00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dbl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TOTAL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 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$ 60,00   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</a:pPr>
            <a:endParaRPr lang="pt-BR" sz="17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pt-BR" dirty="0">
                <a:solidFill>
                  <a:srgbClr val="FFFFFF"/>
                </a:solidFill>
              </a:rPr>
              <a:t>Analisando o Balanço</a:t>
            </a:r>
          </a:p>
        </p:txBody>
      </p:sp>
      <p:sp>
        <p:nvSpPr>
          <p:cNvPr id="11" name="Balão Retangular Arredondado 10"/>
          <p:cNvSpPr/>
          <p:nvPr/>
        </p:nvSpPr>
        <p:spPr>
          <a:xfrm>
            <a:off x="4293421" y="2461939"/>
            <a:ext cx="4314092" cy="1346087"/>
          </a:xfrm>
          <a:prstGeom prst="wedgeRoundRectCallout">
            <a:avLst>
              <a:gd name="adj1" fmla="val 28895"/>
              <a:gd name="adj2" fmla="val 69549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$ 30,00 foram aportados pelos sócios capitalistas e $ 10,00 ganhos através do trabalho da empresa. </a:t>
            </a:r>
          </a:p>
        </p:txBody>
      </p:sp>
      <p:sp>
        <p:nvSpPr>
          <p:cNvPr id="12" name="Balão Retangular Arredondado 11"/>
          <p:cNvSpPr/>
          <p:nvPr/>
        </p:nvSpPr>
        <p:spPr>
          <a:xfrm>
            <a:off x="1468979" y="1839700"/>
            <a:ext cx="4314092" cy="1003656"/>
          </a:xfrm>
          <a:prstGeom prst="wedgeRoundRectCallou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Estes recursos estão aplicados parte em ativos de curto prazo e parte em bens de uso.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4293421" y="1949741"/>
            <a:ext cx="4314092" cy="831559"/>
          </a:xfrm>
          <a:prstGeom prst="wedgeRoundRectCallout">
            <a:avLst>
              <a:gd name="adj1" fmla="val 28895"/>
              <a:gd name="adj2" fmla="val 69549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$ 20,00  foram emprestados por terceiros a curto e longo prazos.</a:t>
            </a:r>
          </a:p>
        </p:txBody>
      </p:sp>
      <p:sp>
        <p:nvSpPr>
          <p:cNvPr id="14" name="Balão Retangular Arredondado 13"/>
          <p:cNvSpPr/>
          <p:nvPr/>
        </p:nvSpPr>
        <p:spPr>
          <a:xfrm>
            <a:off x="2595135" y="3667906"/>
            <a:ext cx="4314092" cy="1312984"/>
          </a:xfrm>
          <a:prstGeom prst="wedgeRoundRectCallou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 análise do balanço indica que a empresa controla um patrimônio no valor total de $ 60,00</a:t>
            </a:r>
          </a:p>
        </p:txBody>
      </p:sp>
      <p:sp>
        <p:nvSpPr>
          <p:cNvPr id="15" name="Rounded Rectangle 3"/>
          <p:cNvSpPr/>
          <p:nvPr/>
        </p:nvSpPr>
        <p:spPr>
          <a:xfrm>
            <a:off x="576263" y="5943904"/>
            <a:ext cx="8014920" cy="442674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lucro pertence ao sócio mas, e quando há prejuízo?</a:t>
            </a:r>
          </a:p>
        </p:txBody>
      </p:sp>
    </p:spTree>
    <p:extLst>
      <p:ext uri="{BB962C8B-B14F-4D97-AF65-F5344CB8AC3E}">
        <p14:creationId xmlns:p14="http://schemas.microsoft.com/office/powerpoint/2010/main" val="60316531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26" name="Rectangle 2"/>
          <p:cNvSpPr>
            <a:spLocks noChangeArrowheads="1"/>
          </p:cNvSpPr>
          <p:nvPr/>
        </p:nvSpPr>
        <p:spPr bwMode="auto">
          <a:xfrm>
            <a:off x="755650" y="1392238"/>
            <a:ext cx="79930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defTabSz="762000"/>
            <a:endParaRPr lang="pt-BR" sz="2100" b="1" dirty="0">
              <a:solidFill>
                <a:srgbClr val="1C3974"/>
              </a:solidFill>
              <a:latin typeface="Century Gothic Negrito" charset="0"/>
            </a:endParaRPr>
          </a:p>
        </p:txBody>
      </p:sp>
      <p:sp>
        <p:nvSpPr>
          <p:cNvPr id="1588227" name="Rectangle 3"/>
          <p:cNvSpPr>
            <a:spLocks noChangeAspect="1" noChangeArrowheads="1"/>
          </p:cNvSpPr>
          <p:nvPr/>
        </p:nvSpPr>
        <p:spPr bwMode="auto">
          <a:xfrm>
            <a:off x="617626" y="2209800"/>
            <a:ext cx="3887788" cy="412934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ATIVO</a:t>
            </a:r>
          </a:p>
        </p:txBody>
      </p:sp>
      <p:sp>
        <p:nvSpPr>
          <p:cNvPr id="1588228" name="Rectangle 4"/>
          <p:cNvSpPr>
            <a:spLocks noChangeAspect="1" noChangeArrowheads="1"/>
          </p:cNvSpPr>
          <p:nvPr/>
        </p:nvSpPr>
        <p:spPr bwMode="auto">
          <a:xfrm>
            <a:off x="617626" y="2781300"/>
            <a:ext cx="3905250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square" lIns="90000" tIns="46800" rIns="90000" bIns="46800">
            <a:noAutofit/>
          </a:bodyPr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               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$ 20,00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$ 20,00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rgbClr val="8AA28B"/>
                </a:solidFill>
                <a:latin typeface="Century Gothic Negrito" charset="0"/>
                <a:cs typeface="Arial Unicode MS" charset="0"/>
              </a:rPr>
              <a:t>Realizável a Longo Prazo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rgbClr val="8AA28B"/>
                </a:solidFill>
                <a:latin typeface="Century Gothic Negrito" charset="0"/>
                <a:cs typeface="Arial Unicode MS" charset="0"/>
              </a:rPr>
              <a:t>Investimentos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Imobilizado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                    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$ 20,00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rgbClr val="8AA28B"/>
                </a:solidFill>
                <a:latin typeface="Century Gothic Negrito" charset="0"/>
                <a:cs typeface="Arial Unicode MS" charset="0"/>
              </a:rPr>
              <a:t>Intangível</a:t>
            </a:r>
          </a:p>
          <a:p>
            <a:pPr marL="0" lvl="1" algn="just">
              <a:lnSpc>
                <a:spcPct val="70000"/>
              </a:lnSpc>
              <a:spcBef>
                <a:spcPts val="1200"/>
              </a:spcBef>
            </a:pP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TOTAL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 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$ 40,00   </a:t>
            </a:r>
          </a:p>
        </p:txBody>
      </p:sp>
      <p:sp>
        <p:nvSpPr>
          <p:cNvPr id="1588229" name="Rectangle 5"/>
          <p:cNvSpPr>
            <a:spLocks noChangeAspect="1" noChangeArrowheads="1"/>
          </p:cNvSpPr>
          <p:nvPr/>
        </p:nvSpPr>
        <p:spPr bwMode="auto">
          <a:xfrm>
            <a:off x="4649876" y="2209800"/>
            <a:ext cx="3960813" cy="366767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PASSIVO</a:t>
            </a:r>
          </a:p>
        </p:txBody>
      </p:sp>
      <p:sp>
        <p:nvSpPr>
          <p:cNvPr id="1588230" name="Rectangle 6"/>
          <p:cNvSpPr>
            <a:spLocks noChangeAspect="1" noChangeArrowheads="1"/>
          </p:cNvSpPr>
          <p:nvPr/>
        </p:nvSpPr>
        <p:spPr bwMode="auto">
          <a:xfrm>
            <a:off x="4649876" y="2781300"/>
            <a:ext cx="3959225" cy="2833779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square" lIns="90000" tIns="46800" rIns="90000" bIns="46800"/>
          <a:lstStyle/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CIRCULANTE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$ 10,00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NÃO CIRCULANTE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$ 10,00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PATRIMÔNIO LÍQUIDO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</a:t>
            </a:r>
            <a:r>
              <a:rPr lang="pt-BR" sz="1700" b="1" u="sng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$ 20,00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Capital          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$ 30,00</a:t>
            </a:r>
          </a:p>
          <a:p>
            <a:pPr marL="457200" lvl="2" algn="just">
              <a:spcBef>
                <a:spcPts val="6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Prejuízo                           ($ 10,00)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u="dbl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TOTAL</a:t>
            </a: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                                      </a:t>
            </a:r>
            <a:r>
              <a:rPr lang="pt-BR" sz="1700" b="1" dirty="0">
                <a:solidFill>
                  <a:srgbClr val="809881"/>
                </a:solidFill>
                <a:latin typeface="Century Gothic Negrito" charset="0"/>
                <a:cs typeface="Arial Unicode MS" charset="0"/>
              </a:rPr>
              <a:t> </a:t>
            </a:r>
            <a:r>
              <a:rPr lang="pt-BR" sz="1700" b="1" u="dbl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$ 40,00   </a:t>
            </a: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  <a:p>
            <a:pPr algn="l">
              <a:lnSpc>
                <a:spcPct val="70000"/>
              </a:lnSpc>
            </a:pPr>
            <a:endParaRPr lang="pt-BR" sz="17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en-US" dirty="0" err="1">
                <a:solidFill>
                  <a:srgbClr val="FFFFFF"/>
                </a:solidFill>
              </a:rPr>
              <a:t>Analisando</a:t>
            </a:r>
            <a:r>
              <a:rPr lang="en-US" dirty="0">
                <a:solidFill>
                  <a:srgbClr val="FFFFFF"/>
                </a:solidFill>
              </a:rPr>
              <a:t> o </a:t>
            </a:r>
            <a:r>
              <a:rPr lang="en-US" dirty="0" err="1">
                <a:solidFill>
                  <a:srgbClr val="FFFFFF"/>
                </a:solidFill>
              </a:rPr>
              <a:t>Balanço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Balão Retangular Arredondado 10"/>
          <p:cNvSpPr/>
          <p:nvPr/>
        </p:nvSpPr>
        <p:spPr>
          <a:xfrm>
            <a:off x="4318454" y="2977437"/>
            <a:ext cx="4314092" cy="1172954"/>
          </a:xfrm>
          <a:prstGeom prst="wedgeRoundRectCallout">
            <a:avLst>
              <a:gd name="adj1" fmla="val 38678"/>
              <a:gd name="adj2" fmla="val 97134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valor do prejuízo é representado como um valor negativo. </a:t>
            </a:r>
          </a:p>
        </p:txBody>
      </p:sp>
      <p:sp>
        <p:nvSpPr>
          <p:cNvPr id="12" name="Rounded Rectangle 3"/>
          <p:cNvSpPr/>
          <p:nvPr/>
        </p:nvSpPr>
        <p:spPr>
          <a:xfrm>
            <a:off x="576263" y="5943904"/>
            <a:ext cx="8014920" cy="442674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Investiu $ 30,00 e agora só existem $ 20,00. Teve prejuízo.</a:t>
            </a:r>
          </a:p>
        </p:txBody>
      </p:sp>
      <p:sp>
        <p:nvSpPr>
          <p:cNvPr id="13" name="Rounded Rectangle 3"/>
          <p:cNvSpPr/>
          <p:nvPr/>
        </p:nvSpPr>
        <p:spPr>
          <a:xfrm>
            <a:off x="594181" y="1268041"/>
            <a:ext cx="8014920" cy="783193"/>
          </a:xfrm>
          <a:prstGeom prst="roundRect">
            <a:avLst/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lucro pertence ao sócio mas, quando há prejuízo, o sacrificado é ele.</a:t>
            </a:r>
          </a:p>
        </p:txBody>
      </p:sp>
    </p:spTree>
    <p:extLst>
      <p:ext uri="{BB962C8B-B14F-4D97-AF65-F5344CB8AC3E}">
        <p14:creationId xmlns:p14="http://schemas.microsoft.com/office/powerpoint/2010/main" val="17698135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Entendendo  Balanços</a:t>
            </a:r>
            <a:endParaRPr lang="pt-BR" i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Clr>
                <a:srgbClr val="000000"/>
              </a:buClr>
              <a:buNone/>
            </a:pPr>
            <a:r>
              <a:rPr lang="pt-BR" b="1" dirty="0">
                <a:solidFill>
                  <a:srgbClr val="535353"/>
                </a:solidFill>
              </a:rPr>
              <a:t>Guia Prático para Análise e Interpretação das Demonstrações Contábeis</a:t>
            </a:r>
          </a:p>
          <a:p>
            <a:pPr marL="0" indent="0">
              <a:buClr>
                <a:srgbClr val="000000"/>
              </a:buClr>
              <a:buNone/>
            </a:pPr>
            <a:endParaRPr lang="pt-BR" b="1" dirty="0">
              <a:solidFill>
                <a:srgbClr val="535353"/>
              </a:solidFill>
            </a:endParaRPr>
          </a:p>
          <a:p>
            <a:pPr marL="0" indent="0">
              <a:buClr>
                <a:srgbClr val="000000"/>
              </a:buClr>
              <a:buNone/>
            </a:pPr>
            <a:r>
              <a:rPr lang="pt-BR" dirty="0">
                <a:solidFill>
                  <a:srgbClr val="535353"/>
                </a:solidFill>
              </a:rPr>
              <a:t>Módulo </a:t>
            </a:r>
            <a:r>
              <a:rPr lang="pt-BR" dirty="0" err="1">
                <a:solidFill>
                  <a:srgbClr val="535353"/>
                </a:solidFill>
              </a:rPr>
              <a:t>I</a:t>
            </a:r>
            <a:r>
              <a:rPr lang="pt-BR" dirty="0">
                <a:solidFill>
                  <a:srgbClr val="535353"/>
                </a:solidFill>
              </a:rPr>
              <a:t> Demonstrações Contábeis</a:t>
            </a:r>
          </a:p>
          <a:p>
            <a:pPr marL="0" indent="0">
              <a:buClr>
                <a:srgbClr val="000000"/>
              </a:buClr>
              <a:buNone/>
            </a:pPr>
            <a:endParaRPr lang="pt-BR" b="1" dirty="0">
              <a:solidFill>
                <a:srgbClr val="535353"/>
              </a:solidFill>
            </a:endParaRPr>
          </a:p>
          <a:p>
            <a:pPr marL="1036638" indent="-1036638">
              <a:buClr>
                <a:srgbClr val="000000"/>
              </a:buClr>
              <a:buNone/>
            </a:pPr>
            <a:r>
              <a:rPr lang="pt-BR" b="1" dirty="0">
                <a:solidFill>
                  <a:srgbClr val="535353"/>
                </a:solidFill>
              </a:rPr>
              <a:t>Vídeo 2 Demonstração do Resultado e Notas Explicativas</a:t>
            </a:r>
          </a:p>
        </p:txBody>
      </p:sp>
    </p:spTree>
    <p:extLst>
      <p:ext uri="{BB962C8B-B14F-4D97-AF65-F5344CB8AC3E}">
        <p14:creationId xmlns:p14="http://schemas.microsoft.com/office/powerpoint/2010/main" val="1677301220"/>
      </p:ext>
    </p:extLst>
  </p:cSld>
  <p:clrMapOvr>
    <a:masterClrMapping/>
  </p:clrMapOvr>
  <p:transition spd="slow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Mensuração do desempenho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O patrimônio produz resultados positivos e negativos. </a:t>
            </a:r>
          </a:p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Os elementos relacionados à mensuração do desempenho são as receitas e as despesas.</a:t>
            </a:r>
          </a:p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Receitas e despesas são contas de resultados.</a:t>
            </a:r>
          </a:p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Uma receita é um resultado positivo, representa uma entrada, uma origem de recursos.</a:t>
            </a:r>
          </a:p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Uma despesa é um resultado negativo, representa uma saída, um consumo de recursos.</a:t>
            </a:r>
          </a:p>
        </p:txBody>
      </p:sp>
    </p:spTree>
    <p:extLst>
      <p:ext uri="{BB962C8B-B14F-4D97-AF65-F5344CB8AC3E}">
        <p14:creationId xmlns:p14="http://schemas.microsoft.com/office/powerpoint/2010/main" val="622093634"/>
      </p:ext>
    </p:extLst>
  </p:cSld>
  <p:clrMapOvr>
    <a:masterClrMapping/>
  </p:clrMapOvr>
  <p:transition spd="med">
    <p:pull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Mensuração do desempenho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Despesas são gastos irrecuperáveis, ao contrário dos investimentos.</a:t>
            </a:r>
          </a:p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Há investimentos que perdem valor com o tempo, e esse valor perdido é uma despesa.</a:t>
            </a:r>
          </a:p>
          <a:p>
            <a:pPr fontAlgn="ctr">
              <a:buClr>
                <a:srgbClr val="000000"/>
              </a:buClr>
            </a:pPr>
            <a:r>
              <a:rPr lang="pt-BR" b="0" dirty="0">
                <a:solidFill>
                  <a:srgbClr val="535353"/>
                </a:solidFill>
              </a:rPr>
              <a:t>A mensuração do desempenho da empresa é feita através da comparação das receitas ganhas com as despesas consumidas.</a:t>
            </a:r>
          </a:p>
          <a:p>
            <a:endParaRPr lang="pt-BR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4600" y="4557649"/>
            <a:ext cx="426720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81320" dir="2319588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fontAlgn="ctr"/>
            <a:r>
              <a:rPr lang="pt-BR" sz="2000" dirty="0">
                <a:solidFill>
                  <a:srgbClr val="0070C0"/>
                </a:solidFill>
                <a:latin typeface="Century Gothic Negrito" charset="0"/>
              </a:rPr>
              <a:t>Receitas </a:t>
            </a:r>
            <a:r>
              <a:rPr lang="pt-BR" sz="2000" dirty="0">
                <a:solidFill>
                  <a:srgbClr val="535353"/>
                </a:solidFill>
                <a:latin typeface="Century Gothic Negrito" charset="0"/>
              </a:rPr>
              <a:t>&gt; </a:t>
            </a:r>
            <a:r>
              <a:rPr lang="pt-BR" sz="2000" dirty="0">
                <a:solidFill>
                  <a:srgbClr val="FF0000"/>
                </a:solidFill>
                <a:latin typeface="Century Gothic Negrito" charset="0"/>
              </a:rPr>
              <a:t>Despesas</a:t>
            </a:r>
            <a:r>
              <a:rPr lang="pt-BR" sz="2000" dirty="0">
                <a:solidFill>
                  <a:srgbClr val="535353"/>
                </a:solidFill>
                <a:latin typeface="Century Gothic Negrito" charset="0"/>
              </a:rPr>
              <a:t> = </a:t>
            </a:r>
            <a:r>
              <a:rPr lang="pt-BR" sz="2000" dirty="0">
                <a:solidFill>
                  <a:srgbClr val="0070C0"/>
                </a:solidFill>
                <a:latin typeface="Century Gothic Negrito" charset="0"/>
              </a:rPr>
              <a:t>Lucro</a:t>
            </a:r>
            <a:r>
              <a:rPr lang="pt-BR" sz="2000" dirty="0">
                <a:solidFill>
                  <a:srgbClr val="535353"/>
                </a:solidFill>
                <a:latin typeface="Century Gothic Negrito" charset="0"/>
              </a:rPr>
              <a:t>.</a:t>
            </a:r>
          </a:p>
          <a:p>
            <a:pPr fontAlgn="ctr"/>
            <a:r>
              <a:rPr lang="pt-BR" sz="2000" dirty="0">
                <a:solidFill>
                  <a:srgbClr val="0070C0"/>
                </a:solidFill>
                <a:latin typeface="Century Gothic Negrito" charset="0"/>
              </a:rPr>
              <a:t>Receitas</a:t>
            </a:r>
            <a:r>
              <a:rPr lang="pt-BR" sz="2000" dirty="0">
                <a:solidFill>
                  <a:srgbClr val="535353"/>
                </a:solidFill>
                <a:latin typeface="Century Gothic Negrito" charset="0"/>
              </a:rPr>
              <a:t> &lt; </a:t>
            </a:r>
            <a:r>
              <a:rPr lang="pt-BR" sz="2000" dirty="0">
                <a:solidFill>
                  <a:srgbClr val="FF0000"/>
                </a:solidFill>
                <a:latin typeface="Century Gothic Negrito" charset="0"/>
              </a:rPr>
              <a:t>Despesas</a:t>
            </a:r>
            <a:r>
              <a:rPr lang="pt-BR" sz="2000" dirty="0">
                <a:solidFill>
                  <a:srgbClr val="535353"/>
                </a:solidFill>
                <a:latin typeface="Century Gothic Negrito" charset="0"/>
              </a:rPr>
              <a:t> = </a:t>
            </a:r>
            <a:r>
              <a:rPr lang="pt-BR" sz="2000" dirty="0">
                <a:solidFill>
                  <a:srgbClr val="FF0000"/>
                </a:solidFill>
                <a:latin typeface="Century Gothic Negrito" charset="0"/>
              </a:rPr>
              <a:t>Prejuízo</a:t>
            </a:r>
            <a:r>
              <a:rPr lang="pt-BR" sz="2000" dirty="0">
                <a:solidFill>
                  <a:srgbClr val="535353"/>
                </a:solidFill>
                <a:latin typeface="Century Gothic Negrito" charset="0"/>
              </a:rPr>
              <a:t>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Receitas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Receitas são aumentos do patrimônio líquido que não sejam decorrentes de aporte dos proprietários da entidade.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As receitas devem ser mensuradas pelo valor justo do montante recebido ou a receber, diminuído de quaisquer descontos e abatimentos concedidos bem como todos os valores coletados em nome de terceiros. </a:t>
            </a:r>
          </a:p>
        </p:txBody>
      </p:sp>
    </p:spTree>
    <p:extLst>
      <p:ext uri="{BB962C8B-B14F-4D97-AF65-F5344CB8AC3E}">
        <p14:creationId xmlns:p14="http://schemas.microsoft.com/office/powerpoint/2010/main" val="169483007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Demonstrações contábeis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Representação estruturada da posição patrimonial e financeira, do desempenho e das mudanças na posição financeira da entidade.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As posições patrimonial e financeira são informadas pelo balanço patrimonial.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desempenho é informado na demonstração do resultado.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As informações sobre as alterações na posição financeira podem ser fornecidas pela demonstração dos fluxos de caixa ou pela demonstração das origens e aplicações de recursos. </a:t>
            </a:r>
          </a:p>
        </p:txBody>
      </p:sp>
    </p:spTree>
    <p:extLst>
      <p:ext uri="{BB962C8B-B14F-4D97-AF65-F5344CB8AC3E}">
        <p14:creationId xmlns:p14="http://schemas.microsoft.com/office/powerpoint/2010/main" val="768193721"/>
      </p:ext>
    </p:extLst>
  </p:cSld>
  <p:clrMapOvr>
    <a:masterClrMapping/>
  </p:clrMapOvr>
  <p:transition spd="slow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Reconhecimento das receitas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 receita deve ser reconhecida quando houver suficiente grau de certeza que resultará em aumento de benefícios econômicos futuros e o valor puder ser mensurado com confiabilidade.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reconhecimento da receita implica em um aumento no ativo ou em uma diminuição nos passivos.</a:t>
            </a:r>
          </a:p>
        </p:txBody>
      </p:sp>
    </p:spTree>
    <p:extLst>
      <p:ext uri="{BB962C8B-B14F-4D97-AF65-F5344CB8AC3E}">
        <p14:creationId xmlns:p14="http://schemas.microsoft.com/office/powerpoint/2010/main" val="1383960411"/>
      </p:ext>
    </p:extLst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Despesas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Despesas são decréscimos do patrimônio líquido que não sejam decorrentes de distribuição aos proprietários da entidade.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 definição de despesas abrange os recursos consumidos na obtenção de receitas, na produção de bens ou serviços vendidos e as perdas.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Perdas são gastos que não produzem benefícios econômicos futuros. </a:t>
            </a:r>
          </a:p>
        </p:txBody>
      </p:sp>
    </p:spTree>
    <p:extLst>
      <p:ext uri="{BB962C8B-B14F-4D97-AF65-F5344CB8AC3E}">
        <p14:creationId xmlns:p14="http://schemas.microsoft.com/office/powerpoint/2010/main" val="336135205"/>
      </p:ext>
    </p:extLst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Reconhecimento das despesas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As despesas devem ser reconhecidas quando resultarem em decréscimo nos benefícios econômicos futuros e o valor puder ser mensurado com confiabilidade.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reconhecimento de uma despesa implica em um aumento nos passivos ou em uma diminuição nos ativos.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As despesas associadas ao uso dos ativos devem ser reconhecidas como depreciação ou amortização.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Receitas e despesas que resultem dos mesmos eventos devem ser reconhecidas simultaneamente.</a:t>
            </a:r>
          </a:p>
        </p:txBody>
      </p:sp>
    </p:spTree>
    <p:extLst>
      <p:ext uri="{BB962C8B-B14F-4D97-AF65-F5344CB8AC3E}">
        <p14:creationId xmlns:p14="http://schemas.microsoft.com/office/powerpoint/2010/main" val="1661299468"/>
      </p:ext>
    </p:extLst>
  </p:cSld>
  <p:clrMapOvr>
    <a:masterClrMapping/>
  </p:clrMapOvr>
  <p:transition spd="slow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Regime de Competência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Receitas e as despesas devem ser incluídas no resultado do período em que ocorrerem, independentemente de recebimento ou pagamento.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período que compete às despesas é o momento em que são incorridas.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 despesa é incorrida quando há consumo de recursos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Não registrar uma despesa consumida é produzir informação ilusória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Registrar uma receita não ganha é contar com recursos que não tem.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regime de competência torna o resultado da empresa próximo de sua realidade econômica.</a:t>
            </a:r>
          </a:p>
        </p:txBody>
      </p:sp>
    </p:spTree>
  </p:cSld>
  <p:clrMapOvr>
    <a:masterClrMapping/>
  </p:clrMapOvr>
  <p:transition spd="slow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spect="1" noChangeArrowheads="1"/>
          </p:cNvSpPr>
          <p:nvPr/>
        </p:nvSpPr>
        <p:spPr bwMode="auto">
          <a:xfrm>
            <a:off x="617625" y="2077280"/>
            <a:ext cx="6101227" cy="573774"/>
          </a:xfrm>
          <a:prstGeom prst="rect">
            <a:avLst/>
          </a:prstGeom>
          <a:solidFill>
            <a:srgbClr val="92CC46"/>
          </a:solidFill>
          <a:ln w="57150" cmpd="sng">
            <a:solidFill>
              <a:schemeClr val="bg1"/>
            </a:solidFill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pt-BR" sz="2100" b="1" dirty="0">
                <a:solidFill>
                  <a:srgbClr val="535353"/>
                </a:solidFill>
                <a:latin typeface="Century Gothic Negrito" charset="0"/>
              </a:rPr>
              <a:t>Demonstração do Resultado </a:t>
            </a:r>
          </a:p>
        </p:txBody>
      </p:sp>
      <p:sp>
        <p:nvSpPr>
          <p:cNvPr id="8" name="Rectangle 4"/>
          <p:cNvSpPr>
            <a:spLocks noChangeAspect="1" noChangeArrowheads="1"/>
          </p:cNvSpPr>
          <p:nvPr/>
        </p:nvSpPr>
        <p:spPr bwMode="auto">
          <a:xfrm>
            <a:off x="617626" y="2781300"/>
            <a:ext cx="6101226" cy="3566491"/>
          </a:xfrm>
          <a:prstGeom prst="rect">
            <a:avLst/>
          </a:prstGeom>
          <a:solidFill>
            <a:srgbClr val="CCFFCC">
              <a:alpha val="46001"/>
            </a:srgbClr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/>
          <a:lstStyle/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Receita de Vendas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(-) Custo das Mercadorias e Serviços Vendidos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= Resultado Bruto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(-) Despesas Operacionais	</a:t>
            </a:r>
          </a:p>
          <a:p>
            <a:pPr marL="457200" lvl="2" indent="-144463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Despesas com Vendas	</a:t>
            </a:r>
          </a:p>
          <a:p>
            <a:pPr marL="457200" lvl="2" indent="-144463" algn="just"/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Despesas Administrativas	</a:t>
            </a:r>
          </a:p>
          <a:p>
            <a:pPr marL="457200" lvl="2" indent="-144463" algn="just"/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Outras Despesas e Receitas Operacionais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= Resultado antes das Receitas e Despesas Financeiras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(+/-) Resultado Financeiro Líquido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= Resultado antes dos Tributos sobre o Lucro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(-) Provisão para o Imposto de Renda	</a:t>
            </a:r>
          </a:p>
          <a:p>
            <a:pPr marL="0" lvl="1" algn="just">
              <a:spcBef>
                <a:spcPts val="300"/>
              </a:spcBef>
            </a:pPr>
            <a:r>
              <a:rPr lang="pt-BR" sz="1700" b="1" dirty="0">
                <a:solidFill>
                  <a:schemeClr val="bg1"/>
                </a:solidFill>
                <a:latin typeface="Century Gothic Negrito" charset="0"/>
                <a:cs typeface="Arial Unicode MS" charset="0"/>
              </a:rPr>
              <a:t>= Resultado Líquido	</a:t>
            </a:r>
          </a:p>
          <a:p>
            <a:pPr marL="0" lvl="1" algn="just">
              <a:lnSpc>
                <a:spcPct val="70000"/>
              </a:lnSpc>
              <a:spcBef>
                <a:spcPts val="600"/>
              </a:spcBef>
            </a:pPr>
            <a:endParaRPr lang="pt-BR" sz="1700" b="1" dirty="0">
              <a:solidFill>
                <a:schemeClr val="bg1"/>
              </a:solidFill>
              <a:latin typeface="Century Gothic Negrito" charset="0"/>
              <a:cs typeface="Arial Unicode MS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</p:spPr>
        <p:txBody>
          <a:bodyPr/>
          <a:lstStyle/>
          <a:p>
            <a:r>
              <a:rPr lang="pt-BR" dirty="0">
                <a:solidFill>
                  <a:srgbClr val="FFFFFF"/>
                </a:solidFill>
              </a:rPr>
              <a:t>A Demonstração do Resultado</a:t>
            </a:r>
          </a:p>
        </p:txBody>
      </p:sp>
    </p:spTree>
    <p:extLst>
      <p:ext uri="{BB962C8B-B14F-4D97-AF65-F5344CB8AC3E}">
        <p14:creationId xmlns:p14="http://schemas.microsoft.com/office/powerpoint/2010/main" val="336054290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As Notas Explicativas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Descrições, segregações e aberturas de itens das demonstrações.</a:t>
            </a:r>
          </a:p>
          <a:p>
            <a:pPr fontAlgn="ctr"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Referências cruzadas</a:t>
            </a:r>
          </a:p>
          <a:p>
            <a:pPr fontAlgn="ctr"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Políticas contábeis adotadas. </a:t>
            </a:r>
          </a:p>
          <a:p>
            <a:pPr fontAlgn="ctr"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Informação comparativa. </a:t>
            </a:r>
          </a:p>
          <a:p>
            <a:pPr fontAlgn="ctr"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Declaração de conformidade.</a:t>
            </a:r>
          </a:p>
        </p:txBody>
      </p:sp>
    </p:spTree>
    <p:extLst>
      <p:ext uri="{BB962C8B-B14F-4D97-AF65-F5344CB8AC3E}">
        <p14:creationId xmlns:p14="http://schemas.microsoft.com/office/powerpoint/2010/main" val="1762586323"/>
      </p:ext>
    </p:extLst>
  </p:cSld>
  <p:clrMapOvr>
    <a:masterClrMapping/>
  </p:clrMapOvr>
  <p:transition spd="slow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Relatório da administração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/>
            <a:r>
              <a:rPr lang="pt-BR" dirty="0">
                <a:solidFill>
                  <a:srgbClr val="535353"/>
                </a:solidFill>
              </a:rPr>
              <a:t>Características do desempenho e da posição financeira e patrimonial da entidade e suas principais incertezas.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Recursos e obrigações para os quais não exista obrigatoriedade de reconhecimento.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Relatórios ambientais e sociais. 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Os relatórios apresentados fora das demonstrações contábeis não estão sujeitos às normas contábeis.</a:t>
            </a:r>
          </a:p>
        </p:txBody>
      </p:sp>
    </p:spTree>
    <p:extLst>
      <p:ext uri="{BB962C8B-B14F-4D97-AF65-F5344CB8AC3E}">
        <p14:creationId xmlns:p14="http://schemas.microsoft.com/office/powerpoint/2010/main" val="1398903943"/>
      </p:ext>
    </p:extLst>
  </p:cSld>
  <p:clrMapOvr>
    <a:masterClrMapping/>
  </p:clrMapOvr>
  <p:transition spd="slow"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8"/>
          <p:cNvSpPr>
            <a:spLocks noGrp="1"/>
          </p:cNvSpPr>
          <p:nvPr>
            <p:ph type="ctrTitle"/>
          </p:nvPr>
        </p:nvSpPr>
        <p:spPr>
          <a:xfrm>
            <a:off x="217227" y="300251"/>
            <a:ext cx="6477000" cy="1914144"/>
          </a:xfrm>
        </p:spPr>
        <p:txBody>
          <a:bodyPr/>
          <a:lstStyle/>
          <a:p>
            <a:r>
              <a:rPr lang="pt-BR" dirty="0"/>
              <a:t>Entendendo balanços</a:t>
            </a:r>
          </a:p>
        </p:txBody>
      </p:sp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217227" y="2232684"/>
            <a:ext cx="6477000" cy="1174088"/>
          </a:xfrm>
        </p:spPr>
        <p:txBody>
          <a:bodyPr/>
          <a:lstStyle/>
          <a:p>
            <a:r>
              <a:rPr lang="pt-BR" dirty="0"/>
              <a:t>Guia prático para análise e interpretação das principais demonstrações contábeis.</a:t>
            </a:r>
          </a:p>
        </p:txBody>
      </p:sp>
      <p:sp>
        <p:nvSpPr>
          <p:cNvPr id="21" name="Subtítulo 19"/>
          <p:cNvSpPr txBox="1">
            <a:spLocks/>
          </p:cNvSpPr>
          <p:nvPr/>
        </p:nvSpPr>
        <p:spPr>
          <a:xfrm>
            <a:off x="217227" y="3889231"/>
            <a:ext cx="6477000" cy="1174088"/>
          </a:xfrm>
          <a:prstGeom prst="rect">
            <a:avLst/>
          </a:prstGeom>
        </p:spPr>
        <p:txBody>
          <a:bodyPr vert="horz" lIns="91440" tIns="0" rIns="4572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 Negrito" charset="0"/>
                <a:ea typeface="+mn-ea"/>
                <a:cs typeface="+mn-cs"/>
              </a:rPr>
              <a:t>Luciano Guerra</a:t>
            </a:r>
          </a:p>
        </p:txBody>
      </p:sp>
      <p:sp>
        <p:nvSpPr>
          <p:cNvPr id="5" name="Espaço Reservado para Rodapé 3"/>
          <p:cNvSpPr txBox="1">
            <a:spLocks/>
          </p:cNvSpPr>
          <p:nvPr/>
        </p:nvSpPr>
        <p:spPr>
          <a:xfrm>
            <a:off x="8789158" y="3494761"/>
            <a:ext cx="354842" cy="3356415"/>
          </a:xfrm>
          <a:prstGeom prst="rect">
            <a:avLst/>
          </a:prstGeom>
        </p:spPr>
        <p:txBody>
          <a:bodyPr vert="vert27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www.contabilidadedescomplicada.com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.br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51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pt-BR" dirty="0"/>
              <a:t>Entendendo  Balanços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Clr>
                <a:srgbClr val="000000"/>
              </a:buClr>
              <a:buNone/>
            </a:pPr>
            <a:r>
              <a:rPr lang="pt-BR" b="1" dirty="0">
                <a:solidFill>
                  <a:srgbClr val="535353"/>
                </a:solidFill>
              </a:rPr>
              <a:t>Guia Prático para Análise e Interpretação das Demonstrações Contábeis</a:t>
            </a:r>
          </a:p>
          <a:p>
            <a:pPr marL="0" indent="0">
              <a:buClr>
                <a:srgbClr val="000000"/>
              </a:buClr>
              <a:buNone/>
            </a:pPr>
            <a:endParaRPr lang="pt-BR" b="1" dirty="0">
              <a:solidFill>
                <a:srgbClr val="535353"/>
              </a:solidFill>
            </a:endParaRPr>
          </a:p>
          <a:p>
            <a:pPr marL="0" indent="0">
              <a:buClr>
                <a:srgbClr val="000000"/>
              </a:buClr>
              <a:buNone/>
            </a:pPr>
            <a:r>
              <a:rPr lang="pt-BR" b="1" dirty="0">
                <a:solidFill>
                  <a:srgbClr val="535353"/>
                </a:solidFill>
              </a:rPr>
              <a:t>Módulo III Análise Vertical e Horizontal</a:t>
            </a:r>
          </a:p>
          <a:p>
            <a:pPr marL="0" indent="0">
              <a:buClr>
                <a:srgbClr val="000000"/>
              </a:buClr>
              <a:buNone/>
            </a:pPr>
            <a:endParaRPr lang="pt-BR" b="1" dirty="0">
              <a:solidFill>
                <a:srgbClr val="5353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962031"/>
      </p:ext>
    </p:extLst>
  </p:cSld>
  <p:clrMapOvr>
    <a:masterClrMapping/>
  </p:clrMapOvr>
  <p:transition spd="slow"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pt-BR" dirty="0"/>
              <a:t>Análise de tendência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fontAlgn="ctr"/>
            <a:r>
              <a:rPr lang="pt-BR" dirty="0">
                <a:solidFill>
                  <a:srgbClr val="535353"/>
                </a:solidFill>
              </a:rPr>
              <a:t>Um número isolado diz pouca coisa. 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Mais importante que saber como estão as coisas é saber como elas vão ficar.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Para efeito de análise de tendência, os números do balanço anterior devem ser apresentados comparativamente ao balanço atual.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A coluna da esquerda é relativa ao período mais recente. </a:t>
            </a:r>
          </a:p>
        </p:txBody>
      </p:sp>
    </p:spTree>
    <p:extLst>
      <p:ext uri="{BB962C8B-B14F-4D97-AF65-F5344CB8AC3E}">
        <p14:creationId xmlns:p14="http://schemas.microsoft.com/office/powerpoint/2010/main" val="1673334663"/>
      </p:ext>
    </p:extLst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Demonstrações contábeis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conjunto completo das demonstrações contábeis deve ser apresentado pelo menos uma vez por ano e inclui os seguintes demonstrativos:</a:t>
            </a:r>
          </a:p>
          <a:p>
            <a:pPr marL="1060450" lvl="1" indent="-609600" fontAlgn="ctr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balanço patrimonial;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demonstração do resultado;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demonstração do resultado abrangente; 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mutações do patrimônio líquido;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demonstração do valor adicionado; 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demonstração dos fluxos de caixa; e</a:t>
            </a:r>
          </a:p>
          <a:p>
            <a:pPr marL="1060450" lvl="1" indent="-609600">
              <a:buFontTx/>
              <a:buAutoNum type="alphaLcParenBoth"/>
            </a:pPr>
            <a:r>
              <a:rPr lang="pt-BR" dirty="0">
                <a:solidFill>
                  <a:srgbClr val="414141"/>
                </a:solidFill>
              </a:rPr>
              <a:t>notas explicativas.</a:t>
            </a:r>
          </a:p>
        </p:txBody>
      </p:sp>
    </p:spTree>
    <p:extLst>
      <p:ext uri="{BB962C8B-B14F-4D97-AF65-F5344CB8AC3E}">
        <p14:creationId xmlns:p14="http://schemas.microsoft.com/office/powerpoint/2010/main" val="56991491"/>
      </p:ext>
    </p:extLst>
  </p:cSld>
  <p:clrMapOvr>
    <a:masterClrMapping/>
  </p:clrMapOvr>
  <p:transition spd="slow"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505341"/>
              </p:ext>
            </p:extLst>
          </p:nvPr>
        </p:nvGraphicFramePr>
        <p:xfrm>
          <a:off x="95250" y="874633"/>
          <a:ext cx="8871197" cy="5867726"/>
        </p:xfrm>
        <a:graphic>
          <a:graphicData uri="http://schemas.openxmlformats.org/drawingml/2006/table">
            <a:tbl>
              <a:tblPr/>
              <a:tblGrid>
                <a:gridCol w="2661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2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515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21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28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31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9535" marR="9535" marT="95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9535" marR="9535" marT="95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9535" marR="9535" marT="95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9535" marR="9535" marT="95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11.800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2.100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17.100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31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16.200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6.300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31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31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48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114424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14.700 </a:t>
                      </a:r>
                    </a:p>
                  </a:txBody>
                  <a:tcPr marL="9535" marR="9535" marT="95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331661"/>
              </p:ext>
            </p:extLst>
          </p:nvPr>
        </p:nvGraphicFramePr>
        <p:xfrm>
          <a:off x="467854" y="217320"/>
          <a:ext cx="4930864" cy="744220"/>
        </p:xfrm>
        <a:graphic>
          <a:graphicData uri="http://schemas.openxmlformats.org/drawingml/2006/table">
            <a:tbl>
              <a:tblPr/>
              <a:tblGrid>
                <a:gridCol w="198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0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0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Demonstrações</a:t>
                      </a:r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Contábeis</a:t>
                      </a:r>
                      <a:endParaRPr lang="en-US" sz="1200" b="0" i="0" u="none" strike="noStrike" kern="1200">
                        <a:solidFill>
                          <a:srgbClr val="FFFFFF"/>
                        </a:solidFill>
                        <a:effectLst/>
                        <a:latin typeface="Segoe UI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90811"/>
      </p:ext>
    </p:extLst>
  </p:cSld>
  <p:clrMapOvr>
    <a:masterClrMapping/>
  </p:clrMapOvr>
  <p:transition spd="slow">
    <p:cover dir="d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pt-BR" dirty="0"/>
              <a:t>Análise de tendência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fontAlgn="ctr"/>
            <a:r>
              <a:rPr lang="pt-BR" dirty="0">
                <a:solidFill>
                  <a:srgbClr val="535353"/>
                </a:solidFill>
              </a:rPr>
              <a:t>A análise de tendência, também chamada análise horizontal, mede e qualifica a variação percentual ocorrida entre os saldos contábeis do primeiro e do último  período.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O valor medido da variação indica a intensidade da tendência.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A variação encontrada qualifica se a tendência é de crescimento, queda ou estabilidade. 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Quando a análise é feita para vários períodos, a comparação é sempre feita em relação ao primeiro período.</a:t>
            </a:r>
          </a:p>
          <a:p>
            <a:pPr fontAlgn="ctr"/>
            <a:endParaRPr lang="pt-BR" dirty="0">
              <a:solidFill>
                <a:srgbClr val="5353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099718"/>
      </p:ext>
    </p:extLst>
  </p:cSld>
  <p:clrMapOvr>
    <a:masterClrMapping/>
  </p:clrMapOvr>
  <p:transition spd="med">
    <p:pull dir="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73291"/>
              </p:ext>
            </p:extLst>
          </p:nvPr>
        </p:nvGraphicFramePr>
        <p:xfrm>
          <a:off x="467854" y="217320"/>
          <a:ext cx="5622319" cy="4830442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</a:t>
                      </a:r>
                      <a:r>
                        <a:rPr lang="en-US" sz="2000" b="1" i="0" u="none" strike="noStrike" baseline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</a:t>
                      </a: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16.200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945339"/>
      </p:ext>
    </p:extLst>
  </p:cSld>
  <p:clrMapOvr>
    <a:masterClrMapping/>
  </p:clrMapOvr>
  <p:transition spd="slow">
    <p:cover dir="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518698"/>
              </p:ext>
            </p:extLst>
          </p:nvPr>
        </p:nvGraphicFramePr>
        <p:xfrm>
          <a:off x="467854" y="217320"/>
          <a:ext cx="6606597" cy="4830442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H%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271,4%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233,3%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233,3%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16.200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168,8%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196,6%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217217" y="5375581"/>
            <a:ext cx="8697016" cy="1151647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Observa-se um crescimento mais acentuado nas dívidas de curto prazo. Os recursos próprios experimentaram o menor crescimento entre as fontes observadas.</a:t>
            </a:r>
          </a:p>
        </p:txBody>
      </p:sp>
      <p:sp>
        <p:nvSpPr>
          <p:cNvPr id="5" name="Balão Retangular Arredondado 4"/>
          <p:cNvSpPr/>
          <p:nvPr/>
        </p:nvSpPr>
        <p:spPr>
          <a:xfrm>
            <a:off x="7223761" y="220051"/>
            <a:ext cx="1847087" cy="2442329"/>
          </a:xfrm>
          <a:prstGeom prst="wedgeRoundRectCallout">
            <a:avLst>
              <a:gd name="adj1" fmla="val -67421"/>
              <a:gd name="adj2" fmla="val -1040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>
                <a:solidFill>
                  <a:srgbClr val="404040"/>
                </a:solidFill>
                <a:latin typeface="Century Gothic Negrito" charset="0"/>
              </a:rPr>
              <a:t>O valor medido da variação indica a intensidade da tendência.</a:t>
            </a:r>
            <a:endParaRPr lang="pt-BR" sz="2000" b="1" dirty="0">
              <a:solidFill>
                <a:srgbClr val="404040"/>
              </a:solidFill>
              <a:latin typeface="Century Gothic Negri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2513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5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639849"/>
              </p:ext>
            </p:extLst>
          </p:nvPr>
        </p:nvGraphicFramePr>
        <p:xfrm>
          <a:off x="467854" y="217320"/>
          <a:ext cx="5622319" cy="5847393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11.800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17.100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.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6.300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2769439" y="328125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>
              <a:latin typeface="Century Gothic Negri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693088"/>
      </p:ext>
    </p:extLst>
  </p:cSld>
  <p:clrMapOvr>
    <a:masterClrMapping/>
  </p:clrMapOvr>
  <p:transition spd="slow"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550898"/>
              </p:ext>
            </p:extLst>
          </p:nvPr>
        </p:nvGraphicFramePr>
        <p:xfrm>
          <a:off x="467854" y="217320"/>
          <a:ext cx="6606597" cy="5847393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H%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11.800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214,5%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760,0%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166,7%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17.100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185,9%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.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6.300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134,9%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214,3%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288,9%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196,6%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217217" y="5647532"/>
            <a:ext cx="8697016" cy="1123712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Os estoques cresceram menos expressivamente. Para as empresas, estoques altos se justificam apenas em situações muito especiais. Aumento significativo nos recebíveis de longo prazo. Justificativa?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127371" y="1381992"/>
            <a:ext cx="1992182" cy="3646051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Observa-se um crescimento mais acentuado nos recursos de curto prazo, em sintonia com as fontes de recursos.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2769439" y="328125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>
              <a:latin typeface="Century Gothic Negri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7872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pt-BR" dirty="0"/>
              <a:t>Análise de estrutura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/>
            <a:r>
              <a:rPr lang="pt-BR" dirty="0">
                <a:solidFill>
                  <a:srgbClr val="535353"/>
                </a:solidFill>
              </a:rPr>
              <a:t>A análise de estrutura  ou análise vertical, também chamada análise de relevância, compara cada item do ativo e do passivo com o total do patrimônio.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Identifica os itens de maior peso.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Deve ser combinada com a análise de tendência.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Variações atípicas serão mais significativas se ocorrerem em itens relevantes.</a:t>
            </a:r>
          </a:p>
        </p:txBody>
      </p:sp>
    </p:spTree>
    <p:extLst>
      <p:ext uri="{BB962C8B-B14F-4D97-AF65-F5344CB8AC3E}">
        <p14:creationId xmlns:p14="http://schemas.microsoft.com/office/powerpoint/2010/main" val="449675458"/>
      </p:ext>
    </p:extLst>
  </p:cSld>
  <p:clrMapOvr>
    <a:masterClrMapping/>
  </p:clrMapOvr>
  <p:transition spd="med">
    <p:pull dir="d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166507"/>
              </p:ext>
            </p:extLst>
          </p:nvPr>
        </p:nvGraphicFramePr>
        <p:xfrm>
          <a:off x="467854" y="217320"/>
          <a:ext cx="7203129" cy="4830442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b="1" i="0" dirty="0">
                        <a:latin typeface="Century Gothic Negrito" charset="0"/>
                      </a:endParaRPr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19,7%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17,3%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24,2%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24,2%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16.200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56,1%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65,3%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68,0%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-2,7%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4" name="Rounded Rectangle 2"/>
          <p:cNvSpPr/>
          <p:nvPr/>
        </p:nvSpPr>
        <p:spPr>
          <a:xfrm>
            <a:off x="217217" y="5318348"/>
            <a:ext cx="8697016" cy="1123712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>
                <a:solidFill>
                  <a:srgbClr val="535353"/>
                </a:solidFill>
                <a:latin typeface="Century Gothic Negrito" charset="0"/>
              </a:rPr>
              <a:t>A análise de relevância não se presta a analisar tendência, pois um item pode alterar sua importância relativa sem alterar seu valor absoluto.</a:t>
            </a:r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68198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395399"/>
              </p:ext>
            </p:extLst>
          </p:nvPr>
        </p:nvGraphicFramePr>
        <p:xfrm>
          <a:off x="467854" y="217320"/>
          <a:ext cx="8187407" cy="4830442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4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b="1" i="0" dirty="0">
                        <a:latin typeface="Century Gothic Negrito" charset="0"/>
                      </a:endParaRPr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PASSIVO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H%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19,7%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271,4%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Fornecedores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17,3%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Salários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Dividendos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24,2%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233,3%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Empréstimos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Pagar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24,2%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233,3%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sng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PATRIMÔNIO LÍQUIDO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16.200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56,1%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65,3%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168,8%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Capital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68,0%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Reservas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Lucros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Prejuízos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-2,7%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196,6%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4" name="Rounded Rectangle 2"/>
          <p:cNvSpPr/>
          <p:nvPr/>
        </p:nvSpPr>
        <p:spPr>
          <a:xfrm>
            <a:off x="217217" y="5318348"/>
            <a:ext cx="8697016" cy="783193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Variações atípicas serão mais significativas se ocorrerem em itens relevantes.</a:t>
            </a:r>
          </a:p>
        </p:txBody>
      </p:sp>
    </p:spTree>
    <p:extLst>
      <p:ext uri="{BB962C8B-B14F-4D97-AF65-F5344CB8AC3E}">
        <p14:creationId xmlns:p14="http://schemas.microsoft.com/office/powerpoint/2010/main" val="16096208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18784"/>
              </p:ext>
            </p:extLst>
          </p:nvPr>
        </p:nvGraphicFramePr>
        <p:xfrm>
          <a:off x="467854" y="217320"/>
          <a:ext cx="7203129" cy="5847393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b="1" i="0" dirty="0">
                        <a:latin typeface="Century Gothic Negrito" charset="0"/>
                      </a:endParaRPr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11.800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40,8%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37,4%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17,3%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17.100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59,2%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62,6%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.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29,4%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6.300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34,6%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47,6%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-5,2%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-4,8%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9,0%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-0,7%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864676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Mensuração da posição patrimonial e financeira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endParaRPr lang="pt-BR" dirty="0">
              <a:solidFill>
                <a:srgbClr val="535353"/>
              </a:solidFill>
            </a:endParaRP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Os elementos relacionados à mensuração da posição patrimonial e financeira são os ativos, os passivos e o patrimônio líquido. </a:t>
            </a:r>
          </a:p>
        </p:txBody>
      </p:sp>
    </p:spTree>
    <p:extLst>
      <p:ext uri="{BB962C8B-B14F-4D97-AF65-F5344CB8AC3E}">
        <p14:creationId xmlns:p14="http://schemas.microsoft.com/office/powerpoint/2010/main" val="1219543744"/>
      </p:ext>
    </p:extLst>
  </p:cSld>
  <p:clrMapOvr>
    <a:masterClrMapping/>
  </p:clrMapOvr>
  <p:transition spd="slow"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306833"/>
              </p:ext>
            </p:extLst>
          </p:nvPr>
        </p:nvGraphicFramePr>
        <p:xfrm>
          <a:off x="467854" y="217320"/>
          <a:ext cx="8187407" cy="5847393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4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en-US" sz="4800" b="1" i="0" u="none" strike="noStrike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err="1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 Vertical e </a:t>
                      </a:r>
                      <a:r>
                        <a:rPr lang="en-US" sz="1200" b="1" i="0" u="none" strike="noStrike" kern="120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BALANÇO PATRIMONIAL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b="1" i="0" dirty="0">
                        <a:latin typeface="Century Gothic Negrito" charset="0"/>
                      </a:endParaRPr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ATIVO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H%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11.800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40,8%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37,4%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214,5%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Disponibilidades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3.800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760,0%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Clientes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5.000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17,3%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166,7%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Estoques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NÃO CIRCULANTE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17.100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59,2%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9.200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62,6%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185,9%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Realizável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Longo </a:t>
                      </a:r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r>
                        <a:rPr lang="en-US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.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Valores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a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Receber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Longo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Prazo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Investimentos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Outras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Empresas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Imobilizado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8.500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29,4%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6.300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134,9%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Bens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Uso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34,6%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47,6%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(1.500)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-5,2%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-4,8%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214,3%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Intangível</a:t>
                      </a:r>
                      <a:endParaRPr lang="en-US" sz="1600" b="1" i="0" u="sng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2.600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9,0%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288,9%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Softwares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Acumulada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-0,7%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TOTAL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28.900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14.700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dbl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196,6%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35353"/>
                          </a:solidFill>
                          <a:effectLst/>
                          <a:latin typeface="Century Gothic Negrito" charset="0"/>
                        </a:rPr>
                        <a:t> </a:t>
                      </a:r>
                    </a:p>
                  </a:txBody>
                  <a:tcPr marL="3491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58582"/>
      </p:ext>
    </p:extLst>
  </p:cSld>
  <p:clrMapOvr>
    <a:masterClrMapping/>
  </p:clrMapOvr>
  <p:transition spd="slow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Demonstração dos resultados do período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/>
            <a:r>
              <a:rPr lang="pt-BR" dirty="0">
                <a:solidFill>
                  <a:srgbClr val="535353"/>
                </a:solidFill>
              </a:rPr>
              <a:t>Fim da segregação das receitas e despesas não operacionais.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A classificação agora é feita em atividades continuadas e não continuadas. 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As receitas devem ser diminuídas dos descontos e abatimentos concedidos e dos valores coletados em nome de terceiros. 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Se forem materiais, os itens de receitas e despesas devem ser divulgados de forma individualizada.</a:t>
            </a:r>
          </a:p>
        </p:txBody>
      </p:sp>
    </p:spTree>
    <p:extLst>
      <p:ext uri="{BB962C8B-B14F-4D97-AF65-F5344CB8AC3E}">
        <p14:creationId xmlns:p14="http://schemas.microsoft.com/office/powerpoint/2010/main" val="885615209"/>
      </p:ext>
    </p:extLst>
  </p:cSld>
  <p:clrMapOvr>
    <a:masterClrMapping/>
  </p:clrMapOvr>
  <p:transition spd="med">
    <p:pull dir="d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Demonstração dos resultados do período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ctr"/>
            <a:r>
              <a:rPr lang="pt-BR" dirty="0">
                <a:solidFill>
                  <a:srgbClr val="535353"/>
                </a:solidFill>
              </a:rPr>
              <a:t>O balanço é o retrato de um momento. Mostra a situação do patrimônio em uma determinada data. 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A demonstração do resultado se refere a um período de tempo. </a:t>
            </a:r>
          </a:p>
          <a:p>
            <a:pPr fontAlgn="ctr"/>
            <a:r>
              <a:rPr lang="pt-BR" dirty="0">
                <a:solidFill>
                  <a:srgbClr val="535353"/>
                </a:solidFill>
              </a:rPr>
              <a:t>Apresenta-se em primeiro lugar a receita bruta, seguida dos vários custos e despesas que influenciaram o resultado.</a:t>
            </a:r>
          </a:p>
        </p:txBody>
      </p:sp>
    </p:spTree>
    <p:extLst>
      <p:ext uri="{BB962C8B-B14F-4D97-AF65-F5344CB8AC3E}">
        <p14:creationId xmlns:p14="http://schemas.microsoft.com/office/powerpoint/2010/main" val="1887138548"/>
      </p:ext>
    </p:extLst>
  </p:cSld>
  <p:clrMapOvr>
    <a:masterClrMapping/>
  </p:clrMapOvr>
  <p:transition spd="slow"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577865"/>
              </p:ext>
            </p:extLst>
          </p:nvPr>
        </p:nvGraphicFramePr>
        <p:xfrm>
          <a:off x="467854" y="217320"/>
          <a:ext cx="7397002" cy="6547795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42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pt-BR" sz="4800" b="1" i="0" u="none" strike="noStrike" noProof="0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 Vertical e </a:t>
                      </a:r>
                      <a:r>
                        <a:rPr lang="pt-BR" sz="1200" b="1" i="0" u="none" strike="noStrike" kern="1200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DEMONSTRAÇÃO DO RESULTADO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H%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Receita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Bruta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Vendas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e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Serviços</a:t>
                      </a:r>
                      <a:endParaRPr lang="en-US" sz="1600" b="1" i="0" u="sng" strike="noStrike" dirty="0">
                        <a:solidFill>
                          <a:srgbClr val="00000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118,6%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Deduções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sobre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Vendas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-11,9%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Descontos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Incondicionais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(1.800)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(300)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-5,1%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600,0%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Devoluções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Vendas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-1,7%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Receita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Líquida</a:t>
                      </a:r>
                      <a:endParaRPr lang="en-US" sz="1600" b="1" i="0" u="sng" strike="noStrike" dirty="0">
                        <a:solidFill>
                          <a:srgbClr val="00000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chemeClr val="bg1"/>
                          </a:solidFill>
                          <a:effectLst/>
                          <a:latin typeface="Century Gothic Negrito" charset="0"/>
                        </a:rPr>
                        <a:t>10.700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chemeClr val="bg1"/>
                          </a:solidFill>
                          <a:effectLst/>
                          <a:latin typeface="Century Gothic Negrito" charset="0"/>
                        </a:rPr>
                        <a:t>5.900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181,4%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Custo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das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Mercadorias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Serviços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Vendidos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(5.000)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-67,8%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125,0%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Resultado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Bruto</a:t>
                      </a:r>
                      <a:endParaRPr lang="en-US" sz="1600" b="1" i="0" u="sng" strike="noStrike" dirty="0">
                        <a:solidFill>
                          <a:srgbClr val="00000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32,2%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Operacionais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com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Vendas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(500)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-8,5%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Administrativas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-11,9%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Depreciação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-11,9%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142,9%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Amortização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(300)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-1,7%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300,0%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Resultado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antes das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Receitas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e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Despesas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Financeiras</a:t>
                      </a:r>
                      <a:endParaRPr lang="en-US" sz="1600" b="1" i="0" u="sng" strike="noStrike" dirty="0">
                        <a:solidFill>
                          <a:srgbClr val="00000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2.400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-1,7%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-2400,0%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Resultado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Financeiro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Líquido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(200)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(300)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-5,1%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66,7%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Resultado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antes dos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Tributos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sobre</a:t>
                      </a:r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 o </a:t>
                      </a:r>
                      <a:r>
                        <a:rPr lang="en-US" sz="1600" b="1" i="0" u="sng" strike="noStrike" dirty="0" err="1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Lucro</a:t>
                      </a:r>
                      <a:endParaRPr lang="en-US" sz="1600" b="1" i="0" u="sng" strike="noStrike" dirty="0">
                        <a:solidFill>
                          <a:srgbClr val="00000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-550,0%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Provisão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para o </a:t>
                      </a:r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 de Renda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(200)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1" i="0" u="none" strike="noStrike" dirty="0">
                        <a:solidFill>
                          <a:srgbClr val="40404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= </a:t>
                      </a:r>
                      <a:r>
                        <a:rPr lang="en-US" sz="1600" b="1" i="0" u="none" strike="noStrike" dirty="0" err="1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Resultado</a:t>
                      </a:r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Líquido</a:t>
                      </a:r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 das </a:t>
                      </a:r>
                      <a:r>
                        <a:rPr lang="en-US" sz="1600" b="1" i="0" u="none" strike="noStrike" dirty="0" err="1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Operações</a:t>
                      </a:r>
                      <a:r>
                        <a:rPr lang="en-US" sz="1600" b="1" i="0" u="none" strike="noStrike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Continuadas</a:t>
                      </a:r>
                      <a:endParaRPr lang="en-US" sz="1600" b="1" i="0" u="none" strike="noStrike" dirty="0">
                        <a:solidFill>
                          <a:srgbClr val="414141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sng" strike="noStrike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404040"/>
                          </a:solidFill>
                          <a:effectLst/>
                          <a:latin typeface="Century Gothic Negrito" charset="0"/>
                        </a:rPr>
                        <a:t>-500,0%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8" name="Balão Retangular Arredondado 7"/>
          <p:cNvSpPr/>
          <p:nvPr/>
        </p:nvSpPr>
        <p:spPr>
          <a:xfrm>
            <a:off x="6362051" y="387579"/>
            <a:ext cx="2712628" cy="1804749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 receita bruta engloba valores que não são realmente receitas da empresa. </a:t>
            </a:r>
          </a:p>
        </p:txBody>
      </p:sp>
      <p:sp>
        <p:nvSpPr>
          <p:cNvPr id="9" name="Balão Retangular Arredondado 8"/>
          <p:cNvSpPr/>
          <p:nvPr/>
        </p:nvSpPr>
        <p:spPr>
          <a:xfrm>
            <a:off x="6360019" y="578061"/>
            <a:ext cx="2712628" cy="2485787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Nos impostos incidentes sobre vendas, a empresa atua como mera repassadora do valor para o fisco. </a:t>
            </a:r>
          </a:p>
        </p:txBody>
      </p:sp>
      <p:sp>
        <p:nvSpPr>
          <p:cNvPr id="4" name="Balão Retangular Arredondado 3"/>
          <p:cNvSpPr/>
          <p:nvPr/>
        </p:nvSpPr>
        <p:spPr>
          <a:xfrm>
            <a:off x="6374087" y="29646"/>
            <a:ext cx="2712628" cy="3111460"/>
          </a:xfrm>
          <a:prstGeom prst="wedgeRoundRectCallout">
            <a:avLst>
              <a:gd name="adj1" fmla="val -60256"/>
              <a:gd name="adj2" fmla="val -694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receitas devem ser diminuídas dos descontos e abatimentos concedidos e dos valores coletados em nome de terceiros. </a:t>
            </a:r>
          </a:p>
        </p:txBody>
      </p:sp>
      <p:sp>
        <p:nvSpPr>
          <p:cNvPr id="6" name="Balão Retangular Arredondado 5"/>
          <p:cNvSpPr/>
          <p:nvPr/>
        </p:nvSpPr>
        <p:spPr>
          <a:xfrm>
            <a:off x="6361038" y="964241"/>
            <a:ext cx="2712628" cy="2485787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Os descontos incondicionais concedidos e as devoluções de vendas também não são despesas de fato. </a:t>
            </a:r>
          </a:p>
        </p:txBody>
      </p:sp>
      <p:sp>
        <p:nvSpPr>
          <p:cNvPr id="10" name="Balão Retangular Arredondado 9"/>
          <p:cNvSpPr/>
          <p:nvPr/>
        </p:nvSpPr>
        <p:spPr>
          <a:xfrm>
            <a:off x="6373071" y="2952740"/>
            <a:ext cx="2712628" cy="2485787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despesas administrativas são relacionadas à manutenção da estrutura de funcionamento da empresa.</a:t>
            </a:r>
          </a:p>
        </p:txBody>
      </p:sp>
      <p:sp>
        <p:nvSpPr>
          <p:cNvPr id="11" name="Balão Retangular Arredondado 10"/>
          <p:cNvSpPr/>
          <p:nvPr/>
        </p:nvSpPr>
        <p:spPr>
          <a:xfrm>
            <a:off x="6379898" y="2505952"/>
            <a:ext cx="2712628" cy="2485787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despesas operacionais são diretamente relacionadas às operações normais da empresa.</a:t>
            </a:r>
          </a:p>
        </p:txBody>
      </p:sp>
      <p:sp>
        <p:nvSpPr>
          <p:cNvPr id="12" name="Balão Retangular Arredondado 11"/>
          <p:cNvSpPr/>
          <p:nvPr/>
        </p:nvSpPr>
        <p:spPr>
          <a:xfrm>
            <a:off x="6372055" y="2505952"/>
            <a:ext cx="2712628" cy="2801600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despesas de vendas incluem os gastos com propaganda, comissões de vendedores, brindes e promoções.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6373071" y="3436009"/>
            <a:ext cx="2712628" cy="3111460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resultado antes das receitas e despesas financeiras é quanto a empresa ganhou em suas atividades rotineiras.</a:t>
            </a:r>
          </a:p>
        </p:txBody>
      </p:sp>
      <p:sp>
        <p:nvSpPr>
          <p:cNvPr id="7" name="Balão Retangular Arredondado 6"/>
          <p:cNvSpPr/>
          <p:nvPr/>
        </p:nvSpPr>
        <p:spPr>
          <a:xfrm>
            <a:off x="6361035" y="1991214"/>
            <a:ext cx="2712628" cy="1123712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 receita líquida é o real faturamento da empresa.</a:t>
            </a:r>
          </a:p>
        </p:txBody>
      </p:sp>
      <p:sp>
        <p:nvSpPr>
          <p:cNvPr id="14" name="Balão Retangular Arredondado 13"/>
          <p:cNvSpPr/>
          <p:nvPr/>
        </p:nvSpPr>
        <p:spPr>
          <a:xfrm>
            <a:off x="6373071" y="1442352"/>
            <a:ext cx="2712628" cy="3713321"/>
          </a:xfrm>
          <a:prstGeom prst="wedgeRoundRectCallout">
            <a:avLst>
              <a:gd name="adj1" fmla="val -60256"/>
              <a:gd name="adj2" fmla="val 118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 valor do estoque representa o custo da mercadoria. </a:t>
            </a:r>
          </a:p>
          <a:p>
            <a:pPr fontAlgn="ctr"/>
            <a:endParaRPr lang="pt-BR" sz="2000" b="1" dirty="0">
              <a:solidFill>
                <a:srgbClr val="535353"/>
              </a:solidFill>
              <a:latin typeface="Century Gothic Negrito" charset="0"/>
            </a:endParaRPr>
          </a:p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Ao ser vendida, a mercadoria deixa de ser um ativo e passa a ser um resultado.</a:t>
            </a:r>
          </a:p>
        </p:txBody>
      </p:sp>
      <p:sp>
        <p:nvSpPr>
          <p:cNvPr id="15" name="Balão Retangular Arredondado 14"/>
          <p:cNvSpPr/>
          <p:nvPr/>
        </p:nvSpPr>
        <p:spPr>
          <a:xfrm>
            <a:off x="6356655" y="4549805"/>
            <a:ext cx="2712628" cy="2145268"/>
          </a:xfrm>
          <a:prstGeom prst="wedgeRoundRectCallout">
            <a:avLst>
              <a:gd name="adj1" fmla="val -59219"/>
              <a:gd name="adj2" fmla="val 44141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 classificação das receitas e despesas é feita em atividades continuadas e não continuadas.</a:t>
            </a:r>
          </a:p>
        </p:txBody>
      </p:sp>
    </p:spTree>
    <p:extLst>
      <p:ext uri="{BB962C8B-B14F-4D97-AF65-F5344CB8AC3E}">
        <p14:creationId xmlns:p14="http://schemas.microsoft.com/office/powerpoint/2010/main" val="408515497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4" grpId="0" animBg="1"/>
      <p:bldP spid="4" grpId="1" animBg="1"/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7" grpId="0" animBg="1"/>
      <p:bldP spid="7" grpId="1" animBg="1"/>
      <p:bldP spid="14" grpId="0" animBg="1"/>
      <p:bldP spid="14" grpId="1" animBg="1"/>
      <p:bldP spid="1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964740"/>
              </p:ext>
            </p:extLst>
          </p:nvPr>
        </p:nvGraphicFramePr>
        <p:xfrm>
          <a:off x="467854" y="217320"/>
          <a:ext cx="8187407" cy="6547795"/>
        </p:xfrm>
        <a:graphic>
          <a:graphicData uri="http://schemas.openxmlformats.org/drawingml/2006/table">
            <a:tbl>
              <a:tblPr/>
              <a:tblGrid>
                <a:gridCol w="188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4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0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4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98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is-IS" sz="48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mbria"/>
                        </a:rPr>
                        <a:t>2017</a:t>
                      </a:r>
                      <a:endParaRPr lang="pt-BR" sz="4800" b="1" i="0" u="none" strike="noStrike" noProof="0" dirty="0">
                        <a:solidFill>
                          <a:srgbClr val="FFFFFF"/>
                        </a:solidFill>
                        <a:effectLst/>
                        <a:latin typeface="Cambria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Análise Vertical e </a:t>
                      </a:r>
                      <a:r>
                        <a:rPr lang="pt-BR" sz="1200" b="1" i="0" u="none" strike="noStrike" kern="1200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  <a:ea typeface="+mn-ea"/>
                          <a:cs typeface="+mn-cs"/>
                        </a:rPr>
                        <a:t>Horizontal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Segoe U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DEMONSTRAÇÃO DO RESULTADO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31.12.16</a:t>
                      </a:r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31.12.15</a:t>
                      </a:r>
                      <a:endParaRPr lang="pt-BR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V%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H%</a:t>
                      </a:r>
                    </a:p>
                  </a:txBody>
                  <a:tcPr marL="3491" marR="3491" marT="34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Receita Bruta de Vendas e Serviços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14.000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130,8%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7.000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118,6%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C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Deduções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Impostos sobre Vendas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-13,1%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Descontos Incondicionais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(1.800)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(300)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-5,1%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Devoluções de Vendas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-0,9%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Receita Líquida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chemeClr val="bg1"/>
                          </a:solidFill>
                          <a:effectLst/>
                          <a:latin typeface="Century Gothic Negrito" charset="0"/>
                        </a:rPr>
                        <a:t>10.700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chemeClr val="bg1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chemeClr val="bg1"/>
                          </a:solidFill>
                          <a:effectLst/>
                          <a:latin typeface="Century Gothic Negrito" charset="0"/>
                        </a:rPr>
                        <a:t>5.900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chemeClr val="bg1"/>
                          </a:solidFill>
                          <a:effectLst/>
                          <a:latin typeface="Century Gothic Negrito" charset="0"/>
                        </a:rPr>
                        <a:t>100,0%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chemeClr val="bg1"/>
                          </a:solidFill>
                          <a:effectLst/>
                          <a:latin typeface="Century Gothic Negrito" charset="0"/>
                        </a:rPr>
                        <a:t>181,4%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Custo das Mercadorias e Serviços Vendidos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(5.000)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-46,7%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-67,8%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125,0%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Resultado Bruto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5.700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53,3%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1.900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32,2%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300,0%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Despesas Operacionais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 com Vendas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-9,3%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(500)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-8,5%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 Administrativas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-9,3%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 de Depreciação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(1.000)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-9,3%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(700)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142,9%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Despesas de Amortização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(300)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-2,8%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300,0%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Resultado antes das Receitas e Despesas Financeiras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2.400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22,4%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(100)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-1,7%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-2400,0%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Resultado Financeiro Líquido</a:t>
                      </a:r>
                    </a:p>
                  </a:txBody>
                  <a:tcPr marL="83796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(200)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(300)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-5,1%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66,7%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= Resultado antes dos Tributos sobre o Lucro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2.200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20,6%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-6,8%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000000"/>
                          </a:solidFill>
                          <a:effectLst/>
                          <a:latin typeface="Century Gothic Negrito" charset="0"/>
                        </a:rPr>
                        <a:t>-550,0%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5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entury Gothic Negrito" charset="0"/>
                        </a:rPr>
                        <a:t>(-) Provisão para o Imposto de Renda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(200)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-1,9%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none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600" b="1" i="0" u="none" strike="noStrike" noProof="0" dirty="0">
                        <a:solidFill>
                          <a:srgbClr val="F0F0F0"/>
                        </a:solidFill>
                        <a:effectLst/>
                        <a:latin typeface="Century Gothic Negrito" charset="0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141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4415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600" b="1" i="0" u="none" strike="noStrike" noProof="0" dirty="0">
                          <a:solidFill>
                            <a:srgbClr val="414141"/>
                          </a:solidFill>
                          <a:effectLst/>
                          <a:latin typeface="Century Gothic Negrito" charset="0"/>
                        </a:rPr>
                        <a:t>= Resultado Líquido das Operações Continuadas</a:t>
                      </a:r>
                    </a:p>
                  </a:txBody>
                  <a:tcPr marL="41898" marR="3491" marT="34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2.000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18,7%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(400)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-6,8%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600" b="1" i="0" u="sng" strike="noStrike" noProof="0" dirty="0">
                          <a:solidFill>
                            <a:srgbClr val="F0F0F0"/>
                          </a:solidFill>
                          <a:effectLst/>
                          <a:latin typeface="Century Gothic Negrito" charset="0"/>
                        </a:rPr>
                        <a:t>-500,0%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576262" y="4276004"/>
            <a:ext cx="8187407" cy="783193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despesas administrativas cresceram menos, indicando esforço de redução de custos.</a:t>
            </a:r>
          </a:p>
        </p:txBody>
      </p:sp>
      <p:sp>
        <p:nvSpPr>
          <p:cNvPr id="15" name="Rounded Rectangle 11"/>
          <p:cNvSpPr/>
          <p:nvPr/>
        </p:nvSpPr>
        <p:spPr>
          <a:xfrm>
            <a:off x="573685" y="4051793"/>
            <a:ext cx="8187407" cy="783193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As despesas de vendas dobraram de tamanho, indicando esforço de aumento de vendas.</a:t>
            </a:r>
          </a:p>
        </p:txBody>
      </p:sp>
      <p:sp>
        <p:nvSpPr>
          <p:cNvPr id="16" name="Rounded Rectangle 9"/>
          <p:cNvSpPr/>
          <p:nvPr/>
        </p:nvSpPr>
        <p:spPr>
          <a:xfrm>
            <a:off x="576263" y="2488005"/>
            <a:ext cx="8187407" cy="1123712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Enquanto as vendas cresceram bastante, o valor das devoluções permaneceu estável. Melhor qualidade do produto?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76263" y="2266668"/>
            <a:ext cx="8187407" cy="783193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Os descontos incondicionais aumentaram, muito mais que o crescimento das receitas. Promoções?</a:t>
            </a:r>
          </a:p>
        </p:txBody>
      </p:sp>
      <p:sp>
        <p:nvSpPr>
          <p:cNvPr id="17" name="Rounded Rectangle 10"/>
          <p:cNvSpPr/>
          <p:nvPr/>
        </p:nvSpPr>
        <p:spPr>
          <a:xfrm>
            <a:off x="576263" y="3491217"/>
            <a:ext cx="8187407" cy="1123712"/>
          </a:xfrm>
          <a:prstGeom prst="roundRect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>
            <a:spAutoFit/>
          </a:bodyPr>
          <a:lstStyle/>
          <a:p>
            <a:pPr fontAlgn="ctr"/>
            <a:r>
              <a:rPr lang="pt-BR" sz="2000" b="1" dirty="0">
                <a:solidFill>
                  <a:srgbClr val="535353"/>
                </a:solidFill>
                <a:latin typeface="Century Gothic Negrito" charset="0"/>
              </a:rPr>
              <a:t>Enquanto a receita líquida cresceu mais de 80%, os custos das mercadorias vendidas cresceram apenas 25%. O resultado disso é que o lucro bruto cresceu 200%.</a:t>
            </a:r>
          </a:p>
        </p:txBody>
      </p:sp>
    </p:spTree>
    <p:extLst>
      <p:ext uri="{BB962C8B-B14F-4D97-AF65-F5344CB8AC3E}">
        <p14:creationId xmlns:p14="http://schemas.microsoft.com/office/powerpoint/2010/main" val="2500389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7" grpId="0" animBg="1"/>
      <p:bldP spid="17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8"/>
          <p:cNvSpPr>
            <a:spLocks noGrp="1"/>
          </p:cNvSpPr>
          <p:nvPr>
            <p:ph type="ctrTitle"/>
          </p:nvPr>
        </p:nvSpPr>
        <p:spPr>
          <a:xfrm>
            <a:off x="217227" y="300251"/>
            <a:ext cx="6477000" cy="1914144"/>
          </a:xfrm>
        </p:spPr>
        <p:txBody>
          <a:bodyPr/>
          <a:lstStyle/>
          <a:p>
            <a:r>
              <a:rPr lang="pt-BR" dirty="0"/>
              <a:t>Entendendo balanços</a:t>
            </a:r>
          </a:p>
        </p:txBody>
      </p:sp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217227" y="2232684"/>
            <a:ext cx="6477000" cy="1174088"/>
          </a:xfrm>
        </p:spPr>
        <p:txBody>
          <a:bodyPr/>
          <a:lstStyle/>
          <a:p>
            <a:r>
              <a:rPr lang="pt-BR" dirty="0"/>
              <a:t>Guia prático para análise e interpretação das principais demonstrações contábeis.</a:t>
            </a:r>
          </a:p>
        </p:txBody>
      </p:sp>
      <p:sp>
        <p:nvSpPr>
          <p:cNvPr id="21" name="Subtítulo 19"/>
          <p:cNvSpPr txBox="1">
            <a:spLocks/>
          </p:cNvSpPr>
          <p:nvPr/>
        </p:nvSpPr>
        <p:spPr>
          <a:xfrm>
            <a:off x="217227" y="3889231"/>
            <a:ext cx="6477000" cy="1174088"/>
          </a:xfrm>
          <a:prstGeom prst="rect">
            <a:avLst/>
          </a:prstGeom>
        </p:spPr>
        <p:txBody>
          <a:bodyPr vert="horz" lIns="91440" tIns="0" rIns="4572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 Negrito" charset="0"/>
                <a:ea typeface="+mn-ea"/>
                <a:cs typeface="+mn-cs"/>
              </a:rPr>
              <a:t>Luciano Guerra</a:t>
            </a:r>
          </a:p>
        </p:txBody>
      </p:sp>
      <p:sp>
        <p:nvSpPr>
          <p:cNvPr id="5" name="Espaço Reservado para Rodapé 3"/>
          <p:cNvSpPr txBox="1">
            <a:spLocks/>
          </p:cNvSpPr>
          <p:nvPr/>
        </p:nvSpPr>
        <p:spPr>
          <a:xfrm>
            <a:off x="8789158" y="3494761"/>
            <a:ext cx="354842" cy="3356415"/>
          </a:xfrm>
          <a:prstGeom prst="rect">
            <a:avLst/>
          </a:prstGeom>
        </p:spPr>
        <p:txBody>
          <a:bodyPr vert="vert27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www.contabilidadedescomplicada.com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.br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2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Ativos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Ativo é um recurso </a:t>
            </a:r>
            <a:r>
              <a:rPr lang="pt-BR" b="1" dirty="0">
                <a:solidFill>
                  <a:srgbClr val="535353"/>
                </a:solidFill>
              </a:rPr>
              <a:t>controlado</a:t>
            </a:r>
            <a:r>
              <a:rPr lang="pt-BR" dirty="0">
                <a:solidFill>
                  <a:srgbClr val="535353"/>
                </a:solidFill>
              </a:rPr>
              <a:t> pela entidade do qual se esperam </a:t>
            </a:r>
            <a:r>
              <a:rPr lang="pt-BR" b="1" dirty="0">
                <a:solidFill>
                  <a:srgbClr val="535353"/>
                </a:solidFill>
              </a:rPr>
              <a:t>benefícios econômicos futuros</a:t>
            </a:r>
            <a:r>
              <a:rPr lang="pt-BR" dirty="0">
                <a:solidFill>
                  <a:srgbClr val="535353"/>
                </a:solidFill>
              </a:rPr>
              <a:t>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Controlar um ativo é ter o poder de restringir o acesso de terceiros a esses benefícios, mesmo que não se tenha a propriedade legal desse ativo.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O benefício econômico futuro esperado de um ativo é a sua capacidade de gerar caixa para a entidade. 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Substância física não é essencial à existência de um ativo. </a:t>
            </a:r>
          </a:p>
        </p:txBody>
      </p:sp>
    </p:spTree>
    <p:extLst>
      <p:ext uri="{BB962C8B-B14F-4D97-AF65-F5344CB8AC3E}">
        <p14:creationId xmlns:p14="http://schemas.microsoft.com/office/powerpoint/2010/main" val="1287778440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Reconhecimento dos ativos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Reconhecer um elemento em uma demonstração contábil é incorporá-lo nela.</a:t>
            </a:r>
          </a:p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Um item deve ser reconhecido como ativo se, além de se enquadrar na definição de ativo, ele tiver um custo ou valor que possa ser medido de forma confiável.</a:t>
            </a:r>
          </a:p>
        </p:txBody>
      </p:sp>
    </p:spTree>
    <p:extLst>
      <p:ext uri="{BB962C8B-B14F-4D97-AF65-F5344CB8AC3E}">
        <p14:creationId xmlns:p14="http://schemas.microsoft.com/office/powerpoint/2010/main" val="1352046614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valor do ativo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pt-BR" dirty="0">
                <a:solidFill>
                  <a:srgbClr val="535353"/>
                </a:solidFill>
              </a:rPr>
              <a:t>Não se admite o registro de qualquer ativo por valor superior ao seu </a:t>
            </a:r>
            <a:r>
              <a:rPr lang="pt-BR" i="1" dirty="0">
                <a:solidFill>
                  <a:srgbClr val="535353"/>
                </a:solidFill>
              </a:rPr>
              <a:t>valor recuperável</a:t>
            </a:r>
            <a:r>
              <a:rPr lang="pt-BR" dirty="0">
                <a:solidFill>
                  <a:srgbClr val="535353"/>
                </a:solidFill>
              </a:rPr>
              <a:t>.</a:t>
            </a:r>
          </a:p>
          <a:p>
            <a:pPr>
              <a:buClr>
                <a:srgbClr val="000000"/>
              </a:buClr>
            </a:pPr>
            <a:r>
              <a:rPr lang="pt-BR" b="1" i="1" dirty="0">
                <a:solidFill>
                  <a:srgbClr val="535353"/>
                </a:solidFill>
              </a:rPr>
              <a:t>Valor recuperável </a:t>
            </a:r>
            <a:r>
              <a:rPr lang="pt-BR" dirty="0">
                <a:solidFill>
                  <a:srgbClr val="535353"/>
                </a:solidFill>
              </a:rPr>
              <a:t>de um ativo é o máximo de caixa que ele pode gerar, sendo vendido ou sendo utilizado. </a:t>
            </a:r>
          </a:p>
        </p:txBody>
      </p:sp>
    </p:spTree>
    <p:extLst>
      <p:ext uri="{BB962C8B-B14F-4D97-AF65-F5344CB8AC3E}">
        <p14:creationId xmlns:p14="http://schemas.microsoft.com/office/powerpoint/2010/main" val="1322972591"/>
      </p:ext>
    </p:extLst>
  </p:cSld>
  <p:clrMapOvr>
    <a:masterClrMapping/>
  </p:clrMapOvr>
  <p:transition spd="slow">
    <p:wipe dir="r"/>
  </p:transition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Inkwell">
  <a:themeElements>
    <a:clrScheme name="Personalizar 11">
      <a:dk1>
        <a:srgbClr val="000000"/>
      </a:dk1>
      <a:lt1>
        <a:srgbClr val="000000"/>
      </a:lt1>
      <a:dk2>
        <a:srgbClr val="584D2E"/>
      </a:dk2>
      <a:lt2>
        <a:srgbClr val="EFE7C3"/>
      </a:lt2>
      <a:accent1>
        <a:srgbClr val="FEFB00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20694</TotalTime>
  <Words>5604</Words>
  <Application>Microsoft Macintosh PowerPoint</Application>
  <PresentationFormat>Apresentação na tela (4:3)</PresentationFormat>
  <Paragraphs>2139</Paragraphs>
  <Slides>65</Slides>
  <Notes>9</Notes>
  <HiddenSlides>0</HiddenSlides>
  <MMClips>0</MMClips>
  <ScaleCrop>false</ScaleCrop>
  <HeadingPairs>
    <vt:vector size="8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65</vt:i4>
      </vt:variant>
      <vt:variant>
        <vt:lpstr>Apresentações personalizadas</vt:lpstr>
      </vt:variant>
      <vt:variant>
        <vt:i4>1</vt:i4>
      </vt:variant>
    </vt:vector>
  </HeadingPairs>
  <TitlesOfParts>
    <vt:vector size="77" baseType="lpstr">
      <vt:lpstr>Arial Unicode MS</vt:lpstr>
      <vt:lpstr>American Typewriter</vt:lpstr>
      <vt:lpstr>Arial</vt:lpstr>
      <vt:lpstr>Calibri</vt:lpstr>
      <vt:lpstr>Cambria</vt:lpstr>
      <vt:lpstr>Century Gothic</vt:lpstr>
      <vt:lpstr>Century Gothic Negrito</vt:lpstr>
      <vt:lpstr>Impact</vt:lpstr>
      <vt:lpstr>Rockwell</vt:lpstr>
      <vt:lpstr>Segoe UI</vt:lpstr>
      <vt:lpstr>Inkwell</vt:lpstr>
      <vt:lpstr>Entendendo balanços</vt:lpstr>
      <vt:lpstr>Luciano Guerra</vt:lpstr>
      <vt:lpstr>O objetivo da Contabilidade</vt:lpstr>
      <vt:lpstr>Demonstrações contábeis </vt:lpstr>
      <vt:lpstr>Demonstrações contábeis </vt:lpstr>
      <vt:lpstr>Mensuração da posição patrimonial e financeira </vt:lpstr>
      <vt:lpstr>Ativos</vt:lpstr>
      <vt:lpstr>Reconhecimento dos ativos </vt:lpstr>
      <vt:lpstr>O valor do ativo </vt:lpstr>
      <vt:lpstr>O valor do ativo </vt:lpstr>
      <vt:lpstr>Passivos </vt:lpstr>
      <vt:lpstr>Reconhecimento de passivos </vt:lpstr>
      <vt:lpstr>O objeto da Contabilidade</vt:lpstr>
      <vt:lpstr>O patrimônio</vt:lpstr>
      <vt:lpstr>O Balanço Patrimonial</vt:lpstr>
      <vt:lpstr>Os grupos do Passivo</vt:lpstr>
      <vt:lpstr>Patrimônio Líquido </vt:lpstr>
      <vt:lpstr>Os grupos do Passivo</vt:lpstr>
      <vt:lpstr>Apresentação do PowerPoint</vt:lpstr>
      <vt:lpstr>Apresentação do PowerPoint</vt:lpstr>
      <vt:lpstr>Apresentação do PowerPoint</vt:lpstr>
      <vt:lpstr>Apresentação do PowerPoint</vt:lpstr>
      <vt:lpstr>Os grupos do Ativo</vt:lpstr>
      <vt:lpstr>Os grupos do Balanço Patrimonial</vt:lpstr>
      <vt:lpstr>Apresentação do PowerPoint</vt:lpstr>
      <vt:lpstr>Balanço patrimonial</vt:lpstr>
      <vt:lpstr>As provisões</vt:lpstr>
      <vt:lpstr>As contas retificadoras</vt:lpstr>
      <vt:lpstr>Balanço patrimonial</vt:lpstr>
      <vt:lpstr>Apresentação do PowerPoint</vt:lpstr>
      <vt:lpstr>Apresentação do PowerPoint</vt:lpstr>
      <vt:lpstr>Apresentação do PowerPoint</vt:lpstr>
      <vt:lpstr>Apresentação do PowerPoint</vt:lpstr>
      <vt:lpstr>Analisando o Balanço</vt:lpstr>
      <vt:lpstr>Analisando o Balanço</vt:lpstr>
      <vt:lpstr>Entendendo  Balanços</vt:lpstr>
      <vt:lpstr>Mensuração do desempenho </vt:lpstr>
      <vt:lpstr>Mensuração do desempenho</vt:lpstr>
      <vt:lpstr>Receitas </vt:lpstr>
      <vt:lpstr>Reconhecimento das receitas</vt:lpstr>
      <vt:lpstr>Despesas</vt:lpstr>
      <vt:lpstr>Reconhecimento das despesas</vt:lpstr>
      <vt:lpstr>O Regime de Competência</vt:lpstr>
      <vt:lpstr>A Demonstração do Resultado</vt:lpstr>
      <vt:lpstr>As Notas Explicativas</vt:lpstr>
      <vt:lpstr>Relatório da administração</vt:lpstr>
      <vt:lpstr>Entendendo balanços</vt:lpstr>
      <vt:lpstr>Entendendo  Balanços</vt:lpstr>
      <vt:lpstr>Análise de tendência</vt:lpstr>
      <vt:lpstr>Apresentação do PowerPoint</vt:lpstr>
      <vt:lpstr>Análise de tendência</vt:lpstr>
      <vt:lpstr>Apresentação do PowerPoint</vt:lpstr>
      <vt:lpstr>Apresentação do PowerPoint</vt:lpstr>
      <vt:lpstr>Apresentação do PowerPoint</vt:lpstr>
      <vt:lpstr>Apresentação do PowerPoint</vt:lpstr>
      <vt:lpstr>Análise de estrutura</vt:lpstr>
      <vt:lpstr>Apresentação do PowerPoint</vt:lpstr>
      <vt:lpstr>Apresentação do PowerPoint</vt:lpstr>
      <vt:lpstr>Apresentação do PowerPoint</vt:lpstr>
      <vt:lpstr>Apresentação do PowerPoint</vt:lpstr>
      <vt:lpstr> Demonstração dos resultados do período</vt:lpstr>
      <vt:lpstr> Demonstração dos resultados do período</vt:lpstr>
      <vt:lpstr>Apresentação do PowerPoint</vt:lpstr>
      <vt:lpstr>Apresentação do PowerPoint</vt:lpstr>
      <vt:lpstr>Entendendo balanços</vt:lpstr>
      <vt:lpstr>Custom Show 1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Luciano Guerra</dc:creator>
  <cp:lastModifiedBy>Luciano Guerra</cp:lastModifiedBy>
  <cp:revision>1640</cp:revision>
  <dcterms:created xsi:type="dcterms:W3CDTF">2015-08-30T18:04:15Z</dcterms:created>
  <dcterms:modified xsi:type="dcterms:W3CDTF">2018-02-02T03:21:06Z</dcterms:modified>
</cp:coreProperties>
</file>