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0" roundtripDataSignature="AMtx7mjGW9p09WFtjm68hQpFAtIYFcUE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0" name="Google Shape;970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0" name="Google Shape;1050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6" name="Google Shape;1206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" name="Google Shape;1236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" name="Google Shape;1286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7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" name="Google Shape;1349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0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2" name="Google Shape;1412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2" name="Google Shape;1442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9" name="Google Shape;1459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7" name="Google Shape;1497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5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7" name="Google Shape;1517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7" name="Google Shape;1547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4" name="Google Shape;1564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4" name="Google Shape;1594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2" name="Google Shape;1632;p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2" name="Google Shape;1662;p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9" name="Google Shape;1679;p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3" name="Google Shape;1773;p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4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p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2" name="Google Shape;1852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3" name="Google Shape;1853;p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3" name="Google Shape;1883;p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p6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8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0" name="Google Shape;1930;p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0" name="Google Shape;1960;p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8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0" name="Google Shape;1990;p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8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0" name="Google Shape;2020;p7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4" name="Google Shape;2054;p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9" name="Shape 2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0" name="Google Shape;2090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1" name="Google Shape;2091;p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7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5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8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8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6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86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8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7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8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8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8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8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8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4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4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4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0" y="0"/>
            <a:ext cx="164752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01 / 74</a:t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0" y="914400"/>
            <a:ext cx="256032" cy="50292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40080" y="146304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GRUPO DE ESTUDOS · 2026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1005840" y="1965960"/>
            <a:ext cx="1024128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EFD-Contribuições e a NT 12/2026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981819" y="4069080"/>
            <a:ext cx="9692700" cy="7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Redução linear de 10% dos incentivos e benefícios de PIS/Pasep e Cofins — LC nº 224/2025, IN RFB nº 2.305/2025 e a escrituração pelo Bloco M.</a:t>
            </a:r>
            <a:endParaRPr/>
          </a:p>
        </p:txBody>
      </p:sp>
      <p:grpSp>
        <p:nvGrpSpPr>
          <p:cNvPr id="94" name="Google Shape;94;p1"/>
          <p:cNvGrpSpPr/>
          <p:nvPr/>
        </p:nvGrpSpPr>
        <p:grpSpPr>
          <a:xfrm>
            <a:off x="743840" y="5946106"/>
            <a:ext cx="10241228" cy="731536"/>
            <a:chOff x="2590008" y="4083918"/>
            <a:chExt cx="4367075" cy="504056"/>
          </a:xfrm>
        </p:grpSpPr>
        <p:pic>
          <p:nvPicPr>
            <p:cNvPr id="95" name="Google Shape;95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590008" y="4083918"/>
              <a:ext cx="1069487" cy="400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397413" y="4083918"/>
              <a:ext cx="155967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0"/>
          <p:cNvSpPr/>
          <p:nvPr/>
        </p:nvSpPr>
        <p:spPr>
          <a:xfrm>
            <a:off x="0" y="0"/>
            <a:ext cx="1647526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342" name="Google Shape;342;p1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10 / 74</a:t>
            </a:r>
            <a:endParaRPr/>
          </a:p>
        </p:txBody>
      </p:sp>
      <p:sp>
        <p:nvSpPr>
          <p:cNvPr id="343" name="Google Shape;343;p1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345" name="Google Shape;345;p10"/>
          <p:cNvSpPr/>
          <p:nvPr/>
        </p:nvSpPr>
        <p:spPr>
          <a:xfrm>
            <a:off x="1097280" y="1554480"/>
            <a:ext cx="146304" cy="3566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0"/>
          <p:cNvSpPr txBox="1"/>
          <p:nvPr/>
        </p:nvSpPr>
        <p:spPr>
          <a:xfrm>
            <a:off x="1600200" y="1737360"/>
            <a:ext cx="9418320" cy="2560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“Não devem ser alteradas as informações de código de situação tributária — CST originalmente previstas na legislação”</a:t>
            </a:r>
            <a:endParaRPr/>
          </a:p>
        </p:txBody>
      </p:sp>
      <p:sp>
        <p:nvSpPr>
          <p:cNvPr id="347" name="Google Shape;347;p10"/>
          <p:cNvSpPr txBox="1"/>
          <p:nvPr/>
        </p:nvSpPr>
        <p:spPr>
          <a:xfrm>
            <a:off x="1600200" y="4572000"/>
            <a:ext cx="91440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Todo o efeito da redução é demonstrado por registros de ajuste, não por troca de CST.</a:t>
            </a:r>
            <a:endParaRPr/>
          </a:p>
        </p:txBody>
      </p:sp>
      <p:pic>
        <p:nvPicPr>
          <p:cNvPr descr="Uma imagem contendo Forma&#10;&#10;Descrição gerada automaticamente" id="348" name="Google Shape;348;p10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1"/>
          <p:cNvSpPr/>
          <p:nvPr/>
        </p:nvSpPr>
        <p:spPr>
          <a:xfrm>
            <a:off x="0" y="0"/>
            <a:ext cx="12191700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0" y="0"/>
            <a:ext cx="1812278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359" name="Google Shape;359;p1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11 / 74</a:t>
            </a: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</a:t>
            </a: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1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BLOCO 2</a:t>
            </a:r>
            <a:endParaRPr/>
          </a:p>
        </p:txBody>
      </p:sp>
      <p:sp>
        <p:nvSpPr>
          <p:cNvPr id="365" name="Google Shape;365;p11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Fundamentos da EFD-Contribuições</a:t>
            </a:r>
            <a:endParaRPr/>
          </a:p>
        </p:txBody>
      </p:sp>
      <p:sp>
        <p:nvSpPr>
          <p:cNvPr id="366" name="Google Shape;366;p11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Relembrando a arquitetura antes de mexer no Bloco M.</a:t>
            </a:r>
            <a:endParaRPr/>
          </a:p>
        </p:txBody>
      </p:sp>
      <p:pic>
        <p:nvPicPr>
          <p:cNvPr id="367" name="Google Shape;36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833875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2"/>
          <p:cNvSpPr/>
          <p:nvPr/>
        </p:nvSpPr>
        <p:spPr>
          <a:xfrm>
            <a:off x="0" y="0"/>
            <a:ext cx="1977031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376" name="Google Shape;376;p1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12 / 74</a:t>
            </a:r>
            <a:endParaRPr/>
          </a:p>
        </p:txBody>
      </p:sp>
      <p:sp>
        <p:nvSpPr>
          <p:cNvPr id="377" name="Google Shape;377;p1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</a:t>
            </a:r>
            <a:endParaRPr/>
          </a:p>
        </p:txBody>
      </p:sp>
      <p:sp>
        <p:nvSpPr>
          <p:cNvPr id="379" name="Google Shape;379;p1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ARQUITETURA</a:t>
            </a:r>
            <a:endParaRPr/>
          </a:p>
        </p:txBody>
      </p:sp>
      <p:sp>
        <p:nvSpPr>
          <p:cNvPr id="380" name="Google Shape;380;p1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Como a escrituração se organiza</a:t>
            </a:r>
            <a:endParaRPr/>
          </a:p>
        </p:txBody>
      </p:sp>
      <p:sp>
        <p:nvSpPr>
          <p:cNvPr id="381" name="Google Shape;381;p12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2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2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384" name="Google Shape;384;p12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0 — abertura, identificação e tabelas (participantes, itens, natureza da receita)</a:t>
            </a:r>
            <a:endParaRPr/>
          </a:p>
        </p:txBody>
      </p:sp>
      <p:sp>
        <p:nvSpPr>
          <p:cNvPr id="385" name="Google Shape;385;p12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2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2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388" name="Google Shape;388;p12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Blocos A, C, D e F — documentos e operações geradoras de receita e crédito</a:t>
            </a:r>
            <a:endParaRPr/>
          </a:p>
        </p:txBody>
      </p:sp>
      <p:sp>
        <p:nvSpPr>
          <p:cNvPr id="389" name="Google Shape;389;p12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2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2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392" name="Google Shape;392;p12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M — consolidação e apuração de PIS/Pasep e Cofins</a:t>
            </a:r>
            <a:endParaRPr/>
          </a:p>
        </p:txBody>
      </p:sp>
      <p:sp>
        <p:nvSpPr>
          <p:cNvPr id="393" name="Google Shape;393;p12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2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2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396" name="Google Shape;396;p12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P — contribuição previdenciária sobre a receita bruta, quando aplicável</a:t>
            </a:r>
            <a:endParaRPr/>
          </a:p>
        </p:txBody>
      </p:sp>
      <p:sp>
        <p:nvSpPr>
          <p:cNvPr id="397" name="Google Shape;397;p12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2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2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400" name="Google Shape;400;p12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Blocos 1 e 9 — informações complementares e encerramento</a:t>
            </a:r>
            <a:endParaRPr/>
          </a:p>
        </p:txBody>
      </p:sp>
      <p:pic>
        <p:nvPicPr>
          <p:cNvPr id="401" name="Google Shape;40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833875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3"/>
          <p:cNvSpPr/>
          <p:nvPr/>
        </p:nvSpPr>
        <p:spPr>
          <a:xfrm>
            <a:off x="0" y="0"/>
            <a:ext cx="2141784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410" name="Google Shape;410;p1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13 / 74</a:t>
            </a:r>
            <a:endParaRPr/>
          </a:p>
        </p:txBody>
      </p:sp>
      <p:sp>
        <p:nvSpPr>
          <p:cNvPr id="411" name="Google Shape;411;p1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</a:t>
            </a:r>
            <a:endParaRPr/>
          </a:p>
        </p:txBody>
      </p:sp>
      <p:sp>
        <p:nvSpPr>
          <p:cNvPr id="413" name="Google Shape;413;p1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ONDE A APURAÇÃO ACONTECE</a:t>
            </a:r>
            <a:endParaRPr/>
          </a:p>
        </p:txBody>
      </p:sp>
      <p:sp>
        <p:nvSpPr>
          <p:cNvPr id="414" name="Google Shape;414;p1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Bloco M é o coração do arquivo</a:t>
            </a:r>
            <a:endParaRPr/>
          </a:p>
        </p:txBody>
      </p:sp>
      <p:sp>
        <p:nvSpPr>
          <p:cNvPr id="415" name="Google Shape;415;p13"/>
          <p:cNvSpPr txBox="1"/>
          <p:nvPr/>
        </p:nvSpPr>
        <p:spPr>
          <a:xfrm>
            <a:off x="640080" y="2148840"/>
            <a:ext cx="10424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É no Bloco M que as receitas e créditos escriturados nos blocos analíticos são consolidados por CST, alíquota e natureza, transformando-se em valor devido.</a:t>
            </a:r>
            <a:endParaRPr/>
          </a:p>
        </p:txBody>
      </p:sp>
      <p:sp>
        <p:nvSpPr>
          <p:cNvPr id="416" name="Google Shape;416;p13"/>
          <p:cNvSpPr/>
          <p:nvPr/>
        </p:nvSpPr>
        <p:spPr>
          <a:xfrm>
            <a:off x="640080" y="3145536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3"/>
          <p:cNvSpPr/>
          <p:nvPr/>
        </p:nvSpPr>
        <p:spPr>
          <a:xfrm>
            <a:off x="640080" y="3145536"/>
            <a:ext cx="109728" cy="625175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3"/>
          <p:cNvSpPr/>
          <p:nvPr/>
        </p:nvSpPr>
        <p:spPr>
          <a:xfrm>
            <a:off x="914400" y="3311819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19" name="Google Shape;419;p13"/>
          <p:cNvSpPr txBox="1"/>
          <p:nvPr/>
        </p:nvSpPr>
        <p:spPr>
          <a:xfrm>
            <a:off x="1417320" y="3145536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M100/M105 e M500/M505 — créditos apurados de PIS e Cofins</a:t>
            </a:r>
            <a:endParaRPr/>
          </a:p>
        </p:txBody>
      </p:sp>
      <p:sp>
        <p:nvSpPr>
          <p:cNvPr id="420" name="Google Shape;420;p13"/>
          <p:cNvSpPr/>
          <p:nvPr/>
        </p:nvSpPr>
        <p:spPr>
          <a:xfrm>
            <a:off x="640080" y="3872484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3"/>
          <p:cNvSpPr/>
          <p:nvPr/>
        </p:nvSpPr>
        <p:spPr>
          <a:xfrm>
            <a:off x="640080" y="3872484"/>
            <a:ext cx="109728" cy="625175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3"/>
          <p:cNvSpPr/>
          <p:nvPr/>
        </p:nvSpPr>
        <p:spPr>
          <a:xfrm>
            <a:off x="914400" y="4038767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23" name="Google Shape;423;p13"/>
          <p:cNvSpPr txBox="1"/>
          <p:nvPr/>
        </p:nvSpPr>
        <p:spPr>
          <a:xfrm>
            <a:off x="1417320" y="3872484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M200/M210 e M600/M610 — consolidação da contribuição apurada</a:t>
            </a:r>
            <a:endParaRPr/>
          </a:p>
        </p:txBody>
      </p:sp>
      <p:sp>
        <p:nvSpPr>
          <p:cNvPr id="424" name="Google Shape;424;p13"/>
          <p:cNvSpPr/>
          <p:nvPr/>
        </p:nvSpPr>
        <p:spPr>
          <a:xfrm>
            <a:off x="640080" y="4599432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3"/>
          <p:cNvSpPr/>
          <p:nvPr/>
        </p:nvSpPr>
        <p:spPr>
          <a:xfrm>
            <a:off x="640080" y="4599432"/>
            <a:ext cx="109728" cy="625175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3"/>
          <p:cNvSpPr/>
          <p:nvPr/>
        </p:nvSpPr>
        <p:spPr>
          <a:xfrm>
            <a:off x="914400" y="4765715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27" name="Google Shape;427;p13"/>
          <p:cNvSpPr txBox="1"/>
          <p:nvPr/>
        </p:nvSpPr>
        <p:spPr>
          <a:xfrm>
            <a:off x="1417320" y="4599432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M110/M115 e M510/M515 — ajustes de crédito</a:t>
            </a:r>
            <a:endParaRPr/>
          </a:p>
        </p:txBody>
      </p:sp>
      <p:sp>
        <p:nvSpPr>
          <p:cNvPr id="428" name="Google Shape;428;p13"/>
          <p:cNvSpPr/>
          <p:nvPr/>
        </p:nvSpPr>
        <p:spPr>
          <a:xfrm>
            <a:off x="640080" y="5326380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3"/>
          <p:cNvSpPr/>
          <p:nvPr/>
        </p:nvSpPr>
        <p:spPr>
          <a:xfrm>
            <a:off x="640080" y="5326380"/>
            <a:ext cx="109728" cy="625175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3"/>
          <p:cNvSpPr/>
          <p:nvPr/>
        </p:nvSpPr>
        <p:spPr>
          <a:xfrm>
            <a:off x="914400" y="5492663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31" name="Google Shape;431;p13"/>
          <p:cNvSpPr txBox="1"/>
          <p:nvPr/>
        </p:nvSpPr>
        <p:spPr>
          <a:xfrm>
            <a:off x="1417320" y="5326380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M220/M225 e M620/M625 — ajustes da contribuição</a:t>
            </a:r>
            <a:endParaRPr/>
          </a:p>
        </p:txBody>
      </p:sp>
      <p:pic>
        <p:nvPicPr>
          <p:cNvPr id="432" name="Google Shape;43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4"/>
          <p:cNvSpPr/>
          <p:nvPr/>
        </p:nvSpPr>
        <p:spPr>
          <a:xfrm>
            <a:off x="0" y="0"/>
            <a:ext cx="2306536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441" name="Google Shape;441;p1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14 / 74</a:t>
            </a:r>
            <a:endParaRPr/>
          </a:p>
        </p:txBody>
      </p:sp>
      <p:sp>
        <p:nvSpPr>
          <p:cNvPr id="442" name="Google Shape;442;p1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</a:t>
            </a:r>
            <a:endParaRPr/>
          </a:p>
        </p:txBody>
      </p:sp>
      <p:sp>
        <p:nvSpPr>
          <p:cNvPr id="444" name="Google Shape;444;p14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PAR SIMÉTRICO</a:t>
            </a:r>
            <a:endParaRPr/>
          </a:p>
        </p:txBody>
      </p:sp>
      <p:sp>
        <p:nvSpPr>
          <p:cNvPr id="445" name="Google Shape;445;p14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PIS e Cofins caminham em espelho</a:t>
            </a:r>
            <a:endParaRPr/>
          </a:p>
        </p:txBody>
      </p:sp>
      <p:sp>
        <p:nvSpPr>
          <p:cNvPr id="446" name="Google Shape;446;p14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4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4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49" name="Google Shape;449;p14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Tudo que vale para o M110 vale para o M510</a:t>
            </a:r>
            <a:endParaRPr/>
          </a:p>
        </p:txBody>
      </p:sp>
      <p:sp>
        <p:nvSpPr>
          <p:cNvPr id="450" name="Google Shape;450;p14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4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4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53" name="Google Shape;453;p14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Tudo que vale para o M220 vale para o M620</a:t>
            </a:r>
            <a:endParaRPr/>
          </a:p>
        </p:txBody>
      </p:sp>
      <p:sp>
        <p:nvSpPr>
          <p:cNvPr id="454" name="Google Shape;454;p14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4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4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57" name="Google Shape;457;p14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detalhamento M115/M225 espelha M515/M625</a:t>
            </a:r>
            <a:endParaRPr/>
          </a:p>
        </p:txBody>
      </p:sp>
      <p:sp>
        <p:nvSpPr>
          <p:cNvPr id="458" name="Google Shape;458;p14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4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4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61" name="Google Shape;461;p14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Muda apenas a alíquota aplicada e o tributo consolidado</a:t>
            </a:r>
            <a:endParaRPr/>
          </a:p>
        </p:txBody>
      </p:sp>
      <p:sp>
        <p:nvSpPr>
          <p:cNvPr id="462" name="Google Shape;462;p14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4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4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Estudar a lógica do PIS resolve metade do problema: a Cofins é a mesma estrutura.</a:t>
            </a:r>
            <a:endParaRPr/>
          </a:p>
        </p:txBody>
      </p:sp>
      <p:pic>
        <p:nvPicPr>
          <p:cNvPr id="465" name="Google Shape;4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5"/>
          <p:cNvSpPr/>
          <p:nvPr/>
        </p:nvSpPr>
        <p:spPr>
          <a:xfrm>
            <a:off x="0" y="0"/>
            <a:ext cx="2471289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474" name="Google Shape;474;p1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15 / 74</a:t>
            </a:r>
            <a:endParaRPr/>
          </a:p>
        </p:txBody>
      </p:sp>
      <p:sp>
        <p:nvSpPr>
          <p:cNvPr id="475" name="Google Shape;475;p1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</a:t>
            </a:r>
            <a:endParaRPr/>
          </a:p>
        </p:txBody>
      </p:sp>
      <p:sp>
        <p:nvSpPr>
          <p:cNvPr id="477" name="Google Shape;477;p15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CONCEITO-CHAVE</a:t>
            </a:r>
            <a:endParaRPr/>
          </a:p>
        </p:txBody>
      </p:sp>
      <p:sp>
        <p:nvSpPr>
          <p:cNvPr id="478" name="Google Shape;478;p15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Ajuste de acréscimo × ajuste de redução</a:t>
            </a:r>
            <a:endParaRPr/>
          </a:p>
        </p:txBody>
      </p:sp>
      <p:sp>
        <p:nvSpPr>
          <p:cNvPr id="479" name="Google Shape;479;p15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5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5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82" name="Google Shape;482;p15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acréscimo — aumenta o valor da contribuição a pagar (M220/M620)</a:t>
            </a:r>
            <a:endParaRPr/>
          </a:p>
        </p:txBody>
      </p:sp>
      <p:sp>
        <p:nvSpPr>
          <p:cNvPr id="483" name="Google Shape;483;p15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5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5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86" name="Google Shape;486;p15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redução — diminui o valor do crédito apropriado (M110/M510)</a:t>
            </a:r>
            <a:endParaRPr/>
          </a:p>
        </p:txBody>
      </p:sp>
      <p:sp>
        <p:nvSpPr>
          <p:cNvPr id="487" name="Google Shape;487;p15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5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5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90" name="Google Shape;490;p15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Ambos são lançados na apuração, após a consolidação dos documentos</a:t>
            </a:r>
            <a:endParaRPr/>
          </a:p>
        </p:txBody>
      </p:sp>
      <p:sp>
        <p:nvSpPr>
          <p:cNvPr id="491" name="Google Shape;491;p15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5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5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94" name="Google Shape;494;p15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Cada ajuste exige registro filho de detalhamento com a base legal</a:t>
            </a:r>
            <a:endParaRPr/>
          </a:p>
        </p:txBody>
      </p:sp>
      <p:pic>
        <p:nvPicPr>
          <p:cNvPr id="495" name="Google Shape;49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6"/>
          <p:cNvSpPr/>
          <p:nvPr/>
        </p:nvSpPr>
        <p:spPr>
          <a:xfrm>
            <a:off x="0" y="0"/>
            <a:ext cx="2636042" cy="635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504" name="Google Shape;504;p1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16 / 74</a:t>
            </a:r>
            <a:endParaRPr/>
          </a:p>
        </p:txBody>
      </p:sp>
      <p:sp>
        <p:nvSpPr>
          <p:cNvPr id="505" name="Google Shape;505;p1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Regra Geral</a:t>
            </a:r>
            <a:endParaRPr/>
          </a:p>
        </p:txBody>
      </p:sp>
      <p:sp>
        <p:nvSpPr>
          <p:cNvPr id="507" name="Google Shape;507;p16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6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6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BLOCO 3</a:t>
            </a:r>
            <a:endParaRPr/>
          </a:p>
        </p:txBody>
      </p:sp>
      <p:sp>
        <p:nvSpPr>
          <p:cNvPr id="510" name="Google Shape;510;p16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regra geral da NT 12/2026</a:t>
            </a:r>
            <a:endParaRPr/>
          </a:p>
        </p:txBody>
      </p:sp>
      <p:sp>
        <p:nvSpPr>
          <p:cNvPr id="511" name="Google Shape;511;p16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Uma diretriz simples que evita 90% dos erros.</a:t>
            </a:r>
            <a:endParaRPr/>
          </a:p>
        </p:txBody>
      </p:sp>
      <p:pic>
        <p:nvPicPr>
          <p:cNvPr id="512" name="Google Shape;51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833875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7"/>
          <p:cNvSpPr/>
          <p:nvPr/>
        </p:nvSpPr>
        <p:spPr>
          <a:xfrm>
            <a:off x="0" y="0"/>
            <a:ext cx="2800794" cy="635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521" name="Google Shape;521;p1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17 / 74</a:t>
            </a:r>
            <a:endParaRPr/>
          </a:p>
        </p:txBody>
      </p:sp>
      <p:sp>
        <p:nvSpPr>
          <p:cNvPr id="522" name="Google Shape;522;p1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Regra Geral</a:t>
            </a:r>
            <a:endParaRPr/>
          </a:p>
        </p:txBody>
      </p:sp>
      <p:sp>
        <p:nvSpPr>
          <p:cNvPr id="524" name="Google Shape;524;p1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DIRETRIZ CENTRAL</a:t>
            </a:r>
            <a:endParaRPr/>
          </a:p>
        </p:txBody>
      </p:sp>
      <p:sp>
        <p:nvSpPr>
          <p:cNvPr id="525" name="Google Shape;525;p1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Mantenha o CST. Ajuste no Bloco M.</a:t>
            </a:r>
            <a:endParaRPr/>
          </a:p>
        </p:txBody>
      </p:sp>
      <p:sp>
        <p:nvSpPr>
          <p:cNvPr id="526" name="Google Shape;526;p17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7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7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Receita optou por não criar novos CSTs nem alterar o leiaute. A redução de 10% é demonstrada exclusivamente pelos registros de ajuste já existentes na EFD-Contribuições.</a:t>
            </a:r>
            <a:endParaRPr/>
          </a:p>
        </p:txBody>
      </p:sp>
      <p:sp>
        <p:nvSpPr>
          <p:cNvPr id="529" name="Google Shape;529;p17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7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7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Trocar CST 06 por CST 01 para 'simular' a tributação é erro grave de escrituração.</a:t>
            </a:r>
            <a:endParaRPr/>
          </a:p>
        </p:txBody>
      </p:sp>
      <p:pic>
        <p:nvPicPr>
          <p:cNvPr id="532" name="Google Shape;53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81010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18"/>
          <p:cNvSpPr/>
          <p:nvPr/>
        </p:nvSpPr>
        <p:spPr>
          <a:xfrm>
            <a:off x="0" y="0"/>
            <a:ext cx="2965547" cy="635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541" name="Google Shape;541;p1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18 / 74</a:t>
            </a:r>
            <a:endParaRPr/>
          </a:p>
        </p:txBody>
      </p:sp>
      <p:sp>
        <p:nvSpPr>
          <p:cNvPr id="542" name="Google Shape;542;p1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1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Regra Geral</a:t>
            </a:r>
            <a:endParaRPr/>
          </a:p>
        </p:txBody>
      </p:sp>
      <p:sp>
        <p:nvSpPr>
          <p:cNvPr id="544" name="Google Shape;544;p1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REGISTROS CITADOS PELA NOTA</a:t>
            </a:r>
            <a:endParaRPr/>
          </a:p>
        </p:txBody>
      </p:sp>
      <p:sp>
        <p:nvSpPr>
          <p:cNvPr id="545" name="Google Shape;545;p1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Os oito registros de ajuste da NT 12/2026</a:t>
            </a:r>
            <a:endParaRPr/>
          </a:p>
        </p:txBody>
      </p:sp>
      <p:sp>
        <p:nvSpPr>
          <p:cNvPr id="546" name="Google Shape;546;p18"/>
          <p:cNvSpPr/>
          <p:nvPr/>
        </p:nvSpPr>
        <p:spPr>
          <a:xfrm>
            <a:off x="640080" y="2148840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8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8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549" name="Google Shape;549;p18"/>
          <p:cNvSpPr txBox="1"/>
          <p:nvPr/>
        </p:nvSpPr>
        <p:spPr>
          <a:xfrm>
            <a:off x="896112" y="2569464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M110 — Ajustes do crédito de PIS/Pasep apurado</a:t>
            </a:r>
            <a:endParaRPr/>
          </a:p>
        </p:txBody>
      </p:sp>
      <p:sp>
        <p:nvSpPr>
          <p:cNvPr id="550" name="Google Shape;550;p18"/>
          <p:cNvSpPr/>
          <p:nvPr/>
        </p:nvSpPr>
        <p:spPr>
          <a:xfrm>
            <a:off x="6199632" y="2148840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8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8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553" name="Google Shape;553;p18"/>
          <p:cNvSpPr txBox="1"/>
          <p:nvPr/>
        </p:nvSpPr>
        <p:spPr>
          <a:xfrm>
            <a:off x="6455664" y="2569464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M115 — Detalhamento dos ajustes do crédito de PIS/Pasep</a:t>
            </a:r>
            <a:endParaRPr/>
          </a:p>
        </p:txBody>
      </p:sp>
      <p:sp>
        <p:nvSpPr>
          <p:cNvPr id="554" name="Google Shape;554;p18"/>
          <p:cNvSpPr/>
          <p:nvPr/>
        </p:nvSpPr>
        <p:spPr>
          <a:xfrm>
            <a:off x="640080" y="3124962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8"/>
          <p:cNvSpPr/>
          <p:nvPr/>
        </p:nvSpPr>
        <p:spPr>
          <a:xfrm>
            <a:off x="640080" y="3124962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8"/>
          <p:cNvSpPr txBox="1"/>
          <p:nvPr/>
        </p:nvSpPr>
        <p:spPr>
          <a:xfrm>
            <a:off x="896112" y="325297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557" name="Google Shape;557;p18"/>
          <p:cNvSpPr txBox="1"/>
          <p:nvPr/>
        </p:nvSpPr>
        <p:spPr>
          <a:xfrm>
            <a:off x="896112" y="3545586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M220 — Ajustes da contribuição para o PIS/Pasep apurada</a:t>
            </a:r>
            <a:endParaRPr/>
          </a:p>
        </p:txBody>
      </p:sp>
      <p:sp>
        <p:nvSpPr>
          <p:cNvPr id="558" name="Google Shape;558;p18"/>
          <p:cNvSpPr/>
          <p:nvPr/>
        </p:nvSpPr>
        <p:spPr>
          <a:xfrm>
            <a:off x="6199632" y="3124962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8"/>
          <p:cNvSpPr/>
          <p:nvPr/>
        </p:nvSpPr>
        <p:spPr>
          <a:xfrm>
            <a:off x="6199632" y="3124962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8"/>
          <p:cNvSpPr txBox="1"/>
          <p:nvPr/>
        </p:nvSpPr>
        <p:spPr>
          <a:xfrm>
            <a:off x="6455664" y="325297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561" name="Google Shape;561;p18"/>
          <p:cNvSpPr txBox="1"/>
          <p:nvPr/>
        </p:nvSpPr>
        <p:spPr>
          <a:xfrm>
            <a:off x="6455664" y="3545586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M225 — Detalhamento dos ajustes da contribuição de PIS/Pasep</a:t>
            </a:r>
            <a:endParaRPr/>
          </a:p>
        </p:txBody>
      </p:sp>
      <p:sp>
        <p:nvSpPr>
          <p:cNvPr id="562" name="Google Shape;562;p18"/>
          <p:cNvSpPr/>
          <p:nvPr/>
        </p:nvSpPr>
        <p:spPr>
          <a:xfrm>
            <a:off x="640080" y="4101084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8"/>
          <p:cNvSpPr/>
          <p:nvPr/>
        </p:nvSpPr>
        <p:spPr>
          <a:xfrm>
            <a:off x="640080" y="4101084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8"/>
          <p:cNvSpPr txBox="1"/>
          <p:nvPr/>
        </p:nvSpPr>
        <p:spPr>
          <a:xfrm>
            <a:off x="896112" y="422910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565" name="Google Shape;565;p18"/>
          <p:cNvSpPr txBox="1"/>
          <p:nvPr/>
        </p:nvSpPr>
        <p:spPr>
          <a:xfrm>
            <a:off x="896112" y="4521708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M510 — Ajustes do crédito de Cofins apurado</a:t>
            </a:r>
            <a:endParaRPr/>
          </a:p>
        </p:txBody>
      </p:sp>
      <p:sp>
        <p:nvSpPr>
          <p:cNvPr id="566" name="Google Shape;566;p18"/>
          <p:cNvSpPr/>
          <p:nvPr/>
        </p:nvSpPr>
        <p:spPr>
          <a:xfrm>
            <a:off x="6199632" y="4101084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8"/>
          <p:cNvSpPr/>
          <p:nvPr/>
        </p:nvSpPr>
        <p:spPr>
          <a:xfrm>
            <a:off x="6199632" y="4101084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8"/>
          <p:cNvSpPr txBox="1"/>
          <p:nvPr/>
        </p:nvSpPr>
        <p:spPr>
          <a:xfrm>
            <a:off x="6455664" y="4229100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/>
          </a:p>
        </p:txBody>
      </p:sp>
      <p:sp>
        <p:nvSpPr>
          <p:cNvPr id="569" name="Google Shape;569;p18"/>
          <p:cNvSpPr txBox="1"/>
          <p:nvPr/>
        </p:nvSpPr>
        <p:spPr>
          <a:xfrm>
            <a:off x="6455664" y="4521708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M515 — Detalhamento dos ajustes do crédito de Cofins</a:t>
            </a:r>
            <a:endParaRPr/>
          </a:p>
        </p:txBody>
      </p:sp>
      <p:sp>
        <p:nvSpPr>
          <p:cNvPr id="570" name="Google Shape;570;p18"/>
          <p:cNvSpPr/>
          <p:nvPr/>
        </p:nvSpPr>
        <p:spPr>
          <a:xfrm>
            <a:off x="640080" y="5077206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8"/>
          <p:cNvSpPr/>
          <p:nvPr/>
        </p:nvSpPr>
        <p:spPr>
          <a:xfrm>
            <a:off x="640080" y="5077206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8"/>
          <p:cNvSpPr txBox="1"/>
          <p:nvPr/>
        </p:nvSpPr>
        <p:spPr>
          <a:xfrm>
            <a:off x="896112" y="520522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/>
          </a:p>
        </p:txBody>
      </p:sp>
      <p:sp>
        <p:nvSpPr>
          <p:cNvPr id="573" name="Google Shape;573;p18"/>
          <p:cNvSpPr txBox="1"/>
          <p:nvPr/>
        </p:nvSpPr>
        <p:spPr>
          <a:xfrm>
            <a:off x="896112" y="5497830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M620 — Ajustes da Cofins apurada</a:t>
            </a:r>
            <a:endParaRPr/>
          </a:p>
        </p:txBody>
      </p:sp>
      <p:sp>
        <p:nvSpPr>
          <p:cNvPr id="574" name="Google Shape;574;p18"/>
          <p:cNvSpPr/>
          <p:nvPr/>
        </p:nvSpPr>
        <p:spPr>
          <a:xfrm>
            <a:off x="6199632" y="5077206"/>
            <a:ext cx="5321808" cy="82981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8"/>
          <p:cNvSpPr/>
          <p:nvPr/>
        </p:nvSpPr>
        <p:spPr>
          <a:xfrm>
            <a:off x="6199632" y="5077206"/>
            <a:ext cx="5321808" cy="381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18"/>
          <p:cNvSpPr txBox="1"/>
          <p:nvPr/>
        </p:nvSpPr>
        <p:spPr>
          <a:xfrm>
            <a:off x="6455664" y="520522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/>
          </a:p>
        </p:txBody>
      </p:sp>
      <p:sp>
        <p:nvSpPr>
          <p:cNvPr id="577" name="Google Shape;577;p18"/>
          <p:cNvSpPr txBox="1"/>
          <p:nvPr/>
        </p:nvSpPr>
        <p:spPr>
          <a:xfrm>
            <a:off x="6455664" y="5497830"/>
            <a:ext cx="4809744" cy="317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M625 — Detalhamento dos ajustes da Cofins apurada</a:t>
            </a:r>
            <a:endParaRPr/>
          </a:p>
        </p:txBody>
      </p:sp>
      <p:pic>
        <p:nvPicPr>
          <p:cNvPr id="578" name="Google Shape;5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9"/>
          <p:cNvSpPr/>
          <p:nvPr/>
        </p:nvSpPr>
        <p:spPr>
          <a:xfrm>
            <a:off x="0" y="0"/>
            <a:ext cx="3130300" cy="635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587" name="Google Shape;587;p1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19 / 74</a:t>
            </a:r>
            <a:endParaRPr/>
          </a:p>
        </p:txBody>
      </p:sp>
      <p:sp>
        <p:nvSpPr>
          <p:cNvPr id="588" name="Google Shape;588;p1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Regra Geral</a:t>
            </a:r>
            <a:endParaRPr/>
          </a:p>
        </p:txBody>
      </p:sp>
      <p:sp>
        <p:nvSpPr>
          <p:cNvPr id="590" name="Google Shape;590;p19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DD4BF"/>
                </a:solidFill>
                <a:latin typeface="Calibri"/>
                <a:ea typeface="Calibri"/>
                <a:cs typeface="Calibri"/>
                <a:sym typeface="Calibri"/>
              </a:rPr>
              <a:t>TRÊS CENÁRIOS</a:t>
            </a:r>
            <a:endParaRPr/>
          </a:p>
        </p:txBody>
      </p:sp>
      <p:sp>
        <p:nvSpPr>
          <p:cNvPr id="591" name="Google Shape;591;p19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Toda operação cai em um destes caminhos</a:t>
            </a:r>
            <a:endParaRPr/>
          </a:p>
        </p:txBody>
      </p:sp>
      <p:sp>
        <p:nvSpPr>
          <p:cNvPr id="592" name="Google Shape;592;p19"/>
          <p:cNvSpPr/>
          <p:nvPr/>
        </p:nvSpPr>
        <p:spPr>
          <a:xfrm>
            <a:off x="640080" y="2148840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9"/>
          <p:cNvSpPr/>
          <p:nvPr/>
        </p:nvSpPr>
        <p:spPr>
          <a:xfrm>
            <a:off x="640080" y="2148840"/>
            <a:ext cx="109728" cy="87026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19"/>
          <p:cNvSpPr/>
          <p:nvPr/>
        </p:nvSpPr>
        <p:spPr>
          <a:xfrm>
            <a:off x="914400" y="2437668"/>
            <a:ext cx="292608" cy="292608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95" name="Google Shape;595;p19"/>
          <p:cNvSpPr txBox="1"/>
          <p:nvPr/>
        </p:nvSpPr>
        <p:spPr>
          <a:xfrm>
            <a:off x="1417320" y="2148840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zero ou isenção (CST 06 e 07) → ajuste de acréscimo em M220/M620</a:t>
            </a:r>
            <a:endParaRPr/>
          </a:p>
        </p:txBody>
      </p:sp>
      <p:sp>
        <p:nvSpPr>
          <p:cNvPr id="596" name="Google Shape;596;p19"/>
          <p:cNvSpPr/>
          <p:nvPr/>
        </p:nvSpPr>
        <p:spPr>
          <a:xfrm>
            <a:off x="640080" y="3160776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19"/>
          <p:cNvSpPr/>
          <p:nvPr/>
        </p:nvSpPr>
        <p:spPr>
          <a:xfrm>
            <a:off x="640080" y="3160776"/>
            <a:ext cx="109728" cy="87026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9"/>
          <p:cNvSpPr/>
          <p:nvPr/>
        </p:nvSpPr>
        <p:spPr>
          <a:xfrm>
            <a:off x="914400" y="3449604"/>
            <a:ext cx="292608" cy="292608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599" name="Google Shape;599;p19"/>
          <p:cNvSpPr txBox="1"/>
          <p:nvPr/>
        </p:nvSpPr>
        <p:spPr>
          <a:xfrm>
            <a:off x="1417320" y="3160776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presumido ou fictício (CST 60 a 66) → ajuste de redução em M110/M510</a:t>
            </a:r>
            <a:endParaRPr/>
          </a:p>
        </p:txBody>
      </p:sp>
      <p:sp>
        <p:nvSpPr>
          <p:cNvPr id="600" name="Google Shape;600;p19"/>
          <p:cNvSpPr/>
          <p:nvPr/>
        </p:nvSpPr>
        <p:spPr>
          <a:xfrm>
            <a:off x="640080" y="4172712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9"/>
          <p:cNvSpPr/>
          <p:nvPr/>
        </p:nvSpPr>
        <p:spPr>
          <a:xfrm>
            <a:off x="640080" y="4172712"/>
            <a:ext cx="109728" cy="870264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9"/>
          <p:cNvSpPr/>
          <p:nvPr/>
        </p:nvSpPr>
        <p:spPr>
          <a:xfrm>
            <a:off x="914400" y="4461540"/>
            <a:ext cx="292608" cy="292608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03" name="Google Shape;603;p19"/>
          <p:cNvSpPr txBox="1"/>
          <p:nvPr/>
        </p:nvSpPr>
        <p:spPr>
          <a:xfrm>
            <a:off x="1417320" y="4172712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reduzida ou base reduzida → efeito já no próprio documento fiscal</a:t>
            </a:r>
            <a:endParaRPr/>
          </a:p>
        </p:txBody>
      </p:sp>
      <p:sp>
        <p:nvSpPr>
          <p:cNvPr id="604" name="Google Shape;604;p19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9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9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Classificar corretamente o cenário é o passo que determina todo o resto.</a:t>
            </a:r>
            <a:endParaRPr/>
          </a:p>
        </p:txBody>
      </p:sp>
      <p:pic>
        <p:nvPicPr>
          <p:cNvPr id="607" name="Google Shape;6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0" y="0"/>
            <a:ext cx="329505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02 / 74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Abertura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OBJETIVO DO ENCONTRO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vamos dominar hoje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640080" y="2148840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896112" y="2569464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Entender a lógica da redução linear de 10% dos benefícios federais</a:t>
            </a: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6199632" y="2148840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6455664" y="2569464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Saber exatamente onde e como lançar os ajustes no Bloco M</a:t>
            </a: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640080" y="3160776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640080" y="316077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/>
          <p:cNvSpPr txBox="1"/>
          <p:nvPr/>
        </p:nvSpPr>
        <p:spPr>
          <a:xfrm>
            <a:off x="896112" y="32887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896112" y="3581400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Calcular ajustes de acréscimo e de redução com segurança</a:t>
            </a: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6199632" y="3160776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/>
          <p:nvPr/>
        </p:nvSpPr>
        <p:spPr>
          <a:xfrm>
            <a:off x="6199632" y="316077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 txBox="1"/>
          <p:nvPr/>
        </p:nvSpPr>
        <p:spPr>
          <a:xfrm>
            <a:off x="6455664" y="32887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25" name="Google Shape;125;p2"/>
          <p:cNvSpPr txBox="1"/>
          <p:nvPr/>
        </p:nvSpPr>
        <p:spPr>
          <a:xfrm>
            <a:off x="6455664" y="3581400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Adequar emissão de documentos fiscais e escrituração do Bloco C</a:t>
            </a: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640080" y="4172712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640080" y="417271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"/>
          <p:cNvSpPr txBox="1"/>
          <p:nvPr/>
        </p:nvSpPr>
        <p:spPr>
          <a:xfrm>
            <a:off x="896112" y="430072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129" name="Google Shape;129;p2"/>
          <p:cNvSpPr txBox="1"/>
          <p:nvPr/>
        </p:nvSpPr>
        <p:spPr>
          <a:xfrm>
            <a:off x="896112" y="4593336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Montar checklist de conformidade e roteiro de revisão de ERP</a:t>
            </a: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Foco prático: da norma ao registro escriturado.</a:t>
            </a:r>
            <a:endParaRPr/>
          </a:p>
        </p:txBody>
      </p:sp>
      <p:pic>
        <p:nvPicPr>
          <p:cNvPr descr="Uma imagem contendo Forma&#10;&#10;Descrição gerada automaticamente" id="133" name="Google Shape;133;p2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0"/>
          <p:cNvSpPr/>
          <p:nvPr/>
        </p:nvSpPr>
        <p:spPr>
          <a:xfrm>
            <a:off x="0" y="0"/>
            <a:ext cx="3295052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616" name="Google Shape;616;p2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20 / 74</a:t>
            </a:r>
            <a:endParaRPr/>
          </a:p>
        </p:txBody>
      </p:sp>
      <p:sp>
        <p:nvSpPr>
          <p:cNvPr id="617" name="Google Shape;617;p2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619" name="Google Shape;619;p20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20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0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CENÁRIO 1</a:t>
            </a:r>
            <a:endParaRPr/>
          </a:p>
        </p:txBody>
      </p:sp>
      <p:sp>
        <p:nvSpPr>
          <p:cNvPr id="622" name="Google Shape;622;p20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Alíquota zero e isenção</a:t>
            </a:r>
            <a:endParaRPr/>
          </a:p>
        </p:txBody>
      </p:sp>
      <p:sp>
        <p:nvSpPr>
          <p:cNvPr id="623" name="Google Shape;623;p20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CST 06 e 07 — o ajuste de acréscimo no M220/M620.</a:t>
            </a:r>
            <a:endParaRPr/>
          </a:p>
        </p:txBody>
      </p:sp>
      <p:pic>
        <p:nvPicPr>
          <p:cNvPr id="624" name="Google Shape;6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2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21"/>
          <p:cNvSpPr/>
          <p:nvPr/>
        </p:nvSpPr>
        <p:spPr>
          <a:xfrm>
            <a:off x="0" y="0"/>
            <a:ext cx="3459805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2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633" name="Google Shape;633;p2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21 / 74</a:t>
            </a:r>
            <a:endParaRPr/>
          </a:p>
        </p:txBody>
      </p:sp>
      <p:sp>
        <p:nvSpPr>
          <p:cNvPr id="634" name="Google Shape;634;p2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2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636" name="Google Shape;636;p21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EMISSÃO DO DOCUMENTO</a:t>
            </a:r>
            <a:endParaRPr/>
          </a:p>
        </p:txBody>
      </p:sp>
      <p:sp>
        <p:nvSpPr>
          <p:cNvPr id="637" name="Google Shape;637;p21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nota fiscal continua com o CST original</a:t>
            </a:r>
            <a:endParaRPr/>
          </a:p>
        </p:txBody>
      </p:sp>
      <p:sp>
        <p:nvSpPr>
          <p:cNvPr id="638" name="Google Shape;638;p21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21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21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41" name="Google Shape;641;p21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06 — operação tributável à alíquota zero</a:t>
            </a:r>
            <a:endParaRPr/>
          </a:p>
        </p:txBody>
      </p:sp>
      <p:sp>
        <p:nvSpPr>
          <p:cNvPr id="642" name="Google Shape;642;p21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21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21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45" name="Google Shape;645;p21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07 — operação isenta da contribuição</a:t>
            </a:r>
            <a:endParaRPr/>
          </a:p>
        </p:txBody>
      </p:sp>
      <p:sp>
        <p:nvSpPr>
          <p:cNvPr id="646" name="Google Shape;646;p21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21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21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49" name="Google Shape;649;p21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Nenhuma alteração de CST é admitida por conta da LC 224/2025</a:t>
            </a:r>
            <a:endParaRPr/>
          </a:p>
        </p:txBody>
      </p:sp>
      <p:sp>
        <p:nvSpPr>
          <p:cNvPr id="650" name="Google Shape;650;p21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1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1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53" name="Google Shape;653;p21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valor devido não aparece no documento, e sim na apuração</a:t>
            </a:r>
            <a:endParaRPr/>
          </a:p>
        </p:txBody>
      </p:sp>
      <p:pic>
        <p:nvPicPr>
          <p:cNvPr id="654" name="Google Shape;65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2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22"/>
          <p:cNvSpPr/>
          <p:nvPr/>
        </p:nvSpPr>
        <p:spPr>
          <a:xfrm>
            <a:off x="0" y="0"/>
            <a:ext cx="3624557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2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663" name="Google Shape;663;p2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22 / 74</a:t>
            </a:r>
            <a:endParaRPr/>
          </a:p>
        </p:txBody>
      </p:sp>
      <p:sp>
        <p:nvSpPr>
          <p:cNvPr id="664" name="Google Shape;664;p2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2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666" name="Google Shape;666;p2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OBRIGAÇÃO ACESSÓRIA NA NF-E</a:t>
            </a:r>
            <a:endParaRPr/>
          </a:p>
        </p:txBody>
      </p:sp>
      <p:sp>
        <p:nvSpPr>
          <p:cNvPr id="667" name="Google Shape;667;p2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infAdFisco: a informação que não pode faltar</a:t>
            </a:r>
            <a:endParaRPr/>
          </a:p>
        </p:txBody>
      </p:sp>
      <p:sp>
        <p:nvSpPr>
          <p:cNvPr id="668" name="Google Shape;668;p22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22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22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No caso específico da NF-e, a nota deve obrigatoriamente trazer, no campo infAdFisco (Informações Adicionais de Interesse do Fisco), a indicação da aplicação da LC nº 224/2025 à operação.</a:t>
            </a:r>
            <a:endParaRPr/>
          </a:p>
        </p:txBody>
      </p:sp>
      <p:sp>
        <p:nvSpPr>
          <p:cNvPr id="671" name="Google Shape;671;p22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22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22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 essa informação na NF-e, a rastreabilidade do ajuste no Bloco M fica comprometida.</a:t>
            </a:r>
            <a:endParaRPr/>
          </a:p>
        </p:txBody>
      </p:sp>
      <p:pic>
        <p:nvPicPr>
          <p:cNvPr id="674" name="Google Shape;6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81010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2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23"/>
          <p:cNvSpPr/>
          <p:nvPr/>
        </p:nvSpPr>
        <p:spPr>
          <a:xfrm>
            <a:off x="0" y="0"/>
            <a:ext cx="3789310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2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683" name="Google Shape;683;p2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23 / 74</a:t>
            </a:r>
            <a:endParaRPr/>
          </a:p>
        </p:txBody>
      </p:sp>
      <p:sp>
        <p:nvSpPr>
          <p:cNvPr id="684" name="Google Shape;684;p2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2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686" name="Google Shape;686;p2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REFLEXO NA ESCRITURAÇÃO</a:t>
            </a:r>
            <a:endParaRPr/>
          </a:p>
        </p:txBody>
      </p:sp>
      <p:sp>
        <p:nvSpPr>
          <p:cNvPr id="687" name="Google Shape;687;p2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Registro C110 replica a informação adicional</a:t>
            </a:r>
            <a:endParaRPr/>
          </a:p>
        </p:txBody>
      </p:sp>
      <p:sp>
        <p:nvSpPr>
          <p:cNvPr id="688" name="Google Shape;688;p23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23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23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91" name="Google Shape;691;p23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conteúdo do infAdFisco deve ser replicado no registro C110 da EFD-Contribuições</a:t>
            </a:r>
            <a:endParaRPr/>
          </a:p>
        </p:txBody>
      </p:sp>
      <p:sp>
        <p:nvSpPr>
          <p:cNvPr id="692" name="Google Shape;692;p23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3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23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95" name="Google Shape;695;p23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C110 é o registro de complemento do documento fiscal (Bloco C)</a:t>
            </a:r>
            <a:endParaRPr/>
          </a:p>
        </p:txBody>
      </p:sp>
      <p:sp>
        <p:nvSpPr>
          <p:cNvPr id="696" name="Google Shape;696;p23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23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3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99" name="Google Shape;699;p23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Cria a ligação entre o documento emitido e o ajuste do Bloco M</a:t>
            </a:r>
            <a:endParaRPr/>
          </a:p>
        </p:txBody>
      </p:sp>
      <p:sp>
        <p:nvSpPr>
          <p:cNvPr id="700" name="Google Shape;700;p23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23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3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03" name="Google Shape;703;p23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Facilita auditoria, malha fiscal e defesa em eventual fiscalização</a:t>
            </a:r>
            <a:endParaRPr/>
          </a:p>
        </p:txBody>
      </p:sp>
      <p:pic>
        <p:nvPicPr>
          <p:cNvPr id="704" name="Google Shape;7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24"/>
          <p:cNvSpPr/>
          <p:nvPr/>
        </p:nvSpPr>
        <p:spPr>
          <a:xfrm>
            <a:off x="0" y="0"/>
            <a:ext cx="3954063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713" name="Google Shape;713;p2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24 / 74</a:t>
            </a:r>
            <a:endParaRPr/>
          </a:p>
        </p:txBody>
      </p:sp>
      <p:sp>
        <p:nvSpPr>
          <p:cNvPr id="714" name="Google Shape;714;p2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716" name="Google Shape;716;p24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CÁLCULO DO AJUSTE</a:t>
            </a:r>
            <a:endParaRPr/>
          </a:p>
        </p:txBody>
      </p:sp>
      <p:sp>
        <p:nvSpPr>
          <p:cNvPr id="717" name="Google Shape;717;p24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ajuste equivale a 10% da carga que existiria</a:t>
            </a:r>
            <a:endParaRPr/>
          </a:p>
        </p:txBody>
      </p:sp>
      <p:sp>
        <p:nvSpPr>
          <p:cNvPr id="718" name="Google Shape;718;p24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4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4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21" name="Google Shape;721;p24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06 — 10% da alíquota padrão aplicada sobre a base de cálculo da operação</a:t>
            </a:r>
            <a:endParaRPr/>
          </a:p>
        </p:txBody>
      </p:sp>
      <p:sp>
        <p:nvSpPr>
          <p:cNvPr id="722" name="Google Shape;722;p24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24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24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25" name="Google Shape;725;p24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07 — 10% da alíquota padrão aplicada sobre o valor do item</a:t>
            </a:r>
            <a:endParaRPr/>
          </a:p>
        </p:txBody>
      </p:sp>
      <p:sp>
        <p:nvSpPr>
          <p:cNvPr id="726" name="Google Shape;726;p24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4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24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29" name="Google Shape;729;p24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Regime não cumulativo — PIS 1,65% e Cofins 7,6%</a:t>
            </a:r>
            <a:endParaRPr/>
          </a:p>
        </p:txBody>
      </p:sp>
      <p:sp>
        <p:nvSpPr>
          <p:cNvPr id="730" name="Google Shape;730;p24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24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24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33" name="Google Shape;733;p24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Regime cumulativo — PIS 0,65% e Cofins 3,0%</a:t>
            </a:r>
            <a:endParaRPr/>
          </a:p>
        </p:txBody>
      </p:sp>
      <p:pic>
        <p:nvPicPr>
          <p:cNvPr id="734" name="Google Shape;7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2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25"/>
          <p:cNvSpPr/>
          <p:nvPr/>
        </p:nvSpPr>
        <p:spPr>
          <a:xfrm>
            <a:off x="0" y="0"/>
            <a:ext cx="4118815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2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743" name="Google Shape;743;p2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25 / 74</a:t>
            </a:r>
            <a:endParaRPr/>
          </a:p>
        </p:txBody>
      </p:sp>
      <p:sp>
        <p:nvSpPr>
          <p:cNvPr id="744" name="Google Shape;744;p2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746" name="Google Shape;746;p25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ALÍQUOTAS EFETIVAS DO AJUSTE</a:t>
            </a:r>
            <a:endParaRPr/>
          </a:p>
        </p:txBody>
      </p:sp>
      <p:sp>
        <p:nvSpPr>
          <p:cNvPr id="747" name="Google Shape;747;p25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Os percentuais que você vai usar todo mês</a:t>
            </a:r>
            <a:endParaRPr/>
          </a:p>
        </p:txBody>
      </p:sp>
      <p:sp>
        <p:nvSpPr>
          <p:cNvPr id="748" name="Google Shape;748;p25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25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5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51" name="Google Shape;751;p25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PIS cumulativo — 0,0650% (10% de 0,65%)</a:t>
            </a:r>
            <a:endParaRPr/>
          </a:p>
        </p:txBody>
      </p:sp>
      <p:sp>
        <p:nvSpPr>
          <p:cNvPr id="752" name="Google Shape;752;p25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25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25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55" name="Google Shape;755;p25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PIS não cumulativo — 0,1650% (10% de 1,65%)</a:t>
            </a:r>
            <a:endParaRPr/>
          </a:p>
        </p:txBody>
      </p:sp>
      <p:sp>
        <p:nvSpPr>
          <p:cNvPr id="756" name="Google Shape;756;p25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25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25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59" name="Google Shape;759;p25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Cofins cumulativo — 0,3000% (10% de 3,0%)</a:t>
            </a:r>
            <a:endParaRPr/>
          </a:p>
        </p:txBody>
      </p:sp>
      <p:sp>
        <p:nvSpPr>
          <p:cNvPr id="760" name="Google Shape;760;p25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25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25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63" name="Google Shape;763;p25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Cofins não cumulativo — 0,7600% (10% de 7,6%)</a:t>
            </a:r>
            <a:endParaRPr/>
          </a:p>
        </p:txBody>
      </p:sp>
      <p:sp>
        <p:nvSpPr>
          <p:cNvPr id="764" name="Google Shape;764;p25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5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25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Some PIS + Cofins: 0,365% no cumulativo e 0,925% no não cumulativo sobre a base beneficiada.</a:t>
            </a:r>
            <a:endParaRPr/>
          </a:p>
        </p:txBody>
      </p:sp>
      <p:pic>
        <p:nvPicPr>
          <p:cNvPr id="767" name="Google Shape;7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2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26"/>
          <p:cNvSpPr/>
          <p:nvPr/>
        </p:nvSpPr>
        <p:spPr>
          <a:xfrm>
            <a:off x="0" y="0"/>
            <a:ext cx="4283568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2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776" name="Google Shape;776;p2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26 / 74</a:t>
            </a:r>
            <a:endParaRPr/>
          </a:p>
        </p:txBody>
      </p:sp>
      <p:sp>
        <p:nvSpPr>
          <p:cNvPr id="777" name="Google Shape;777;p2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2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779" name="Google Shape;779;p26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ONDE LANÇAR</a:t>
            </a:r>
            <a:endParaRPr/>
          </a:p>
        </p:txBody>
      </p:sp>
      <p:sp>
        <p:nvSpPr>
          <p:cNvPr id="780" name="Google Shape;780;p26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M220 para o PIS, M620 para a Cofins</a:t>
            </a:r>
            <a:endParaRPr/>
          </a:p>
        </p:txBody>
      </p:sp>
      <p:sp>
        <p:nvSpPr>
          <p:cNvPr id="781" name="Google Shape;781;p26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26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26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84" name="Google Shape;784;p26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Tipo de ajuste: acréscimo (aumenta a contribuição apurada)</a:t>
            </a:r>
            <a:endParaRPr/>
          </a:p>
        </p:txBody>
      </p:sp>
      <p:sp>
        <p:nvSpPr>
          <p:cNvPr id="785" name="Google Shape;785;p26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26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26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88" name="Google Shape;788;p26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Vinculação obrigatória ao registro pai M210 (PIS) ou M610 (Cofins)</a:t>
            </a:r>
            <a:endParaRPr/>
          </a:p>
        </p:txBody>
      </p:sp>
      <p:sp>
        <p:nvSpPr>
          <p:cNvPr id="789" name="Google Shape;789;p26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26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6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92" name="Google Shape;792;p26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Detalhamento no M225/M625 com descrição e base legal do ajuste</a:t>
            </a:r>
            <a:endParaRPr/>
          </a:p>
        </p:txBody>
      </p:sp>
      <p:sp>
        <p:nvSpPr>
          <p:cNvPr id="793" name="Google Shape;793;p26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6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6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796" name="Google Shape;796;p26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Referência por chave de documento fiscal eletrônico, quando aplicável</a:t>
            </a:r>
            <a:endParaRPr/>
          </a:p>
        </p:txBody>
      </p:sp>
      <p:pic>
        <p:nvPicPr>
          <p:cNvPr id="797" name="Google Shape;79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2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27"/>
          <p:cNvSpPr/>
          <p:nvPr/>
        </p:nvSpPr>
        <p:spPr>
          <a:xfrm>
            <a:off x="0" y="0"/>
            <a:ext cx="4448321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2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06" name="Google Shape;806;p2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27 / 74</a:t>
            </a:r>
            <a:endParaRPr/>
          </a:p>
        </p:txBody>
      </p:sp>
      <p:sp>
        <p:nvSpPr>
          <p:cNvPr id="807" name="Google Shape;807;p2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809" name="Google Shape;809;p2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PONTO DE ATENÇÃO</a:t>
            </a:r>
            <a:endParaRPr/>
          </a:p>
        </p:txBody>
      </p:sp>
      <p:sp>
        <p:nvSpPr>
          <p:cNvPr id="810" name="Google Shape;810;p2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Códigos 01 e 51 no registro pai</a:t>
            </a:r>
            <a:endParaRPr/>
          </a:p>
        </p:txBody>
      </p:sp>
      <p:sp>
        <p:nvSpPr>
          <p:cNvPr id="811" name="Google Shape;811;p27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27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27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ajuste de acréscimo precisa se ancorar em um registro M210/M610 cujo código de contribuição seja compatível — tipicamente 01 (não cumulativo, alíquota básica) ou 51 (cumulativo, alíquota básica).</a:t>
            </a:r>
            <a:endParaRPr/>
          </a:p>
        </p:txBody>
      </p:sp>
      <p:sp>
        <p:nvSpPr>
          <p:cNvPr id="814" name="Google Shape;814;p27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27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7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não existir M210/M610 correspondente, o registro consolidado precisa ser criado.</a:t>
            </a:r>
            <a:endParaRPr/>
          </a:p>
        </p:txBody>
      </p:sp>
      <p:pic>
        <p:nvPicPr>
          <p:cNvPr id="817" name="Google Shape;81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2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8"/>
          <p:cNvSpPr/>
          <p:nvPr/>
        </p:nvSpPr>
        <p:spPr>
          <a:xfrm>
            <a:off x="0" y="0"/>
            <a:ext cx="4613073" cy="63500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26" name="Google Shape;826;p2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28 / 74</a:t>
            </a:r>
            <a:endParaRPr/>
          </a:p>
        </p:txBody>
      </p:sp>
      <p:sp>
        <p:nvSpPr>
          <p:cNvPr id="827" name="Google Shape;827;p2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Alíquota Zero e Isenção</a:t>
            </a:r>
            <a:endParaRPr/>
          </a:p>
        </p:txBody>
      </p:sp>
      <p:sp>
        <p:nvSpPr>
          <p:cNvPr id="829" name="Google Shape;829;p2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BF24"/>
                </a:solidFill>
                <a:latin typeface="Calibri"/>
                <a:ea typeface="Calibri"/>
                <a:cs typeface="Calibri"/>
                <a:sym typeface="Calibri"/>
              </a:rPr>
              <a:t>SITUAÇÃO FREQUENTE</a:t>
            </a:r>
            <a:endParaRPr/>
          </a:p>
        </p:txBody>
      </p:sp>
      <p:sp>
        <p:nvSpPr>
          <p:cNvPr id="830" name="Google Shape;830;p2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Empresa 100% beneficiada não tem M210. E agora?</a:t>
            </a:r>
            <a:endParaRPr/>
          </a:p>
        </p:txBody>
      </p:sp>
      <p:sp>
        <p:nvSpPr>
          <p:cNvPr id="831" name="Google Shape;831;p28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28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28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34" name="Google Shape;834;p28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Sem receita tributada, não há M210/M610 gerado pelos documentos</a:t>
            </a:r>
            <a:endParaRPr/>
          </a:p>
        </p:txBody>
      </p:sp>
      <p:sp>
        <p:nvSpPr>
          <p:cNvPr id="835" name="Google Shape;835;p28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28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28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38" name="Google Shape;838;p28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É necessário criar o registro consolidado para receber o ajuste</a:t>
            </a:r>
            <a:endParaRPr/>
          </a:p>
        </p:txBody>
      </p:sp>
      <p:sp>
        <p:nvSpPr>
          <p:cNvPr id="839" name="Google Shape;839;p28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8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8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842" name="Google Shape;842;p28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M210/M610 pode nascer com valores zerados de base e contribuição</a:t>
            </a:r>
            <a:endParaRPr/>
          </a:p>
        </p:txBody>
      </p:sp>
      <p:sp>
        <p:nvSpPr>
          <p:cNvPr id="843" name="Google Shape;843;p28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28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28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846" name="Google Shape;846;p28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valor devido virá exclusivamente do ajuste de acréscimo</a:t>
            </a:r>
            <a:endParaRPr/>
          </a:p>
        </p:txBody>
      </p:sp>
      <p:sp>
        <p:nvSpPr>
          <p:cNvPr id="847" name="Google Shape;847;p28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28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BBF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8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Muitos ERPs não fazem isso automaticamente — verifique com o fornecedor.</a:t>
            </a:r>
            <a:endParaRPr/>
          </a:p>
        </p:txBody>
      </p:sp>
      <p:pic>
        <p:nvPicPr>
          <p:cNvPr id="850" name="Google Shape;85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2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2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29"/>
          <p:cNvSpPr/>
          <p:nvPr/>
        </p:nvSpPr>
        <p:spPr>
          <a:xfrm>
            <a:off x="0" y="0"/>
            <a:ext cx="4777826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2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59" name="Google Shape;859;p2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29 / 74</a:t>
            </a:r>
            <a:endParaRPr/>
          </a:p>
        </p:txBody>
      </p:sp>
      <p:sp>
        <p:nvSpPr>
          <p:cNvPr id="860" name="Google Shape;860;p2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2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862" name="Google Shape;862;p29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29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29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CENÁRIO 2</a:t>
            </a:r>
            <a:endParaRPr/>
          </a:p>
        </p:txBody>
      </p:sp>
      <p:sp>
        <p:nvSpPr>
          <p:cNvPr id="865" name="Google Shape;865;p29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Crédito presumido e fictício</a:t>
            </a:r>
            <a:endParaRPr/>
          </a:p>
        </p:txBody>
      </p:sp>
      <p:sp>
        <p:nvSpPr>
          <p:cNvPr id="866" name="Google Shape;866;p29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CST 60 a 66 — o ajuste de redução no M110/M510.</a:t>
            </a:r>
            <a:endParaRPr/>
          </a:p>
        </p:txBody>
      </p:sp>
      <p:pic>
        <p:nvPicPr>
          <p:cNvPr id="867" name="Google Shape;8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0" y="0"/>
            <a:ext cx="494257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44" name="Google Shape;144;p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03 / 74</a:t>
            </a:r>
            <a:endParaRPr/>
          </a:p>
        </p:txBody>
      </p:sp>
      <p:sp>
        <p:nvSpPr>
          <p:cNvPr id="145" name="Google Shape;145;p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Abertura</a:t>
            </a:r>
            <a:endParaRPr/>
          </a:p>
        </p:txBody>
      </p:sp>
      <p:sp>
        <p:nvSpPr>
          <p:cNvPr id="147" name="Google Shape;147;p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ROTEIRO</a:t>
            </a:r>
            <a:endParaRPr/>
          </a:p>
        </p:txBody>
      </p:sp>
      <p:sp>
        <p:nvSpPr>
          <p:cNvPr id="148" name="Google Shape;148;p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Como o material está organizado</a:t>
            </a:r>
            <a:endParaRPr/>
          </a:p>
        </p:txBody>
      </p:sp>
      <p:sp>
        <p:nvSpPr>
          <p:cNvPr id="149" name="Google Shape;149;p3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52" name="Google Shape;152;p3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1 — Base legal e contexto da LC 224/2025</a:t>
            </a:r>
            <a:endParaRPr/>
          </a:p>
        </p:txBody>
      </p:sp>
      <p:sp>
        <p:nvSpPr>
          <p:cNvPr id="153" name="Google Shape;153;p3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56" name="Google Shape;156;p3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2 — Fundamentos da EFD-Contribuições e do Bloco M</a:t>
            </a:r>
            <a:endParaRPr/>
          </a:p>
        </p:txBody>
      </p:sp>
      <p:sp>
        <p:nvSpPr>
          <p:cNvPr id="157" name="Google Shape;157;p3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3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60" name="Google Shape;160;p3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3 — Regra geral da NT 12/2026 e manutenção do CST</a:t>
            </a: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64" name="Google Shape;164;p3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4 — Cenários: alíquota zero/isenção, crédito presumido, base reduzida</a:t>
            </a:r>
            <a:endParaRPr/>
          </a:p>
        </p:txBody>
      </p:sp>
      <p:sp>
        <p:nvSpPr>
          <p:cNvPr id="165" name="Google Shape;165;p3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168" name="Google Shape;168;p3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5 — Casos práticos com cálculo passo a passo</a:t>
            </a:r>
            <a:endParaRPr/>
          </a:p>
        </p:txBody>
      </p:sp>
      <p:sp>
        <p:nvSpPr>
          <p:cNvPr id="169" name="Google Shape;169;p3"/>
          <p:cNvSpPr/>
          <p:nvPr/>
        </p:nvSpPr>
        <p:spPr>
          <a:xfrm>
            <a:off x="6199632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199632" y="475183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"/>
          <p:cNvSpPr txBox="1"/>
          <p:nvPr/>
        </p:nvSpPr>
        <p:spPr>
          <a:xfrm>
            <a:off x="6455664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/>
          </a:p>
        </p:txBody>
      </p:sp>
      <p:sp>
        <p:nvSpPr>
          <p:cNvPr id="172" name="Google Shape;172;p3"/>
          <p:cNvSpPr txBox="1"/>
          <p:nvPr/>
        </p:nvSpPr>
        <p:spPr>
          <a:xfrm>
            <a:off x="6455664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Bloco 6 — Riscos, checklist, ERP e agenda de adequação</a:t>
            </a:r>
            <a:endParaRPr/>
          </a:p>
        </p:txBody>
      </p:sp>
      <p:pic>
        <p:nvPicPr>
          <p:cNvPr descr="Uma imagem contendo Forma&#10;&#10;Descrição gerada automaticamente" id="173" name="Google Shape;173;p3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3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3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30"/>
          <p:cNvSpPr/>
          <p:nvPr/>
        </p:nvSpPr>
        <p:spPr>
          <a:xfrm>
            <a:off x="0" y="0"/>
            <a:ext cx="4942579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76" name="Google Shape;876;p3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30 / 74</a:t>
            </a:r>
            <a:endParaRPr/>
          </a:p>
        </p:txBody>
      </p:sp>
      <p:sp>
        <p:nvSpPr>
          <p:cNvPr id="877" name="Google Shape;877;p3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3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879" name="Google Shape;879;p30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O QUE MUDA</a:t>
            </a:r>
            <a:endParaRPr/>
          </a:p>
        </p:txBody>
      </p:sp>
      <p:sp>
        <p:nvSpPr>
          <p:cNvPr id="880" name="Google Shape;880;p30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crédito passa a valer 90%</a:t>
            </a:r>
            <a:endParaRPr/>
          </a:p>
        </p:txBody>
      </p:sp>
      <p:sp>
        <p:nvSpPr>
          <p:cNvPr id="881" name="Google Shape;881;p30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30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30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contribuinte continua apurando o crédito presumido conforme a legislação específica do seu setor, mas só pode aproveitar 90% do valor. Os 10% restantes são estornados por ajuste de redução.</a:t>
            </a:r>
            <a:endParaRPr/>
          </a:p>
        </p:txBody>
      </p:sp>
      <p:sp>
        <p:nvSpPr>
          <p:cNvPr id="884" name="Google Shape;884;p30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30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30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Aproveitamento limitado a 90% do crédito originalmente calculado.</a:t>
            </a:r>
            <a:endParaRPr/>
          </a:p>
        </p:txBody>
      </p:sp>
      <p:pic>
        <p:nvPicPr>
          <p:cNvPr id="887" name="Google Shape;8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3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1"/>
          <p:cNvSpPr/>
          <p:nvPr/>
        </p:nvSpPr>
        <p:spPr>
          <a:xfrm>
            <a:off x="0" y="0"/>
            <a:ext cx="5107331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896" name="Google Shape;896;p3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31 / 74</a:t>
            </a:r>
            <a:endParaRPr/>
          </a:p>
        </p:txBody>
      </p:sp>
      <p:sp>
        <p:nvSpPr>
          <p:cNvPr id="897" name="Google Shape;897;p3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899" name="Google Shape;899;p31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CSTS ENVOLVIDOS</a:t>
            </a:r>
            <a:endParaRPr/>
          </a:p>
        </p:txBody>
      </p:sp>
      <p:sp>
        <p:nvSpPr>
          <p:cNvPr id="900" name="Google Shape;900;p31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faixa 60 a 66 concentra os créditos presumidos</a:t>
            </a:r>
            <a:endParaRPr/>
          </a:p>
        </p:txBody>
      </p:sp>
      <p:sp>
        <p:nvSpPr>
          <p:cNvPr id="901" name="Google Shape;901;p31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31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31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904" name="Google Shape;904;p31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60 — crédito presumido sobre operação de aquisição vinculada exclusivamente a receita tributada no mercado interno</a:t>
            </a:r>
            <a:endParaRPr/>
          </a:p>
        </p:txBody>
      </p:sp>
      <p:sp>
        <p:nvSpPr>
          <p:cNvPr id="905" name="Google Shape;905;p31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31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31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08" name="Google Shape;908;p31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61 a 65 — demais vinculações e combinações de mercado interno e exportação</a:t>
            </a:r>
            <a:endParaRPr/>
          </a:p>
        </p:txBody>
      </p:sp>
      <p:sp>
        <p:nvSpPr>
          <p:cNvPr id="909" name="Google Shape;909;p31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31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31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12" name="Google Shape;912;p31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CST 66 — crédito presumido sobre estoque de abertura</a:t>
            </a:r>
            <a:endParaRPr/>
          </a:p>
        </p:txBody>
      </p:sp>
      <p:sp>
        <p:nvSpPr>
          <p:cNvPr id="913" name="Google Shape;913;p31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31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31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16" name="Google Shape;916;p31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Todos permanecem inalterados no documento e na escrituração analítica</a:t>
            </a:r>
            <a:endParaRPr/>
          </a:p>
        </p:txBody>
      </p:sp>
      <p:pic>
        <p:nvPicPr>
          <p:cNvPr id="917" name="Google Shape;9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3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3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32"/>
          <p:cNvSpPr/>
          <p:nvPr/>
        </p:nvSpPr>
        <p:spPr>
          <a:xfrm>
            <a:off x="0" y="0"/>
            <a:ext cx="5272084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3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926" name="Google Shape;926;p3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32 / 74</a:t>
            </a:r>
            <a:endParaRPr/>
          </a:p>
        </p:txBody>
      </p:sp>
      <p:sp>
        <p:nvSpPr>
          <p:cNvPr id="927" name="Google Shape;927;p3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3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929" name="Google Shape;929;p3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MECÂNICA DO ESTORNO</a:t>
            </a:r>
            <a:endParaRPr/>
          </a:p>
        </p:txBody>
      </p:sp>
      <p:sp>
        <p:nvSpPr>
          <p:cNvPr id="930" name="Google Shape;930;p3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Estorno escriturado como ajuste de redução</a:t>
            </a:r>
            <a:endParaRPr/>
          </a:p>
        </p:txBody>
      </p:sp>
      <p:sp>
        <p:nvSpPr>
          <p:cNvPr id="931" name="Google Shape;931;p32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32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32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934" name="Google Shape;934;p32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M110 para o crédito de PIS/Pasep, M510 para o crédito de Cofins</a:t>
            </a:r>
            <a:endParaRPr/>
          </a:p>
        </p:txBody>
      </p:sp>
      <p:sp>
        <p:nvSpPr>
          <p:cNvPr id="935" name="Google Shape;935;p32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32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32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38" name="Google Shape;938;p32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Tipo de ajuste: redução do crédito apurado</a:t>
            </a:r>
            <a:endParaRPr/>
          </a:p>
        </p:txBody>
      </p:sp>
      <p:sp>
        <p:nvSpPr>
          <p:cNvPr id="939" name="Google Shape;939;p32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2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32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42" name="Google Shape;942;p32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Valor: 10% sobre o valor do crédito presumido calculado</a:t>
            </a:r>
            <a:endParaRPr/>
          </a:p>
        </p:txBody>
      </p:sp>
      <p:sp>
        <p:nvSpPr>
          <p:cNvPr id="943" name="Google Shape;943;p32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32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2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46" name="Google Shape;946;p32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Detalhamento em M115/M515 com a base legal do crédito presumido</a:t>
            </a:r>
            <a:endParaRPr/>
          </a:p>
        </p:txBody>
      </p:sp>
      <p:pic>
        <p:nvPicPr>
          <p:cNvPr id="947" name="Google Shape;9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3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3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33"/>
          <p:cNvSpPr/>
          <p:nvPr/>
        </p:nvSpPr>
        <p:spPr>
          <a:xfrm>
            <a:off x="0" y="0"/>
            <a:ext cx="5436836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3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956" name="Google Shape;956;p3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33 / 74</a:t>
            </a:r>
            <a:endParaRPr/>
          </a:p>
        </p:txBody>
      </p:sp>
      <p:sp>
        <p:nvSpPr>
          <p:cNvPr id="957" name="Google Shape;957;p3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3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959" name="Google Shape;959;p3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FUNDAMENTAÇÃO</a:t>
            </a:r>
            <a:endParaRPr/>
          </a:p>
        </p:txBody>
      </p:sp>
      <p:sp>
        <p:nvSpPr>
          <p:cNvPr id="960" name="Google Shape;960;p3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base legal do ajuste é a do próprio benefício</a:t>
            </a:r>
            <a:endParaRPr/>
          </a:p>
        </p:txBody>
      </p:sp>
      <p:sp>
        <p:nvSpPr>
          <p:cNvPr id="961" name="Google Shape;961;p33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33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33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No detalhamento (M115/M515), a descrição do ajuste deve apontar a base legal do crédito presumido que está sendo reduzido, somada à referência da LC nº 224/2025.</a:t>
            </a:r>
            <a:endParaRPr/>
          </a:p>
        </p:txBody>
      </p:sp>
      <p:sp>
        <p:nvSpPr>
          <p:cNvPr id="964" name="Google Shape;964;p33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33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33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Ajuste genérico, sem base legal identificável, é convite para intimação.</a:t>
            </a:r>
            <a:endParaRPr/>
          </a:p>
        </p:txBody>
      </p:sp>
      <p:pic>
        <p:nvPicPr>
          <p:cNvPr id="967" name="Google Shape;96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3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3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34"/>
          <p:cNvSpPr/>
          <p:nvPr/>
        </p:nvSpPr>
        <p:spPr>
          <a:xfrm>
            <a:off x="0" y="0"/>
            <a:ext cx="5601589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3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976" name="Google Shape;976;p3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34 / 74</a:t>
            </a:r>
            <a:endParaRPr/>
          </a:p>
        </p:txBody>
      </p:sp>
      <p:sp>
        <p:nvSpPr>
          <p:cNvPr id="977" name="Google Shape;977;p3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3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979" name="Google Shape;979;p34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TABELA DE AJUSTES</a:t>
            </a:r>
            <a:endParaRPr/>
          </a:p>
        </p:txBody>
      </p:sp>
      <p:sp>
        <p:nvSpPr>
          <p:cNvPr id="980" name="Google Shape;980;p34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Novos códigos 10, 11 e 12</a:t>
            </a:r>
            <a:endParaRPr/>
          </a:p>
        </p:txBody>
      </p:sp>
      <p:sp>
        <p:nvSpPr>
          <p:cNvPr id="981" name="Google Shape;981;p34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34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34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984" name="Google Shape;984;p34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tabela de códigos de ajuste da EFD-Contribuições foi ampliada para acomodar a LC 224/2025</a:t>
            </a:r>
            <a:endParaRPr/>
          </a:p>
        </p:txBody>
      </p:sp>
      <p:sp>
        <p:nvSpPr>
          <p:cNvPr id="985" name="Google Shape;985;p34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34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34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988" name="Google Shape;988;p34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Códigos 10, 11 e 12 identificam as operações de redução linear de benefícios</a:t>
            </a:r>
            <a:endParaRPr/>
          </a:p>
        </p:txBody>
      </p:sp>
      <p:sp>
        <p:nvSpPr>
          <p:cNvPr id="989" name="Google Shape;989;p34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34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34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992" name="Google Shape;992;p34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Usar o código correto é o que permite à RFB segregar o efeito da LC 224/2025</a:t>
            </a:r>
            <a:endParaRPr/>
          </a:p>
        </p:txBody>
      </p:sp>
      <p:sp>
        <p:nvSpPr>
          <p:cNvPr id="993" name="Google Shape;993;p34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34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34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996" name="Google Shape;996;p34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Confira a versão vigente da tabela no Portal SPED antes de fechar a competência</a:t>
            </a:r>
            <a:endParaRPr/>
          </a:p>
        </p:txBody>
      </p:sp>
      <p:sp>
        <p:nvSpPr>
          <p:cNvPr id="997" name="Google Shape;997;p34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34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34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Tabelas de código mudam por ato normativo — sempre valide a versão vigente.</a:t>
            </a:r>
            <a:endParaRPr/>
          </a:p>
        </p:txBody>
      </p:sp>
      <p:pic>
        <p:nvPicPr>
          <p:cNvPr id="1000" name="Google Shape;100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3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3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35"/>
          <p:cNvSpPr/>
          <p:nvPr/>
        </p:nvSpPr>
        <p:spPr>
          <a:xfrm>
            <a:off x="0" y="0"/>
            <a:ext cx="5766342" cy="63500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3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009" name="Google Shape;1009;p3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35 / 74</a:t>
            </a:r>
            <a:endParaRPr/>
          </a:p>
        </p:txBody>
      </p:sp>
      <p:sp>
        <p:nvSpPr>
          <p:cNvPr id="1010" name="Google Shape;1010;p3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3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Crédito Presumido</a:t>
            </a:r>
            <a:endParaRPr/>
          </a:p>
        </p:txBody>
      </p:sp>
      <p:sp>
        <p:nvSpPr>
          <p:cNvPr id="1012" name="Google Shape;1012;p35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472B6"/>
                </a:solidFill>
                <a:latin typeface="Calibri"/>
                <a:ea typeface="Calibri"/>
                <a:cs typeface="Calibri"/>
                <a:sym typeface="Calibri"/>
              </a:rPr>
              <a:t>EFEITO PRÁTICO</a:t>
            </a:r>
            <a:endParaRPr/>
          </a:p>
        </p:txBody>
      </p:sp>
      <p:sp>
        <p:nvSpPr>
          <p:cNvPr id="1013" name="Google Shape;1013;p35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Menos crédito significa mais saldo devedor</a:t>
            </a:r>
            <a:endParaRPr/>
          </a:p>
        </p:txBody>
      </p:sp>
      <p:sp>
        <p:nvSpPr>
          <p:cNvPr id="1014" name="Google Shape;1014;p35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35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35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017" name="Google Shape;1017;p35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estorno de 10% reduz o crédito disponível para abatimento</a:t>
            </a:r>
            <a:endParaRPr/>
          </a:p>
        </p:txBody>
      </p:sp>
      <p:sp>
        <p:nvSpPr>
          <p:cNvPr id="1018" name="Google Shape;1018;p35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35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35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21" name="Google Shape;1021;p35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Empresas em posição credora acumulam menos saldo para períodos seguintes</a:t>
            </a:r>
            <a:endParaRPr/>
          </a:p>
        </p:txBody>
      </p:sp>
      <p:sp>
        <p:nvSpPr>
          <p:cNvPr id="1022" name="Google Shape;1022;p35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35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35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025" name="Google Shape;1025;p35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Empresas em posição devedora recolhem mais no mês</a:t>
            </a:r>
            <a:endParaRPr/>
          </a:p>
        </p:txBody>
      </p:sp>
      <p:sp>
        <p:nvSpPr>
          <p:cNvPr id="1026" name="Google Shape;1026;p35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35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35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472B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029" name="Google Shape;1029;p35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Impacto direto em fluxo de caixa e em projeções de ressarcimento</a:t>
            </a:r>
            <a:endParaRPr/>
          </a:p>
        </p:txBody>
      </p:sp>
      <p:pic>
        <p:nvPicPr>
          <p:cNvPr id="1030" name="Google Shape;103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3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3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36"/>
          <p:cNvSpPr/>
          <p:nvPr/>
        </p:nvSpPr>
        <p:spPr>
          <a:xfrm>
            <a:off x="0" y="0"/>
            <a:ext cx="5931094" cy="6350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3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039" name="Google Shape;1039;p3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36 / 74</a:t>
            </a:r>
            <a:endParaRPr/>
          </a:p>
        </p:txBody>
      </p:sp>
      <p:sp>
        <p:nvSpPr>
          <p:cNvPr id="1040" name="Google Shape;1040;p3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3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e Alíquota Reduzida</a:t>
            </a:r>
            <a:endParaRPr/>
          </a:p>
        </p:txBody>
      </p:sp>
      <p:sp>
        <p:nvSpPr>
          <p:cNvPr id="1042" name="Google Shape;1042;p36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3" name="Google Shape;1043;p36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36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818CF8"/>
                </a:solidFill>
                <a:latin typeface="Calibri"/>
                <a:ea typeface="Calibri"/>
                <a:cs typeface="Calibri"/>
                <a:sym typeface="Calibri"/>
              </a:rPr>
              <a:t>CENÁRIO 3</a:t>
            </a:r>
            <a:endParaRPr/>
          </a:p>
        </p:txBody>
      </p:sp>
      <p:sp>
        <p:nvSpPr>
          <p:cNvPr id="1045" name="Google Shape;1045;p36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Alíquota e base de cálculo reduzidas</a:t>
            </a:r>
            <a:endParaRPr/>
          </a:p>
        </p:txBody>
      </p:sp>
      <p:sp>
        <p:nvSpPr>
          <p:cNvPr id="1046" name="Google Shape;1046;p36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O caso em que o Bloco M não precisa de ajuste.</a:t>
            </a:r>
            <a:endParaRPr/>
          </a:p>
        </p:txBody>
      </p:sp>
      <p:pic>
        <p:nvPicPr>
          <p:cNvPr id="1047" name="Google Shape;10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57443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3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3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37"/>
          <p:cNvSpPr/>
          <p:nvPr/>
        </p:nvSpPr>
        <p:spPr>
          <a:xfrm>
            <a:off x="0" y="0"/>
            <a:ext cx="6095847" cy="6350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5" name="Google Shape;1055;p3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056" name="Google Shape;1056;p3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37 / 74</a:t>
            </a:r>
            <a:endParaRPr/>
          </a:p>
        </p:txBody>
      </p:sp>
      <p:sp>
        <p:nvSpPr>
          <p:cNvPr id="1057" name="Google Shape;1057;p3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3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e Alíquota Reduzida</a:t>
            </a:r>
            <a:endParaRPr/>
          </a:p>
        </p:txBody>
      </p:sp>
      <p:sp>
        <p:nvSpPr>
          <p:cNvPr id="1059" name="Google Shape;1059;p3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Calibri"/>
                <a:ea typeface="Calibri"/>
                <a:cs typeface="Calibri"/>
                <a:sym typeface="Calibri"/>
              </a:rPr>
              <a:t>DIRETRIZ DA NT</a:t>
            </a:r>
            <a:endParaRPr/>
          </a:p>
        </p:txBody>
      </p:sp>
      <p:sp>
        <p:nvSpPr>
          <p:cNvPr id="1060" name="Google Shape;1060;p3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efeito já nasce no documento fiscal</a:t>
            </a:r>
            <a:endParaRPr/>
          </a:p>
        </p:txBody>
      </p:sp>
      <p:sp>
        <p:nvSpPr>
          <p:cNvPr id="1061" name="Google Shape;1061;p37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37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37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Nos casos de alíquota reduzida ou de redução de base de cálculo, os documentos fiscais já devem ser emitidos de forma a refletir as novas alíquotas e base de cálculo, em conformidade com a LC nº 224/2025. A escrituração desses documentos na EFD-Contribuições refletirá automaticamente esses novos valores.</a:t>
            </a:r>
            <a:endParaRPr/>
          </a:p>
        </p:txBody>
      </p:sp>
      <p:sp>
        <p:nvSpPr>
          <p:cNvPr id="1064" name="Google Shape;1064;p37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37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6" name="Google Shape;1066;p37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Aqui não há ajuste no Bloco M — há majoração e expansão do valor no documento.</a:t>
            </a:r>
            <a:endParaRPr/>
          </a:p>
        </p:txBody>
      </p:sp>
      <p:pic>
        <p:nvPicPr>
          <p:cNvPr id="1067" name="Google Shape;10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3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3" name="Google Shape;1073;p3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38"/>
          <p:cNvSpPr/>
          <p:nvPr/>
        </p:nvSpPr>
        <p:spPr>
          <a:xfrm>
            <a:off x="0" y="0"/>
            <a:ext cx="6260600" cy="6350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3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076" name="Google Shape;1076;p3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38 / 74</a:t>
            </a:r>
            <a:endParaRPr/>
          </a:p>
        </p:txBody>
      </p:sp>
      <p:sp>
        <p:nvSpPr>
          <p:cNvPr id="1077" name="Google Shape;1077;p3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3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e Alíquota Reduzida</a:t>
            </a:r>
            <a:endParaRPr/>
          </a:p>
        </p:txBody>
      </p:sp>
      <p:sp>
        <p:nvSpPr>
          <p:cNvPr id="1079" name="Google Shape;1079;p3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Calibri"/>
                <a:ea typeface="Calibri"/>
                <a:cs typeface="Calibri"/>
                <a:sym typeface="Calibri"/>
              </a:rPr>
              <a:t>CONSEQUÊNCIA</a:t>
            </a:r>
            <a:endParaRPr/>
          </a:p>
        </p:txBody>
      </p:sp>
      <p:sp>
        <p:nvSpPr>
          <p:cNvPr id="1080" name="Google Shape;1080;p3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problema migra para a emissão</a:t>
            </a: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38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38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084" name="Google Shape;1084;p38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parametrizador fiscal precisa recalcular alíquotas e bases beneficiadas</a:t>
            </a:r>
            <a:endParaRPr/>
          </a:p>
        </p:txBody>
      </p:sp>
      <p:sp>
        <p:nvSpPr>
          <p:cNvPr id="1085" name="Google Shape;1085;p38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38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38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088" name="Google Shape;1088;p38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Erro na emissão vira erro na escrituração — sem chance de correção pelo Bloco M</a:t>
            </a:r>
            <a:endParaRPr/>
          </a:p>
        </p:txBody>
      </p:sp>
      <p:sp>
        <p:nvSpPr>
          <p:cNvPr id="1089" name="Google Shape;1089;p38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38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1" name="Google Shape;1091;p38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092" name="Google Shape;1092;p38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Documentos emitidos antes da adequação exigem análise caso a caso</a:t>
            </a:r>
            <a:endParaRPr/>
          </a:p>
        </p:txBody>
      </p:sp>
      <p:sp>
        <p:nvSpPr>
          <p:cNvPr id="1093" name="Google Shape;1093;p38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4" name="Google Shape;1094;p38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5" name="Google Shape;1095;p38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096" name="Google Shape;1096;p38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Cadastro de produtos e regras tributárias por NCM viram prioridade</a:t>
            </a:r>
            <a:endParaRPr/>
          </a:p>
        </p:txBody>
      </p:sp>
      <p:pic>
        <p:nvPicPr>
          <p:cNvPr id="1097" name="Google Shape;109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3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39"/>
          <p:cNvSpPr/>
          <p:nvPr/>
        </p:nvSpPr>
        <p:spPr>
          <a:xfrm>
            <a:off x="0" y="0"/>
            <a:ext cx="6425352" cy="63500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3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106" name="Google Shape;1106;p3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39 / 74</a:t>
            </a:r>
            <a:endParaRPr/>
          </a:p>
        </p:txBody>
      </p:sp>
      <p:sp>
        <p:nvSpPr>
          <p:cNvPr id="1107" name="Google Shape;1107;p3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3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e Alíquota Reduzida</a:t>
            </a:r>
            <a:endParaRPr/>
          </a:p>
        </p:txBody>
      </p:sp>
      <p:sp>
        <p:nvSpPr>
          <p:cNvPr id="1109" name="Google Shape;1109;p39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818CF8"/>
                </a:solidFill>
                <a:latin typeface="Calibri"/>
                <a:ea typeface="Calibri"/>
                <a:cs typeface="Calibri"/>
                <a:sym typeface="Calibri"/>
              </a:rPr>
              <a:t>COMPARATIVO</a:t>
            </a:r>
            <a:endParaRPr/>
          </a:p>
        </p:txBody>
      </p:sp>
      <p:sp>
        <p:nvSpPr>
          <p:cNvPr id="1110" name="Google Shape;1110;p39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Três cenários, três responsáveis diferentes</a:t>
            </a:r>
            <a:endParaRPr/>
          </a:p>
        </p:txBody>
      </p:sp>
      <p:sp>
        <p:nvSpPr>
          <p:cNvPr id="1111" name="Google Shape;1111;p39"/>
          <p:cNvSpPr/>
          <p:nvPr/>
        </p:nvSpPr>
        <p:spPr>
          <a:xfrm>
            <a:off x="640080" y="2148840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39"/>
          <p:cNvSpPr/>
          <p:nvPr/>
        </p:nvSpPr>
        <p:spPr>
          <a:xfrm>
            <a:off x="640080" y="2148840"/>
            <a:ext cx="109728" cy="8702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39"/>
          <p:cNvSpPr/>
          <p:nvPr/>
        </p:nvSpPr>
        <p:spPr>
          <a:xfrm>
            <a:off x="914400" y="2437668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114" name="Google Shape;1114;p39"/>
          <p:cNvSpPr txBox="1"/>
          <p:nvPr/>
        </p:nvSpPr>
        <p:spPr>
          <a:xfrm>
            <a:off x="1417320" y="2148840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zero / isenção → responsabilidade da apuração (Bloco M)</a:t>
            </a:r>
            <a:endParaRPr/>
          </a:p>
        </p:txBody>
      </p:sp>
      <p:sp>
        <p:nvSpPr>
          <p:cNvPr id="1115" name="Google Shape;1115;p39"/>
          <p:cNvSpPr/>
          <p:nvPr/>
        </p:nvSpPr>
        <p:spPr>
          <a:xfrm>
            <a:off x="640080" y="3160776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39"/>
          <p:cNvSpPr/>
          <p:nvPr/>
        </p:nvSpPr>
        <p:spPr>
          <a:xfrm>
            <a:off x="640080" y="3160776"/>
            <a:ext cx="109728" cy="8702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39"/>
          <p:cNvSpPr/>
          <p:nvPr/>
        </p:nvSpPr>
        <p:spPr>
          <a:xfrm>
            <a:off x="914400" y="3449604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18" name="Google Shape;1118;p39"/>
          <p:cNvSpPr txBox="1"/>
          <p:nvPr/>
        </p:nvSpPr>
        <p:spPr>
          <a:xfrm>
            <a:off x="1417320" y="3160776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presumido → responsabilidade da apuração (Bloco M)</a:t>
            </a:r>
            <a:endParaRPr/>
          </a:p>
        </p:txBody>
      </p:sp>
      <p:sp>
        <p:nvSpPr>
          <p:cNvPr id="1119" name="Google Shape;1119;p39"/>
          <p:cNvSpPr/>
          <p:nvPr/>
        </p:nvSpPr>
        <p:spPr>
          <a:xfrm>
            <a:off x="640080" y="4172712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39"/>
          <p:cNvSpPr/>
          <p:nvPr/>
        </p:nvSpPr>
        <p:spPr>
          <a:xfrm>
            <a:off x="640080" y="4172712"/>
            <a:ext cx="109728" cy="870264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39"/>
          <p:cNvSpPr/>
          <p:nvPr/>
        </p:nvSpPr>
        <p:spPr>
          <a:xfrm>
            <a:off x="914400" y="4461540"/>
            <a:ext cx="292608" cy="292608"/>
          </a:xfrm>
          <a:prstGeom prst="ellipse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122" name="Google Shape;1122;p39"/>
          <p:cNvSpPr txBox="1"/>
          <p:nvPr/>
        </p:nvSpPr>
        <p:spPr>
          <a:xfrm>
            <a:off x="1417320" y="4172712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/ base reduzida → responsabilidade da emissão (documento fiscal)</a:t>
            </a:r>
            <a:endParaRPr/>
          </a:p>
        </p:txBody>
      </p:sp>
      <p:sp>
        <p:nvSpPr>
          <p:cNvPr id="1123" name="Google Shape;1123;p39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p39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818C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p39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Mapeie qual time da empresa responde por cada cenário antes do fechamento.</a:t>
            </a:r>
            <a:endParaRPr/>
          </a:p>
        </p:txBody>
      </p:sp>
      <p:pic>
        <p:nvPicPr>
          <p:cNvPr id="1126" name="Google Shape;112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0" y="0"/>
            <a:ext cx="659010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84" name="Google Shape;184;p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04 / 74</a:t>
            </a:r>
            <a:endParaRPr/>
          </a:p>
        </p:txBody>
      </p:sp>
      <p:sp>
        <p:nvSpPr>
          <p:cNvPr id="185" name="Google Shape;185;p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187" name="Google Shape;187;p4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BLOCO 1</a:t>
            </a:r>
            <a:endParaRPr/>
          </a:p>
        </p:txBody>
      </p:sp>
      <p:sp>
        <p:nvSpPr>
          <p:cNvPr id="190" name="Google Shape;190;p4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Base legal e contexto</a:t>
            </a:r>
            <a:endParaRPr/>
          </a:p>
        </p:txBody>
      </p:sp>
      <p:sp>
        <p:nvSpPr>
          <p:cNvPr id="191" name="Google Shape;191;p4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De onde vem a obrigação e o que exatamente ela determina.</a:t>
            </a:r>
            <a:endParaRPr/>
          </a:p>
        </p:txBody>
      </p:sp>
      <p:pic>
        <p:nvPicPr>
          <p:cNvPr descr="Uma imagem contendo Forma&#10;&#10;Descrição gerada automaticamente" id="192" name="Google Shape;192;p4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4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4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40"/>
          <p:cNvSpPr/>
          <p:nvPr/>
        </p:nvSpPr>
        <p:spPr>
          <a:xfrm>
            <a:off x="0" y="0"/>
            <a:ext cx="6590105" cy="6350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4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135" name="Google Shape;1135;p4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40 / 74</a:t>
            </a:r>
            <a:endParaRPr/>
          </a:p>
        </p:txBody>
      </p:sp>
      <p:sp>
        <p:nvSpPr>
          <p:cNvPr id="1136" name="Google Shape;1136;p4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4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Documentos Fiscais</a:t>
            </a:r>
            <a:endParaRPr/>
          </a:p>
        </p:txBody>
      </p:sp>
      <p:sp>
        <p:nvSpPr>
          <p:cNvPr id="1138" name="Google Shape;1138;p40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40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40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ADE80"/>
                </a:solidFill>
                <a:latin typeface="Calibri"/>
                <a:ea typeface="Calibri"/>
                <a:cs typeface="Calibri"/>
                <a:sym typeface="Calibri"/>
              </a:rPr>
              <a:t>BLOCO 4</a:t>
            </a:r>
            <a:endParaRPr/>
          </a:p>
        </p:txBody>
      </p:sp>
      <p:sp>
        <p:nvSpPr>
          <p:cNvPr id="1141" name="Google Shape;1141;p40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Documentos fiscais e Bloco C</a:t>
            </a:r>
            <a:endParaRPr/>
          </a:p>
        </p:txBody>
      </p:sp>
      <p:sp>
        <p:nvSpPr>
          <p:cNvPr id="1142" name="Google Shape;1142;p40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A ponte entre o que foi emitido e o que será apurado.</a:t>
            </a:r>
            <a:endParaRPr/>
          </a:p>
        </p:txBody>
      </p:sp>
      <p:pic>
        <p:nvPicPr>
          <p:cNvPr id="1143" name="Google Shape;114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16253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4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4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41"/>
          <p:cNvSpPr/>
          <p:nvPr/>
        </p:nvSpPr>
        <p:spPr>
          <a:xfrm>
            <a:off x="0" y="0"/>
            <a:ext cx="6754858" cy="6350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4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152" name="Google Shape;1152;p4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41 / 74</a:t>
            </a:r>
            <a:endParaRPr/>
          </a:p>
        </p:txBody>
      </p:sp>
      <p:sp>
        <p:nvSpPr>
          <p:cNvPr id="1153" name="Google Shape;1153;p4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4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Documentos Fiscais</a:t>
            </a:r>
            <a:endParaRPr/>
          </a:p>
        </p:txBody>
      </p:sp>
      <p:sp>
        <p:nvSpPr>
          <p:cNvPr id="1155" name="Google Shape;1155;p41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ADE80"/>
                </a:solidFill>
                <a:latin typeface="Calibri"/>
                <a:ea typeface="Calibri"/>
                <a:cs typeface="Calibri"/>
                <a:sym typeface="Calibri"/>
              </a:rPr>
              <a:t>RASTREABILIDADE</a:t>
            </a:r>
            <a:endParaRPr/>
          </a:p>
        </p:txBody>
      </p:sp>
      <p:sp>
        <p:nvSpPr>
          <p:cNvPr id="1156" name="Google Shape;1156;p41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Por chave de documento fiscal eletrônico</a:t>
            </a:r>
            <a:endParaRPr/>
          </a:p>
        </p:txBody>
      </p:sp>
      <p:sp>
        <p:nvSpPr>
          <p:cNvPr id="1157" name="Google Shape;1157;p41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41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41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160" name="Google Shape;1160;p41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Os ajustes devem ser rastreáveis até o documento que os originou</a:t>
            </a:r>
            <a:endParaRPr/>
          </a:p>
        </p:txBody>
      </p:sp>
      <p:sp>
        <p:nvSpPr>
          <p:cNvPr id="1161" name="Google Shape;1161;p41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p41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41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64" name="Google Shape;1164;p41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chave de acesso da NF-e é o elo de ligação</a:t>
            </a:r>
            <a:endParaRPr/>
          </a:p>
        </p:txBody>
      </p:sp>
      <p:sp>
        <p:nvSpPr>
          <p:cNvPr id="1165" name="Google Shape;1165;p41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Google Shape;1166;p41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41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168" name="Google Shape;1168;p41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Registros consolidados sem lastro documental são de difícil defesa</a:t>
            </a:r>
            <a:endParaRPr/>
          </a:p>
        </p:txBody>
      </p:sp>
      <p:sp>
        <p:nvSpPr>
          <p:cNvPr id="1169" name="Google Shape;1169;p41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41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1" name="Google Shape;1171;p41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172" name="Google Shape;1172;p41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Guarde a memória de cálculo por competência</a:t>
            </a:r>
            <a:endParaRPr/>
          </a:p>
        </p:txBody>
      </p:sp>
      <p:pic>
        <p:nvPicPr>
          <p:cNvPr id="1173" name="Google Shape;117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4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4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42"/>
          <p:cNvSpPr/>
          <p:nvPr/>
        </p:nvSpPr>
        <p:spPr>
          <a:xfrm>
            <a:off x="0" y="0"/>
            <a:ext cx="6919610" cy="6350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4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182" name="Google Shape;1182;p4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42 / 74</a:t>
            </a:r>
            <a:endParaRPr/>
          </a:p>
        </p:txBody>
      </p:sp>
      <p:sp>
        <p:nvSpPr>
          <p:cNvPr id="1183" name="Google Shape;1183;p4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4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Documentos Fiscais</a:t>
            </a:r>
            <a:endParaRPr/>
          </a:p>
        </p:txBody>
      </p:sp>
      <p:sp>
        <p:nvSpPr>
          <p:cNvPr id="1185" name="Google Shape;1185;p4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ADE80"/>
                </a:solidFill>
                <a:latin typeface="Calibri"/>
                <a:ea typeface="Calibri"/>
                <a:cs typeface="Calibri"/>
                <a:sym typeface="Calibri"/>
              </a:rPr>
              <a:t>BLOCO C</a:t>
            </a:r>
            <a:endParaRPr/>
          </a:p>
        </p:txBody>
      </p:sp>
      <p:sp>
        <p:nvSpPr>
          <p:cNvPr id="1186" name="Google Shape;1186;p4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revisar nos registros analíticos</a:t>
            </a:r>
            <a:endParaRPr/>
          </a:p>
        </p:txBody>
      </p:sp>
      <p:sp>
        <p:nvSpPr>
          <p:cNvPr id="1187" name="Google Shape;1187;p42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42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42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190" name="Google Shape;1190;p42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C100 / C170 — documento e itens com CST e base corretos</a:t>
            </a:r>
            <a:endParaRPr/>
          </a:p>
        </p:txBody>
      </p:sp>
      <p:sp>
        <p:nvSpPr>
          <p:cNvPr id="1191" name="Google Shape;1191;p42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42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42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94" name="Google Shape;1194;p42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C110 — informação complementar replicando o infAdFisco</a:t>
            </a:r>
            <a:endParaRPr/>
          </a:p>
        </p:txBody>
      </p:sp>
      <p:sp>
        <p:nvSpPr>
          <p:cNvPr id="1195" name="Google Shape;1195;p42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42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42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198" name="Google Shape;1198;p42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C170 — CST de PIS e Cofins preservados conforme a legislação original</a:t>
            </a:r>
            <a:endParaRPr/>
          </a:p>
        </p:txBody>
      </p:sp>
      <p:sp>
        <p:nvSpPr>
          <p:cNvPr id="1199" name="Google Shape;1199;p42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42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42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202" name="Google Shape;1202;p42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C190 — consolidação coerente com a apuração do Bloco M</a:t>
            </a:r>
            <a:endParaRPr/>
          </a:p>
        </p:txBody>
      </p:sp>
      <p:pic>
        <p:nvPicPr>
          <p:cNvPr id="1203" name="Google Shape;120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4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4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43"/>
          <p:cNvSpPr/>
          <p:nvPr/>
        </p:nvSpPr>
        <p:spPr>
          <a:xfrm>
            <a:off x="0" y="0"/>
            <a:ext cx="7084363" cy="6350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4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212" name="Google Shape;1212;p4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43 / 74</a:t>
            </a:r>
            <a:endParaRPr/>
          </a:p>
        </p:txBody>
      </p:sp>
      <p:sp>
        <p:nvSpPr>
          <p:cNvPr id="1213" name="Google Shape;1213;p4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4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Documentos Fiscais</a:t>
            </a:r>
            <a:endParaRPr/>
          </a:p>
        </p:txBody>
      </p:sp>
      <p:sp>
        <p:nvSpPr>
          <p:cNvPr id="1215" name="Google Shape;1215;p4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4ADE80"/>
                </a:solidFill>
                <a:latin typeface="Calibri"/>
                <a:ea typeface="Calibri"/>
                <a:cs typeface="Calibri"/>
                <a:sym typeface="Calibri"/>
              </a:rPr>
              <a:t>ENTRADAS</a:t>
            </a:r>
            <a:endParaRPr/>
          </a:p>
        </p:txBody>
      </p:sp>
      <p:sp>
        <p:nvSpPr>
          <p:cNvPr id="1216" name="Google Shape;1216;p4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Cuidado com o crédito sobre aquisições</a:t>
            </a:r>
            <a:endParaRPr/>
          </a:p>
        </p:txBody>
      </p:sp>
      <p:sp>
        <p:nvSpPr>
          <p:cNvPr id="1217" name="Google Shape;1217;p43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43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43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20" name="Google Shape;1220;p43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Aquisição de bem com CST 06/07 no fornecedor não gera crédito ao adquirente</a:t>
            </a:r>
            <a:endParaRPr/>
          </a:p>
        </p:txBody>
      </p:sp>
      <p:sp>
        <p:nvSpPr>
          <p:cNvPr id="1221" name="Google Shape;1221;p43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43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43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224" name="Google Shape;1224;p43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ajuste de acréscimo do fornecedor não cria crédito na cadeia</a:t>
            </a:r>
            <a:endParaRPr/>
          </a:p>
        </p:txBody>
      </p:sp>
      <p:sp>
        <p:nvSpPr>
          <p:cNvPr id="1225" name="Google Shape;1225;p43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43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43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228" name="Google Shape;1228;p43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Revise regras de aproveitamento de crédito por natureza da operação</a:t>
            </a:r>
            <a:endParaRPr/>
          </a:p>
        </p:txBody>
      </p:sp>
      <p:sp>
        <p:nvSpPr>
          <p:cNvPr id="1229" name="Google Shape;1229;p43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43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43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232" name="Google Shape;1232;p43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Documente a decisão de crédito por NCM e por finalidade do item</a:t>
            </a:r>
            <a:endParaRPr/>
          </a:p>
        </p:txBody>
      </p:sp>
      <p:pic>
        <p:nvPicPr>
          <p:cNvPr id="1233" name="Google Shape;12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4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4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44"/>
          <p:cNvSpPr/>
          <p:nvPr/>
        </p:nvSpPr>
        <p:spPr>
          <a:xfrm>
            <a:off x="0" y="0"/>
            <a:ext cx="7249115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4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242" name="Google Shape;1242;p4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44 / 74</a:t>
            </a:r>
            <a:endParaRPr/>
          </a:p>
        </p:txBody>
      </p:sp>
      <p:sp>
        <p:nvSpPr>
          <p:cNvPr id="1243" name="Google Shape;1243;p4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4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245" name="Google Shape;1245;p44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44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44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BLOCO 5</a:t>
            </a:r>
            <a:endParaRPr/>
          </a:p>
        </p:txBody>
      </p:sp>
      <p:sp>
        <p:nvSpPr>
          <p:cNvPr id="1248" name="Google Shape;1248;p44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Casos práticos</a:t>
            </a:r>
            <a:endParaRPr/>
          </a:p>
        </p:txBody>
      </p:sp>
      <p:sp>
        <p:nvSpPr>
          <p:cNvPr id="1249" name="Google Shape;1249;p44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Da nota fiscal ao registro escriturado, com números.</a:t>
            </a:r>
            <a:endParaRPr/>
          </a:p>
        </p:txBody>
      </p:sp>
      <p:pic>
        <p:nvPicPr>
          <p:cNvPr id="1250" name="Google Shape;125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4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4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45"/>
          <p:cNvSpPr/>
          <p:nvPr/>
        </p:nvSpPr>
        <p:spPr>
          <a:xfrm>
            <a:off x="0" y="0"/>
            <a:ext cx="7413868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4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259" name="Google Shape;1259;p4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45 / 74</a:t>
            </a:r>
            <a:endParaRPr/>
          </a:p>
        </p:txBody>
      </p:sp>
      <p:sp>
        <p:nvSpPr>
          <p:cNvPr id="1260" name="Google Shape;1260;p4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4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262" name="Google Shape;1262;p45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1 · CST 06 NÃO CUMULATIVO</a:t>
            </a:r>
            <a:endParaRPr/>
          </a:p>
        </p:txBody>
      </p:sp>
      <p:sp>
        <p:nvSpPr>
          <p:cNvPr id="1263" name="Google Shape;1263;p45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Venda de R$ 100.000,00 com alíquota zero</a:t>
            </a:r>
            <a:endParaRPr/>
          </a:p>
        </p:txBody>
      </p:sp>
      <p:sp>
        <p:nvSpPr>
          <p:cNvPr id="1264" name="Google Shape;1264;p45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45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45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67" name="Google Shape;1267;p45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Base de cálculo beneficiada: R$ 100.000,00</a:t>
            </a:r>
            <a:endParaRPr/>
          </a:p>
        </p:txBody>
      </p:sp>
      <p:sp>
        <p:nvSpPr>
          <p:cNvPr id="1268" name="Google Shape;1268;p45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45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45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271" name="Google Shape;1271;p45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acréscimo PIS: 0,1650% → R$ 165,00 no M220</a:t>
            </a:r>
            <a:endParaRPr/>
          </a:p>
        </p:txBody>
      </p:sp>
      <p:sp>
        <p:nvSpPr>
          <p:cNvPr id="1272" name="Google Shape;1272;p45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45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45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275" name="Google Shape;1275;p45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acréscimo Cofins: 0,7600% → R$ 760,00 no M620</a:t>
            </a:r>
            <a:endParaRPr/>
          </a:p>
        </p:txBody>
      </p:sp>
      <p:sp>
        <p:nvSpPr>
          <p:cNvPr id="1276" name="Google Shape;1276;p45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45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45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279" name="Google Shape;1279;p45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Carga adicional total: R$ 925,00 na competência</a:t>
            </a:r>
            <a:endParaRPr/>
          </a:p>
        </p:txBody>
      </p:sp>
      <p:sp>
        <p:nvSpPr>
          <p:cNvPr id="1280" name="Google Shape;1280;p45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45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45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CST permanece 06 no C170. Nada muda no documento.</a:t>
            </a:r>
            <a:endParaRPr/>
          </a:p>
        </p:txBody>
      </p:sp>
      <p:pic>
        <p:nvPicPr>
          <p:cNvPr id="1283" name="Google Shape;128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4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4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46"/>
          <p:cNvSpPr/>
          <p:nvPr/>
        </p:nvSpPr>
        <p:spPr>
          <a:xfrm>
            <a:off x="0" y="0"/>
            <a:ext cx="7578621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1" name="Google Shape;1291;p4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292" name="Google Shape;1292;p4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46 / 74</a:t>
            </a:r>
            <a:endParaRPr/>
          </a:p>
        </p:txBody>
      </p:sp>
      <p:sp>
        <p:nvSpPr>
          <p:cNvPr id="1293" name="Google Shape;1293;p4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4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295" name="Google Shape;1295;p46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2 · CST 07 CUMULATIVO</a:t>
            </a:r>
            <a:endParaRPr/>
          </a:p>
        </p:txBody>
      </p:sp>
      <p:sp>
        <p:nvSpPr>
          <p:cNvPr id="1296" name="Google Shape;1296;p46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Item isento de R$ 250.000,00</a:t>
            </a:r>
            <a:endParaRPr/>
          </a:p>
        </p:txBody>
      </p:sp>
      <p:sp>
        <p:nvSpPr>
          <p:cNvPr id="1297" name="Google Shape;1297;p46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46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46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00" name="Google Shape;1300;p46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Valor do item beneficiado: R$ 250.000,00</a:t>
            </a:r>
            <a:endParaRPr/>
          </a:p>
        </p:txBody>
      </p:sp>
      <p:sp>
        <p:nvSpPr>
          <p:cNvPr id="1301" name="Google Shape;1301;p46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46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46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04" name="Google Shape;1304;p46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acréscimo PIS: 0,0650% → R$ 162,50 no M220</a:t>
            </a:r>
            <a:endParaRPr/>
          </a:p>
        </p:txBody>
      </p:sp>
      <p:sp>
        <p:nvSpPr>
          <p:cNvPr id="1305" name="Google Shape;1305;p46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46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46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08" name="Google Shape;1308;p46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acréscimo Cofins: 0,3000% → R$ 750,00 no M620</a:t>
            </a:r>
            <a:endParaRPr/>
          </a:p>
        </p:txBody>
      </p:sp>
      <p:sp>
        <p:nvSpPr>
          <p:cNvPr id="1309" name="Google Shape;1309;p46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46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46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312" name="Google Shape;1312;p46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Carga adicional total: R$ 912,50 na competência</a:t>
            </a:r>
            <a:endParaRPr/>
          </a:p>
        </p:txBody>
      </p:sp>
      <p:sp>
        <p:nvSpPr>
          <p:cNvPr id="1313" name="Google Shape;1313;p46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46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46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CST 07 a referência é o valor do item, não a base de cálculo.</a:t>
            </a:r>
            <a:endParaRPr/>
          </a:p>
        </p:txBody>
      </p:sp>
      <p:pic>
        <p:nvPicPr>
          <p:cNvPr id="1316" name="Google Shape;131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4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4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47"/>
          <p:cNvSpPr/>
          <p:nvPr/>
        </p:nvSpPr>
        <p:spPr>
          <a:xfrm>
            <a:off x="0" y="0"/>
            <a:ext cx="7743373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4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325" name="Google Shape;1325;p4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47 / 74</a:t>
            </a:r>
            <a:endParaRPr/>
          </a:p>
        </p:txBody>
      </p:sp>
      <p:sp>
        <p:nvSpPr>
          <p:cNvPr id="1326" name="Google Shape;1326;p4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4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328" name="Google Shape;1328;p4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3 · CRÉDITO PRESUMIDO</a:t>
            </a:r>
            <a:endParaRPr/>
          </a:p>
        </p:txBody>
      </p:sp>
      <p:sp>
        <p:nvSpPr>
          <p:cNvPr id="1329" name="Google Shape;1329;p4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Crédito presumido de PIS de R$ 80.000,00</a:t>
            </a:r>
            <a:endParaRPr/>
          </a:p>
        </p:txBody>
      </p:sp>
      <p:sp>
        <p:nvSpPr>
          <p:cNvPr id="1330" name="Google Shape;1330;p47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47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47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33" name="Google Shape;1333;p47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presumido apurado conforme legislação setorial: R$ 80.000,00</a:t>
            </a:r>
            <a:endParaRPr/>
          </a:p>
        </p:txBody>
      </p:sp>
      <p:sp>
        <p:nvSpPr>
          <p:cNvPr id="1334" name="Google Shape;1334;p47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47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47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37" name="Google Shape;1337;p47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redução no M110: 10% → R$ 8.000,00</a:t>
            </a:r>
            <a:endParaRPr/>
          </a:p>
        </p:txBody>
      </p:sp>
      <p:sp>
        <p:nvSpPr>
          <p:cNvPr id="1338" name="Google Shape;1338;p47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47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47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41" name="Google Shape;1341;p47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efetivamente aproveitável: R$ 72.000,00</a:t>
            </a:r>
            <a:endParaRPr/>
          </a:p>
        </p:txBody>
      </p:sp>
      <p:sp>
        <p:nvSpPr>
          <p:cNvPr id="1342" name="Google Shape;1342;p47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47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47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345" name="Google Shape;1345;p47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Detalhamento no M115 com a base legal do crédito e a LC 224/2025</a:t>
            </a:r>
            <a:endParaRPr/>
          </a:p>
        </p:txBody>
      </p:sp>
      <p:pic>
        <p:nvPicPr>
          <p:cNvPr id="1346" name="Google Shape;134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4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4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48"/>
          <p:cNvSpPr/>
          <p:nvPr/>
        </p:nvSpPr>
        <p:spPr>
          <a:xfrm>
            <a:off x="0" y="0"/>
            <a:ext cx="7908126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4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355" name="Google Shape;1355;p4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48 / 74</a:t>
            </a:r>
            <a:endParaRPr/>
          </a:p>
        </p:txBody>
      </p:sp>
      <p:sp>
        <p:nvSpPr>
          <p:cNvPr id="1356" name="Google Shape;1356;p4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4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358" name="Google Shape;1358;p4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4 · COFINS PRESUMIDA</a:t>
            </a:r>
            <a:endParaRPr/>
          </a:p>
        </p:txBody>
      </p:sp>
      <p:sp>
        <p:nvSpPr>
          <p:cNvPr id="1359" name="Google Shape;1359;p4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Crédito presumido de Cofins de R$ 368.000,00</a:t>
            </a:r>
            <a:endParaRPr/>
          </a:p>
        </p:txBody>
      </p:sp>
      <p:sp>
        <p:nvSpPr>
          <p:cNvPr id="1360" name="Google Shape;1360;p48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48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48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63" name="Google Shape;1363;p48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Ajuste de redução no M510: 10% → R$ 36.800,00</a:t>
            </a:r>
            <a:endParaRPr/>
          </a:p>
        </p:txBody>
      </p:sp>
      <p:sp>
        <p:nvSpPr>
          <p:cNvPr id="1364" name="Google Shape;1364;p48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48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48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67" name="Google Shape;1367;p48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aproveitável: R$ 331.200,00</a:t>
            </a:r>
            <a:endParaRPr/>
          </a:p>
        </p:txBody>
      </p:sp>
      <p:sp>
        <p:nvSpPr>
          <p:cNvPr id="1368" name="Google Shape;1368;p48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48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48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371" name="Google Shape;1371;p48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Detalhamento obrigatório no M515</a:t>
            </a:r>
            <a:endParaRPr/>
          </a:p>
        </p:txBody>
      </p:sp>
      <p:sp>
        <p:nvSpPr>
          <p:cNvPr id="1372" name="Google Shape;1372;p48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48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48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375" name="Google Shape;1375;p48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Impacto direto no saldo credor acumulado do trimestre</a:t>
            </a:r>
            <a:endParaRPr/>
          </a:p>
        </p:txBody>
      </p:sp>
      <p:pic>
        <p:nvPicPr>
          <p:cNvPr id="1376" name="Google Shape;137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4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4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9"/>
          <p:cNvSpPr/>
          <p:nvPr/>
        </p:nvSpPr>
        <p:spPr>
          <a:xfrm>
            <a:off x="0" y="0"/>
            <a:ext cx="8072879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4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385" name="Google Shape;1385;p4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49 / 74</a:t>
            </a:r>
            <a:endParaRPr/>
          </a:p>
        </p:txBody>
      </p:sp>
      <p:sp>
        <p:nvSpPr>
          <p:cNvPr id="1386" name="Google Shape;1386;p4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4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388" name="Google Shape;1388;p49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5 · RECEITA MISTA</a:t>
            </a:r>
            <a:endParaRPr/>
          </a:p>
        </p:txBody>
      </p:sp>
      <p:sp>
        <p:nvSpPr>
          <p:cNvPr id="1389" name="Google Shape;1389;p49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Empresa com receita tributada e beneficiada</a:t>
            </a:r>
            <a:endParaRPr/>
          </a:p>
        </p:txBody>
      </p:sp>
      <p:sp>
        <p:nvSpPr>
          <p:cNvPr id="1390" name="Google Shape;1390;p49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49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49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393" name="Google Shape;1393;p49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Receita tributada gera M210/M610 normalmente pelos documentos</a:t>
            </a:r>
            <a:endParaRPr/>
          </a:p>
        </p:txBody>
      </p:sp>
      <p:sp>
        <p:nvSpPr>
          <p:cNvPr id="1394" name="Google Shape;1394;p49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49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49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397" name="Google Shape;1397;p49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Receita beneficiada não gera contribuição — apenas o ajuste</a:t>
            </a:r>
            <a:endParaRPr/>
          </a:p>
        </p:txBody>
      </p:sp>
      <p:sp>
        <p:nvSpPr>
          <p:cNvPr id="1398" name="Google Shape;1398;p49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49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49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01" name="Google Shape;1401;p49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ajuste de acréscimo se ancora no M210/M610 já existente</a:t>
            </a:r>
            <a:endParaRPr/>
          </a:p>
        </p:txBody>
      </p:sp>
      <p:sp>
        <p:nvSpPr>
          <p:cNvPr id="1402" name="Google Shape;1402;p49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49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49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05" name="Google Shape;1405;p49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Conferir se o ERP não duplicou o registro consolidado</a:t>
            </a:r>
            <a:endParaRPr/>
          </a:p>
        </p:txBody>
      </p:sp>
      <p:sp>
        <p:nvSpPr>
          <p:cNvPr id="1406" name="Google Shape;1406;p49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49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49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Duplicidade de M210 é um dos erros mais comuns em receita mista.</a:t>
            </a:r>
            <a:endParaRPr/>
          </a:p>
        </p:txBody>
      </p:sp>
      <p:pic>
        <p:nvPicPr>
          <p:cNvPr id="1409" name="Google Shape;140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0" y="0"/>
            <a:ext cx="823763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05 / 74</a:t>
            </a:r>
            <a:endParaRPr/>
          </a:p>
        </p:txBody>
      </p:sp>
      <p:sp>
        <p:nvSpPr>
          <p:cNvPr id="204" name="Google Shape;204;p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206" name="Google Shape;206;p5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TRIPÉ NORMATIVO</a:t>
            </a:r>
            <a:endParaRPr/>
          </a:p>
        </p:txBody>
      </p:sp>
      <p:sp>
        <p:nvSpPr>
          <p:cNvPr id="207" name="Google Shape;207;p5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Três normas sustentam toda a discussão</a:t>
            </a:r>
            <a:endParaRPr/>
          </a:p>
        </p:txBody>
      </p:sp>
      <p:sp>
        <p:nvSpPr>
          <p:cNvPr id="208" name="Google Shape;208;p5"/>
          <p:cNvSpPr/>
          <p:nvPr/>
        </p:nvSpPr>
        <p:spPr>
          <a:xfrm>
            <a:off x="640080" y="2148840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>
            <a:off x="640080" y="2148840"/>
            <a:ext cx="109728" cy="87026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"/>
          <p:cNvSpPr/>
          <p:nvPr/>
        </p:nvSpPr>
        <p:spPr>
          <a:xfrm>
            <a:off x="914400" y="2437668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11" name="Google Shape;211;p5"/>
          <p:cNvSpPr txBox="1"/>
          <p:nvPr/>
        </p:nvSpPr>
        <p:spPr>
          <a:xfrm>
            <a:off x="1417320" y="2148840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LC nº 224/2025 — institui a redução linear dos incentivos e benefícios tributários federais</a:t>
            </a:r>
            <a:endParaRPr/>
          </a:p>
        </p:txBody>
      </p:sp>
      <p:sp>
        <p:nvSpPr>
          <p:cNvPr id="212" name="Google Shape;212;p5"/>
          <p:cNvSpPr/>
          <p:nvPr/>
        </p:nvSpPr>
        <p:spPr>
          <a:xfrm>
            <a:off x="640080" y="3160776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5"/>
          <p:cNvSpPr/>
          <p:nvPr/>
        </p:nvSpPr>
        <p:spPr>
          <a:xfrm>
            <a:off x="640080" y="3160776"/>
            <a:ext cx="109728" cy="87026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914400" y="3449604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15" name="Google Shape;215;p5"/>
          <p:cNvSpPr txBox="1"/>
          <p:nvPr/>
        </p:nvSpPr>
        <p:spPr>
          <a:xfrm>
            <a:off x="1417320" y="3160776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IN RFB nº 2.305/2025 — disciplina a aplicação da redução no âmbito da Receita Federal</a:t>
            </a:r>
            <a:endParaRPr/>
          </a:p>
        </p:txBody>
      </p:sp>
      <p:sp>
        <p:nvSpPr>
          <p:cNvPr id="216" name="Google Shape;216;p5"/>
          <p:cNvSpPr/>
          <p:nvPr/>
        </p:nvSpPr>
        <p:spPr>
          <a:xfrm>
            <a:off x="640080" y="4172712"/>
            <a:ext cx="10881360" cy="8702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/>
          <p:nvPr/>
        </p:nvSpPr>
        <p:spPr>
          <a:xfrm>
            <a:off x="640080" y="4172712"/>
            <a:ext cx="109728" cy="87026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"/>
          <p:cNvSpPr/>
          <p:nvPr/>
        </p:nvSpPr>
        <p:spPr>
          <a:xfrm>
            <a:off x="914400" y="4461540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19" name="Google Shape;219;p5"/>
          <p:cNvSpPr txBox="1"/>
          <p:nvPr/>
        </p:nvSpPr>
        <p:spPr>
          <a:xfrm>
            <a:off x="1417320" y="4172712"/>
            <a:ext cx="9784080" cy="87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NT nº 12/2026 (EFD-Contribuições) — orienta como escriturar os efeitos na obrigação acessória</a:t>
            </a:r>
            <a:endParaRPr/>
          </a:p>
        </p:txBody>
      </p:sp>
      <p:sp>
        <p:nvSpPr>
          <p:cNvPr id="220" name="Google Shape;220;p5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5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5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NT 12/2026 não cria tributo: ela diz onde registrar o efeito da LC 224/2025.</a:t>
            </a:r>
            <a:endParaRPr/>
          </a:p>
        </p:txBody>
      </p:sp>
      <p:pic>
        <p:nvPicPr>
          <p:cNvPr descr="Uma imagem contendo Forma&#10;&#10;Descrição gerada automaticamente" id="223" name="Google Shape;223;p5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5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50"/>
          <p:cNvSpPr/>
          <p:nvPr/>
        </p:nvSpPr>
        <p:spPr>
          <a:xfrm>
            <a:off x="0" y="0"/>
            <a:ext cx="8237631" cy="63500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5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418" name="Google Shape;1418;p5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50 / 74</a:t>
            </a:r>
            <a:endParaRPr/>
          </a:p>
        </p:txBody>
      </p:sp>
      <p:sp>
        <p:nvSpPr>
          <p:cNvPr id="1419" name="Google Shape;1419;p5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5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Casos Práticos</a:t>
            </a:r>
            <a:endParaRPr/>
          </a:p>
        </p:txBody>
      </p:sp>
      <p:sp>
        <p:nvSpPr>
          <p:cNvPr id="1421" name="Google Shape;1421;p50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3E635"/>
                </a:solidFill>
                <a:latin typeface="Calibri"/>
                <a:ea typeface="Calibri"/>
                <a:cs typeface="Calibri"/>
                <a:sym typeface="Calibri"/>
              </a:rPr>
              <a:t>CASO 6 · SEM RECEITA TRIBUTADA</a:t>
            </a:r>
            <a:endParaRPr/>
          </a:p>
        </p:txBody>
      </p:sp>
      <p:sp>
        <p:nvSpPr>
          <p:cNvPr id="1422" name="Google Shape;1422;p50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Empresa integralmente beneficiada</a:t>
            </a:r>
            <a:endParaRPr/>
          </a:p>
        </p:txBody>
      </p:sp>
      <p:sp>
        <p:nvSpPr>
          <p:cNvPr id="1423" name="Google Shape;1423;p50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50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50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426" name="Google Shape;1426;p50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Não há M210/M610 gerado pelos documentos fiscais</a:t>
            </a:r>
            <a:endParaRPr/>
          </a:p>
        </p:txBody>
      </p:sp>
      <p:sp>
        <p:nvSpPr>
          <p:cNvPr id="1427" name="Google Shape;1427;p50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50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50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30" name="Google Shape;1430;p50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Criar registro consolidado com código 01 ou 51, conforme o regime</a:t>
            </a:r>
            <a:endParaRPr/>
          </a:p>
        </p:txBody>
      </p:sp>
      <p:sp>
        <p:nvSpPr>
          <p:cNvPr id="1431" name="Google Shape;1431;p50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50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3" name="Google Shape;1433;p50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434" name="Google Shape;1434;p50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Base de cálculo e contribuição podem constar zeradas</a:t>
            </a:r>
            <a:endParaRPr/>
          </a:p>
        </p:txBody>
      </p:sp>
      <p:sp>
        <p:nvSpPr>
          <p:cNvPr id="1435" name="Google Shape;1435;p50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50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7" name="Google Shape;1437;p50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A3E63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438" name="Google Shape;1438;p50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Todo o valor devido nasce do ajuste de acréscimo em M220/M620</a:t>
            </a:r>
            <a:endParaRPr/>
          </a:p>
        </p:txBody>
      </p:sp>
      <p:pic>
        <p:nvPicPr>
          <p:cNvPr id="1439" name="Google Shape;143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5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5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51"/>
          <p:cNvSpPr/>
          <p:nvPr/>
        </p:nvSpPr>
        <p:spPr>
          <a:xfrm>
            <a:off x="0" y="0"/>
            <a:ext cx="8402384" cy="635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5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448" name="Google Shape;1448;p5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51 / 74</a:t>
            </a:r>
            <a:endParaRPr/>
          </a:p>
        </p:txBody>
      </p:sp>
      <p:sp>
        <p:nvSpPr>
          <p:cNvPr id="1449" name="Google Shape;1449;p5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5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Riscos e Erros</a:t>
            </a:r>
            <a:endParaRPr/>
          </a:p>
        </p:txBody>
      </p:sp>
      <p:sp>
        <p:nvSpPr>
          <p:cNvPr id="1451" name="Google Shape;1451;p51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51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51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BLOCO 6</a:t>
            </a:r>
            <a:endParaRPr/>
          </a:p>
        </p:txBody>
      </p:sp>
      <p:sp>
        <p:nvSpPr>
          <p:cNvPr id="1454" name="Google Shape;1454;p51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Erros que a fiscalização encontra primeiro</a:t>
            </a:r>
            <a:endParaRPr/>
          </a:p>
        </p:txBody>
      </p:sp>
      <p:sp>
        <p:nvSpPr>
          <p:cNvPr id="1455" name="Google Shape;1455;p51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Aprender com o erro dos outros custa mais barato.</a:t>
            </a:r>
            <a:endParaRPr/>
          </a:p>
        </p:txBody>
      </p:sp>
      <p:pic>
        <p:nvPicPr>
          <p:cNvPr id="1456" name="Google Shape;145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5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5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52"/>
          <p:cNvSpPr/>
          <p:nvPr/>
        </p:nvSpPr>
        <p:spPr>
          <a:xfrm>
            <a:off x="0" y="0"/>
            <a:ext cx="8567137" cy="635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5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465" name="Google Shape;1465;p5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52 / 74</a:t>
            </a:r>
            <a:endParaRPr/>
          </a:p>
        </p:txBody>
      </p:sp>
      <p:sp>
        <p:nvSpPr>
          <p:cNvPr id="1466" name="Google Shape;1466;p5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5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Riscos e Erros</a:t>
            </a:r>
            <a:endParaRPr/>
          </a:p>
        </p:txBody>
      </p:sp>
      <p:sp>
        <p:nvSpPr>
          <p:cNvPr id="1468" name="Google Shape;1468;p5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TOP ERROS</a:t>
            </a:r>
            <a:endParaRPr/>
          </a:p>
        </p:txBody>
      </p:sp>
      <p:sp>
        <p:nvSpPr>
          <p:cNvPr id="1469" name="Google Shape;1469;p5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Os seis deslizes mais frequentes</a:t>
            </a:r>
            <a:endParaRPr/>
          </a:p>
        </p:txBody>
      </p:sp>
      <p:sp>
        <p:nvSpPr>
          <p:cNvPr id="1470" name="Google Shape;1470;p52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52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52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473" name="Google Shape;1473;p52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Trocar o CST 06/07 por CST tributado para 'gerar' o valor devido</a:t>
            </a:r>
            <a:endParaRPr/>
          </a:p>
        </p:txBody>
      </p:sp>
      <p:sp>
        <p:nvSpPr>
          <p:cNvPr id="1474" name="Google Shape;1474;p52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52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52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477" name="Google Shape;1477;p52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Lançar o ajuste com código genérico em vez dos códigos da LC 224/2025</a:t>
            </a:r>
            <a:endParaRPr/>
          </a:p>
        </p:txBody>
      </p:sp>
      <p:sp>
        <p:nvSpPr>
          <p:cNvPr id="1478" name="Google Shape;1478;p52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52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52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481" name="Google Shape;1481;p52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Esquecer o infAdFisco na NF-e e o correspondente C110</a:t>
            </a:r>
            <a:endParaRPr/>
          </a:p>
        </p:txBody>
      </p:sp>
      <p:sp>
        <p:nvSpPr>
          <p:cNvPr id="1482" name="Google Shape;1482;p52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52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52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485" name="Google Shape;1485;p52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Ajustar o crédito presumido no documento em vez do M110/M510</a:t>
            </a:r>
            <a:endParaRPr/>
          </a:p>
        </p:txBody>
      </p:sp>
      <p:sp>
        <p:nvSpPr>
          <p:cNvPr id="1486" name="Google Shape;1486;p52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52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52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1489" name="Google Shape;1489;p52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Aplicar 10% sobre o valor da nota em vez da alíquota efetiva do ajuste</a:t>
            </a:r>
            <a:endParaRPr/>
          </a:p>
        </p:txBody>
      </p:sp>
      <p:sp>
        <p:nvSpPr>
          <p:cNvPr id="1490" name="Google Shape;1490;p52"/>
          <p:cNvSpPr/>
          <p:nvPr/>
        </p:nvSpPr>
        <p:spPr>
          <a:xfrm>
            <a:off x="6199632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52"/>
          <p:cNvSpPr/>
          <p:nvPr/>
        </p:nvSpPr>
        <p:spPr>
          <a:xfrm>
            <a:off x="6199632" y="4751832"/>
            <a:ext cx="5321808" cy="381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52"/>
          <p:cNvSpPr txBox="1"/>
          <p:nvPr/>
        </p:nvSpPr>
        <p:spPr>
          <a:xfrm>
            <a:off x="6455664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/>
          </a:p>
        </p:txBody>
      </p:sp>
      <p:sp>
        <p:nvSpPr>
          <p:cNvPr id="1493" name="Google Shape;1493;p52"/>
          <p:cNvSpPr txBox="1"/>
          <p:nvPr/>
        </p:nvSpPr>
        <p:spPr>
          <a:xfrm>
            <a:off x="6455664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Não criar o M210/M610 quando não há receita tributada</a:t>
            </a:r>
            <a:endParaRPr/>
          </a:p>
        </p:txBody>
      </p:sp>
      <p:pic>
        <p:nvPicPr>
          <p:cNvPr id="1494" name="Google Shape;149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5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53"/>
          <p:cNvSpPr/>
          <p:nvPr/>
        </p:nvSpPr>
        <p:spPr>
          <a:xfrm>
            <a:off x="0" y="0"/>
            <a:ext cx="8731889" cy="635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5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503" name="Google Shape;1503;p5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53 / 74</a:t>
            </a:r>
            <a:endParaRPr/>
          </a:p>
        </p:txBody>
      </p:sp>
      <p:sp>
        <p:nvSpPr>
          <p:cNvPr id="1504" name="Google Shape;1504;p5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5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Riscos e Erros</a:t>
            </a:r>
            <a:endParaRPr/>
          </a:p>
        </p:txBody>
      </p:sp>
      <p:sp>
        <p:nvSpPr>
          <p:cNvPr id="1506" name="Google Shape;1506;p5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ERRO DE CÁLCULO CLÁSSICO</a:t>
            </a:r>
            <a:endParaRPr/>
          </a:p>
        </p:txBody>
      </p:sp>
      <p:sp>
        <p:nvSpPr>
          <p:cNvPr id="1507" name="Google Shape;1507;p5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10% do benefício, não 10% da receita</a:t>
            </a:r>
            <a:endParaRPr/>
          </a:p>
        </p:txBody>
      </p:sp>
      <p:sp>
        <p:nvSpPr>
          <p:cNvPr id="1508" name="Google Shape;1508;p53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53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53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ajuste de acréscimo é 10% da alíquota padrão aplicada sobre a base — ou seja, 0,165% da receita no PIS não cumulativo, e não 10% da receita.</a:t>
            </a:r>
            <a:endParaRPr/>
          </a:p>
        </p:txBody>
      </p:sp>
      <p:sp>
        <p:nvSpPr>
          <p:cNvPr id="1511" name="Google Shape;1511;p53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53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53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Confundir os dois multiplica a carga por sessenta.</a:t>
            </a:r>
            <a:endParaRPr/>
          </a:p>
        </p:txBody>
      </p:sp>
      <p:pic>
        <p:nvPicPr>
          <p:cNvPr id="1514" name="Google Shape;151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5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5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54"/>
          <p:cNvSpPr/>
          <p:nvPr/>
        </p:nvSpPr>
        <p:spPr>
          <a:xfrm>
            <a:off x="0" y="0"/>
            <a:ext cx="8896642" cy="63500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5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523" name="Google Shape;1523;p5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54 / 74</a:t>
            </a:r>
            <a:endParaRPr/>
          </a:p>
        </p:txBody>
      </p:sp>
      <p:sp>
        <p:nvSpPr>
          <p:cNvPr id="1524" name="Google Shape;1524;p5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5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Riscos e Erros</a:t>
            </a:r>
            <a:endParaRPr/>
          </a:p>
        </p:txBody>
      </p:sp>
      <p:sp>
        <p:nvSpPr>
          <p:cNvPr id="1526" name="Google Shape;1526;p54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7185"/>
                </a:solidFill>
                <a:latin typeface="Calibri"/>
                <a:ea typeface="Calibri"/>
                <a:cs typeface="Calibri"/>
                <a:sym typeface="Calibri"/>
              </a:rPr>
              <a:t>CONSEQUÊNCIAS</a:t>
            </a:r>
            <a:endParaRPr/>
          </a:p>
        </p:txBody>
      </p:sp>
      <p:sp>
        <p:nvSpPr>
          <p:cNvPr id="1527" name="Google Shape;1527;p54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está em jogo</a:t>
            </a:r>
            <a:endParaRPr/>
          </a:p>
        </p:txBody>
      </p:sp>
      <p:sp>
        <p:nvSpPr>
          <p:cNvPr id="1528" name="Google Shape;1528;p54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54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54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531" name="Google Shape;1531;p54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Recolhimento a menor com multa de ofício e juros</a:t>
            </a:r>
            <a:endParaRPr/>
          </a:p>
        </p:txBody>
      </p:sp>
      <p:sp>
        <p:nvSpPr>
          <p:cNvPr id="1532" name="Google Shape;1532;p54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54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54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535" name="Google Shape;1535;p54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Glosa de crédito presumido aproveitado além dos 90%</a:t>
            </a:r>
            <a:endParaRPr/>
          </a:p>
        </p:txBody>
      </p:sp>
      <p:sp>
        <p:nvSpPr>
          <p:cNvPr id="1536" name="Google Shape;1536;p54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54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54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39" name="Google Shape;1539;p54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Retificação de EFD-Contribuições de múltiplas competências</a:t>
            </a:r>
            <a:endParaRPr/>
          </a:p>
        </p:txBody>
      </p:sp>
      <p:sp>
        <p:nvSpPr>
          <p:cNvPr id="1540" name="Google Shape;1540;p54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54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54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718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543" name="Google Shape;1543;p54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Divergência entre EFD-Contribuições, ECF e obrigações estaduais</a:t>
            </a:r>
            <a:endParaRPr/>
          </a:p>
        </p:txBody>
      </p:sp>
      <p:pic>
        <p:nvPicPr>
          <p:cNvPr id="1544" name="Google Shape;154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5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5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55"/>
          <p:cNvSpPr/>
          <p:nvPr/>
        </p:nvSpPr>
        <p:spPr>
          <a:xfrm>
            <a:off x="0" y="0"/>
            <a:ext cx="9061394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5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553" name="Google Shape;1553;p5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55 / 74</a:t>
            </a:r>
            <a:endParaRPr/>
          </a:p>
        </p:txBody>
      </p:sp>
      <p:sp>
        <p:nvSpPr>
          <p:cNvPr id="1554" name="Google Shape;1554;p5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5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Checklist</a:t>
            </a:r>
            <a:endParaRPr/>
          </a:p>
        </p:txBody>
      </p:sp>
      <p:sp>
        <p:nvSpPr>
          <p:cNvPr id="1556" name="Google Shape;1556;p55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55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55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PRÁTICA</a:t>
            </a:r>
            <a:endParaRPr/>
          </a:p>
        </p:txBody>
      </p:sp>
      <p:sp>
        <p:nvSpPr>
          <p:cNvPr id="1559" name="Google Shape;1559;p55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Checklist de conformidade</a:t>
            </a:r>
            <a:endParaRPr/>
          </a:p>
        </p:txBody>
      </p:sp>
      <p:sp>
        <p:nvSpPr>
          <p:cNvPr id="1560" name="Google Shape;1560;p55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O que conferir antes de transmitir a competência.</a:t>
            </a:r>
            <a:endParaRPr/>
          </a:p>
        </p:txBody>
      </p:sp>
      <p:pic>
        <p:nvPicPr>
          <p:cNvPr id="1561" name="Google Shape;156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36848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5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5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56"/>
          <p:cNvSpPr/>
          <p:nvPr/>
        </p:nvSpPr>
        <p:spPr>
          <a:xfrm>
            <a:off x="0" y="0"/>
            <a:ext cx="9226147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5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570" name="Google Shape;1570;p5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56 / 74</a:t>
            </a:r>
            <a:endParaRPr/>
          </a:p>
        </p:txBody>
      </p:sp>
      <p:sp>
        <p:nvSpPr>
          <p:cNvPr id="1571" name="Google Shape;1571;p5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5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Checklist</a:t>
            </a:r>
            <a:endParaRPr/>
          </a:p>
        </p:txBody>
      </p:sp>
      <p:sp>
        <p:nvSpPr>
          <p:cNvPr id="1573" name="Google Shape;1573;p56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ANTES DO FECHAMENTO</a:t>
            </a:r>
            <a:endParaRPr/>
          </a:p>
        </p:txBody>
      </p:sp>
      <p:sp>
        <p:nvSpPr>
          <p:cNvPr id="1574" name="Google Shape;1574;p56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Checklist de emissão</a:t>
            </a:r>
            <a:endParaRPr/>
          </a:p>
        </p:txBody>
      </p:sp>
      <p:sp>
        <p:nvSpPr>
          <p:cNvPr id="1575" name="Google Shape;1575;p56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56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56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578" name="Google Shape;1578;p56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Produtos beneficiados mapeados por NCM e CST</a:t>
            </a:r>
            <a:endParaRPr/>
          </a:p>
        </p:txBody>
      </p:sp>
      <p:sp>
        <p:nvSpPr>
          <p:cNvPr id="1579" name="Google Shape;1579;p56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56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56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582" name="Google Shape;1582;p56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infAdFisco preenchido com referência à LC 224/2025 nas NF-e de CST 06/07</a:t>
            </a:r>
            <a:endParaRPr/>
          </a:p>
        </p:txBody>
      </p:sp>
      <p:sp>
        <p:nvSpPr>
          <p:cNvPr id="1583" name="Google Shape;1583;p56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56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56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86" name="Google Shape;1586;p56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Alíquotas e bases reduzidas já recalculadas no parametrizador</a:t>
            </a:r>
            <a:endParaRPr/>
          </a:p>
        </p:txBody>
      </p:sp>
      <p:sp>
        <p:nvSpPr>
          <p:cNvPr id="1587" name="Google Shape;1587;p56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56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56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590" name="Google Shape;1590;p56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Amostragem de notas validada manualmente</a:t>
            </a:r>
            <a:endParaRPr/>
          </a:p>
        </p:txBody>
      </p:sp>
      <p:pic>
        <p:nvPicPr>
          <p:cNvPr id="1591" name="Google Shape;159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5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5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57"/>
          <p:cNvSpPr/>
          <p:nvPr/>
        </p:nvSpPr>
        <p:spPr>
          <a:xfrm>
            <a:off x="0" y="0"/>
            <a:ext cx="9390900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5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600" name="Google Shape;1600;p5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57 / 74</a:t>
            </a:r>
            <a:endParaRPr/>
          </a:p>
        </p:txBody>
      </p:sp>
      <p:sp>
        <p:nvSpPr>
          <p:cNvPr id="1601" name="Google Shape;1601;p5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5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Checklist</a:t>
            </a:r>
            <a:endParaRPr/>
          </a:p>
        </p:txBody>
      </p:sp>
      <p:sp>
        <p:nvSpPr>
          <p:cNvPr id="1603" name="Google Shape;1603;p5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ANTES DA TRANSMISSÃO</a:t>
            </a:r>
            <a:endParaRPr/>
          </a:p>
        </p:txBody>
      </p:sp>
      <p:sp>
        <p:nvSpPr>
          <p:cNvPr id="1604" name="Google Shape;1604;p5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Checklist de escrituração</a:t>
            </a:r>
            <a:endParaRPr/>
          </a:p>
        </p:txBody>
      </p:sp>
      <p:sp>
        <p:nvSpPr>
          <p:cNvPr id="1605" name="Google Shape;1605;p57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57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57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608" name="Google Shape;1608;p57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C110 replicando a informação adicional das notas beneficiadas</a:t>
            </a:r>
            <a:endParaRPr/>
          </a:p>
        </p:txBody>
      </p:sp>
      <p:sp>
        <p:nvSpPr>
          <p:cNvPr id="1609" name="Google Shape;1609;p57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57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57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612" name="Google Shape;1612;p57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M220/M620 com ajuste de acréscimo calculado pela alíquota efetiva</a:t>
            </a:r>
            <a:endParaRPr/>
          </a:p>
        </p:txBody>
      </p:sp>
      <p:sp>
        <p:nvSpPr>
          <p:cNvPr id="1613" name="Google Shape;1613;p57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57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57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616" name="Google Shape;1616;p57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M110/M510 com estorno de 10% do crédito presumido</a:t>
            </a:r>
            <a:endParaRPr/>
          </a:p>
        </p:txBody>
      </p:sp>
      <p:sp>
        <p:nvSpPr>
          <p:cNvPr id="1617" name="Google Shape;1617;p57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57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57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620" name="Google Shape;1620;p57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M115/M225/M515/M625 preenchidos com base legal e descrição</a:t>
            </a:r>
            <a:endParaRPr/>
          </a:p>
        </p:txBody>
      </p:sp>
      <p:sp>
        <p:nvSpPr>
          <p:cNvPr id="1621" name="Google Shape;1621;p57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57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57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1624" name="Google Shape;1624;p57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Códigos de ajuste conforme a tabela vigente</a:t>
            </a:r>
            <a:endParaRPr/>
          </a:p>
        </p:txBody>
      </p:sp>
      <p:sp>
        <p:nvSpPr>
          <p:cNvPr id="1625" name="Google Shape;1625;p57"/>
          <p:cNvSpPr/>
          <p:nvPr/>
        </p:nvSpPr>
        <p:spPr>
          <a:xfrm>
            <a:off x="6199632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57"/>
          <p:cNvSpPr/>
          <p:nvPr/>
        </p:nvSpPr>
        <p:spPr>
          <a:xfrm>
            <a:off x="6199632" y="475183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57"/>
          <p:cNvSpPr txBox="1"/>
          <p:nvPr/>
        </p:nvSpPr>
        <p:spPr>
          <a:xfrm>
            <a:off x="6455664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/>
          </a:p>
        </p:txBody>
      </p:sp>
      <p:sp>
        <p:nvSpPr>
          <p:cNvPr id="1628" name="Google Shape;1628;p57"/>
          <p:cNvSpPr txBox="1"/>
          <p:nvPr/>
        </p:nvSpPr>
        <p:spPr>
          <a:xfrm>
            <a:off x="6455664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Validação no PVA sem erros nem advertências relevantes</a:t>
            </a:r>
            <a:endParaRPr/>
          </a:p>
        </p:txBody>
      </p:sp>
      <p:pic>
        <p:nvPicPr>
          <p:cNvPr id="1629" name="Google Shape;162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3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5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5" name="Google Shape;1635;p5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58"/>
          <p:cNvSpPr/>
          <p:nvPr/>
        </p:nvSpPr>
        <p:spPr>
          <a:xfrm>
            <a:off x="0" y="0"/>
            <a:ext cx="9555652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5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638" name="Google Shape;1638;p5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58 / 74</a:t>
            </a:r>
            <a:endParaRPr/>
          </a:p>
        </p:txBody>
      </p:sp>
      <p:sp>
        <p:nvSpPr>
          <p:cNvPr id="1639" name="Google Shape;1639;p5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5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Checklist</a:t>
            </a:r>
            <a:endParaRPr/>
          </a:p>
        </p:txBody>
      </p:sp>
      <p:sp>
        <p:nvSpPr>
          <p:cNvPr id="1641" name="Google Shape;1641;p5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DOCUMENTAÇÃO DE SUPORTE</a:t>
            </a:r>
            <a:endParaRPr/>
          </a:p>
        </p:txBody>
      </p:sp>
      <p:sp>
        <p:nvSpPr>
          <p:cNvPr id="1642" name="Google Shape;1642;p5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guardar como memória de cálculo</a:t>
            </a:r>
            <a:endParaRPr/>
          </a:p>
        </p:txBody>
      </p:sp>
      <p:sp>
        <p:nvSpPr>
          <p:cNvPr id="1643" name="Google Shape;1643;p58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4" name="Google Shape;1644;p58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5" name="Google Shape;1645;p58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646" name="Google Shape;1646;p58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Planilha de apuração do ajuste por CST e por produto</a:t>
            </a:r>
            <a:endParaRPr/>
          </a:p>
        </p:txBody>
      </p:sp>
      <p:sp>
        <p:nvSpPr>
          <p:cNvPr id="1647" name="Google Shape;1647;p58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8" name="Google Shape;1648;p58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9" name="Google Shape;1649;p58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650" name="Google Shape;1650;p58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Relação de documentos fiscais beneficiados da competência</a:t>
            </a:r>
            <a:endParaRPr/>
          </a:p>
        </p:txBody>
      </p:sp>
      <p:sp>
        <p:nvSpPr>
          <p:cNvPr id="1651" name="Google Shape;1651;p58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2" name="Google Shape;1652;p58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3" name="Google Shape;1653;p58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654" name="Google Shape;1654;p58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Cálculo do crédito presumido integral e do estorno de 10%</a:t>
            </a:r>
            <a:endParaRPr/>
          </a:p>
        </p:txBody>
      </p:sp>
      <p:sp>
        <p:nvSpPr>
          <p:cNvPr id="1655" name="Google Shape;1655;p58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6" name="Google Shape;1656;p58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7" name="Google Shape;1657;p58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658" name="Google Shape;1658;p58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Parecer interno sobre o enquadramento dos benefícios utilizados</a:t>
            </a:r>
            <a:endParaRPr/>
          </a:p>
        </p:txBody>
      </p:sp>
      <p:pic>
        <p:nvPicPr>
          <p:cNvPr id="1659" name="Google Shape;165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78037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3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5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5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59"/>
          <p:cNvSpPr/>
          <p:nvPr/>
        </p:nvSpPr>
        <p:spPr>
          <a:xfrm>
            <a:off x="0" y="0"/>
            <a:ext cx="9720405" cy="635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7" name="Google Shape;1667;p5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668" name="Google Shape;1668;p5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59 / 74</a:t>
            </a:r>
            <a:endParaRPr/>
          </a:p>
        </p:txBody>
      </p:sp>
      <p:sp>
        <p:nvSpPr>
          <p:cNvPr id="1669" name="Google Shape;1669;p5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0" name="Google Shape;1670;p5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Sistemas e ERP</a:t>
            </a:r>
            <a:endParaRPr/>
          </a:p>
        </p:txBody>
      </p:sp>
      <p:sp>
        <p:nvSpPr>
          <p:cNvPr id="1671" name="Google Shape;1671;p59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59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59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OPERAÇÃO</a:t>
            </a:r>
            <a:endParaRPr/>
          </a:p>
        </p:txBody>
      </p:sp>
      <p:sp>
        <p:nvSpPr>
          <p:cNvPr id="1674" name="Google Shape;1674;p59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Sistemas, ERP e processo</a:t>
            </a:r>
            <a:endParaRPr/>
          </a:p>
        </p:txBody>
      </p:sp>
      <p:sp>
        <p:nvSpPr>
          <p:cNvPr id="1675" name="Google Shape;1675;p59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A norma só vira conformidade quando o sistema acompanha.</a:t>
            </a:r>
            <a:endParaRPr/>
          </a:p>
        </p:txBody>
      </p:sp>
      <p:pic>
        <p:nvPicPr>
          <p:cNvPr id="1676" name="Google Shape;167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57443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0" y="0"/>
            <a:ext cx="988515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34" name="Google Shape;234;p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06 / 74</a:t>
            </a:r>
            <a:endParaRPr/>
          </a:p>
        </p:txBody>
      </p:sp>
      <p:sp>
        <p:nvSpPr>
          <p:cNvPr id="235" name="Google Shape;235;p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237" name="Google Shape;237;p6"/>
          <p:cNvSpPr txBox="1"/>
          <p:nvPr/>
        </p:nvSpPr>
        <p:spPr>
          <a:xfrm>
            <a:off x="640080" y="109728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O NÚMERO QUE MUDA TUDO</a:t>
            </a:r>
            <a:endParaRPr/>
          </a:p>
        </p:txBody>
      </p:sp>
      <p:sp>
        <p:nvSpPr>
          <p:cNvPr id="238" name="Google Shape;238;p6"/>
          <p:cNvSpPr txBox="1"/>
          <p:nvPr/>
        </p:nvSpPr>
        <p:spPr>
          <a:xfrm>
            <a:off x="640080" y="1645920"/>
            <a:ext cx="1088136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60A5FA"/>
                </a:solidFill>
                <a:latin typeface="Georgia"/>
                <a:ea typeface="Georgia"/>
                <a:cs typeface="Georgia"/>
                <a:sym typeface="Georgia"/>
              </a:rPr>
              <a:t>10%</a:t>
            </a:r>
            <a:endParaRPr/>
          </a:p>
        </p:txBody>
      </p:sp>
      <p:sp>
        <p:nvSpPr>
          <p:cNvPr id="239" name="Google Shape;239;p6"/>
          <p:cNvSpPr txBox="1"/>
          <p:nvPr/>
        </p:nvSpPr>
        <p:spPr>
          <a:xfrm>
            <a:off x="1280160" y="3566160"/>
            <a:ext cx="96012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 redução linear</a:t>
            </a:r>
            <a:endParaRPr/>
          </a:p>
        </p:txBody>
      </p:sp>
      <p:sp>
        <p:nvSpPr>
          <p:cNvPr id="240" name="Google Shape;240;p6"/>
          <p:cNvSpPr txBox="1"/>
          <p:nvPr/>
        </p:nvSpPr>
        <p:spPr>
          <a:xfrm>
            <a:off x="1645920" y="4709160"/>
            <a:ext cx="886968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Todo benefício de PIS/Pasep e Cofins alcançado pela LC 224/2025 passa a valer por 90% do seu montante original.</a:t>
            </a:r>
            <a:endParaRPr/>
          </a:p>
        </p:txBody>
      </p:sp>
      <p:pic>
        <p:nvPicPr>
          <p:cNvPr descr="Uma imagem contendo Forma&#10;&#10;Descrição gerada automaticamente" id="241" name="Google Shape;241;p6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2" name="Google Shape;1682;p6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60"/>
          <p:cNvSpPr/>
          <p:nvPr/>
        </p:nvSpPr>
        <p:spPr>
          <a:xfrm>
            <a:off x="0" y="0"/>
            <a:ext cx="9885158" cy="635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6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685" name="Google Shape;1685;p6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60 / 74</a:t>
            </a:r>
            <a:endParaRPr/>
          </a:p>
        </p:txBody>
      </p:sp>
      <p:sp>
        <p:nvSpPr>
          <p:cNvPr id="1686" name="Google Shape;1686;p6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p6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Sistemas e ERP</a:t>
            </a:r>
            <a:endParaRPr/>
          </a:p>
        </p:txBody>
      </p:sp>
      <p:sp>
        <p:nvSpPr>
          <p:cNvPr id="1688" name="Google Shape;1688;p60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PERGUNTAS AO FORNECEDOR</a:t>
            </a:r>
            <a:endParaRPr/>
          </a:p>
        </p:txBody>
      </p:sp>
      <p:sp>
        <p:nvSpPr>
          <p:cNvPr id="1689" name="Google Shape;1689;p60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exigir do seu ERP</a:t>
            </a:r>
            <a:endParaRPr/>
          </a:p>
        </p:txBody>
      </p:sp>
      <p:sp>
        <p:nvSpPr>
          <p:cNvPr id="1690" name="Google Shape;1690;p60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1" name="Google Shape;1691;p60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60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1693" name="Google Shape;1693;p60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Gera automaticamente o ajuste de acréscimo por CST 06/07?</a:t>
            </a:r>
            <a:endParaRPr/>
          </a:p>
        </p:txBody>
      </p:sp>
      <p:sp>
        <p:nvSpPr>
          <p:cNvPr id="1694" name="Google Shape;1694;p60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5" name="Google Shape;1695;p60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6" name="Google Shape;1696;p60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1697" name="Google Shape;1697;p60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Calcula o estorno de 10% sobre crédito presumido?</a:t>
            </a:r>
            <a:endParaRPr/>
          </a:p>
        </p:txBody>
      </p:sp>
      <p:sp>
        <p:nvSpPr>
          <p:cNvPr id="1698" name="Google Shape;1698;p60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60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60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1701" name="Google Shape;1701;p60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Cria M210/M610 consolidado quando não há receita tributada?</a:t>
            </a:r>
            <a:endParaRPr/>
          </a:p>
        </p:txBody>
      </p:sp>
      <p:sp>
        <p:nvSpPr>
          <p:cNvPr id="1702" name="Google Shape;1702;p60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3" name="Google Shape;1703;p60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4" name="Google Shape;1704;p60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1705" name="Google Shape;1705;p60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Preenche infAdFisco e replica no C110?</a:t>
            </a:r>
            <a:endParaRPr/>
          </a:p>
        </p:txBody>
      </p:sp>
      <p:sp>
        <p:nvSpPr>
          <p:cNvPr id="1706" name="Google Shape;1706;p60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7" name="Google Shape;1707;p60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60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1709" name="Google Shape;1709;p60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Tabela de códigos de ajuste está atualizada?</a:t>
            </a:r>
            <a:endParaRPr/>
          </a:p>
        </p:txBody>
      </p:sp>
      <p:pic>
        <p:nvPicPr>
          <p:cNvPr id="1710" name="Google Shape;171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57443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6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6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7" name="Google Shape;1717;p61"/>
          <p:cNvSpPr/>
          <p:nvPr/>
        </p:nvSpPr>
        <p:spPr>
          <a:xfrm>
            <a:off x="0" y="0"/>
            <a:ext cx="10049910" cy="635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8" name="Google Shape;1718;p6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719" name="Google Shape;1719;p6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61 / 74</a:t>
            </a:r>
            <a:endParaRPr/>
          </a:p>
        </p:txBody>
      </p:sp>
      <p:sp>
        <p:nvSpPr>
          <p:cNvPr id="1720" name="Google Shape;1720;p6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6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Sistemas e ERP</a:t>
            </a:r>
            <a:endParaRPr/>
          </a:p>
        </p:txBody>
      </p:sp>
      <p:sp>
        <p:nvSpPr>
          <p:cNvPr id="1722" name="Google Shape;1722;p61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PROCESSO INTERNO</a:t>
            </a:r>
            <a:endParaRPr/>
          </a:p>
        </p:txBody>
      </p:sp>
      <p:sp>
        <p:nvSpPr>
          <p:cNvPr id="1723" name="Google Shape;1723;p61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Quem faz o quê</a:t>
            </a:r>
            <a:endParaRPr/>
          </a:p>
        </p:txBody>
      </p:sp>
      <p:sp>
        <p:nvSpPr>
          <p:cNvPr id="1724" name="Google Shape;1724;p61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61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61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727" name="Google Shape;1727;p61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Fiscal — parametrização de CST, NCM e alíquotas</a:t>
            </a:r>
            <a:endParaRPr/>
          </a:p>
        </p:txBody>
      </p:sp>
      <p:sp>
        <p:nvSpPr>
          <p:cNvPr id="1728" name="Google Shape;1728;p61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61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61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731" name="Google Shape;1731;p61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Contábil — conferência da apuração e memória de cálculo</a:t>
            </a:r>
            <a:endParaRPr/>
          </a:p>
        </p:txBody>
      </p:sp>
      <p:sp>
        <p:nvSpPr>
          <p:cNvPr id="1732" name="Google Shape;1732;p61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61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61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35" name="Google Shape;1735;p61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TI / ERP — atualização de versão e tabelas do SPED</a:t>
            </a:r>
            <a:endParaRPr/>
          </a:p>
        </p:txBody>
      </p:sp>
      <p:sp>
        <p:nvSpPr>
          <p:cNvPr id="1736" name="Google Shape;1736;p61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61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8" name="Google Shape;1738;p61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739" name="Google Shape;1739;p61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Controladoria — impacto em preço, margem e fluxo de caixa</a:t>
            </a:r>
            <a:endParaRPr/>
          </a:p>
        </p:txBody>
      </p:sp>
      <p:pic>
        <p:nvPicPr>
          <p:cNvPr id="1740" name="Google Shape;174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6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6" name="Google Shape;1746;p6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7" name="Google Shape;1747;p62"/>
          <p:cNvSpPr/>
          <p:nvPr/>
        </p:nvSpPr>
        <p:spPr>
          <a:xfrm>
            <a:off x="0" y="0"/>
            <a:ext cx="10214663" cy="635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8" name="Google Shape;1748;p6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749" name="Google Shape;1749;p6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62 / 74</a:t>
            </a:r>
            <a:endParaRPr/>
          </a:p>
        </p:txBody>
      </p:sp>
      <p:sp>
        <p:nvSpPr>
          <p:cNvPr id="1750" name="Google Shape;1750;p6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1" name="Google Shape;1751;p6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Sistemas e ERP</a:t>
            </a:r>
            <a:endParaRPr/>
          </a:p>
        </p:txBody>
      </p:sp>
      <p:sp>
        <p:nvSpPr>
          <p:cNvPr id="1752" name="Google Shape;1752;p6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8BDF8"/>
                </a:solidFill>
                <a:latin typeface="Calibri"/>
                <a:ea typeface="Calibri"/>
                <a:cs typeface="Calibri"/>
                <a:sym typeface="Calibri"/>
              </a:rPr>
              <a:t>IMPACTO ECONÔMICO</a:t>
            </a:r>
            <a:endParaRPr/>
          </a:p>
        </p:txBody>
      </p:sp>
      <p:sp>
        <p:nvSpPr>
          <p:cNvPr id="1753" name="Google Shape;1753;p6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Não é só conformidade — é precificação</a:t>
            </a:r>
            <a:endParaRPr/>
          </a:p>
        </p:txBody>
      </p:sp>
      <p:sp>
        <p:nvSpPr>
          <p:cNvPr id="1754" name="Google Shape;1754;p62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62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62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757" name="Google Shape;1757;p62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Produtos com alíquota zero passam a ter carga residual</a:t>
            </a:r>
            <a:endParaRPr/>
          </a:p>
        </p:txBody>
      </p:sp>
      <p:sp>
        <p:nvSpPr>
          <p:cNvPr id="1758" name="Google Shape;1758;p62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9" name="Google Shape;1759;p62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0" name="Google Shape;1760;p62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761" name="Google Shape;1761;p62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Margens finas em setores beneficiados exigem revisão de preço</a:t>
            </a:r>
            <a:endParaRPr/>
          </a:p>
        </p:txBody>
      </p:sp>
      <p:sp>
        <p:nvSpPr>
          <p:cNvPr id="1762" name="Google Shape;1762;p62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3" name="Google Shape;1763;p62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4" name="Google Shape;1764;p62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65" name="Google Shape;1765;p62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Contratos de longo prazo podem ter cláusula de reequilíbrio</a:t>
            </a:r>
            <a:endParaRPr/>
          </a:p>
        </p:txBody>
      </p:sp>
      <p:sp>
        <p:nvSpPr>
          <p:cNvPr id="1766" name="Google Shape;1766;p62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62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8" name="Google Shape;1768;p62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769" name="Google Shape;1769;p62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Projeções de caixa precisam absorver o crédito presumido menor</a:t>
            </a:r>
            <a:endParaRPr/>
          </a:p>
        </p:txBody>
      </p:sp>
      <p:pic>
        <p:nvPicPr>
          <p:cNvPr id="1770" name="Google Shape;177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4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p6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6" name="Google Shape;1776;p6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7" name="Google Shape;1777;p63"/>
          <p:cNvSpPr/>
          <p:nvPr/>
        </p:nvSpPr>
        <p:spPr>
          <a:xfrm>
            <a:off x="0" y="0"/>
            <a:ext cx="10379416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8" name="Google Shape;1778;p6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779" name="Google Shape;1779;p6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63 / 74</a:t>
            </a:r>
            <a:endParaRPr/>
          </a:p>
        </p:txBody>
      </p:sp>
      <p:sp>
        <p:nvSpPr>
          <p:cNvPr id="1780" name="Google Shape;1780;p6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6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Cronograma</a:t>
            </a:r>
            <a:endParaRPr/>
          </a:p>
        </p:txBody>
      </p:sp>
      <p:sp>
        <p:nvSpPr>
          <p:cNvPr id="1782" name="Google Shape;1782;p6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AGENDA DE ADEQUAÇÃO</a:t>
            </a:r>
            <a:endParaRPr/>
          </a:p>
        </p:txBody>
      </p:sp>
      <p:sp>
        <p:nvSpPr>
          <p:cNvPr id="1783" name="Google Shape;1783;p6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Roteiro de implantação em quatro ondas</a:t>
            </a:r>
            <a:endParaRPr/>
          </a:p>
        </p:txBody>
      </p:sp>
      <p:sp>
        <p:nvSpPr>
          <p:cNvPr id="1784" name="Google Shape;1784;p63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5" name="Google Shape;1785;p63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6" name="Google Shape;1786;p63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787" name="Google Shape;1787;p63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Onda 1 — diagnóstico dos benefícios efetivamente utilizados</a:t>
            </a:r>
            <a:endParaRPr/>
          </a:p>
        </p:txBody>
      </p:sp>
      <p:sp>
        <p:nvSpPr>
          <p:cNvPr id="1788" name="Google Shape;1788;p63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9" name="Google Shape;1789;p63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0" name="Google Shape;1790;p63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791" name="Google Shape;1791;p63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Onda 2 — parametrização de emissão e testes em ambiente de homologação</a:t>
            </a:r>
            <a:endParaRPr/>
          </a:p>
        </p:txBody>
      </p:sp>
      <p:sp>
        <p:nvSpPr>
          <p:cNvPr id="1792" name="Google Shape;1792;p63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3" name="Google Shape;1793;p63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4" name="Google Shape;1794;p63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795" name="Google Shape;1795;p63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Onda 3 — adequação da apuração e simulação do arquivo no PVA</a:t>
            </a:r>
            <a:endParaRPr/>
          </a:p>
        </p:txBody>
      </p:sp>
      <p:sp>
        <p:nvSpPr>
          <p:cNvPr id="1796" name="Google Shape;1796;p63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7" name="Google Shape;1797;p63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8" name="Google Shape;1798;p63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799" name="Google Shape;1799;p63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Onda 4 — fechamento assistido da primeira competência e revisão pós-transmissão</a:t>
            </a:r>
            <a:endParaRPr/>
          </a:p>
        </p:txBody>
      </p:sp>
      <p:pic>
        <p:nvPicPr>
          <p:cNvPr id="1800" name="Google Shape;1800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p6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6" name="Google Shape;1806;p6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7" name="Google Shape;1807;p64"/>
          <p:cNvSpPr/>
          <p:nvPr/>
        </p:nvSpPr>
        <p:spPr>
          <a:xfrm>
            <a:off x="0" y="0"/>
            <a:ext cx="10544168" cy="63500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8" name="Google Shape;1808;p6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809" name="Google Shape;1809;p6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64 / 74</a:t>
            </a:r>
            <a:endParaRPr/>
          </a:p>
        </p:txBody>
      </p:sp>
      <p:sp>
        <p:nvSpPr>
          <p:cNvPr id="1810" name="Google Shape;1810;p6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1" name="Google Shape;1811;p6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Cronograma</a:t>
            </a:r>
            <a:endParaRPr/>
          </a:p>
        </p:txBody>
      </p:sp>
      <p:sp>
        <p:nvSpPr>
          <p:cNvPr id="1812" name="Google Shape;1812;p64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22D3EE"/>
                </a:solidFill>
                <a:latin typeface="Calibri"/>
                <a:ea typeface="Calibri"/>
                <a:cs typeface="Calibri"/>
                <a:sym typeface="Calibri"/>
              </a:rPr>
              <a:t>COMPETÊNCIAS ANTERIORES</a:t>
            </a:r>
            <a:endParaRPr/>
          </a:p>
        </p:txBody>
      </p:sp>
      <p:sp>
        <p:nvSpPr>
          <p:cNvPr id="1813" name="Google Shape;1813;p64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 o que já foi transmitido?</a:t>
            </a:r>
            <a:endParaRPr/>
          </a:p>
        </p:txBody>
      </p:sp>
      <p:sp>
        <p:nvSpPr>
          <p:cNvPr id="1814" name="Google Shape;1814;p64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5" name="Google Shape;1815;p64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6" name="Google Shape;1816;p64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17" name="Google Shape;1817;p64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Levantar competências alcançadas pela vigência da LC 224/2025</a:t>
            </a:r>
            <a:endParaRPr/>
          </a:p>
        </p:txBody>
      </p:sp>
      <p:sp>
        <p:nvSpPr>
          <p:cNvPr id="1818" name="Google Shape;1818;p64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64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0" name="Google Shape;1820;p64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821" name="Google Shape;1821;p64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Avaliar necessidade de retificação da EFD-Contribuições</a:t>
            </a:r>
            <a:endParaRPr/>
          </a:p>
        </p:txBody>
      </p:sp>
      <p:sp>
        <p:nvSpPr>
          <p:cNvPr id="1822" name="Google Shape;1822;p64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3" name="Google Shape;1823;p64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4" name="Google Shape;1824;p64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25" name="Google Shape;1825;p64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Recolher diferenças com acréscimos legais, se aplicável</a:t>
            </a:r>
            <a:endParaRPr/>
          </a:p>
        </p:txBody>
      </p:sp>
      <p:sp>
        <p:nvSpPr>
          <p:cNvPr id="1826" name="Google Shape;1826;p64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64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8" name="Google Shape;1828;p64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829" name="Google Shape;1829;p64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Documentar a decisão e o critério adotado</a:t>
            </a:r>
            <a:endParaRPr/>
          </a:p>
        </p:txBody>
      </p:sp>
      <p:sp>
        <p:nvSpPr>
          <p:cNvPr id="1830" name="Google Shape;1830;p64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1" name="Google Shape;1831;p64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22D3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2" name="Google Shape;1832;p64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Retificação espontânea é sempre mais barata que autuação.</a:t>
            </a:r>
            <a:endParaRPr/>
          </a:p>
        </p:txBody>
      </p:sp>
      <p:pic>
        <p:nvPicPr>
          <p:cNvPr id="1833" name="Google Shape;183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81010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65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9" name="Google Shape;1839;p65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0" name="Google Shape;1840;p65"/>
          <p:cNvSpPr/>
          <p:nvPr/>
        </p:nvSpPr>
        <p:spPr>
          <a:xfrm>
            <a:off x="0" y="0"/>
            <a:ext cx="10708921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1" name="Google Shape;1841;p65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842" name="Google Shape;1842;p65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65 / 74</a:t>
            </a:r>
            <a:endParaRPr/>
          </a:p>
        </p:txBody>
      </p:sp>
      <p:sp>
        <p:nvSpPr>
          <p:cNvPr id="1843" name="Google Shape;1843;p65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4" name="Google Shape;1844;p65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Reforma Tributária</a:t>
            </a:r>
            <a:endParaRPr/>
          </a:p>
        </p:txBody>
      </p:sp>
      <p:sp>
        <p:nvSpPr>
          <p:cNvPr id="1845" name="Google Shape;1845;p65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6" name="Google Shape;1846;p65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7" name="Google Shape;1847;p65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HORIZONTE</a:t>
            </a:r>
            <a:endParaRPr/>
          </a:p>
        </p:txBody>
      </p:sp>
      <p:sp>
        <p:nvSpPr>
          <p:cNvPr id="1848" name="Google Shape;1848;p65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Conexão com a Reforma Tributária</a:t>
            </a:r>
            <a:endParaRPr/>
          </a:p>
        </p:txBody>
      </p:sp>
      <p:sp>
        <p:nvSpPr>
          <p:cNvPr id="1849" name="Google Shape;1849;p65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A LC 224/2025 é uma ponte, não um destino.</a:t>
            </a:r>
            <a:endParaRPr/>
          </a:p>
        </p:txBody>
      </p:sp>
      <p:pic>
        <p:nvPicPr>
          <p:cNvPr id="1850" name="Google Shape;185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4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p6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6" name="Google Shape;1856;p66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p66"/>
          <p:cNvSpPr/>
          <p:nvPr/>
        </p:nvSpPr>
        <p:spPr>
          <a:xfrm>
            <a:off x="0" y="0"/>
            <a:ext cx="10873673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8" name="Google Shape;1858;p66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859" name="Google Shape;1859;p66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66 / 74</a:t>
            </a:r>
            <a:endParaRPr/>
          </a:p>
        </p:txBody>
      </p:sp>
      <p:sp>
        <p:nvSpPr>
          <p:cNvPr id="1860" name="Google Shape;1860;p66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1" name="Google Shape;1861;p66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Reforma Tributária</a:t>
            </a:r>
            <a:endParaRPr/>
          </a:p>
        </p:txBody>
      </p:sp>
      <p:sp>
        <p:nvSpPr>
          <p:cNvPr id="1862" name="Google Shape;1862;p66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CONTEXTO MAIOR</a:t>
            </a:r>
            <a:endParaRPr/>
          </a:p>
        </p:txBody>
      </p:sp>
      <p:sp>
        <p:nvSpPr>
          <p:cNvPr id="1863" name="Google Shape;1863;p66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PIS/Cofins caminham para a CBS</a:t>
            </a:r>
            <a:endParaRPr/>
          </a:p>
        </p:txBody>
      </p:sp>
      <p:sp>
        <p:nvSpPr>
          <p:cNvPr id="1864" name="Google Shape;1864;p66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66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6" name="Google Shape;1866;p66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67" name="Google Shape;1867;p66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redução linear de benefícios antecede a substituição por CBS</a:t>
            </a:r>
            <a:endParaRPr/>
          </a:p>
        </p:txBody>
      </p:sp>
      <p:sp>
        <p:nvSpPr>
          <p:cNvPr id="1868" name="Google Shape;1868;p66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9" name="Google Shape;1869;p66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0" name="Google Shape;1870;p66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871" name="Google Shape;1871;p66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Benefícios federais tendem a ser racionalizados na transição</a:t>
            </a:r>
            <a:endParaRPr/>
          </a:p>
        </p:txBody>
      </p:sp>
      <p:sp>
        <p:nvSpPr>
          <p:cNvPr id="1872" name="Google Shape;1872;p66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3" name="Google Shape;1873;p66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4" name="Google Shape;1874;p66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875" name="Google Shape;1875;p66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disciplina de ajustes treina o contribuinte para o novo modelo</a:t>
            </a:r>
            <a:endParaRPr/>
          </a:p>
        </p:txBody>
      </p:sp>
      <p:sp>
        <p:nvSpPr>
          <p:cNvPr id="1876" name="Google Shape;1876;p66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66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66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879" name="Google Shape;1879;p66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Qualidade do cadastro fiscal hoje reduz custo de migração amanhã</a:t>
            </a:r>
            <a:endParaRPr/>
          </a:p>
        </p:txBody>
      </p:sp>
      <p:pic>
        <p:nvPicPr>
          <p:cNvPr id="1880" name="Google Shape;188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4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6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6" name="Google Shape;1886;p6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7" name="Google Shape;1887;p67"/>
          <p:cNvSpPr/>
          <p:nvPr/>
        </p:nvSpPr>
        <p:spPr>
          <a:xfrm>
            <a:off x="0" y="0"/>
            <a:ext cx="11038426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8" name="Google Shape;1888;p6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889" name="Google Shape;1889;p6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67 / 74</a:t>
            </a:r>
            <a:endParaRPr/>
          </a:p>
        </p:txBody>
      </p:sp>
      <p:sp>
        <p:nvSpPr>
          <p:cNvPr id="1890" name="Google Shape;1890;p6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6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Reforma Tributária</a:t>
            </a:r>
            <a:endParaRPr/>
          </a:p>
        </p:txBody>
      </p:sp>
      <p:sp>
        <p:nvSpPr>
          <p:cNvPr id="1892" name="Google Shape;1892;p6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APRENDIZADO TRANSFERÍVEL</a:t>
            </a:r>
            <a:endParaRPr/>
          </a:p>
        </p:txBody>
      </p:sp>
      <p:sp>
        <p:nvSpPr>
          <p:cNvPr id="1893" name="Google Shape;1893;p67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que a NT 12/2026 ensina para o futuro</a:t>
            </a:r>
            <a:endParaRPr/>
          </a:p>
        </p:txBody>
      </p:sp>
      <p:sp>
        <p:nvSpPr>
          <p:cNvPr id="1894" name="Google Shape;1894;p67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5" name="Google Shape;1895;p67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6" name="Google Shape;1896;p67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897" name="Google Shape;1897;p67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Rastreabilidade documento-a-documento será padrão</a:t>
            </a:r>
            <a:endParaRPr/>
          </a:p>
        </p:txBody>
      </p:sp>
      <p:sp>
        <p:nvSpPr>
          <p:cNvPr id="1898" name="Google Shape;1898;p67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9" name="Google Shape;1899;p67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0" name="Google Shape;1900;p67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01" name="Google Shape;1901;p67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Informações adicionais na NF-e ganham valor probatório</a:t>
            </a:r>
            <a:endParaRPr/>
          </a:p>
        </p:txBody>
      </p:sp>
      <p:sp>
        <p:nvSpPr>
          <p:cNvPr id="1902" name="Google Shape;1902;p67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3" name="Google Shape;1903;p67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4" name="Google Shape;1904;p67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05" name="Google Shape;1905;p67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Apuração assistida depende de escrituração limpa na origem</a:t>
            </a:r>
            <a:endParaRPr/>
          </a:p>
        </p:txBody>
      </p:sp>
      <p:sp>
        <p:nvSpPr>
          <p:cNvPr id="1906" name="Google Shape;1906;p67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7" name="Google Shape;1907;p67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8" name="Google Shape;1908;p67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909" name="Google Shape;1909;p67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Governança de dados fiscais é vantagem competitiva</a:t>
            </a:r>
            <a:endParaRPr/>
          </a:p>
        </p:txBody>
      </p:sp>
      <p:pic>
        <p:nvPicPr>
          <p:cNvPr id="1910" name="Google Shape;1910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6041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6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6" name="Google Shape;1916;p6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68"/>
          <p:cNvSpPr/>
          <p:nvPr/>
        </p:nvSpPr>
        <p:spPr>
          <a:xfrm>
            <a:off x="0" y="0"/>
            <a:ext cx="11203179" cy="635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8" name="Google Shape;1918;p6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919" name="Google Shape;1919;p6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68 / 74</a:t>
            </a:r>
            <a:endParaRPr/>
          </a:p>
        </p:txBody>
      </p:sp>
      <p:sp>
        <p:nvSpPr>
          <p:cNvPr id="1920" name="Google Shape;1920;p6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6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Debate</a:t>
            </a:r>
            <a:endParaRPr/>
          </a:p>
        </p:txBody>
      </p:sp>
      <p:sp>
        <p:nvSpPr>
          <p:cNvPr id="1922" name="Google Shape;1922;p68"/>
          <p:cNvSpPr/>
          <p:nvPr/>
        </p:nvSpPr>
        <p:spPr>
          <a:xfrm>
            <a:off x="640080" y="1371600"/>
            <a:ext cx="10881360" cy="420624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3" name="Google Shape;1923;p68"/>
          <p:cNvSpPr/>
          <p:nvPr/>
        </p:nvSpPr>
        <p:spPr>
          <a:xfrm>
            <a:off x="640080" y="1371600"/>
            <a:ext cx="201168" cy="420624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4" name="Google Shape;1924;p68"/>
          <p:cNvSpPr txBox="1"/>
          <p:nvPr/>
        </p:nvSpPr>
        <p:spPr>
          <a:xfrm>
            <a:off x="1280160" y="1920240"/>
            <a:ext cx="9601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FB923C"/>
                </a:solidFill>
                <a:latin typeface="Calibri"/>
                <a:ea typeface="Calibri"/>
                <a:cs typeface="Calibri"/>
                <a:sym typeface="Calibri"/>
              </a:rPr>
              <a:t>GRUPO DE ESTUDOS</a:t>
            </a:r>
            <a:endParaRPr/>
          </a:p>
        </p:txBody>
      </p:sp>
      <p:sp>
        <p:nvSpPr>
          <p:cNvPr id="1925" name="Google Shape;1925;p68"/>
          <p:cNvSpPr txBox="1"/>
          <p:nvPr/>
        </p:nvSpPr>
        <p:spPr>
          <a:xfrm>
            <a:off x="1280160" y="2514600"/>
            <a:ext cx="9601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Perguntas para o debate</a:t>
            </a:r>
            <a:endParaRPr/>
          </a:p>
        </p:txBody>
      </p:sp>
      <p:sp>
        <p:nvSpPr>
          <p:cNvPr id="1926" name="Google Shape;1926;p68"/>
          <p:cNvSpPr txBox="1"/>
          <p:nvPr/>
        </p:nvSpPr>
        <p:spPr>
          <a:xfrm>
            <a:off x="1280160" y="4114800"/>
            <a:ext cx="896112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Leve estas questões para a discussão em grupo.</a:t>
            </a:r>
            <a:endParaRPr/>
          </a:p>
        </p:txBody>
      </p:sp>
      <p:pic>
        <p:nvPicPr>
          <p:cNvPr id="1927" name="Google Shape;192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6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3" name="Google Shape;1933;p6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4" name="Google Shape;1934;p69"/>
          <p:cNvSpPr/>
          <p:nvPr/>
        </p:nvSpPr>
        <p:spPr>
          <a:xfrm>
            <a:off x="0" y="0"/>
            <a:ext cx="11367931" cy="635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5" name="Google Shape;1935;p6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936" name="Google Shape;1936;p6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69 / 74</a:t>
            </a:r>
            <a:endParaRPr/>
          </a:p>
        </p:txBody>
      </p:sp>
      <p:sp>
        <p:nvSpPr>
          <p:cNvPr id="1937" name="Google Shape;1937;p6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8" name="Google Shape;1938;p6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Debate</a:t>
            </a:r>
            <a:endParaRPr/>
          </a:p>
        </p:txBody>
      </p:sp>
      <p:sp>
        <p:nvSpPr>
          <p:cNvPr id="1939" name="Google Shape;1939;p69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923C"/>
                </a:solidFill>
                <a:latin typeface="Calibri"/>
                <a:ea typeface="Calibri"/>
                <a:cs typeface="Calibri"/>
                <a:sym typeface="Calibri"/>
              </a:rPr>
              <a:t>DISCUSSÃO 1</a:t>
            </a:r>
            <a:endParaRPr/>
          </a:p>
        </p:txBody>
      </p:sp>
      <p:sp>
        <p:nvSpPr>
          <p:cNvPr id="1940" name="Google Shape;1940;p69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Questões de enquadramento</a:t>
            </a:r>
            <a:endParaRPr/>
          </a:p>
        </p:txBody>
      </p:sp>
      <p:sp>
        <p:nvSpPr>
          <p:cNvPr id="1941" name="Google Shape;1941;p69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2" name="Google Shape;1942;p69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3" name="Google Shape;1943;p69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944" name="Google Shape;1944;p69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Todos os benefícios da nossa empresa estão realmente alcançados pela LC 224/2025?</a:t>
            </a:r>
            <a:endParaRPr/>
          </a:p>
        </p:txBody>
      </p:sp>
      <p:sp>
        <p:nvSpPr>
          <p:cNvPr id="1945" name="Google Shape;1945;p69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6" name="Google Shape;1946;p69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7" name="Google Shape;1947;p69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48" name="Google Shape;1948;p69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Existe benefício com legislação específica que afaste a redução linear?</a:t>
            </a:r>
            <a:endParaRPr/>
          </a:p>
        </p:txBody>
      </p:sp>
      <p:sp>
        <p:nvSpPr>
          <p:cNvPr id="1949" name="Google Shape;1949;p69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0" name="Google Shape;1950;p69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1" name="Google Shape;1951;p69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52" name="Google Shape;1952;p69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Como tratar operações de exportação com benefício vinculado?</a:t>
            </a:r>
            <a:endParaRPr/>
          </a:p>
        </p:txBody>
      </p:sp>
      <p:sp>
        <p:nvSpPr>
          <p:cNvPr id="1953" name="Google Shape;1953;p69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4" name="Google Shape;1954;p69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5" name="Google Shape;1955;p69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956" name="Google Shape;1956;p69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Qual o critério para produtos com múltiplos benefícios sobrepostos?</a:t>
            </a:r>
            <a:endParaRPr/>
          </a:p>
        </p:txBody>
      </p:sp>
      <p:pic>
        <p:nvPicPr>
          <p:cNvPr id="1957" name="Google Shape;1957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0" y="0"/>
            <a:ext cx="1153268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52" name="Google Shape;252;p7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07 / 74</a:t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255" name="Google Shape;255;p7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LEITURA DA LC 224/2025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640080" y="1325880"/>
            <a:ext cx="10881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 benefício não é revogado — ele é parcialmente recomposto</a:t>
            </a:r>
            <a:endParaRPr sz="700"/>
          </a:p>
        </p:txBody>
      </p:sp>
      <p:sp>
        <p:nvSpPr>
          <p:cNvPr id="257" name="Google Shape;257;p7"/>
          <p:cNvSpPr txBox="1"/>
          <p:nvPr/>
        </p:nvSpPr>
        <p:spPr>
          <a:xfrm>
            <a:off x="640080" y="2148840"/>
            <a:ext cx="104241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A lei não extingue alíquota zero, isenção, redução de base ou crédito presumido. Ela reduz linearmente a vantagem econômica em 10%, mantendo íntegra a natureza jurídica da operação.</a:t>
            </a:r>
            <a:endParaRPr/>
          </a:p>
        </p:txBody>
      </p:sp>
      <p:sp>
        <p:nvSpPr>
          <p:cNvPr id="258" name="Google Shape;258;p7"/>
          <p:cNvSpPr/>
          <p:nvPr/>
        </p:nvSpPr>
        <p:spPr>
          <a:xfrm>
            <a:off x="640080" y="3145536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640080" y="3145536"/>
            <a:ext cx="109728" cy="625175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>
            <a:off x="914400" y="3311819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61" name="Google Shape;261;p7"/>
          <p:cNvSpPr txBox="1"/>
          <p:nvPr/>
        </p:nvSpPr>
        <p:spPr>
          <a:xfrm>
            <a:off x="1417320" y="3145536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Operação isenta continua sendo isenta na origem</a:t>
            </a:r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640080" y="3872484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>
            <a:off x="640080" y="3872484"/>
            <a:ext cx="109728" cy="625175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>
            <a:off x="914400" y="4038767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65" name="Google Shape;265;p7"/>
          <p:cNvSpPr txBox="1"/>
          <p:nvPr/>
        </p:nvSpPr>
        <p:spPr>
          <a:xfrm>
            <a:off x="1417320" y="3872484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zero continua sendo alíquota zero na origem</a:t>
            </a:r>
            <a:endParaRPr/>
          </a:p>
        </p:txBody>
      </p:sp>
      <p:sp>
        <p:nvSpPr>
          <p:cNvPr id="266" name="Google Shape;266;p7"/>
          <p:cNvSpPr/>
          <p:nvPr/>
        </p:nvSpPr>
        <p:spPr>
          <a:xfrm>
            <a:off x="640080" y="4599432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>
            <a:off x="640080" y="4599432"/>
            <a:ext cx="109728" cy="625175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>
            <a:off x="914400" y="4765715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69" name="Google Shape;269;p7"/>
          <p:cNvSpPr txBox="1"/>
          <p:nvPr/>
        </p:nvSpPr>
        <p:spPr>
          <a:xfrm>
            <a:off x="1417320" y="4599432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presumido continua existindo, mas só 90% é aproveitável</a:t>
            </a:r>
            <a:endParaRPr/>
          </a:p>
        </p:txBody>
      </p:sp>
      <p:sp>
        <p:nvSpPr>
          <p:cNvPr id="270" name="Google Shape;270;p7"/>
          <p:cNvSpPr/>
          <p:nvPr/>
        </p:nvSpPr>
        <p:spPr>
          <a:xfrm>
            <a:off x="640080" y="5326380"/>
            <a:ext cx="10881360" cy="625175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640080" y="5326380"/>
            <a:ext cx="109728" cy="625175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914400" y="5492663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73" name="Google Shape;273;p7"/>
          <p:cNvSpPr txBox="1"/>
          <p:nvPr/>
        </p:nvSpPr>
        <p:spPr>
          <a:xfrm>
            <a:off x="1417320" y="5326380"/>
            <a:ext cx="9784080" cy="625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recomposição dos 10% é feita na apuração, não no documento fiscal</a:t>
            </a:r>
            <a:endParaRPr/>
          </a:p>
        </p:txBody>
      </p:sp>
      <p:pic>
        <p:nvPicPr>
          <p:cNvPr descr="Uma imagem contendo Forma&#10;&#10;Descrição gerada automaticamente" id="274" name="Google Shape;274;p7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7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3" name="Google Shape;1963;p70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70"/>
          <p:cNvSpPr/>
          <p:nvPr/>
        </p:nvSpPr>
        <p:spPr>
          <a:xfrm>
            <a:off x="0" y="0"/>
            <a:ext cx="11532684" cy="635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70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966" name="Google Shape;1966;p70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70 / 74</a:t>
            </a:r>
            <a:endParaRPr/>
          </a:p>
        </p:txBody>
      </p:sp>
      <p:sp>
        <p:nvSpPr>
          <p:cNvPr id="1967" name="Google Shape;1967;p70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8" name="Google Shape;1968;p70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Debate</a:t>
            </a:r>
            <a:endParaRPr/>
          </a:p>
        </p:txBody>
      </p:sp>
      <p:sp>
        <p:nvSpPr>
          <p:cNvPr id="1969" name="Google Shape;1969;p70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923C"/>
                </a:solidFill>
                <a:latin typeface="Calibri"/>
                <a:ea typeface="Calibri"/>
                <a:cs typeface="Calibri"/>
                <a:sym typeface="Calibri"/>
              </a:rPr>
              <a:t>DISCUSSÃO 2</a:t>
            </a:r>
            <a:endParaRPr/>
          </a:p>
        </p:txBody>
      </p:sp>
      <p:sp>
        <p:nvSpPr>
          <p:cNvPr id="1970" name="Google Shape;1970;p70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Questões operacionais</a:t>
            </a:r>
            <a:endParaRPr/>
          </a:p>
        </p:txBody>
      </p:sp>
      <p:sp>
        <p:nvSpPr>
          <p:cNvPr id="1971" name="Google Shape;1971;p70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70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70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974" name="Google Shape;1974;p70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Quem valida o infAdFisco antes da autorização da NF-e?</a:t>
            </a:r>
            <a:endParaRPr/>
          </a:p>
        </p:txBody>
      </p:sp>
      <p:sp>
        <p:nvSpPr>
          <p:cNvPr id="1975" name="Google Shape;1975;p70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70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70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978" name="Google Shape;1978;p70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Como conciliar o ajuste do Bloco M com a contabilidade?</a:t>
            </a:r>
            <a:endParaRPr/>
          </a:p>
        </p:txBody>
      </p:sp>
      <p:sp>
        <p:nvSpPr>
          <p:cNvPr id="1979" name="Google Shape;1979;p70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0" name="Google Shape;1980;p70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70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982" name="Google Shape;1982;p70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Qual o ponto de controle para evitar duplicidade de ajustes?</a:t>
            </a:r>
            <a:endParaRPr/>
          </a:p>
        </p:txBody>
      </p:sp>
      <p:sp>
        <p:nvSpPr>
          <p:cNvPr id="1983" name="Google Shape;1983;p70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4" name="Google Shape;1984;p70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70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986" name="Google Shape;1986;p70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Como documentar a memória de cálculo de forma auditável?</a:t>
            </a:r>
            <a:endParaRPr/>
          </a:p>
        </p:txBody>
      </p:sp>
      <p:pic>
        <p:nvPicPr>
          <p:cNvPr id="1987" name="Google Shape;1987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7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p71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71"/>
          <p:cNvSpPr/>
          <p:nvPr/>
        </p:nvSpPr>
        <p:spPr>
          <a:xfrm>
            <a:off x="0" y="0"/>
            <a:ext cx="11697437" cy="635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71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1996" name="Google Shape;1996;p71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71 / 74</a:t>
            </a:r>
            <a:endParaRPr/>
          </a:p>
        </p:txBody>
      </p:sp>
      <p:sp>
        <p:nvSpPr>
          <p:cNvPr id="1997" name="Google Shape;1997;p71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8" name="Google Shape;1998;p71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Debate</a:t>
            </a:r>
            <a:endParaRPr/>
          </a:p>
        </p:txBody>
      </p:sp>
      <p:sp>
        <p:nvSpPr>
          <p:cNvPr id="1999" name="Google Shape;1999;p71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B923C"/>
                </a:solidFill>
                <a:latin typeface="Calibri"/>
                <a:ea typeface="Calibri"/>
                <a:cs typeface="Calibri"/>
                <a:sym typeface="Calibri"/>
              </a:rPr>
              <a:t>DISCUSSÃO 3</a:t>
            </a:r>
            <a:endParaRPr/>
          </a:p>
        </p:txBody>
      </p:sp>
      <p:sp>
        <p:nvSpPr>
          <p:cNvPr id="2000" name="Google Shape;2000;p71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Questões estratégicas</a:t>
            </a:r>
            <a:endParaRPr/>
          </a:p>
        </p:txBody>
      </p:sp>
      <p:sp>
        <p:nvSpPr>
          <p:cNvPr id="2001" name="Google Shape;2001;p71"/>
          <p:cNvSpPr/>
          <p:nvPr/>
        </p:nvSpPr>
        <p:spPr>
          <a:xfrm>
            <a:off x="640080" y="2148840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2" name="Google Shape;2002;p71"/>
          <p:cNvSpPr/>
          <p:nvPr/>
        </p:nvSpPr>
        <p:spPr>
          <a:xfrm>
            <a:off x="640080" y="2148840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3" name="Google Shape;2003;p71"/>
          <p:cNvSpPr/>
          <p:nvPr/>
        </p:nvSpPr>
        <p:spPr>
          <a:xfrm>
            <a:off x="914400" y="2422268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004" name="Google Shape;2004;p71"/>
          <p:cNvSpPr txBox="1"/>
          <p:nvPr/>
        </p:nvSpPr>
        <p:spPr>
          <a:xfrm>
            <a:off x="1417320" y="2148840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Vale repassar a carga residual ao preço ou absorver na margem?</a:t>
            </a:r>
            <a:endParaRPr/>
          </a:p>
        </p:txBody>
      </p:sp>
      <p:sp>
        <p:nvSpPr>
          <p:cNvPr id="2005" name="Google Shape;2005;p71"/>
          <p:cNvSpPr/>
          <p:nvPr/>
        </p:nvSpPr>
        <p:spPr>
          <a:xfrm>
            <a:off x="640080" y="3124962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71"/>
          <p:cNvSpPr/>
          <p:nvPr/>
        </p:nvSpPr>
        <p:spPr>
          <a:xfrm>
            <a:off x="640080" y="3124962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7" name="Google Shape;2007;p71"/>
          <p:cNvSpPr/>
          <p:nvPr/>
        </p:nvSpPr>
        <p:spPr>
          <a:xfrm>
            <a:off x="914400" y="3398390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008" name="Google Shape;2008;p71"/>
          <p:cNvSpPr txBox="1"/>
          <p:nvPr/>
        </p:nvSpPr>
        <p:spPr>
          <a:xfrm>
            <a:off x="1417320" y="3124962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benefício ainda compensa o custo de conformidade?</a:t>
            </a:r>
            <a:endParaRPr/>
          </a:p>
        </p:txBody>
      </p:sp>
      <p:sp>
        <p:nvSpPr>
          <p:cNvPr id="2009" name="Google Shape;2009;p71"/>
          <p:cNvSpPr/>
          <p:nvPr/>
        </p:nvSpPr>
        <p:spPr>
          <a:xfrm>
            <a:off x="640080" y="4101084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0" name="Google Shape;2010;p71"/>
          <p:cNvSpPr/>
          <p:nvPr/>
        </p:nvSpPr>
        <p:spPr>
          <a:xfrm>
            <a:off x="640080" y="4101084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1" name="Google Shape;2011;p71"/>
          <p:cNvSpPr/>
          <p:nvPr/>
        </p:nvSpPr>
        <p:spPr>
          <a:xfrm>
            <a:off x="914400" y="4374512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012" name="Google Shape;2012;p71"/>
          <p:cNvSpPr txBox="1"/>
          <p:nvPr/>
        </p:nvSpPr>
        <p:spPr>
          <a:xfrm>
            <a:off x="1417320" y="4101084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Como isso conversa com o planejamento para CBS e IBS?</a:t>
            </a:r>
            <a:endParaRPr/>
          </a:p>
        </p:txBody>
      </p:sp>
      <p:sp>
        <p:nvSpPr>
          <p:cNvPr id="2013" name="Google Shape;2013;p71"/>
          <p:cNvSpPr/>
          <p:nvPr/>
        </p:nvSpPr>
        <p:spPr>
          <a:xfrm>
            <a:off x="640080" y="5077206"/>
            <a:ext cx="10881360" cy="839464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4" name="Google Shape;2014;p71"/>
          <p:cNvSpPr/>
          <p:nvPr/>
        </p:nvSpPr>
        <p:spPr>
          <a:xfrm>
            <a:off x="640080" y="5077206"/>
            <a:ext cx="109728" cy="839464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5" name="Google Shape;2015;p71"/>
          <p:cNvSpPr/>
          <p:nvPr/>
        </p:nvSpPr>
        <p:spPr>
          <a:xfrm>
            <a:off x="914400" y="5350634"/>
            <a:ext cx="292608" cy="292608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016" name="Google Shape;2016;p71"/>
          <p:cNvSpPr txBox="1"/>
          <p:nvPr/>
        </p:nvSpPr>
        <p:spPr>
          <a:xfrm>
            <a:off x="1417320" y="5077206"/>
            <a:ext cx="9784080" cy="8394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Que indicadores acompanhar mês a mês?</a:t>
            </a:r>
            <a:endParaRPr/>
          </a:p>
        </p:txBody>
      </p:sp>
      <p:pic>
        <p:nvPicPr>
          <p:cNvPr id="2017" name="Google Shape;2017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19226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7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3" name="Google Shape;2023;p72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4" name="Google Shape;2024;p72"/>
          <p:cNvSpPr/>
          <p:nvPr/>
        </p:nvSpPr>
        <p:spPr>
          <a:xfrm>
            <a:off x="0" y="0"/>
            <a:ext cx="11862189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5" name="Google Shape;2025;p72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026" name="Google Shape;2026;p72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72 / 74</a:t>
            </a:r>
            <a:endParaRPr/>
          </a:p>
        </p:txBody>
      </p:sp>
      <p:sp>
        <p:nvSpPr>
          <p:cNvPr id="2027" name="Google Shape;2027;p72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8" name="Google Shape;2028;p72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Encerramento</a:t>
            </a:r>
            <a:endParaRPr/>
          </a:p>
        </p:txBody>
      </p:sp>
      <p:sp>
        <p:nvSpPr>
          <p:cNvPr id="2029" name="Google Shape;2029;p72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SÍNTESE</a:t>
            </a:r>
            <a:endParaRPr/>
          </a:p>
        </p:txBody>
      </p:sp>
      <p:sp>
        <p:nvSpPr>
          <p:cNvPr id="2030" name="Google Shape;2030;p72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Cinco frases para levar para casa</a:t>
            </a:r>
            <a:endParaRPr/>
          </a:p>
        </p:txBody>
      </p:sp>
      <p:sp>
        <p:nvSpPr>
          <p:cNvPr id="2031" name="Google Shape;2031;p72"/>
          <p:cNvSpPr/>
          <p:nvPr/>
        </p:nvSpPr>
        <p:spPr>
          <a:xfrm>
            <a:off x="640080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72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72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2034" name="Google Shape;2034;p72"/>
          <p:cNvSpPr txBox="1"/>
          <p:nvPr/>
        </p:nvSpPr>
        <p:spPr>
          <a:xfrm>
            <a:off x="896112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O CST não muda — o ajuste é no Bloco M</a:t>
            </a:r>
            <a:endParaRPr/>
          </a:p>
        </p:txBody>
      </p:sp>
      <p:sp>
        <p:nvSpPr>
          <p:cNvPr id="2035" name="Google Shape;2035;p72"/>
          <p:cNvSpPr/>
          <p:nvPr/>
        </p:nvSpPr>
        <p:spPr>
          <a:xfrm>
            <a:off x="6199632" y="2148840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6" name="Google Shape;2036;p72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72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2038" name="Google Shape;2038;p72"/>
          <p:cNvSpPr txBox="1"/>
          <p:nvPr/>
        </p:nvSpPr>
        <p:spPr>
          <a:xfrm>
            <a:off x="6455664" y="2569464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Alíquota zero e isenção → acréscimo em M220/M620</a:t>
            </a:r>
            <a:endParaRPr/>
          </a:p>
        </p:txBody>
      </p:sp>
      <p:sp>
        <p:nvSpPr>
          <p:cNvPr id="2039" name="Google Shape;2039;p72"/>
          <p:cNvSpPr/>
          <p:nvPr/>
        </p:nvSpPr>
        <p:spPr>
          <a:xfrm>
            <a:off x="640080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0" name="Google Shape;2040;p72"/>
          <p:cNvSpPr/>
          <p:nvPr/>
        </p:nvSpPr>
        <p:spPr>
          <a:xfrm>
            <a:off x="640080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p72"/>
          <p:cNvSpPr txBox="1"/>
          <p:nvPr/>
        </p:nvSpPr>
        <p:spPr>
          <a:xfrm>
            <a:off x="896112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2042" name="Google Shape;2042;p72"/>
          <p:cNvSpPr txBox="1"/>
          <p:nvPr/>
        </p:nvSpPr>
        <p:spPr>
          <a:xfrm>
            <a:off x="896112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Crédito presumido → redução de 10% em M110/M510</a:t>
            </a:r>
            <a:endParaRPr/>
          </a:p>
        </p:txBody>
      </p:sp>
      <p:sp>
        <p:nvSpPr>
          <p:cNvPr id="2043" name="Google Shape;2043;p72"/>
          <p:cNvSpPr/>
          <p:nvPr/>
        </p:nvSpPr>
        <p:spPr>
          <a:xfrm>
            <a:off x="6199632" y="3450336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p72"/>
          <p:cNvSpPr/>
          <p:nvPr/>
        </p:nvSpPr>
        <p:spPr>
          <a:xfrm>
            <a:off x="6199632" y="345033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5" name="Google Shape;2045;p72"/>
          <p:cNvSpPr txBox="1"/>
          <p:nvPr/>
        </p:nvSpPr>
        <p:spPr>
          <a:xfrm>
            <a:off x="6455664" y="357835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2046" name="Google Shape;2046;p72"/>
          <p:cNvSpPr txBox="1"/>
          <p:nvPr/>
        </p:nvSpPr>
        <p:spPr>
          <a:xfrm>
            <a:off x="6455664" y="3870960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Base e alíquota reduzidas → o documento fiscal já nasce ajustado</a:t>
            </a:r>
            <a:endParaRPr/>
          </a:p>
        </p:txBody>
      </p:sp>
      <p:sp>
        <p:nvSpPr>
          <p:cNvPr id="2047" name="Google Shape;2047;p72"/>
          <p:cNvSpPr/>
          <p:nvPr/>
        </p:nvSpPr>
        <p:spPr>
          <a:xfrm>
            <a:off x="640080" y="4751832"/>
            <a:ext cx="5321808" cy="115519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72"/>
          <p:cNvSpPr/>
          <p:nvPr/>
        </p:nvSpPr>
        <p:spPr>
          <a:xfrm>
            <a:off x="640080" y="475183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9" name="Google Shape;2049;p72"/>
          <p:cNvSpPr txBox="1"/>
          <p:nvPr/>
        </p:nvSpPr>
        <p:spPr>
          <a:xfrm>
            <a:off x="896112" y="487984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2050" name="Google Shape;2050;p72"/>
          <p:cNvSpPr txBox="1"/>
          <p:nvPr/>
        </p:nvSpPr>
        <p:spPr>
          <a:xfrm>
            <a:off x="896112" y="5172456"/>
            <a:ext cx="4809744" cy="6431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infAdFisco na NF-e e C110 na escrituração são obrigatórios</a:t>
            </a:r>
            <a:endParaRPr/>
          </a:p>
        </p:txBody>
      </p:sp>
      <p:pic>
        <p:nvPicPr>
          <p:cNvPr id="2051" name="Google Shape;2051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57443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5" name="Shape 2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Google Shape;2056;p7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7" name="Google Shape;2057;p73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8" name="Google Shape;2058;p73"/>
          <p:cNvSpPr/>
          <p:nvPr/>
        </p:nvSpPr>
        <p:spPr>
          <a:xfrm>
            <a:off x="0" y="0"/>
            <a:ext cx="12026942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9" name="Google Shape;2059;p73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060" name="Google Shape;2060;p73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73 / 74</a:t>
            </a:r>
            <a:endParaRPr/>
          </a:p>
        </p:txBody>
      </p:sp>
      <p:sp>
        <p:nvSpPr>
          <p:cNvPr id="2061" name="Google Shape;2061;p73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2" name="Google Shape;2062;p73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Encerramento</a:t>
            </a:r>
            <a:endParaRPr/>
          </a:p>
        </p:txBody>
      </p:sp>
      <p:sp>
        <p:nvSpPr>
          <p:cNvPr id="2063" name="Google Shape;2063;p73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FONTES OFICIAIS</a:t>
            </a:r>
            <a:endParaRPr/>
          </a:p>
        </p:txBody>
      </p:sp>
      <p:sp>
        <p:nvSpPr>
          <p:cNvPr id="2064" name="Google Shape;2064;p73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Onde consultar a norma na íntegra</a:t>
            </a:r>
            <a:endParaRPr/>
          </a:p>
        </p:txBody>
      </p:sp>
      <p:sp>
        <p:nvSpPr>
          <p:cNvPr id="2065" name="Google Shape;2065;p73"/>
          <p:cNvSpPr/>
          <p:nvPr/>
        </p:nvSpPr>
        <p:spPr>
          <a:xfrm>
            <a:off x="640080" y="2148840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6" name="Google Shape;2066;p73"/>
          <p:cNvSpPr/>
          <p:nvPr/>
        </p:nvSpPr>
        <p:spPr>
          <a:xfrm>
            <a:off x="640080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7" name="Google Shape;2067;p73"/>
          <p:cNvSpPr txBox="1"/>
          <p:nvPr/>
        </p:nvSpPr>
        <p:spPr>
          <a:xfrm>
            <a:off x="896112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/>
          </a:p>
        </p:txBody>
      </p:sp>
      <p:sp>
        <p:nvSpPr>
          <p:cNvPr id="2068" name="Google Shape;2068;p73"/>
          <p:cNvSpPr txBox="1"/>
          <p:nvPr/>
        </p:nvSpPr>
        <p:spPr>
          <a:xfrm>
            <a:off x="896112" y="2569464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Portal SPED — Nota Técnica nº 12/2026 (EFD-Contribuições)</a:t>
            </a:r>
            <a:endParaRPr/>
          </a:p>
        </p:txBody>
      </p:sp>
      <p:sp>
        <p:nvSpPr>
          <p:cNvPr id="2069" name="Google Shape;2069;p73"/>
          <p:cNvSpPr/>
          <p:nvPr/>
        </p:nvSpPr>
        <p:spPr>
          <a:xfrm>
            <a:off x="6199632" y="2148840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0" name="Google Shape;2070;p73"/>
          <p:cNvSpPr/>
          <p:nvPr/>
        </p:nvSpPr>
        <p:spPr>
          <a:xfrm>
            <a:off x="6199632" y="2148840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1" name="Google Shape;2071;p73"/>
          <p:cNvSpPr txBox="1"/>
          <p:nvPr/>
        </p:nvSpPr>
        <p:spPr>
          <a:xfrm>
            <a:off x="6455664" y="2276856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/>
          </a:p>
        </p:txBody>
      </p:sp>
      <p:sp>
        <p:nvSpPr>
          <p:cNvPr id="2072" name="Google Shape;2072;p73"/>
          <p:cNvSpPr txBox="1"/>
          <p:nvPr/>
        </p:nvSpPr>
        <p:spPr>
          <a:xfrm>
            <a:off x="6455664" y="2569464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Lei Complementar nº 224, de 2025</a:t>
            </a:r>
            <a:endParaRPr/>
          </a:p>
        </p:txBody>
      </p:sp>
      <p:sp>
        <p:nvSpPr>
          <p:cNvPr id="2073" name="Google Shape;2073;p73"/>
          <p:cNvSpPr/>
          <p:nvPr/>
        </p:nvSpPr>
        <p:spPr>
          <a:xfrm>
            <a:off x="640080" y="3160776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4" name="Google Shape;2074;p73"/>
          <p:cNvSpPr/>
          <p:nvPr/>
        </p:nvSpPr>
        <p:spPr>
          <a:xfrm>
            <a:off x="640080" y="316077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5" name="Google Shape;2075;p73"/>
          <p:cNvSpPr txBox="1"/>
          <p:nvPr/>
        </p:nvSpPr>
        <p:spPr>
          <a:xfrm>
            <a:off x="896112" y="32887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/>
          </a:p>
        </p:txBody>
      </p:sp>
      <p:sp>
        <p:nvSpPr>
          <p:cNvPr id="2076" name="Google Shape;2076;p73"/>
          <p:cNvSpPr txBox="1"/>
          <p:nvPr/>
        </p:nvSpPr>
        <p:spPr>
          <a:xfrm>
            <a:off x="896112" y="3581400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Instrução Normativa RFB nº 2.305, de 2025</a:t>
            </a:r>
            <a:endParaRPr/>
          </a:p>
        </p:txBody>
      </p:sp>
      <p:sp>
        <p:nvSpPr>
          <p:cNvPr id="2077" name="Google Shape;2077;p73"/>
          <p:cNvSpPr/>
          <p:nvPr/>
        </p:nvSpPr>
        <p:spPr>
          <a:xfrm>
            <a:off x="6199632" y="3160776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8" name="Google Shape;2078;p73"/>
          <p:cNvSpPr/>
          <p:nvPr/>
        </p:nvSpPr>
        <p:spPr>
          <a:xfrm>
            <a:off x="6199632" y="3160776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9" name="Google Shape;2079;p73"/>
          <p:cNvSpPr txBox="1"/>
          <p:nvPr/>
        </p:nvSpPr>
        <p:spPr>
          <a:xfrm>
            <a:off x="6455664" y="3288792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/>
          </a:p>
        </p:txBody>
      </p:sp>
      <p:sp>
        <p:nvSpPr>
          <p:cNvPr id="2080" name="Google Shape;2080;p73"/>
          <p:cNvSpPr txBox="1"/>
          <p:nvPr/>
        </p:nvSpPr>
        <p:spPr>
          <a:xfrm>
            <a:off x="6455664" y="3581400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Perguntas e Respostas da RFB sobre redução de incentivos e benefícios</a:t>
            </a:r>
            <a:endParaRPr/>
          </a:p>
        </p:txBody>
      </p:sp>
      <p:sp>
        <p:nvSpPr>
          <p:cNvPr id="2081" name="Google Shape;2081;p73"/>
          <p:cNvSpPr/>
          <p:nvPr/>
        </p:nvSpPr>
        <p:spPr>
          <a:xfrm>
            <a:off x="640080" y="4172712"/>
            <a:ext cx="5321808" cy="865632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73"/>
          <p:cNvSpPr/>
          <p:nvPr/>
        </p:nvSpPr>
        <p:spPr>
          <a:xfrm>
            <a:off x="640080" y="4172712"/>
            <a:ext cx="5321808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73"/>
          <p:cNvSpPr txBox="1"/>
          <p:nvPr/>
        </p:nvSpPr>
        <p:spPr>
          <a:xfrm>
            <a:off x="896112" y="4300728"/>
            <a:ext cx="45720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4D399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/>
          </a:p>
        </p:txBody>
      </p:sp>
      <p:sp>
        <p:nvSpPr>
          <p:cNvPr id="2084" name="Google Shape;2084;p73"/>
          <p:cNvSpPr txBox="1"/>
          <p:nvPr/>
        </p:nvSpPr>
        <p:spPr>
          <a:xfrm>
            <a:off x="896112" y="4593336"/>
            <a:ext cx="4809744" cy="3535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Guia Prático e tabelas de códigos da EFD-Contribuições</a:t>
            </a:r>
            <a:endParaRPr/>
          </a:p>
        </p:txBody>
      </p:sp>
      <p:sp>
        <p:nvSpPr>
          <p:cNvPr id="2085" name="Google Shape;2085;p73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73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7" name="Google Shape;2087;p73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Sempre confirme a versão vigente do Guia Prático e das tabelas antes do fechamento.</a:t>
            </a:r>
            <a:endParaRPr/>
          </a:p>
        </p:txBody>
      </p:sp>
      <p:pic>
        <p:nvPicPr>
          <p:cNvPr id="2088" name="Google Shape;2088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6039821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Google Shape;2093;p7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4" name="Google Shape;2094;p7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5" name="Google Shape;2095;p74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6" name="Google Shape;2096;p74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097" name="Google Shape;2097;p74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74 / 74</a:t>
            </a:r>
            <a:endParaRPr/>
          </a:p>
        </p:txBody>
      </p:sp>
      <p:sp>
        <p:nvSpPr>
          <p:cNvPr id="2098" name="Google Shape;2098;p74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9" name="Google Shape;2099;p74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Encerramento</a:t>
            </a:r>
            <a:endParaRPr/>
          </a:p>
        </p:txBody>
      </p:sp>
      <p:sp>
        <p:nvSpPr>
          <p:cNvPr id="2100" name="Google Shape;2100;p74"/>
          <p:cNvSpPr/>
          <p:nvPr/>
        </p:nvSpPr>
        <p:spPr>
          <a:xfrm>
            <a:off x="0" y="914400"/>
            <a:ext cx="256032" cy="50292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1" name="Google Shape;2101;p74"/>
          <p:cNvSpPr txBox="1"/>
          <p:nvPr/>
        </p:nvSpPr>
        <p:spPr>
          <a:xfrm>
            <a:off x="1005840" y="1965960"/>
            <a:ext cx="10241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 sz="4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OBRIGADO!!!</a:t>
            </a:r>
            <a:endParaRPr/>
          </a:p>
        </p:txBody>
      </p:sp>
      <p:sp>
        <p:nvSpPr>
          <p:cNvPr id="2102" name="Google Shape;2102;p74"/>
          <p:cNvSpPr txBox="1"/>
          <p:nvPr/>
        </p:nvSpPr>
        <p:spPr>
          <a:xfrm>
            <a:off x="1005840" y="4069080"/>
            <a:ext cx="969264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EFD-Contribuições e a NT 12/2026 — dúvidas, casos reais e discussão em grupo.</a:t>
            </a:r>
            <a:endParaRPr/>
          </a:p>
        </p:txBody>
      </p:sp>
      <p:pic>
        <p:nvPicPr>
          <p:cNvPr id="2103" name="Google Shape;2103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8" y="5998632"/>
            <a:ext cx="12094218" cy="71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0" y="0"/>
            <a:ext cx="1318021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285" name="Google Shape;285;p8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08 / 74</a:t>
            </a:r>
            <a:endParaRPr/>
          </a:p>
        </p:txBody>
      </p:sp>
      <p:sp>
        <p:nvSpPr>
          <p:cNvPr id="286" name="Google Shape;286;p8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288" name="Google Shape;288;p8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ALCANCE</a:t>
            </a:r>
            <a:endParaRPr/>
          </a:p>
        </p:txBody>
      </p:sp>
      <p:sp>
        <p:nvSpPr>
          <p:cNvPr id="289" name="Google Shape;289;p8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Quem é afetado pela regra</a:t>
            </a:r>
            <a:endParaRPr/>
          </a:p>
        </p:txBody>
      </p:sp>
      <p:sp>
        <p:nvSpPr>
          <p:cNvPr id="290" name="Google Shape;290;p8"/>
          <p:cNvSpPr/>
          <p:nvPr/>
        </p:nvSpPr>
        <p:spPr>
          <a:xfrm>
            <a:off x="640080" y="2148840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>
            <a:off x="640080" y="2148840"/>
            <a:ext cx="109728" cy="652698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>
            <a:off x="914400" y="2328885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93" name="Google Shape;293;p8"/>
          <p:cNvSpPr txBox="1"/>
          <p:nvPr/>
        </p:nvSpPr>
        <p:spPr>
          <a:xfrm>
            <a:off x="1417320" y="2148840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Contribuintes do regime não cumulativo com benefícios federais de PIS/Cofins</a:t>
            </a:r>
            <a:endParaRPr/>
          </a:p>
        </p:txBody>
      </p:sp>
      <p:sp>
        <p:nvSpPr>
          <p:cNvPr id="294" name="Google Shape;294;p8"/>
          <p:cNvSpPr/>
          <p:nvPr/>
        </p:nvSpPr>
        <p:spPr>
          <a:xfrm>
            <a:off x="640080" y="2907792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640080" y="2907792"/>
            <a:ext cx="109728" cy="652698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914400" y="3087837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97" name="Google Shape;297;p8"/>
          <p:cNvSpPr txBox="1"/>
          <p:nvPr/>
        </p:nvSpPr>
        <p:spPr>
          <a:xfrm>
            <a:off x="1417320" y="2907792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Contribuintes do regime cumulativo que operem com isenção ou alíquota zero beneficiada</a:t>
            </a:r>
            <a:endParaRPr/>
          </a:p>
        </p:txBody>
      </p:sp>
      <p:sp>
        <p:nvSpPr>
          <p:cNvPr id="298" name="Google Shape;298;p8"/>
          <p:cNvSpPr/>
          <p:nvPr/>
        </p:nvSpPr>
        <p:spPr>
          <a:xfrm>
            <a:off x="640080" y="3666744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640080" y="3666744"/>
            <a:ext cx="109728" cy="652698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914400" y="3846789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1417320" y="3666744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Setores com crédito presumido ou fictício previsto em legislação específica</a:t>
            </a:r>
            <a:endParaRPr/>
          </a:p>
        </p:txBody>
      </p:sp>
      <p:sp>
        <p:nvSpPr>
          <p:cNvPr id="302" name="Google Shape;302;p8"/>
          <p:cNvSpPr/>
          <p:nvPr/>
        </p:nvSpPr>
        <p:spPr>
          <a:xfrm>
            <a:off x="640080" y="4425696"/>
            <a:ext cx="10881360" cy="652698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640080" y="4425696"/>
            <a:ext cx="109728" cy="652698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914400" y="4605741"/>
            <a:ext cx="292608" cy="292608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70B1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05" name="Google Shape;305;p8"/>
          <p:cNvSpPr txBox="1"/>
          <p:nvPr/>
        </p:nvSpPr>
        <p:spPr>
          <a:xfrm>
            <a:off x="1417320" y="4425696"/>
            <a:ext cx="9784080" cy="652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Empresas com receitas mistas — parte tributada, parte beneficiada</a:t>
            </a:r>
            <a:endParaRPr/>
          </a:p>
        </p:txBody>
      </p:sp>
      <p:sp>
        <p:nvSpPr>
          <p:cNvPr id="306" name="Google Shape;306;p8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8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 a empresa nunca usou benefício de PIS/Cofins, a NT 12/2026 não muda a rotina dela.</a:t>
            </a:r>
            <a:endParaRPr/>
          </a:p>
        </p:txBody>
      </p:sp>
      <p:pic>
        <p:nvPicPr>
          <p:cNvPr descr="Uma imagem contendo Forma&#10;&#10;Descrição gerada automaticamente" id="309" name="Google Shape;309;p8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F1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0" y="0"/>
            <a:ext cx="12191695" cy="63500"/>
          </a:xfrm>
          <a:prstGeom prst="rect">
            <a:avLst/>
          </a:prstGeom>
          <a:solidFill>
            <a:srgbClr val="1B24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0" y="0"/>
            <a:ext cx="1482773" cy="635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 txBox="1"/>
          <p:nvPr/>
        </p:nvSpPr>
        <p:spPr>
          <a:xfrm>
            <a:off x="640080" y="292608"/>
            <a:ext cx="6400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EFD-CONTRIBUIÇÕES · NT 12/2026</a:t>
            </a:r>
            <a:endParaRPr/>
          </a:p>
        </p:txBody>
      </p:sp>
      <p:sp>
        <p:nvSpPr>
          <p:cNvPr id="320" name="Google Shape;320;p9"/>
          <p:cNvSpPr txBox="1"/>
          <p:nvPr/>
        </p:nvSpPr>
        <p:spPr>
          <a:xfrm>
            <a:off x="9326880" y="292608"/>
            <a:ext cx="2240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9CA9BE"/>
                </a:solidFill>
                <a:latin typeface="Calibri"/>
                <a:ea typeface="Calibri"/>
                <a:cs typeface="Calibri"/>
                <a:sym typeface="Calibri"/>
              </a:rPr>
              <a:t>09 / 74</a:t>
            </a:r>
            <a:endParaRPr/>
          </a:p>
        </p:txBody>
      </p:sp>
      <p:sp>
        <p:nvSpPr>
          <p:cNvPr id="321" name="Google Shape;321;p9"/>
          <p:cNvSpPr/>
          <p:nvPr/>
        </p:nvSpPr>
        <p:spPr>
          <a:xfrm>
            <a:off x="640080" y="6272784"/>
            <a:ext cx="54864" cy="237744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"/>
          <p:cNvSpPr txBox="1"/>
          <p:nvPr/>
        </p:nvSpPr>
        <p:spPr>
          <a:xfrm>
            <a:off x="841248" y="627278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6B7A91"/>
                </a:solidFill>
                <a:latin typeface="Calibri"/>
                <a:ea typeface="Calibri"/>
                <a:cs typeface="Calibri"/>
                <a:sym typeface="Calibri"/>
              </a:rPr>
              <a:t>Base Legal</a:t>
            </a:r>
            <a:endParaRPr/>
          </a:p>
        </p:txBody>
      </p:sp>
      <p:sp>
        <p:nvSpPr>
          <p:cNvPr id="323" name="Google Shape;323;p9"/>
          <p:cNvSpPr txBox="1"/>
          <p:nvPr/>
        </p:nvSpPr>
        <p:spPr>
          <a:xfrm>
            <a:off x="640080" y="960120"/>
            <a:ext cx="10881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60A5FA"/>
                </a:solidFill>
                <a:latin typeface="Calibri"/>
                <a:ea typeface="Calibri"/>
                <a:cs typeface="Calibri"/>
                <a:sym typeface="Calibri"/>
              </a:rPr>
              <a:t>VIGÊNCIA</a:t>
            </a:r>
            <a:endParaRPr/>
          </a:p>
        </p:txBody>
      </p:sp>
      <p:sp>
        <p:nvSpPr>
          <p:cNvPr id="324" name="Google Shape;324;p9"/>
          <p:cNvSpPr txBox="1"/>
          <p:nvPr/>
        </p:nvSpPr>
        <p:spPr>
          <a:xfrm>
            <a:off x="640080" y="1325880"/>
            <a:ext cx="1088136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 partir de quando produz efeitos</a:t>
            </a:r>
            <a:endParaRPr/>
          </a:p>
        </p:txBody>
      </p:sp>
      <p:sp>
        <p:nvSpPr>
          <p:cNvPr id="325" name="Google Shape;325;p9"/>
          <p:cNvSpPr/>
          <p:nvPr/>
        </p:nvSpPr>
        <p:spPr>
          <a:xfrm>
            <a:off x="640080" y="2148840"/>
            <a:ext cx="10881360" cy="2971800"/>
          </a:xfrm>
          <a:prstGeom prst="rect">
            <a:avLst/>
          </a:prstGeom>
          <a:solidFill>
            <a:srgbClr val="141B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640080" y="2148840"/>
            <a:ext cx="109728" cy="29718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9"/>
          <p:cNvSpPr txBox="1"/>
          <p:nvPr/>
        </p:nvSpPr>
        <p:spPr>
          <a:xfrm>
            <a:off x="1143000" y="2148840"/>
            <a:ext cx="969264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E6ECF5"/>
                </a:solidFill>
                <a:latin typeface="Calibri"/>
                <a:ea typeface="Calibri"/>
                <a:cs typeface="Calibri"/>
                <a:sym typeface="Calibri"/>
              </a:rPr>
              <a:t>A NT nº 12/2026 foi publicada no Portal SPED em 30 de março de 2026 e orienta a escrituração dos fatos geradores alcançados pela redução linear, com os exemplos da própria nota referenciando as competências a partir de abril de 2026.</a:t>
            </a:r>
            <a:endParaRPr/>
          </a:p>
        </p:txBody>
      </p:sp>
      <p:sp>
        <p:nvSpPr>
          <p:cNvPr id="328" name="Google Shape;328;p9"/>
          <p:cNvSpPr/>
          <p:nvPr/>
        </p:nvSpPr>
        <p:spPr>
          <a:xfrm>
            <a:off x="640080" y="5349240"/>
            <a:ext cx="10881360" cy="713232"/>
          </a:xfrm>
          <a:prstGeom prst="rect">
            <a:avLst/>
          </a:prstGeom>
          <a:solidFill>
            <a:srgbClr val="1A23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9"/>
          <p:cNvSpPr/>
          <p:nvPr/>
        </p:nvSpPr>
        <p:spPr>
          <a:xfrm>
            <a:off x="640080" y="5349240"/>
            <a:ext cx="109728" cy="713232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9"/>
          <p:cNvSpPr txBox="1"/>
          <p:nvPr/>
        </p:nvSpPr>
        <p:spPr>
          <a:xfrm>
            <a:off x="1005840" y="5349240"/>
            <a:ext cx="1024128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Confirme a data-base aplicável ao seu setor antes de reprocessar competências anteriores.</a:t>
            </a:r>
            <a:endParaRPr/>
          </a:p>
        </p:txBody>
      </p:sp>
      <p:pic>
        <p:nvPicPr>
          <p:cNvPr descr="Uma imagem contendo Forma&#10;&#10;Descrição gerada automaticamente" id="331" name="Google Shape;331;p9"/>
          <p:cNvPicPr preferRelativeResize="0"/>
          <p:nvPr/>
        </p:nvPicPr>
        <p:blipFill rotWithShape="1">
          <a:blip r:embed="rId3">
            <a:alphaModFix/>
          </a:blip>
          <a:srcRect b="27257" l="4497" r="824" t="64410"/>
          <a:stretch/>
        </p:blipFill>
        <p:spPr>
          <a:xfrm>
            <a:off x="256625" y="6196575"/>
            <a:ext cx="11739725" cy="56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7727" y="6261708"/>
            <a:ext cx="1296145" cy="43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586" y="6315278"/>
            <a:ext cx="1224136" cy="32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