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67"/>
  </p:notesMasterIdLst>
  <p:sldIdLst>
    <p:sldId id="256" r:id="rId2"/>
    <p:sldId id="264" r:id="rId3"/>
    <p:sldId id="260" r:id="rId4"/>
    <p:sldId id="376" r:id="rId5"/>
    <p:sldId id="449" r:id="rId6"/>
    <p:sldId id="371" r:id="rId7"/>
    <p:sldId id="374" r:id="rId8"/>
    <p:sldId id="415" r:id="rId9"/>
    <p:sldId id="439" r:id="rId10"/>
    <p:sldId id="373" r:id="rId11"/>
    <p:sldId id="414" r:id="rId12"/>
    <p:sldId id="375" r:id="rId13"/>
    <p:sldId id="444" r:id="rId14"/>
    <p:sldId id="445" r:id="rId15"/>
    <p:sldId id="446" r:id="rId16"/>
    <p:sldId id="447" r:id="rId17"/>
    <p:sldId id="448" r:id="rId18"/>
    <p:sldId id="450" r:id="rId19"/>
    <p:sldId id="451" r:id="rId20"/>
    <p:sldId id="452" r:id="rId21"/>
    <p:sldId id="453" r:id="rId22"/>
    <p:sldId id="454" r:id="rId23"/>
    <p:sldId id="458" r:id="rId24"/>
    <p:sldId id="459" r:id="rId25"/>
    <p:sldId id="460" r:id="rId26"/>
    <p:sldId id="461" r:id="rId27"/>
    <p:sldId id="462" r:id="rId28"/>
    <p:sldId id="463" r:id="rId29"/>
    <p:sldId id="464" r:id="rId30"/>
    <p:sldId id="465" r:id="rId31"/>
    <p:sldId id="472" r:id="rId32"/>
    <p:sldId id="473" r:id="rId33"/>
    <p:sldId id="474" r:id="rId34"/>
    <p:sldId id="471" r:id="rId35"/>
    <p:sldId id="475" r:id="rId36"/>
    <p:sldId id="476" r:id="rId37"/>
    <p:sldId id="418" r:id="rId38"/>
    <p:sldId id="419" r:id="rId39"/>
    <p:sldId id="420" r:id="rId40"/>
    <p:sldId id="423" r:id="rId41"/>
    <p:sldId id="327" r:id="rId42"/>
    <p:sldId id="378" r:id="rId43"/>
    <p:sldId id="381" r:id="rId44"/>
    <p:sldId id="424" r:id="rId45"/>
    <p:sldId id="422" r:id="rId46"/>
    <p:sldId id="425" r:id="rId47"/>
    <p:sldId id="379" r:id="rId48"/>
    <p:sldId id="426" r:id="rId49"/>
    <p:sldId id="427" r:id="rId50"/>
    <p:sldId id="382" r:id="rId51"/>
    <p:sldId id="428" r:id="rId52"/>
    <p:sldId id="429" r:id="rId53"/>
    <p:sldId id="384" r:id="rId54"/>
    <p:sldId id="383" r:id="rId55"/>
    <p:sldId id="431" r:id="rId56"/>
    <p:sldId id="385" r:id="rId57"/>
    <p:sldId id="432" r:id="rId58"/>
    <p:sldId id="434" r:id="rId59"/>
    <p:sldId id="435" r:id="rId60"/>
    <p:sldId id="437" r:id="rId61"/>
    <p:sldId id="438" r:id="rId62"/>
    <p:sldId id="442" r:id="rId63"/>
    <p:sldId id="440" r:id="rId64"/>
    <p:sldId id="441" r:id="rId65"/>
    <p:sldId id="261" r:id="rId6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ção Padrão" id="{6D8F7DCD-4144-46C2-800F-C1A7A1344472}">
          <p14:sldIdLst>
            <p14:sldId id="256"/>
            <p14:sldId id="264"/>
            <p14:sldId id="260"/>
            <p14:sldId id="376"/>
            <p14:sldId id="449"/>
            <p14:sldId id="371"/>
            <p14:sldId id="374"/>
            <p14:sldId id="415"/>
            <p14:sldId id="439"/>
            <p14:sldId id="373"/>
            <p14:sldId id="414"/>
            <p14:sldId id="375"/>
            <p14:sldId id="444"/>
            <p14:sldId id="445"/>
            <p14:sldId id="446"/>
            <p14:sldId id="447"/>
            <p14:sldId id="448"/>
            <p14:sldId id="450"/>
            <p14:sldId id="451"/>
            <p14:sldId id="452"/>
            <p14:sldId id="453"/>
            <p14:sldId id="454"/>
            <p14:sldId id="458"/>
            <p14:sldId id="459"/>
            <p14:sldId id="460"/>
            <p14:sldId id="461"/>
            <p14:sldId id="462"/>
            <p14:sldId id="463"/>
            <p14:sldId id="464"/>
            <p14:sldId id="465"/>
            <p14:sldId id="472"/>
            <p14:sldId id="473"/>
            <p14:sldId id="474"/>
            <p14:sldId id="471"/>
            <p14:sldId id="475"/>
            <p14:sldId id="476"/>
            <p14:sldId id="418"/>
            <p14:sldId id="419"/>
          </p14:sldIdLst>
        </p14:section>
        <p14:section name="Seção sem Título" id="{92BB6D5A-0E5A-4D52-9BCF-F4300B0128CF}">
          <p14:sldIdLst>
            <p14:sldId id="420"/>
            <p14:sldId id="423"/>
            <p14:sldId id="327"/>
            <p14:sldId id="378"/>
            <p14:sldId id="381"/>
            <p14:sldId id="424"/>
            <p14:sldId id="422"/>
            <p14:sldId id="425"/>
            <p14:sldId id="379"/>
            <p14:sldId id="426"/>
            <p14:sldId id="427"/>
            <p14:sldId id="382"/>
            <p14:sldId id="428"/>
            <p14:sldId id="429"/>
            <p14:sldId id="384"/>
            <p14:sldId id="383"/>
            <p14:sldId id="431"/>
            <p14:sldId id="385"/>
            <p14:sldId id="432"/>
            <p14:sldId id="434"/>
            <p14:sldId id="435"/>
            <p14:sldId id="437"/>
            <p14:sldId id="438"/>
            <p14:sldId id="442"/>
            <p14:sldId id="440"/>
            <p14:sldId id="441"/>
            <p14:sldId id="26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a so Socorro" initials="MsS" lastIdx="1" clrIdx="0">
    <p:extLst>
      <p:ext uri="{19B8F6BF-5375-455C-9EA6-DF929625EA0E}">
        <p15:presenceInfo xmlns:p15="http://schemas.microsoft.com/office/powerpoint/2012/main" userId="Maria so Socorr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D10A"/>
    <a:srgbClr val="E2DC56"/>
    <a:srgbClr val="FEF66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é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enhum Estilo, Grade de Tabe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C9F119-15BC-4DF0-A3BB-670BEA220392}" type="datetimeFigureOut">
              <a:rPr lang="pt-BR" smtClean="0"/>
              <a:t>07/02/2017</a:t>
            </a:fld>
            <a:endParaRPr lang="pt-BR"/>
          </a:p>
        </p:txBody>
      </p:sp>
      <p:sp>
        <p:nvSpPr>
          <p:cNvPr id="4" name="Espaço Reservado para Imagem de Slid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AA3FB6-FF89-41DC-84D3-89DC14B07BEB}" type="slidenum">
              <a:rPr lang="pt-BR" smtClean="0"/>
              <a:t>‹nº›</a:t>
            </a:fld>
            <a:endParaRPr lang="pt-BR"/>
          </a:p>
        </p:txBody>
      </p:sp>
    </p:spTree>
    <p:extLst>
      <p:ext uri="{BB962C8B-B14F-4D97-AF65-F5344CB8AC3E}">
        <p14:creationId xmlns:p14="http://schemas.microsoft.com/office/powerpoint/2010/main" val="4138685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6AA3FB6-FF89-41DC-84D3-89DC14B07BEB}" type="slidenum">
              <a:rPr lang="pt-BR" smtClean="0"/>
              <a:t>8</a:t>
            </a:fld>
            <a:endParaRPr lang="pt-BR"/>
          </a:p>
        </p:txBody>
      </p:sp>
    </p:spTree>
    <p:extLst>
      <p:ext uri="{BB962C8B-B14F-4D97-AF65-F5344CB8AC3E}">
        <p14:creationId xmlns:p14="http://schemas.microsoft.com/office/powerpoint/2010/main" val="1675855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x-non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a:p>
        </p:txBody>
      </p:sp>
      <p:sp>
        <p:nvSpPr>
          <p:cNvPr id="4" name="Date Placeholder 3"/>
          <p:cNvSpPr>
            <a:spLocks noGrp="1"/>
          </p:cNvSpPr>
          <p:nvPr>
            <p:ph type="dt" sz="half" idx="10"/>
          </p:nvPr>
        </p:nvSpPr>
        <p:spPr/>
        <p:txBody>
          <a:bodyPr/>
          <a:lstStyle/>
          <a:p>
            <a:fld id="{AAB80FBD-9E43-7446-863B-EDB8DAC12D29}" type="datetimeFigureOut">
              <a:rPr lang="en-US" smtClean="0"/>
              <a:pPr/>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3284379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AB80FBD-9E43-7446-863B-EDB8DAC12D29}" type="datetimeFigureOut">
              <a:rPr lang="en-US" smtClean="0"/>
              <a:pPr/>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423005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AB80FBD-9E43-7446-863B-EDB8DAC12D29}" type="datetimeFigureOut">
              <a:rPr lang="en-US" smtClean="0"/>
              <a:pPr/>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354661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AB80FBD-9E43-7446-863B-EDB8DAC12D29}" type="datetimeFigureOut">
              <a:rPr lang="en-US" smtClean="0"/>
              <a:pPr/>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39216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AAB80FBD-9E43-7446-863B-EDB8DAC12D29}" type="datetimeFigureOut">
              <a:rPr lang="en-US" smtClean="0"/>
              <a:pPr/>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3835334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AAB80FBD-9E43-7446-863B-EDB8DAC12D29}" type="datetimeFigureOut">
              <a:rPr lang="en-US" smtClean="0"/>
              <a:pPr/>
              <a:t>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2387349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AAB80FBD-9E43-7446-863B-EDB8DAC12D29}" type="datetimeFigureOut">
              <a:rPr lang="en-US" smtClean="0"/>
              <a:pPr/>
              <a:t>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2368259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AAB80FBD-9E43-7446-863B-EDB8DAC12D29}" type="datetimeFigureOut">
              <a:rPr lang="en-US" smtClean="0"/>
              <a:pPr/>
              <a:t>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300516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B80FBD-9E43-7446-863B-EDB8DAC12D29}" type="datetimeFigureOut">
              <a:rPr lang="en-US" smtClean="0"/>
              <a:pPr/>
              <a:t>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2011635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AAB80FBD-9E43-7446-863B-EDB8DAC12D29}" type="datetimeFigureOut">
              <a:rPr lang="en-US" smtClean="0"/>
              <a:pPr/>
              <a:t>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3321284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AAB80FBD-9E43-7446-863B-EDB8DAC12D29}" type="datetimeFigureOut">
              <a:rPr lang="en-US" smtClean="0"/>
              <a:pPr/>
              <a:t>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B90DB6-EC7F-A947-84E9-6413EC177CE7}" type="slidenum">
              <a:rPr lang="en-US" smtClean="0"/>
              <a:pPr/>
              <a:t>‹nº›</a:t>
            </a:fld>
            <a:endParaRPr lang="en-US"/>
          </a:p>
        </p:txBody>
      </p:sp>
    </p:spTree>
    <p:extLst>
      <p:ext uri="{BB962C8B-B14F-4D97-AF65-F5344CB8AC3E}">
        <p14:creationId xmlns:p14="http://schemas.microsoft.com/office/powerpoint/2010/main" val="3052358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80FBD-9E43-7446-863B-EDB8DAC12D29}" type="datetimeFigureOut">
              <a:rPr lang="en-US" smtClean="0"/>
              <a:pPr/>
              <a:t>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B90DB6-EC7F-A947-84E9-6413EC177CE7}" type="slidenum">
              <a:rPr lang="en-US" smtClean="0"/>
              <a:pPr/>
              <a:t>‹nº›</a:t>
            </a:fld>
            <a:endParaRPr lang="en-US"/>
          </a:p>
        </p:txBody>
      </p:sp>
    </p:spTree>
    <p:extLst>
      <p:ext uri="{BB962C8B-B14F-4D97-AF65-F5344CB8AC3E}">
        <p14:creationId xmlns:p14="http://schemas.microsoft.com/office/powerpoint/2010/main" val="37312270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www.normaslegais.com.br/legislacao/lei11638_2007.htm"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hyperlink" Target="http://www.normaslegais.com.br/legislacao/lei11638_2007.htm"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www.normaslegais.com.br/legislacao/lei11638_2007.htm"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w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planalto.gov.br/ccivil_03/leis/2003/L10.825.htm#art44"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planalto.gov.br/ccivil_03/leis/L9718.htm#art12%C2%A73"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216 - Marca - S&amp;C Assesssoria Contábil - Slides Power Point-0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Tree>
    <p:extLst>
      <p:ext uri="{BB962C8B-B14F-4D97-AF65-F5344CB8AC3E}">
        <p14:creationId xmlns:p14="http://schemas.microsoft.com/office/powerpoint/2010/main" val="2366879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661737" y="601037"/>
            <a:ext cx="7556140" cy="954107"/>
          </a:xfrm>
          <a:prstGeom prst="rect">
            <a:avLst/>
          </a:prstGeom>
          <a:noFill/>
        </p:spPr>
        <p:txBody>
          <a:bodyPr wrap="square" rtlCol="0">
            <a:spAutoFit/>
          </a:bodyPr>
          <a:lstStyle/>
          <a:p>
            <a:pPr algn="ctr"/>
            <a:r>
              <a:rPr lang="pt-BR" sz="2800" b="1" dirty="0">
                <a:latin typeface="Times New Roman" panose="02020603050405020304" pitchFamily="18" charset="0"/>
                <a:cs typeface="Times New Roman" panose="02020603050405020304" pitchFamily="18" charset="0"/>
              </a:rPr>
              <a:t>ITG 2002 (R1) – ENTIDADE SEM FINALIDADE DE LUCROS</a:t>
            </a:r>
            <a:endParaRPr lang="pt-BR" sz="2800" dirty="0">
              <a:solidFill>
                <a:schemeClr val="tx2">
                  <a:lumMod val="50000"/>
                </a:schemeClr>
              </a:solidFill>
            </a:endParaRPr>
          </a:p>
        </p:txBody>
      </p:sp>
      <p:cxnSp>
        <p:nvCxnSpPr>
          <p:cNvPr id="10" name="Conector reto 9"/>
          <p:cNvCxnSpPr/>
          <p:nvPr/>
        </p:nvCxnSpPr>
        <p:spPr>
          <a:xfrm>
            <a:off x="661737" y="1480217"/>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aixaDeTexto 2"/>
          <p:cNvSpPr txBox="1"/>
          <p:nvPr/>
        </p:nvSpPr>
        <p:spPr>
          <a:xfrm>
            <a:off x="91069" y="2584819"/>
            <a:ext cx="9010820" cy="3877985"/>
          </a:xfrm>
          <a:prstGeom prst="rect">
            <a:avLst/>
          </a:prstGeom>
          <a:noFill/>
        </p:spPr>
        <p:txBody>
          <a:bodyPr wrap="square" rtlCol="0">
            <a:spAutoFit/>
          </a:bodyPr>
          <a:lstStyle/>
          <a:p>
            <a:endParaRPr lang="pt-PT" sz="2800" b="1" dirty="0" smtClean="0">
              <a:latin typeface="Times New Roman" panose="02020603050405020304" pitchFamily="18" charset="0"/>
              <a:cs typeface="Times New Roman" panose="02020603050405020304" pitchFamily="18" charset="0"/>
            </a:endParaRPr>
          </a:p>
          <a:p>
            <a:endParaRPr lang="pt-PT" sz="2800" b="1" dirty="0">
              <a:latin typeface="Times New Roman" panose="02020603050405020304" pitchFamily="18" charset="0"/>
              <a:cs typeface="Times New Roman" panose="02020603050405020304" pitchFamily="18" charset="0"/>
            </a:endParaRPr>
          </a:p>
          <a:p>
            <a:endParaRPr lang="pt-PT" sz="2800" b="1" dirty="0" smtClean="0">
              <a:latin typeface="Times New Roman" panose="02020603050405020304" pitchFamily="18" charset="0"/>
              <a:cs typeface="Times New Roman" panose="02020603050405020304" pitchFamily="18" charset="0"/>
            </a:endParaRPr>
          </a:p>
          <a:p>
            <a:endParaRPr lang="pt-PT" dirty="0"/>
          </a:p>
          <a:p>
            <a:pPr algn="just"/>
            <a:endParaRPr lang="pt-PT" sz="2400" dirty="0" smtClean="0">
              <a:latin typeface="Times New Roman" panose="02020603050405020304" pitchFamily="18" charset="0"/>
              <a:cs typeface="Times New Roman" panose="02020603050405020304" pitchFamily="18" charset="0"/>
            </a:endParaRPr>
          </a:p>
          <a:p>
            <a:pPr algn="just"/>
            <a:endParaRPr lang="pt-PT" sz="2400" dirty="0">
              <a:latin typeface="Times New Roman" panose="02020603050405020304" pitchFamily="18" charset="0"/>
              <a:cs typeface="Times New Roman" panose="02020603050405020304" pitchFamily="18" charset="0"/>
            </a:endParaRPr>
          </a:p>
          <a:p>
            <a:pPr algn="just"/>
            <a:endParaRPr lang="pt-PT" sz="2400" dirty="0" smtClean="0">
              <a:latin typeface="Times New Roman" panose="02020603050405020304" pitchFamily="18" charset="0"/>
              <a:cs typeface="Times New Roman" panose="02020603050405020304" pitchFamily="18" charset="0"/>
            </a:endParaRPr>
          </a:p>
          <a:p>
            <a:pPr algn="just"/>
            <a:endParaRPr lang="pt-PT" sz="2400" dirty="0">
              <a:latin typeface="Times New Roman" panose="02020603050405020304" pitchFamily="18" charset="0"/>
              <a:cs typeface="Times New Roman" panose="02020603050405020304" pitchFamily="18" charset="0"/>
            </a:endParaRPr>
          </a:p>
          <a:p>
            <a:pPr algn="just"/>
            <a:endParaRPr lang="pt-PT" sz="2400" dirty="0" smtClean="0">
              <a:latin typeface="Times New Roman" panose="02020603050405020304" pitchFamily="18" charset="0"/>
              <a:cs typeface="Times New Roman" panose="02020603050405020304" pitchFamily="18" charset="0"/>
            </a:endParaRPr>
          </a:p>
          <a:p>
            <a:pPr algn="just"/>
            <a:endParaRPr lang="pt-PT" sz="2400" dirty="0">
              <a:latin typeface="Times New Roman" panose="02020603050405020304" pitchFamily="18" charset="0"/>
              <a:cs typeface="Times New Roman" panose="02020603050405020304" pitchFamily="18" charset="0"/>
            </a:endParaRPr>
          </a:p>
        </p:txBody>
      </p:sp>
      <p:sp>
        <p:nvSpPr>
          <p:cNvPr id="4" name="Retângulo 3"/>
          <p:cNvSpPr/>
          <p:nvPr/>
        </p:nvSpPr>
        <p:spPr>
          <a:xfrm>
            <a:off x="1098468" y="1637730"/>
            <a:ext cx="6858179" cy="96899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pt-BR" sz="4000" b="1" dirty="0" smtClean="0">
                <a:latin typeface="Times New Roman" panose="02020603050405020304" pitchFamily="18" charset="0"/>
                <a:cs typeface="Times New Roman" panose="02020603050405020304" pitchFamily="18" charset="0"/>
              </a:rPr>
              <a:t>OBJETIVO</a:t>
            </a:r>
            <a:endParaRPr lang="pt-BR" sz="4000" b="1" dirty="0">
              <a:latin typeface="Times New Roman" panose="02020603050405020304" pitchFamily="18" charset="0"/>
              <a:cs typeface="Times New Roman" panose="02020603050405020304" pitchFamily="18" charset="0"/>
            </a:endParaRPr>
          </a:p>
        </p:txBody>
      </p:sp>
      <p:cxnSp>
        <p:nvCxnSpPr>
          <p:cNvPr id="7" name="Conector de seta reta 6"/>
          <p:cNvCxnSpPr/>
          <p:nvPr/>
        </p:nvCxnSpPr>
        <p:spPr>
          <a:xfrm>
            <a:off x="1105114" y="2606721"/>
            <a:ext cx="0" cy="8461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CaixaDeTexto 8"/>
          <p:cNvSpPr txBox="1"/>
          <p:nvPr/>
        </p:nvSpPr>
        <p:spPr>
          <a:xfrm>
            <a:off x="354841" y="3466524"/>
            <a:ext cx="2224585" cy="1938992"/>
          </a:xfrm>
          <a:prstGeom prst="rect">
            <a:avLst/>
          </a:prstGeom>
          <a:noFill/>
          <a:ln w="28575">
            <a:solidFill>
              <a:schemeClr val="tx1"/>
            </a:solidFill>
          </a:ln>
        </p:spPr>
        <p:txBody>
          <a:bodyPr wrap="square" rtlCol="0">
            <a:spAutoFit/>
          </a:bodyPr>
          <a:lstStyle/>
          <a:p>
            <a:pPr algn="just"/>
            <a:r>
              <a:rPr lang="pt-PT" sz="2000" dirty="0" smtClean="0">
                <a:latin typeface="Times New Roman" panose="02020603050405020304" pitchFamily="18" charset="0"/>
                <a:cs typeface="Times New Roman" panose="02020603050405020304" pitchFamily="18" charset="0"/>
              </a:rPr>
              <a:t>Estabelecer </a:t>
            </a:r>
            <a:r>
              <a:rPr lang="pt-PT" sz="2000" dirty="0">
                <a:latin typeface="Times New Roman" panose="02020603050405020304" pitchFamily="18" charset="0"/>
                <a:cs typeface="Times New Roman" panose="02020603050405020304" pitchFamily="18" charset="0"/>
              </a:rPr>
              <a:t>critérios e procedimentos específicos de </a:t>
            </a:r>
            <a:r>
              <a:rPr lang="pt-PT" sz="2000" dirty="0" smtClean="0">
                <a:latin typeface="Times New Roman" panose="02020603050405020304" pitchFamily="18" charset="0"/>
                <a:cs typeface="Times New Roman" panose="02020603050405020304" pitchFamily="18" charset="0"/>
              </a:rPr>
              <a:t>avaliação.</a:t>
            </a:r>
            <a:endParaRPr lang="pt-BR" sz="2000" dirty="0" smtClean="0"/>
          </a:p>
          <a:p>
            <a:pPr algn="just"/>
            <a:endParaRPr lang="pt-BR" sz="2000" dirty="0"/>
          </a:p>
        </p:txBody>
      </p:sp>
      <p:cxnSp>
        <p:nvCxnSpPr>
          <p:cNvPr id="12" name="Conector de seta reta 11"/>
          <p:cNvCxnSpPr/>
          <p:nvPr/>
        </p:nvCxnSpPr>
        <p:spPr>
          <a:xfrm>
            <a:off x="4449172" y="2647655"/>
            <a:ext cx="0" cy="81886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CaixaDeTexto 12"/>
          <p:cNvSpPr txBox="1"/>
          <p:nvPr/>
        </p:nvSpPr>
        <p:spPr>
          <a:xfrm>
            <a:off x="2947914" y="3521122"/>
            <a:ext cx="3070746" cy="1938992"/>
          </a:xfrm>
          <a:prstGeom prst="rect">
            <a:avLst/>
          </a:prstGeom>
          <a:noFill/>
          <a:ln w="28575">
            <a:solidFill>
              <a:schemeClr val="tx1"/>
            </a:solidFill>
          </a:ln>
        </p:spPr>
        <p:txBody>
          <a:bodyPr wrap="square" rtlCol="0">
            <a:spAutoFit/>
          </a:bodyPr>
          <a:lstStyle/>
          <a:p>
            <a:pPr algn="just"/>
            <a:r>
              <a:rPr lang="pt-PT" sz="2000" dirty="0" smtClean="0">
                <a:latin typeface="Times New Roman" panose="02020603050405020304" pitchFamily="18" charset="0"/>
                <a:cs typeface="Times New Roman" panose="02020603050405020304" pitchFamily="18" charset="0"/>
              </a:rPr>
              <a:t>Estabelcer critérios de </a:t>
            </a:r>
            <a:r>
              <a:rPr lang="pt-PT" sz="2000" dirty="0">
                <a:latin typeface="Times New Roman" panose="02020603050405020304" pitchFamily="18" charset="0"/>
                <a:cs typeface="Times New Roman" panose="02020603050405020304" pitchFamily="18" charset="0"/>
              </a:rPr>
              <a:t>reconhecimento das transações e variações </a:t>
            </a:r>
            <a:r>
              <a:rPr lang="pt-PT" sz="2000" dirty="0" smtClean="0">
                <a:latin typeface="Times New Roman" panose="02020603050405020304" pitchFamily="18" charset="0"/>
                <a:cs typeface="Times New Roman" panose="02020603050405020304" pitchFamily="18" charset="0"/>
              </a:rPr>
              <a:t>patrimoniais, de </a:t>
            </a:r>
            <a:r>
              <a:rPr lang="pt-PT" sz="2000" dirty="0">
                <a:latin typeface="Times New Roman" panose="02020603050405020304" pitchFamily="18" charset="0"/>
                <a:cs typeface="Times New Roman" panose="02020603050405020304" pitchFamily="18" charset="0"/>
              </a:rPr>
              <a:t>estruturação das demonstrações </a:t>
            </a:r>
            <a:r>
              <a:rPr lang="pt-PT" sz="2000" dirty="0" smtClean="0">
                <a:latin typeface="Times New Roman" panose="02020603050405020304" pitchFamily="18" charset="0"/>
                <a:cs typeface="Times New Roman" panose="02020603050405020304" pitchFamily="18" charset="0"/>
              </a:rPr>
              <a:t>contábeis. </a:t>
            </a:r>
            <a:endParaRPr lang="pt-BR" sz="2000" dirty="0"/>
          </a:p>
        </p:txBody>
      </p:sp>
      <p:cxnSp>
        <p:nvCxnSpPr>
          <p:cNvPr id="16" name="Conector de seta reta 15"/>
          <p:cNvCxnSpPr/>
          <p:nvPr/>
        </p:nvCxnSpPr>
        <p:spPr>
          <a:xfrm>
            <a:off x="7956647" y="2647655"/>
            <a:ext cx="0" cy="81886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CaixaDeTexto 16"/>
          <p:cNvSpPr txBox="1"/>
          <p:nvPr/>
        </p:nvSpPr>
        <p:spPr>
          <a:xfrm>
            <a:off x="6742001" y="3521118"/>
            <a:ext cx="2265526" cy="1938992"/>
          </a:xfrm>
          <a:prstGeom prst="rect">
            <a:avLst/>
          </a:prstGeom>
          <a:noFill/>
          <a:ln w="28575">
            <a:solidFill>
              <a:schemeClr val="tx1"/>
            </a:solidFill>
          </a:ln>
        </p:spPr>
        <p:txBody>
          <a:bodyPr wrap="square" rtlCol="0">
            <a:spAutoFit/>
          </a:bodyPr>
          <a:lstStyle/>
          <a:p>
            <a:pPr algn="just"/>
            <a:r>
              <a:rPr lang="pt-PT" sz="2000" dirty="0" smtClean="0">
                <a:latin typeface="Times New Roman" panose="02020603050405020304" pitchFamily="18" charset="0"/>
                <a:cs typeface="Times New Roman" panose="02020603050405020304" pitchFamily="18" charset="0"/>
              </a:rPr>
              <a:t>Definir as </a:t>
            </a:r>
            <a:r>
              <a:rPr lang="pt-PT" sz="2000" dirty="0">
                <a:latin typeface="Times New Roman" panose="02020603050405020304" pitchFamily="18" charset="0"/>
                <a:cs typeface="Times New Roman" panose="02020603050405020304" pitchFamily="18" charset="0"/>
              </a:rPr>
              <a:t>informações mínimas a serem divulgadas em notas </a:t>
            </a:r>
            <a:r>
              <a:rPr lang="pt-PT" sz="2000" dirty="0" smtClean="0">
                <a:latin typeface="Times New Roman" panose="02020603050405020304" pitchFamily="18" charset="0"/>
                <a:cs typeface="Times New Roman" panose="02020603050405020304" pitchFamily="18" charset="0"/>
              </a:rPr>
              <a:t>explicativas.</a:t>
            </a:r>
          </a:p>
          <a:p>
            <a:pPr algn="just"/>
            <a:endParaRPr lang="pt-BR" sz="2000" dirty="0"/>
          </a:p>
        </p:txBody>
      </p:sp>
    </p:spTree>
    <p:extLst>
      <p:ext uri="{BB962C8B-B14F-4D97-AF65-F5344CB8AC3E}">
        <p14:creationId xmlns:p14="http://schemas.microsoft.com/office/powerpoint/2010/main" val="884656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661737" y="601037"/>
            <a:ext cx="7556140" cy="954107"/>
          </a:xfrm>
          <a:prstGeom prst="rect">
            <a:avLst/>
          </a:prstGeom>
          <a:noFill/>
        </p:spPr>
        <p:txBody>
          <a:bodyPr wrap="square" rtlCol="0">
            <a:spAutoFit/>
          </a:bodyPr>
          <a:lstStyle/>
          <a:p>
            <a:pPr algn="ctr"/>
            <a:r>
              <a:rPr lang="pt-BR" sz="2800" b="1" dirty="0">
                <a:latin typeface="Times New Roman" panose="02020603050405020304" pitchFamily="18" charset="0"/>
                <a:cs typeface="Times New Roman" panose="02020603050405020304" pitchFamily="18" charset="0"/>
              </a:rPr>
              <a:t>ITG 2002 (R1) – ENTIDADE SEM FINALIDADE DE LUCROS</a:t>
            </a:r>
            <a:endParaRPr lang="pt-BR" sz="2800" dirty="0">
              <a:solidFill>
                <a:schemeClr val="tx2">
                  <a:lumMod val="50000"/>
                </a:schemeClr>
              </a:solidFill>
            </a:endParaRPr>
          </a:p>
        </p:txBody>
      </p:sp>
      <p:cxnSp>
        <p:nvCxnSpPr>
          <p:cNvPr id="10" name="Conector reto 9"/>
          <p:cNvCxnSpPr/>
          <p:nvPr/>
        </p:nvCxnSpPr>
        <p:spPr>
          <a:xfrm>
            <a:off x="661737" y="1480217"/>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aixaDeTexto 2"/>
          <p:cNvSpPr txBox="1"/>
          <p:nvPr/>
        </p:nvSpPr>
        <p:spPr>
          <a:xfrm>
            <a:off x="91069" y="2584819"/>
            <a:ext cx="9010820" cy="3877985"/>
          </a:xfrm>
          <a:prstGeom prst="rect">
            <a:avLst/>
          </a:prstGeom>
          <a:noFill/>
        </p:spPr>
        <p:txBody>
          <a:bodyPr wrap="square" rtlCol="0">
            <a:spAutoFit/>
          </a:bodyPr>
          <a:lstStyle/>
          <a:p>
            <a:endParaRPr lang="pt-PT" sz="2800" b="1" dirty="0" smtClean="0">
              <a:latin typeface="Times New Roman" panose="02020603050405020304" pitchFamily="18" charset="0"/>
              <a:cs typeface="Times New Roman" panose="02020603050405020304" pitchFamily="18" charset="0"/>
            </a:endParaRPr>
          </a:p>
          <a:p>
            <a:endParaRPr lang="pt-PT" sz="2800" b="1" dirty="0">
              <a:latin typeface="Times New Roman" panose="02020603050405020304" pitchFamily="18" charset="0"/>
              <a:cs typeface="Times New Roman" panose="02020603050405020304" pitchFamily="18" charset="0"/>
            </a:endParaRPr>
          </a:p>
          <a:p>
            <a:endParaRPr lang="pt-PT" sz="2800" b="1" dirty="0" smtClean="0">
              <a:latin typeface="Times New Roman" panose="02020603050405020304" pitchFamily="18" charset="0"/>
              <a:cs typeface="Times New Roman" panose="02020603050405020304" pitchFamily="18" charset="0"/>
            </a:endParaRPr>
          </a:p>
          <a:p>
            <a:endParaRPr lang="pt-PT" dirty="0"/>
          </a:p>
          <a:p>
            <a:pPr algn="just"/>
            <a:endParaRPr lang="pt-PT" sz="2400" dirty="0" smtClean="0">
              <a:latin typeface="Times New Roman" panose="02020603050405020304" pitchFamily="18" charset="0"/>
              <a:cs typeface="Times New Roman" panose="02020603050405020304" pitchFamily="18" charset="0"/>
            </a:endParaRPr>
          </a:p>
          <a:p>
            <a:pPr algn="just"/>
            <a:endParaRPr lang="pt-PT" sz="2400" dirty="0">
              <a:latin typeface="Times New Roman" panose="02020603050405020304" pitchFamily="18" charset="0"/>
              <a:cs typeface="Times New Roman" panose="02020603050405020304" pitchFamily="18" charset="0"/>
            </a:endParaRPr>
          </a:p>
          <a:p>
            <a:pPr algn="just"/>
            <a:endParaRPr lang="pt-PT" sz="2400" dirty="0" smtClean="0">
              <a:latin typeface="Times New Roman" panose="02020603050405020304" pitchFamily="18" charset="0"/>
              <a:cs typeface="Times New Roman" panose="02020603050405020304" pitchFamily="18" charset="0"/>
            </a:endParaRPr>
          </a:p>
          <a:p>
            <a:pPr algn="just"/>
            <a:endParaRPr lang="pt-PT" sz="2400" dirty="0">
              <a:latin typeface="Times New Roman" panose="02020603050405020304" pitchFamily="18" charset="0"/>
              <a:cs typeface="Times New Roman" panose="02020603050405020304" pitchFamily="18" charset="0"/>
            </a:endParaRPr>
          </a:p>
          <a:p>
            <a:pPr algn="just"/>
            <a:endParaRPr lang="pt-PT" sz="2400" dirty="0" smtClean="0">
              <a:latin typeface="Times New Roman" panose="02020603050405020304" pitchFamily="18" charset="0"/>
              <a:cs typeface="Times New Roman" panose="02020603050405020304" pitchFamily="18" charset="0"/>
            </a:endParaRPr>
          </a:p>
          <a:p>
            <a:pPr algn="just"/>
            <a:endParaRPr lang="pt-PT" sz="2400" dirty="0">
              <a:latin typeface="Times New Roman" panose="02020603050405020304" pitchFamily="18" charset="0"/>
              <a:cs typeface="Times New Roman" panose="02020603050405020304" pitchFamily="18" charset="0"/>
            </a:endParaRPr>
          </a:p>
        </p:txBody>
      </p:sp>
      <p:sp>
        <p:nvSpPr>
          <p:cNvPr id="4" name="Retângulo 3"/>
          <p:cNvSpPr/>
          <p:nvPr/>
        </p:nvSpPr>
        <p:spPr>
          <a:xfrm>
            <a:off x="1098468" y="1637730"/>
            <a:ext cx="6858179" cy="96899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pt-BR" sz="4000" b="1" dirty="0" smtClean="0">
                <a:latin typeface="Times New Roman" panose="02020603050405020304" pitchFamily="18" charset="0"/>
                <a:cs typeface="Times New Roman" panose="02020603050405020304" pitchFamily="18" charset="0"/>
              </a:rPr>
              <a:t>ALCANCE</a:t>
            </a:r>
            <a:endParaRPr lang="pt-BR" sz="4000" b="1" dirty="0">
              <a:latin typeface="Times New Roman" panose="02020603050405020304" pitchFamily="18" charset="0"/>
              <a:cs typeface="Times New Roman" panose="02020603050405020304" pitchFamily="18" charset="0"/>
            </a:endParaRPr>
          </a:p>
        </p:txBody>
      </p:sp>
      <p:cxnSp>
        <p:nvCxnSpPr>
          <p:cNvPr id="7" name="Conector de seta reta 6"/>
          <p:cNvCxnSpPr/>
          <p:nvPr/>
        </p:nvCxnSpPr>
        <p:spPr>
          <a:xfrm>
            <a:off x="1105114" y="2606721"/>
            <a:ext cx="0" cy="8461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CaixaDeTexto 8"/>
          <p:cNvSpPr txBox="1"/>
          <p:nvPr/>
        </p:nvSpPr>
        <p:spPr>
          <a:xfrm>
            <a:off x="354841" y="3466524"/>
            <a:ext cx="2224585" cy="1323439"/>
          </a:xfrm>
          <a:prstGeom prst="rect">
            <a:avLst/>
          </a:prstGeom>
          <a:noFill/>
          <a:ln w="28575">
            <a:solidFill>
              <a:schemeClr val="tx1"/>
            </a:solidFill>
          </a:ln>
        </p:spPr>
        <p:txBody>
          <a:bodyPr wrap="square" rtlCol="0">
            <a:spAutoFit/>
          </a:bodyPr>
          <a:lstStyle/>
          <a:p>
            <a:pPr algn="just"/>
            <a:r>
              <a:rPr lang="pt-BR" sz="2000" dirty="0" smtClean="0">
                <a:latin typeface="Times New Roman" panose="02020603050405020304" pitchFamily="18" charset="0"/>
                <a:cs typeface="Times New Roman" panose="02020603050405020304" pitchFamily="18" charset="0"/>
              </a:rPr>
              <a:t>Fundação e Associação de direito privado</a:t>
            </a:r>
            <a:endParaRPr lang="pt-BR" sz="2000" dirty="0" smtClean="0"/>
          </a:p>
          <a:p>
            <a:pPr algn="just"/>
            <a:endParaRPr lang="pt-BR" sz="2000" dirty="0"/>
          </a:p>
        </p:txBody>
      </p:sp>
      <p:cxnSp>
        <p:nvCxnSpPr>
          <p:cNvPr id="12" name="Conector de seta reta 11"/>
          <p:cNvCxnSpPr/>
          <p:nvPr/>
        </p:nvCxnSpPr>
        <p:spPr>
          <a:xfrm>
            <a:off x="4449172" y="2647655"/>
            <a:ext cx="0" cy="81886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CaixaDeTexto 12"/>
          <p:cNvSpPr txBox="1"/>
          <p:nvPr/>
        </p:nvSpPr>
        <p:spPr>
          <a:xfrm>
            <a:off x="2947914" y="3521122"/>
            <a:ext cx="3070746" cy="1323439"/>
          </a:xfrm>
          <a:prstGeom prst="rect">
            <a:avLst/>
          </a:prstGeom>
          <a:noFill/>
          <a:ln w="28575">
            <a:solidFill>
              <a:schemeClr val="tx1"/>
            </a:solidFill>
          </a:ln>
        </p:spPr>
        <p:txBody>
          <a:bodyPr wrap="square" rtlCol="0">
            <a:spAutoFit/>
          </a:bodyPr>
          <a:lstStyle/>
          <a:p>
            <a:pPr algn="just"/>
            <a:r>
              <a:rPr lang="pt-PT" sz="2000" dirty="0" smtClean="0">
                <a:latin typeface="Times New Roman" panose="02020603050405020304" pitchFamily="18" charset="0"/>
                <a:cs typeface="Times New Roman" panose="02020603050405020304" pitchFamily="18" charset="0"/>
              </a:rPr>
              <a:t>Organização Social, e Organização Religiosa</a:t>
            </a:r>
          </a:p>
          <a:p>
            <a:pPr algn="just"/>
            <a:endParaRPr lang="pt-PT" sz="2000" dirty="0" smtClean="0">
              <a:latin typeface="Times New Roman" panose="02020603050405020304" pitchFamily="18" charset="0"/>
              <a:cs typeface="Times New Roman" panose="02020603050405020304" pitchFamily="18" charset="0"/>
            </a:endParaRPr>
          </a:p>
          <a:p>
            <a:pPr algn="just"/>
            <a:endParaRPr lang="pt-BR" sz="2000" dirty="0"/>
          </a:p>
        </p:txBody>
      </p:sp>
      <p:cxnSp>
        <p:nvCxnSpPr>
          <p:cNvPr id="16" name="Conector de seta reta 15"/>
          <p:cNvCxnSpPr/>
          <p:nvPr/>
        </p:nvCxnSpPr>
        <p:spPr>
          <a:xfrm>
            <a:off x="7956647" y="2647655"/>
            <a:ext cx="0" cy="81886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CaixaDeTexto 16"/>
          <p:cNvSpPr txBox="1"/>
          <p:nvPr/>
        </p:nvSpPr>
        <p:spPr>
          <a:xfrm>
            <a:off x="6742001" y="3521118"/>
            <a:ext cx="2265526" cy="1323439"/>
          </a:xfrm>
          <a:prstGeom prst="rect">
            <a:avLst/>
          </a:prstGeom>
          <a:noFill/>
          <a:ln w="28575">
            <a:solidFill>
              <a:schemeClr val="tx1"/>
            </a:solidFill>
          </a:ln>
        </p:spPr>
        <p:txBody>
          <a:bodyPr wrap="square" rtlCol="0">
            <a:spAutoFit/>
          </a:bodyPr>
          <a:lstStyle/>
          <a:p>
            <a:pPr algn="just"/>
            <a:r>
              <a:rPr lang="pt-PT" sz="2000" dirty="0" smtClean="0">
                <a:latin typeface="Times New Roman" panose="02020603050405020304" pitchFamily="18" charset="0"/>
                <a:cs typeface="Times New Roman" panose="02020603050405020304" pitchFamily="18" charset="0"/>
              </a:rPr>
              <a:t>Partido Político e Entidade Sindical.</a:t>
            </a:r>
          </a:p>
          <a:p>
            <a:pPr algn="just"/>
            <a:endParaRPr lang="pt-PT" sz="2000" dirty="0" smtClean="0">
              <a:latin typeface="Times New Roman" panose="02020603050405020304" pitchFamily="18" charset="0"/>
              <a:cs typeface="Times New Roman" panose="02020603050405020304" pitchFamily="18" charset="0"/>
            </a:endParaRPr>
          </a:p>
          <a:p>
            <a:pPr algn="just"/>
            <a:endParaRPr lang="pt-BR" sz="2000" dirty="0"/>
          </a:p>
        </p:txBody>
      </p:sp>
    </p:spTree>
    <p:extLst>
      <p:ext uri="{BB962C8B-B14F-4D97-AF65-F5344CB8AC3E}">
        <p14:creationId xmlns:p14="http://schemas.microsoft.com/office/powerpoint/2010/main" val="1659275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5509200"/>
          </a:xfrm>
          <a:prstGeom prst="rect">
            <a:avLst/>
          </a:prstGeom>
          <a:noFill/>
        </p:spPr>
        <p:txBody>
          <a:bodyPr wrap="square" rtlCol="0">
            <a:spAutoFit/>
          </a:bodyPr>
          <a:lstStyle/>
          <a:p>
            <a:pPr lvl="0" algn="just"/>
            <a:r>
              <a:rPr lang="pt-PT" sz="3200" dirty="0">
                <a:latin typeface="Times New Roman" panose="02020603050405020304" pitchFamily="18" charset="0"/>
                <a:cs typeface="Times New Roman" panose="02020603050405020304" pitchFamily="18" charset="0"/>
              </a:rPr>
              <a:t>Aplicam-se à entidade sem finalidade de lucros os Princípios de Contabilidade e esta </a:t>
            </a:r>
            <a:r>
              <a:rPr lang="pt-PT" sz="3200" dirty="0" smtClean="0">
                <a:latin typeface="Times New Roman" panose="02020603050405020304" pitchFamily="18" charset="0"/>
                <a:cs typeface="Times New Roman" panose="02020603050405020304" pitchFamily="18" charset="0"/>
              </a:rPr>
              <a:t>Interpretação.</a:t>
            </a:r>
          </a:p>
          <a:p>
            <a:pPr lvl="0" algn="just"/>
            <a:r>
              <a:rPr lang="pt-PT" sz="3200" dirty="0" smtClean="0">
                <a:latin typeface="Times New Roman" panose="02020603050405020304" pitchFamily="18" charset="0"/>
                <a:cs typeface="Times New Roman" panose="02020603050405020304" pitchFamily="18" charset="0"/>
              </a:rPr>
              <a:t>De forma complementar, utiliza-se também, a </a:t>
            </a:r>
          </a:p>
          <a:p>
            <a:pPr algn="just"/>
            <a:r>
              <a:rPr lang="pt-BR" sz="3200" b="1" dirty="0" smtClean="0">
                <a:latin typeface="Times New Roman" panose="02020603050405020304" pitchFamily="18" charset="0"/>
                <a:cs typeface="Times New Roman" panose="02020603050405020304" pitchFamily="18" charset="0"/>
              </a:rPr>
              <a:t>NBC </a:t>
            </a:r>
            <a:r>
              <a:rPr lang="pt-BR" sz="3200" b="1" dirty="0">
                <a:latin typeface="Times New Roman" panose="02020603050405020304" pitchFamily="18" charset="0"/>
                <a:cs typeface="Times New Roman" panose="02020603050405020304" pitchFamily="18" charset="0"/>
              </a:rPr>
              <a:t>TG 1000 – Contabilidade para Pequenas e Médias Empresas ou as normas completas (IFRS completas)</a:t>
            </a:r>
            <a:r>
              <a:rPr lang="pt-BR" sz="3200" dirty="0">
                <a:latin typeface="Times New Roman" panose="02020603050405020304" pitchFamily="18" charset="0"/>
                <a:cs typeface="Times New Roman" panose="02020603050405020304" pitchFamily="18" charset="0"/>
              </a:rPr>
              <a:t> naqueles aspectos não abordados por esta Interpretação. </a:t>
            </a:r>
          </a:p>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719902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4570482"/>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r>
              <a:rPr lang="pt-BR" sz="3200" dirty="0" smtClean="0">
                <a:latin typeface="Times New Roman" panose="02020603050405020304" pitchFamily="18" charset="0"/>
                <a:cs typeface="Times New Roman" panose="02020603050405020304" pitchFamily="18" charset="0"/>
              </a:rPr>
              <a:t>As </a:t>
            </a:r>
            <a:r>
              <a:rPr lang="pt-BR" sz="3200" dirty="0">
                <a:latin typeface="Times New Roman" panose="02020603050405020304" pitchFamily="18" charset="0"/>
                <a:cs typeface="Times New Roman" panose="02020603050405020304" pitchFamily="18" charset="0"/>
              </a:rPr>
              <a:t>receitas e as </a:t>
            </a:r>
            <a:r>
              <a:rPr lang="pt-BR" sz="3200" dirty="0" smtClean="0">
                <a:latin typeface="Times New Roman" panose="02020603050405020304" pitchFamily="18" charset="0"/>
                <a:cs typeface="Times New Roman" panose="02020603050405020304" pitchFamily="18" charset="0"/>
              </a:rPr>
              <a:t>despesas </a:t>
            </a:r>
            <a:r>
              <a:rPr lang="pt-BR" sz="3200" dirty="0">
                <a:latin typeface="Times New Roman" panose="02020603050405020304" pitchFamily="18" charset="0"/>
                <a:cs typeface="Times New Roman" panose="02020603050405020304" pitchFamily="18" charset="0"/>
              </a:rPr>
              <a:t>devem ser reconhecidas, </a:t>
            </a:r>
            <a:r>
              <a:rPr lang="pt-BR" sz="3200" dirty="0" smtClean="0">
                <a:latin typeface="Times New Roman" panose="02020603050405020304" pitchFamily="18" charset="0"/>
                <a:cs typeface="Times New Roman" panose="02020603050405020304" pitchFamily="18" charset="0"/>
              </a:rPr>
              <a:t>respeitando-se </a:t>
            </a:r>
            <a:r>
              <a:rPr lang="pt-BR" sz="3200" dirty="0">
                <a:latin typeface="Times New Roman" panose="02020603050405020304" pitchFamily="18" charset="0"/>
                <a:cs typeface="Times New Roman" panose="02020603050405020304" pitchFamily="18" charset="0"/>
              </a:rPr>
              <a:t>o princípio </a:t>
            </a:r>
            <a:r>
              <a:rPr lang="pt-BR" sz="3200" dirty="0" smtClean="0">
                <a:latin typeface="Times New Roman" panose="02020603050405020304" pitchFamily="18" charset="0"/>
                <a:cs typeface="Times New Roman" panose="02020603050405020304" pitchFamily="18" charset="0"/>
              </a:rPr>
              <a:t>da Competência</a:t>
            </a:r>
            <a:r>
              <a:rPr lang="pt-BR" sz="3200" dirty="0">
                <a:latin typeface="Times New Roman" panose="02020603050405020304" pitchFamily="18" charset="0"/>
                <a:cs typeface="Times New Roman" panose="02020603050405020304" pitchFamily="18" charset="0"/>
              </a:rPr>
              <a:t>. </a:t>
            </a:r>
            <a:endParaRPr lang="pt-BR" sz="3200" dirty="0" smtClean="0">
              <a:latin typeface="Times New Roman" panose="02020603050405020304" pitchFamily="18" charset="0"/>
              <a:cs typeface="Times New Roman" panose="02020603050405020304" pitchFamily="18" charset="0"/>
            </a:endParaRPr>
          </a:p>
          <a:p>
            <a:endParaRPr lang="pt-BR" sz="3200" dirty="0"/>
          </a:p>
          <a:p>
            <a:pPr lvl="0" algn="just"/>
            <a:r>
              <a:rPr lang="pt-BR" sz="2000" dirty="0" smtClean="0">
                <a:latin typeface="Times New Roman" panose="02020603050405020304" pitchFamily="18" charset="0"/>
                <a:cs typeface="Times New Roman" panose="02020603050405020304" pitchFamily="18" charset="0"/>
              </a:rPr>
              <a:t>“O </a:t>
            </a:r>
            <a:r>
              <a:rPr lang="pt-BR" sz="2000" dirty="0">
                <a:latin typeface="Times New Roman" panose="02020603050405020304" pitchFamily="18" charset="0"/>
                <a:cs typeface="Times New Roman" panose="02020603050405020304" pitchFamily="18" charset="0"/>
              </a:rPr>
              <a:t>Princípio da Competência determina que os efeitos das transações e outros eventos sejam reconhecidos nos períodos a que se referem, independentemente do recebimento ou pagamento</a:t>
            </a:r>
            <a:r>
              <a:rPr lang="pt-BR" sz="2000" dirty="0" smtClean="0">
                <a:latin typeface="Times New Roman" panose="02020603050405020304" pitchFamily="18" charset="0"/>
                <a:cs typeface="Times New Roman" panose="02020603050405020304" pitchFamily="18" charset="0"/>
              </a:rPr>
              <a:t>.”</a:t>
            </a:r>
            <a:endParaRPr lang="pt-BR" sz="2000" dirty="0">
              <a:latin typeface="Times New Roman" panose="02020603050405020304" pitchFamily="18" charset="0"/>
              <a:cs typeface="Times New Roman" panose="02020603050405020304" pitchFamily="18" charset="0"/>
            </a:endParaRPr>
          </a:p>
          <a:p>
            <a:pPr lvl="0" algn="just"/>
            <a:endParaRPr lang="pt-BR" sz="2000" dirty="0">
              <a:latin typeface="Times New Roman" panose="02020603050405020304" pitchFamily="18" charset="0"/>
              <a:cs typeface="Times New Roman" panose="02020603050405020304" pitchFamily="18" charset="0"/>
            </a:endParaRPr>
          </a:p>
          <a:p>
            <a:pPr lvl="0" algn="just"/>
            <a:r>
              <a:rPr lang="pt-BR" sz="2000" dirty="0" smtClean="0">
                <a:latin typeface="Times New Roman" panose="02020603050405020304" pitchFamily="18" charset="0"/>
                <a:cs typeface="Times New Roman" panose="02020603050405020304" pitchFamily="18" charset="0"/>
              </a:rPr>
              <a:t>“O </a:t>
            </a:r>
            <a:r>
              <a:rPr lang="pt-BR" sz="2000" dirty="0">
                <a:latin typeface="Times New Roman" panose="02020603050405020304" pitchFamily="18" charset="0"/>
                <a:cs typeface="Times New Roman" panose="02020603050405020304" pitchFamily="18" charset="0"/>
              </a:rPr>
              <a:t>Princípio da Competência pressupõe a simultaneidade da confrontação de receitas e de despesas correlatas.”</a:t>
            </a:r>
          </a:p>
          <a:p>
            <a:pPr lvl="0" algn="just"/>
            <a:endParaRPr lang="pt-BR"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0038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5270674"/>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lnSpc>
                <a:spcPct val="150000"/>
              </a:lnSpc>
            </a:pPr>
            <a:r>
              <a:rPr lang="pt-BR" sz="3200" dirty="0">
                <a:latin typeface="Times New Roman" panose="02020603050405020304" pitchFamily="18" charset="0"/>
                <a:cs typeface="Times New Roman" panose="02020603050405020304" pitchFamily="18" charset="0"/>
              </a:rPr>
              <a:t>Os registros contábeis devem evidenciar as contas de receitas e despesas, com e sem gratuidade, superávit ou déficit, de forma segregada, identificáveis por tipo de atividade, </a:t>
            </a:r>
            <a:r>
              <a:rPr lang="pt-BR" sz="3200" dirty="0" smtClean="0">
                <a:latin typeface="Times New Roman" panose="02020603050405020304" pitchFamily="18" charset="0"/>
                <a:cs typeface="Times New Roman" panose="02020603050405020304" pitchFamily="18" charset="0"/>
              </a:rPr>
              <a:t>tais </a:t>
            </a:r>
            <a:r>
              <a:rPr lang="pt-BR" sz="3200" dirty="0">
                <a:latin typeface="Times New Roman" panose="02020603050405020304" pitchFamily="18" charset="0"/>
                <a:cs typeface="Times New Roman" panose="02020603050405020304" pitchFamily="18" charset="0"/>
              </a:rPr>
              <a:t>como educação, saúde, assistência social e demais atividades.</a:t>
            </a:r>
          </a:p>
          <a:p>
            <a:pPr lvl="0" algn="just">
              <a:lnSpc>
                <a:spcPct val="150000"/>
              </a:lnSpc>
            </a:pPr>
            <a:endParaRPr lang="pt-BR"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0653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4285789"/>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r>
              <a:rPr lang="pt-BR" sz="2800" dirty="0">
                <a:latin typeface="Times New Roman" panose="02020603050405020304" pitchFamily="18" charset="0"/>
                <a:cs typeface="Times New Roman" panose="02020603050405020304" pitchFamily="18" charset="0"/>
              </a:rPr>
              <a:t>As receitas decorrentes de doação, contribuição, convênio, parceria, auxílio e subvenção por meio </a:t>
            </a:r>
            <a:r>
              <a:rPr lang="pt-BR" sz="2800" dirty="0" smtClean="0">
                <a:latin typeface="Times New Roman" panose="02020603050405020304" pitchFamily="18" charset="0"/>
                <a:cs typeface="Times New Roman" panose="02020603050405020304" pitchFamily="18" charset="0"/>
              </a:rPr>
              <a:t>de </a:t>
            </a:r>
            <a:r>
              <a:rPr lang="pt-BR" sz="2800" dirty="0">
                <a:latin typeface="Times New Roman" panose="02020603050405020304" pitchFamily="18" charset="0"/>
                <a:cs typeface="Times New Roman" panose="02020603050405020304" pitchFamily="18" charset="0"/>
              </a:rPr>
              <a:t>convênio, editais, contratos, termos de parceira e outros instrumentos, para aplicação específica, mediante constituição, ou não, de fundos, e as respectivas despesas devem ser registradas em contas próprias, </a:t>
            </a:r>
            <a:r>
              <a:rPr lang="pt-BR" sz="2800" dirty="0" smtClean="0">
                <a:latin typeface="Times New Roman" panose="02020603050405020304" pitchFamily="18" charset="0"/>
                <a:cs typeface="Times New Roman" panose="02020603050405020304" pitchFamily="18" charset="0"/>
              </a:rPr>
              <a:t>inclusive </a:t>
            </a:r>
            <a:r>
              <a:rPr lang="pt-BR" sz="2800" dirty="0">
                <a:latin typeface="Times New Roman" panose="02020603050405020304" pitchFamily="18" charset="0"/>
                <a:cs typeface="Times New Roman" panose="02020603050405020304" pitchFamily="18" charset="0"/>
              </a:rPr>
              <a:t>as patrimoniais, segregadas das demais contas da entidade.</a:t>
            </a:r>
          </a:p>
          <a:p>
            <a:pPr lvl="0" algn="just">
              <a:lnSpc>
                <a:spcPct val="150000"/>
              </a:lnSpc>
            </a:pPr>
            <a:endParaRPr lang="pt-BR"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4762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4070345"/>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lnSpc>
                <a:spcPct val="150000"/>
              </a:lnSpc>
            </a:pPr>
            <a:r>
              <a:rPr lang="pt-BR" sz="2800" dirty="0">
                <a:latin typeface="Times New Roman" panose="02020603050405020304" pitchFamily="18" charset="0"/>
                <a:cs typeface="Times New Roman" panose="02020603050405020304" pitchFamily="18" charset="0"/>
              </a:rPr>
              <a:t>Os benefícios concedidos pela entidade sem finalidade de lucros a título de gratuidade devem ser Reconhecidos de forma segregada, destacando-se aqueles que devem ser utilizados em prestações de contas nos órgãos governamentais.</a:t>
            </a:r>
          </a:p>
          <a:p>
            <a:pPr lvl="0" algn="just">
              <a:lnSpc>
                <a:spcPct val="150000"/>
              </a:lnSpc>
            </a:pPr>
            <a:endParaRPr lang="pt-BR"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8835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4462760"/>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lvl="0" algn="just">
              <a:lnSpc>
                <a:spcPct val="150000"/>
              </a:lnSpc>
            </a:pPr>
            <a:r>
              <a:rPr lang="pt-BR" sz="2800" dirty="0">
                <a:latin typeface="Times New Roman" panose="02020603050405020304" pitchFamily="18" charset="0"/>
                <a:cs typeface="Times New Roman" panose="02020603050405020304" pitchFamily="18" charset="0"/>
              </a:rPr>
              <a:t>A entidade sem finalidade de lucros deve constituir provisão em montante suficiente para cobrir as perdas esperadas sobre créditos a receber, com base em estimativa de seus prováveis valores de realização e baixar os valores prescritos, incobráveis e </a:t>
            </a:r>
            <a:r>
              <a:rPr lang="pt-BR" sz="2800" dirty="0" smtClean="0">
                <a:latin typeface="Times New Roman" panose="02020603050405020304" pitchFamily="18" charset="0"/>
                <a:cs typeface="Times New Roman" panose="02020603050405020304" pitchFamily="18" charset="0"/>
              </a:rPr>
              <a:t>anistiados.</a:t>
            </a:r>
            <a:endParaRPr lang="pt-B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2387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4524315"/>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endParaRPr lang="pt-BR" sz="3200" dirty="0" smtClean="0">
              <a:latin typeface="Times New Roman" panose="02020603050405020304" pitchFamily="18" charset="0"/>
              <a:cs typeface="Times New Roman" panose="02020603050405020304" pitchFamily="18" charset="0"/>
            </a:endParaRPr>
          </a:p>
          <a:p>
            <a:pPr algn="just"/>
            <a:r>
              <a:rPr lang="pt-BR" sz="3200" dirty="0" smtClean="0">
                <a:latin typeface="Times New Roman" panose="02020603050405020304" pitchFamily="18" charset="0"/>
                <a:cs typeface="Times New Roman" panose="02020603050405020304" pitchFamily="18" charset="0"/>
              </a:rPr>
              <a:t>O </a:t>
            </a:r>
            <a:r>
              <a:rPr lang="pt-BR" sz="3200" dirty="0">
                <a:latin typeface="Times New Roman" panose="02020603050405020304" pitchFamily="18" charset="0"/>
                <a:cs typeface="Times New Roman" panose="02020603050405020304" pitchFamily="18" charset="0"/>
              </a:rPr>
              <a:t>valor do superávit ou déficit deve ser incorporado ao Patrimônio Social. </a:t>
            </a:r>
            <a:endParaRPr lang="pt-BR" sz="3200" dirty="0" smtClean="0">
              <a:latin typeface="Times New Roman" panose="02020603050405020304" pitchFamily="18" charset="0"/>
              <a:cs typeface="Times New Roman" panose="02020603050405020304" pitchFamily="18" charset="0"/>
            </a:endParaRPr>
          </a:p>
          <a:p>
            <a:pPr algn="just"/>
            <a:endParaRPr lang="pt-BR" sz="3200" dirty="0">
              <a:latin typeface="Times New Roman" panose="02020603050405020304" pitchFamily="18" charset="0"/>
              <a:cs typeface="Times New Roman" panose="02020603050405020304" pitchFamily="18" charset="0"/>
            </a:endParaRPr>
          </a:p>
          <a:p>
            <a:pPr algn="just"/>
            <a:r>
              <a:rPr lang="pt-BR" sz="3200" dirty="0" smtClean="0">
                <a:latin typeface="Times New Roman" panose="02020603050405020304" pitchFamily="18" charset="0"/>
                <a:cs typeface="Times New Roman" panose="02020603050405020304" pitchFamily="18" charset="0"/>
              </a:rPr>
              <a:t>O </a:t>
            </a:r>
            <a:r>
              <a:rPr lang="pt-BR" sz="3200" dirty="0">
                <a:latin typeface="Times New Roman" panose="02020603050405020304" pitchFamily="18" charset="0"/>
                <a:cs typeface="Times New Roman" panose="02020603050405020304" pitchFamily="18" charset="0"/>
              </a:rPr>
              <a:t>superávit, ou parte </a:t>
            </a:r>
            <a:r>
              <a:rPr lang="pt-BR" sz="3200" dirty="0" smtClean="0">
                <a:latin typeface="Times New Roman" panose="02020603050405020304" pitchFamily="18" charset="0"/>
                <a:cs typeface="Times New Roman" panose="02020603050405020304" pitchFamily="18" charset="0"/>
              </a:rPr>
              <a:t>de que </a:t>
            </a:r>
            <a:r>
              <a:rPr lang="pt-BR" sz="3200" dirty="0">
                <a:latin typeface="Times New Roman" panose="02020603050405020304" pitchFamily="18" charset="0"/>
                <a:cs typeface="Times New Roman" panose="02020603050405020304" pitchFamily="18" charset="0"/>
              </a:rPr>
              <a:t>tenha restrição para aplicação, deve ser reconhecido em conta específica do Patrimônio </a:t>
            </a:r>
            <a:r>
              <a:rPr lang="pt-BR" sz="3200" dirty="0" smtClean="0">
                <a:latin typeface="Times New Roman" panose="02020603050405020304" pitchFamily="18" charset="0"/>
                <a:cs typeface="Times New Roman" panose="02020603050405020304" pitchFamily="18" charset="0"/>
              </a:rPr>
              <a:t>Líquido.</a:t>
            </a:r>
            <a:endParaRPr lang="pt-BR" sz="3200" b="1" dirty="0" smtClean="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7734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5509200"/>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r>
              <a:rPr lang="pt-BR" sz="3200" dirty="0" smtClean="0">
                <a:latin typeface="Times New Roman" panose="02020603050405020304" pitchFamily="18" charset="0"/>
                <a:cs typeface="Times New Roman" panose="02020603050405020304" pitchFamily="18" charset="0"/>
              </a:rPr>
              <a:t>O </a:t>
            </a:r>
            <a:r>
              <a:rPr lang="pt-BR" sz="3200" dirty="0">
                <a:latin typeface="Times New Roman" panose="02020603050405020304" pitchFamily="18" charset="0"/>
                <a:cs typeface="Times New Roman" panose="02020603050405020304" pitchFamily="18" charset="0"/>
              </a:rPr>
              <a:t>benefício concedido como gratuidade por meio da prestação de serviços deve ser reconhecido pelo valor efetivamente praticado.</a:t>
            </a:r>
          </a:p>
          <a:p>
            <a:pPr algn="just"/>
            <a:r>
              <a:rPr lang="pt-BR" sz="3200" dirty="0">
                <a:latin typeface="Times New Roman" panose="02020603050405020304" pitchFamily="18" charset="0"/>
                <a:cs typeface="Times New Roman" panose="02020603050405020304" pitchFamily="18" charset="0"/>
              </a:rPr>
              <a:t>Os registros contábeis devem ser segregados de forma que permitam a apuração das informações para prestação de contas exigidas por entidades governamentais, </a:t>
            </a:r>
            <a:r>
              <a:rPr lang="pt-BR" sz="3200" dirty="0" err="1">
                <a:latin typeface="Times New Roman" panose="02020603050405020304" pitchFamily="18" charset="0"/>
                <a:cs typeface="Times New Roman" panose="02020603050405020304" pitchFamily="18" charset="0"/>
              </a:rPr>
              <a:t>aportadores</a:t>
            </a:r>
            <a:r>
              <a:rPr lang="pt-BR" sz="3200" dirty="0">
                <a:latin typeface="Times New Roman" panose="02020603050405020304" pitchFamily="18" charset="0"/>
                <a:cs typeface="Times New Roman" panose="02020603050405020304" pitchFamily="18" charset="0"/>
              </a:rPr>
              <a:t>, </a:t>
            </a:r>
            <a:r>
              <a:rPr lang="pt-BR" sz="3200" dirty="0" smtClean="0">
                <a:latin typeface="Times New Roman" panose="02020603050405020304" pitchFamily="18" charset="0"/>
                <a:cs typeface="Times New Roman" panose="02020603050405020304" pitchFamily="18" charset="0"/>
              </a:rPr>
              <a:t>reguladores e </a:t>
            </a:r>
            <a:r>
              <a:rPr lang="pt-BR" sz="3200" dirty="0">
                <a:latin typeface="Times New Roman" panose="02020603050405020304" pitchFamily="18" charset="0"/>
                <a:cs typeface="Times New Roman" panose="02020603050405020304" pitchFamily="18" charset="0"/>
              </a:rPr>
              <a:t>usuários em geral.</a:t>
            </a: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59654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4058544" cy="553998"/>
          </a:xfrm>
          <a:prstGeom prst="rect">
            <a:avLst/>
          </a:prstGeom>
          <a:noFill/>
        </p:spPr>
        <p:txBody>
          <a:bodyPr wrap="square" rtlCol="0">
            <a:spAutoFit/>
          </a:bodyPr>
          <a:lstStyle/>
          <a:p>
            <a:r>
              <a:rPr lang="pt-BR" sz="3000" dirty="0" smtClean="0">
                <a:solidFill>
                  <a:srgbClr val="1F497D">
                    <a:lumMod val="50000"/>
                  </a:srgbClr>
                </a:solidFill>
              </a:rPr>
              <a:t>SOCORRO CÂNDIDO</a:t>
            </a:r>
            <a:endParaRPr lang="pt-BR" sz="3000" dirty="0">
              <a:solidFill>
                <a:srgbClr val="1F497D">
                  <a:lumMod val="50000"/>
                </a:srgbClr>
              </a:solidFill>
            </a:endParaRPr>
          </a:p>
        </p:txBody>
      </p:sp>
      <p:cxnSp>
        <p:nvCxnSpPr>
          <p:cNvPr id="10" name="Conector reto 9"/>
          <p:cNvCxnSpPr/>
          <p:nvPr/>
        </p:nvCxnSpPr>
        <p:spPr>
          <a:xfrm>
            <a:off x="661737" y="1263323"/>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7" y="1569308"/>
            <a:ext cx="7736305" cy="4708981"/>
          </a:xfrm>
          <a:prstGeom prst="rect">
            <a:avLst/>
          </a:prstGeom>
          <a:noFill/>
        </p:spPr>
        <p:txBody>
          <a:bodyPr wrap="square" rtlCol="0">
            <a:spAutoFit/>
          </a:bodyPr>
          <a:lstStyle/>
          <a:p>
            <a:pPr algn="just">
              <a:lnSpc>
                <a:spcPct val="150000"/>
              </a:lnSpc>
            </a:pPr>
            <a:r>
              <a:rPr lang="pt-BR" sz="2000" dirty="0" smtClean="0"/>
              <a:t>BACHAREL EM CIÊNCIAS CONTÁBEIS PELA UNIVERSIDADE FEDERAL DO CEARÁ.</a:t>
            </a:r>
          </a:p>
          <a:p>
            <a:pPr algn="just">
              <a:lnSpc>
                <a:spcPct val="150000"/>
              </a:lnSpc>
            </a:pPr>
            <a:endParaRPr lang="pt-BR" sz="2000" dirty="0" smtClean="0"/>
          </a:p>
          <a:p>
            <a:pPr algn="just">
              <a:lnSpc>
                <a:spcPct val="150000"/>
              </a:lnSpc>
            </a:pPr>
            <a:r>
              <a:rPr lang="pt-BR" sz="2000" dirty="0" smtClean="0"/>
              <a:t>ESPECIALISTA EM GESTÃO CONTEMPORÂNEA NO SETOR PÚBLICO PELA UNIVERSIDADE FEDERAL DO CEARÁ.</a:t>
            </a:r>
          </a:p>
          <a:p>
            <a:pPr algn="just">
              <a:lnSpc>
                <a:spcPct val="150000"/>
              </a:lnSpc>
            </a:pPr>
            <a:endParaRPr lang="pt-BR" sz="2000" dirty="0" smtClean="0"/>
          </a:p>
          <a:p>
            <a:pPr algn="just">
              <a:lnSpc>
                <a:spcPct val="150000"/>
              </a:lnSpc>
            </a:pPr>
            <a:r>
              <a:rPr lang="pt-BR" sz="2000" dirty="0" smtClean="0"/>
              <a:t>MESTRE EM ADMINISTRAÇÃO E CONTROLADORIA PELA UNIVERSIDADE FEDERAL DO CEARÁ.</a:t>
            </a:r>
          </a:p>
          <a:p>
            <a:pPr algn="just">
              <a:lnSpc>
                <a:spcPct val="150000"/>
              </a:lnSpc>
            </a:pPr>
            <a:r>
              <a:rPr lang="pt-BR" sz="2000" dirty="0" smtClean="0"/>
              <a:t>ASSESSORA E CONSULTORA DE ENTIDADES DO TERCEIRO SETOR ATUANDO NO ESTADO DO CEARÁ E MARANHÃO.</a:t>
            </a:r>
            <a:endParaRPr lang="pt-BR" sz="2000" dirty="0"/>
          </a:p>
        </p:txBody>
      </p:sp>
    </p:spTree>
    <p:extLst>
      <p:ext uri="{BB962C8B-B14F-4D97-AF65-F5344CB8AC3E}">
        <p14:creationId xmlns:p14="http://schemas.microsoft.com/office/powerpoint/2010/main" val="42684075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4031873"/>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endParaRPr lang="pt-BR" sz="3200" dirty="0" smtClean="0">
              <a:latin typeface="Times New Roman" panose="02020603050405020304" pitchFamily="18" charset="0"/>
              <a:cs typeface="Times New Roman" panose="02020603050405020304" pitchFamily="18" charset="0"/>
            </a:endParaRPr>
          </a:p>
          <a:p>
            <a:pPr algn="just"/>
            <a:r>
              <a:rPr lang="pt-BR" sz="3200" dirty="0" smtClean="0">
                <a:latin typeface="Times New Roman" panose="02020603050405020304" pitchFamily="18" charset="0"/>
                <a:cs typeface="Times New Roman" panose="02020603050405020304" pitchFamily="18" charset="0"/>
              </a:rPr>
              <a:t>A </a:t>
            </a:r>
            <a:r>
              <a:rPr lang="pt-BR" sz="3200" dirty="0">
                <a:latin typeface="Times New Roman" panose="02020603050405020304" pitchFamily="18" charset="0"/>
                <a:cs typeface="Times New Roman" panose="02020603050405020304" pitchFamily="18" charset="0"/>
              </a:rPr>
              <a:t>dotação inicial disponibilizada pelo instituidor/fundador em ativo monetário ou não monetário, no caso das fundações, é considerada doação patrimonial e reconhecida em conta do patrimônio social.</a:t>
            </a: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1057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4524315"/>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a:t>
            </a:r>
          </a:p>
          <a:p>
            <a:pPr algn="just"/>
            <a:endParaRPr lang="pt-BR" sz="3200" dirty="0" smtClean="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O trabalho voluntário, inclusive de membros integrantes dos órgãos da administração, no exercício de suas funções, deve ser reconhecido pelo valor justo da prestação do serviço como se tivesse ocorrido o desembolso financeiro.</a:t>
            </a: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5190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5509200"/>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NOTAS EXPLICATIVAS</a:t>
            </a:r>
          </a:p>
          <a:p>
            <a:pPr lvl="0" algn="just"/>
            <a:r>
              <a:rPr lang="pt-BR" sz="3200" dirty="0" smtClean="0"/>
              <a:t>As </a:t>
            </a:r>
            <a:r>
              <a:rPr lang="pt-BR" sz="3200" dirty="0"/>
              <a:t>Notas explicativas - (NE) contêm informação adicional em relação à apresentada nas demonstrações contábeis, elas oferecem descrições narrativas ou segregações e aberturas de itens divulgados nessas demonstrações e informação acerca de itens que não se enquadram nos critérios de reconhecimento nas demonstrações contábeis, portanto são necessárias e </a:t>
            </a:r>
            <a:r>
              <a:rPr lang="pt-BR" sz="3200" dirty="0" smtClean="0"/>
              <a:t>úteis</a:t>
            </a:r>
            <a:endParaRPr lang="pt-BR" sz="3200" dirty="0" smtClean="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8418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4770537"/>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NOTA </a:t>
            </a:r>
            <a:r>
              <a:rPr lang="pt-BR" sz="3200" b="1" dirty="0" smtClean="0">
                <a:latin typeface="Times New Roman" panose="02020603050405020304" pitchFamily="18" charset="0"/>
                <a:cs typeface="Times New Roman" panose="02020603050405020304" pitchFamily="18" charset="0"/>
              </a:rPr>
              <a:t>EXPLICATIVA</a:t>
            </a:r>
          </a:p>
          <a:p>
            <a:pPr lvl="0" algn="just"/>
            <a:r>
              <a:rPr lang="pt-BR" sz="3200" dirty="0" smtClean="0"/>
              <a:t>para </a:t>
            </a:r>
            <a:r>
              <a:rPr lang="pt-BR" sz="3200" dirty="0"/>
              <a:t>melhor entendimento e análise das demonstrações contábeis, ou seja, aplicáveis em todos os casos que forem pertinentes</a:t>
            </a:r>
            <a:r>
              <a:rPr lang="pt-BR" sz="3200" dirty="0" smtClean="0"/>
              <a:t>.</a:t>
            </a:r>
          </a:p>
          <a:p>
            <a:pPr lvl="0" algn="just"/>
            <a:r>
              <a:rPr lang="pt-BR" sz="3200" dirty="0" smtClean="0"/>
              <a:t>Artigo </a:t>
            </a:r>
            <a:r>
              <a:rPr lang="pt-BR" sz="3200" dirty="0"/>
              <a:t>176 da lei </a:t>
            </a:r>
            <a:r>
              <a:rPr lang="pt-BR" sz="3200" dirty="0" smtClean="0"/>
              <a:t>6.404/76</a:t>
            </a:r>
          </a:p>
          <a:p>
            <a:pPr lvl="0" algn="just"/>
            <a:endParaRPr lang="pt-BR" sz="2000" i="1" dirty="0" smtClean="0">
              <a:latin typeface="Times New Roman" panose="02020603050405020304" pitchFamily="18" charset="0"/>
              <a:cs typeface="Times New Roman" panose="02020603050405020304" pitchFamily="18" charset="0"/>
            </a:endParaRPr>
          </a:p>
          <a:p>
            <a:pPr lvl="0" algn="just"/>
            <a:r>
              <a:rPr lang="pt-BR" sz="2000" i="1" dirty="0"/>
              <a:t>§</a:t>
            </a:r>
            <a:r>
              <a:rPr lang="pt-BR" sz="2000" i="1" dirty="0" smtClean="0">
                <a:latin typeface="Times New Roman" panose="02020603050405020304" pitchFamily="18" charset="0"/>
                <a:cs typeface="Times New Roman" panose="02020603050405020304" pitchFamily="18" charset="0"/>
              </a:rPr>
              <a:t>4º </a:t>
            </a:r>
            <a:r>
              <a:rPr lang="pt-BR" sz="2000" i="1" dirty="0">
                <a:latin typeface="Times New Roman" panose="02020603050405020304" pitchFamily="18" charset="0"/>
                <a:cs typeface="Times New Roman" panose="02020603050405020304" pitchFamily="18" charset="0"/>
              </a:rPr>
              <a:t>As demonstrações serão complementadas por notas explicativas e outros quadros analíticos ou demonstrações contábeis necessários para esclarecimento da situação patrimonial e dos resultados do exercício</a:t>
            </a:r>
            <a:r>
              <a:rPr lang="pt-BR" sz="2000" i="1" dirty="0" smtClean="0">
                <a:latin typeface="Times New Roman" panose="02020603050405020304" pitchFamily="18" charset="0"/>
                <a:cs typeface="Times New Roman" panose="02020603050405020304" pitchFamily="18" charset="0"/>
              </a:rPr>
              <a:t>.</a:t>
            </a:r>
            <a:endParaRPr lang="pt-BR" sz="2000" b="1" dirty="0" smtClean="0">
              <a:latin typeface="Times New Roman" panose="02020603050405020304" pitchFamily="18" charset="0"/>
              <a:cs typeface="Times New Roman" panose="02020603050405020304" pitchFamily="18" charset="0"/>
            </a:endParaRPr>
          </a:p>
          <a:p>
            <a:pPr algn="just"/>
            <a:endParaRPr lang="pt-BR" sz="3200" dirty="0" smtClean="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36462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5262979"/>
          </a:xfrm>
          <a:prstGeom prst="rect">
            <a:avLst/>
          </a:prstGeom>
          <a:noFill/>
        </p:spPr>
        <p:txBody>
          <a:bodyPr wrap="square" rtlCol="0">
            <a:spAutoFit/>
          </a:bodyPr>
          <a:lstStyle/>
          <a:p>
            <a:pPr algn="just">
              <a:lnSpc>
                <a:spcPct val="150000"/>
              </a:lnSpc>
            </a:pPr>
            <a:r>
              <a:rPr lang="pt-BR" sz="3200" dirty="0"/>
              <a:t>(a)  contexto operacional da entidade</a:t>
            </a:r>
            <a:r>
              <a:rPr lang="pt-BR" sz="3200" dirty="0" smtClean="0"/>
              <a:t>, incluindo </a:t>
            </a:r>
            <a:r>
              <a:rPr lang="pt-BR" sz="3200" dirty="0"/>
              <a:t>a natureza social e econômica e os objetivos sociais; </a:t>
            </a:r>
          </a:p>
          <a:p>
            <a:pPr algn="just">
              <a:lnSpc>
                <a:spcPct val="150000"/>
              </a:lnSpc>
            </a:pPr>
            <a:r>
              <a:rPr lang="pt-BR" sz="3200" dirty="0"/>
              <a:t>(b)  os critérios de apuração da receita e da despesa, especialmente com gratuidade, doação, subvenção, contribuição e aplicação de recursos; </a:t>
            </a:r>
          </a:p>
        </p:txBody>
      </p:sp>
    </p:spTree>
    <p:extLst>
      <p:ext uri="{BB962C8B-B14F-4D97-AF65-F5344CB8AC3E}">
        <p14:creationId xmlns:p14="http://schemas.microsoft.com/office/powerpoint/2010/main" val="36339268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3697166"/>
          </a:xfrm>
          <a:prstGeom prst="rect">
            <a:avLst/>
          </a:prstGeom>
          <a:noFill/>
        </p:spPr>
        <p:txBody>
          <a:bodyPr wrap="square" rtlCol="0">
            <a:spAutoFit/>
          </a:bodyPr>
          <a:lstStyle/>
          <a:p>
            <a:pPr algn="just">
              <a:lnSpc>
                <a:spcPct val="150000"/>
              </a:lnSpc>
            </a:pPr>
            <a:r>
              <a:rPr lang="pt-BR" sz="3200" dirty="0" smtClean="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c)  relação dos tributos objeto de renúncia fiscal; (Alterada pela ITG 2002 (R1)) </a:t>
            </a:r>
          </a:p>
          <a:p>
            <a:pPr algn="just">
              <a:lnSpc>
                <a:spcPct val="150000"/>
              </a:lnSpc>
            </a:pPr>
            <a:r>
              <a:rPr lang="pt-BR" sz="3200" dirty="0">
                <a:latin typeface="Times New Roman" panose="02020603050405020304" pitchFamily="18" charset="0"/>
                <a:cs typeface="Times New Roman" panose="02020603050405020304" pitchFamily="18" charset="0"/>
              </a:rPr>
              <a:t>(d)  as subvenções recebidas pela entidade, a aplicação dos recursos e as responsabilidades decorrentes dessas subvenções</a:t>
            </a:r>
            <a:r>
              <a:rPr lang="pt-BR" sz="3200" dirty="0" smtClean="0">
                <a:latin typeface="Times New Roman" panose="02020603050405020304" pitchFamily="18" charset="0"/>
                <a:cs typeface="Times New Roman" panose="02020603050405020304" pitchFamily="18" charset="0"/>
              </a:rPr>
              <a:t>;</a:t>
            </a:r>
            <a:endParaRPr lang="pt-B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57417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3697166"/>
          </a:xfrm>
          <a:prstGeom prst="rect">
            <a:avLst/>
          </a:prstGeom>
          <a:noFill/>
        </p:spPr>
        <p:txBody>
          <a:bodyPr wrap="square" rtlCol="0">
            <a:spAutoFit/>
          </a:bodyPr>
          <a:lstStyle/>
          <a:p>
            <a:pPr algn="just">
              <a:lnSpc>
                <a:spcPct val="150000"/>
              </a:lnSpc>
            </a:pPr>
            <a:r>
              <a:rPr lang="pt-BR" sz="3200" dirty="0" smtClean="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e)  os recursos de aplicação restrita e as responsabilidades decorrentes de tais recursos; </a:t>
            </a:r>
          </a:p>
          <a:p>
            <a:pPr algn="just">
              <a:lnSpc>
                <a:spcPct val="150000"/>
              </a:lnSpc>
            </a:pPr>
            <a:r>
              <a:rPr lang="pt-BR" sz="3200" dirty="0">
                <a:latin typeface="Times New Roman" panose="02020603050405020304" pitchFamily="18" charset="0"/>
                <a:cs typeface="Times New Roman" panose="02020603050405020304" pitchFamily="18" charset="0"/>
              </a:rPr>
              <a:t>(f)   os recursos sujeitos a restrição ou vinculação por parte do doador; </a:t>
            </a:r>
          </a:p>
        </p:txBody>
      </p:sp>
    </p:spTree>
    <p:extLst>
      <p:ext uri="{BB962C8B-B14F-4D97-AF65-F5344CB8AC3E}">
        <p14:creationId xmlns:p14="http://schemas.microsoft.com/office/powerpoint/2010/main" val="36873701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3046988"/>
          </a:xfrm>
          <a:prstGeom prst="rect">
            <a:avLst/>
          </a:prstGeom>
          <a:noFill/>
        </p:spPr>
        <p:txBody>
          <a:bodyPr wrap="square" rtlCol="0">
            <a:spAutoFit/>
          </a:bodyPr>
          <a:lstStyle/>
          <a:p>
            <a:pPr algn="just"/>
            <a:r>
              <a:rPr lang="pt-BR" sz="3200" dirty="0" smtClean="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g)  eventos subsequentes à data do encerramento do exercício que tenham, ou possam vir a ter, efeito relevante sobre a situação financeira e os resultados futuros da entidade;</a:t>
            </a: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36787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4278094"/>
          </a:xfrm>
          <a:prstGeom prst="rect">
            <a:avLst/>
          </a:prstGeom>
          <a:noFill/>
        </p:spPr>
        <p:txBody>
          <a:bodyPr wrap="square" rtlCol="0">
            <a:spAutoFit/>
          </a:bodyPr>
          <a:lstStyle/>
          <a:p>
            <a:pPr marL="514350" indent="-514350" algn="just">
              <a:lnSpc>
                <a:spcPct val="150000"/>
              </a:lnSpc>
              <a:buAutoNum type="alphaLcParenBoth" startAt="8"/>
            </a:pPr>
            <a:r>
              <a:rPr lang="pt-BR" sz="3200" dirty="0" smtClean="0">
                <a:latin typeface="Times New Roman" panose="02020603050405020304" pitchFamily="18" charset="0"/>
                <a:cs typeface="Times New Roman" panose="02020603050405020304" pitchFamily="18" charset="0"/>
              </a:rPr>
              <a:t>as </a:t>
            </a:r>
            <a:r>
              <a:rPr lang="pt-BR" sz="3200" dirty="0">
                <a:latin typeface="Times New Roman" panose="02020603050405020304" pitchFamily="18" charset="0"/>
                <a:cs typeface="Times New Roman" panose="02020603050405020304" pitchFamily="18" charset="0"/>
              </a:rPr>
              <a:t>taxas de juros, as datas de vencimento e as garantias das obrigações em longo prazo</a:t>
            </a:r>
            <a:r>
              <a:rPr lang="pt-BR" sz="3200" dirty="0" smtClean="0">
                <a:latin typeface="Times New Roman" panose="02020603050405020304" pitchFamily="18" charset="0"/>
                <a:cs typeface="Times New Roman" panose="02020603050405020304" pitchFamily="18" charset="0"/>
              </a:rPr>
              <a:t>;</a:t>
            </a:r>
          </a:p>
          <a:p>
            <a:pPr algn="just">
              <a:lnSpc>
                <a:spcPct val="150000"/>
              </a:lnSpc>
            </a:pPr>
            <a:r>
              <a:rPr lang="pt-BR" sz="3200" dirty="0" smtClean="0">
                <a:latin typeface="Times New Roman" panose="02020603050405020304" pitchFamily="18" charset="0"/>
                <a:cs typeface="Times New Roman" panose="02020603050405020304" pitchFamily="18" charset="0"/>
              </a:rPr>
              <a:t> </a:t>
            </a:r>
            <a:endParaRPr lang="pt-BR" sz="3200" dirty="0">
              <a:latin typeface="Times New Roman" panose="02020603050405020304" pitchFamily="18" charset="0"/>
              <a:cs typeface="Times New Roman" panose="02020603050405020304" pitchFamily="18" charset="0"/>
            </a:endParaRPr>
          </a:p>
          <a:p>
            <a:pPr algn="just">
              <a:lnSpc>
                <a:spcPct val="150000"/>
              </a:lnSpc>
            </a:pPr>
            <a:r>
              <a:rPr lang="pt-BR" sz="3200" dirty="0">
                <a:latin typeface="Times New Roman" panose="02020603050405020304" pitchFamily="18" charset="0"/>
                <a:cs typeface="Times New Roman" panose="02020603050405020304" pitchFamily="18" charset="0"/>
              </a:rPr>
              <a:t>(i) </a:t>
            </a:r>
            <a:r>
              <a:rPr lang="pt-BR" sz="3200" dirty="0" smtClean="0">
                <a:latin typeface="Times New Roman" panose="02020603050405020304" pitchFamily="18" charset="0"/>
                <a:cs typeface="Times New Roman" panose="02020603050405020304" pitchFamily="18" charset="0"/>
              </a:rPr>
              <a:t>informações </a:t>
            </a:r>
            <a:r>
              <a:rPr lang="pt-BR" sz="3200" dirty="0">
                <a:latin typeface="Times New Roman" panose="02020603050405020304" pitchFamily="18" charset="0"/>
                <a:cs typeface="Times New Roman" panose="02020603050405020304" pitchFamily="18" charset="0"/>
              </a:rPr>
              <a:t>sobre os seguros contratados;</a:t>
            </a: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75721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5016758"/>
          </a:xfrm>
          <a:prstGeom prst="rect">
            <a:avLst/>
          </a:prstGeom>
          <a:noFill/>
        </p:spPr>
        <p:txBody>
          <a:bodyPr wrap="square" rtlCol="0">
            <a:spAutoFit/>
          </a:bodyPr>
          <a:lstStyle/>
          <a:p>
            <a:pPr algn="just">
              <a:lnSpc>
                <a:spcPct val="150000"/>
              </a:lnSpc>
            </a:pPr>
            <a:r>
              <a:rPr lang="pt-BR" sz="3200" dirty="0">
                <a:latin typeface="Times New Roman" panose="02020603050405020304" pitchFamily="18" charset="0"/>
                <a:cs typeface="Times New Roman" panose="02020603050405020304" pitchFamily="18" charset="0"/>
              </a:rPr>
              <a:t>(j)   a entidade educacional de ensino superior deve evidenciar a adequação da receita com a despesa de pessoal, segundo parâmetros estabelecidos pela Lei das Diretrizes e Bases da Educação e sua regulamentação; </a:t>
            </a:r>
          </a:p>
          <a:p>
            <a:pPr algn="just">
              <a:lnSpc>
                <a:spcPct val="150000"/>
              </a:lnSpc>
            </a:pPr>
            <a:endParaRPr lang="pt-BR" sz="3200" dirty="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56294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16 - Marca - S&amp;C Assesssoria Contábil - Slides Power Point-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2" name="Title 1"/>
          <p:cNvSpPr>
            <a:spLocks noGrp="1"/>
          </p:cNvSpPr>
          <p:nvPr>
            <p:ph type="ctrTitle"/>
          </p:nvPr>
        </p:nvSpPr>
        <p:spPr>
          <a:xfrm>
            <a:off x="1742805" y="1961147"/>
            <a:ext cx="5957400" cy="2679233"/>
          </a:xfrm>
        </p:spPr>
        <p:txBody>
          <a:bodyPr>
            <a:normAutofit fontScale="90000"/>
          </a:bodyPr>
          <a:lstStyle/>
          <a:p>
            <a:pPr algn="l"/>
            <a:r>
              <a:rPr lang="pt-BR" sz="4000" b="1" dirty="0" smtClean="0"/>
              <a:t>NORMAS BRASILEIRA DE CONTABILIDADE </a:t>
            </a:r>
            <a:r>
              <a:rPr lang="pt-BR" sz="4000" b="1" dirty="0"/>
              <a:t>APLICADA AO TERCEIRO </a:t>
            </a:r>
            <a:r>
              <a:rPr lang="pt-BR" sz="4000" b="1" dirty="0" smtClean="0"/>
              <a:t>SETOR</a:t>
            </a:r>
            <a:r>
              <a:rPr lang="pt-BR" sz="3600" dirty="0"/>
              <a:t/>
            </a:r>
            <a:br>
              <a:rPr lang="pt-BR" sz="3600" dirty="0"/>
            </a:br>
            <a:r>
              <a:rPr lang="pt-BR" sz="4000" b="1" dirty="0" smtClean="0">
                <a:solidFill>
                  <a:schemeClr val="accent1">
                    <a:lumMod val="50000"/>
                  </a:schemeClr>
                </a:solidFill>
              </a:rPr>
              <a:t/>
            </a:r>
            <a:br>
              <a:rPr lang="pt-BR" sz="4000" b="1" dirty="0" smtClean="0">
                <a:solidFill>
                  <a:schemeClr val="accent1">
                    <a:lumMod val="50000"/>
                  </a:schemeClr>
                </a:solidFill>
              </a:rPr>
            </a:br>
            <a:endParaRPr lang="en-US" sz="4000" b="1" dirty="0">
              <a:solidFill>
                <a:schemeClr val="accent1">
                  <a:lumMod val="75000"/>
                </a:schemeClr>
              </a:solidFill>
            </a:endParaRPr>
          </a:p>
        </p:txBody>
      </p:sp>
    </p:spTree>
    <p:extLst>
      <p:ext uri="{BB962C8B-B14F-4D97-AF65-F5344CB8AC3E}">
        <p14:creationId xmlns:p14="http://schemas.microsoft.com/office/powerpoint/2010/main" val="24128756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4435830"/>
          </a:xfrm>
          <a:prstGeom prst="rect">
            <a:avLst/>
          </a:prstGeom>
          <a:noFill/>
        </p:spPr>
        <p:txBody>
          <a:bodyPr wrap="square" rtlCol="0">
            <a:spAutoFit/>
          </a:bodyPr>
          <a:lstStyle/>
          <a:p>
            <a:pPr algn="just">
              <a:lnSpc>
                <a:spcPct val="150000"/>
              </a:lnSpc>
            </a:pPr>
            <a:r>
              <a:rPr lang="pt-BR" sz="3200" dirty="0" smtClean="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k)   os critérios e procedimentos do registro contábil de depreciação, amortização e exaustão do ativo imobilizado, devendo ser observado a obrigatoriedade do reconhecimento com base em estimativa de sua vida útil</a:t>
            </a:r>
            <a:r>
              <a:rPr lang="pt-BR" sz="3200" dirty="0" smtClean="0">
                <a:latin typeface="Times New Roman" panose="02020603050405020304" pitchFamily="18" charset="0"/>
                <a:cs typeface="Times New Roman" panose="02020603050405020304" pitchFamily="18" charset="0"/>
              </a:rPr>
              <a:t>;</a:t>
            </a:r>
            <a:endParaRPr lang="pt-B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9423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6217087"/>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 da depreciação pela vida útil do bem</a:t>
            </a:r>
          </a:p>
          <a:p>
            <a:pPr lvl="0" algn="just"/>
            <a:r>
              <a:rPr lang="pt-BR" sz="3200" dirty="0">
                <a:hlinkClick r:id="rId3"/>
              </a:rPr>
              <a:t>Lei nº </a:t>
            </a:r>
            <a:r>
              <a:rPr lang="pt-BR" sz="3200" dirty="0" smtClean="0">
                <a:hlinkClick r:id="rId3"/>
              </a:rPr>
              <a:t>11.638/2007</a:t>
            </a:r>
            <a:endParaRPr lang="pt-BR" sz="3200" dirty="0" smtClean="0"/>
          </a:p>
          <a:p>
            <a:pPr lvl="0" algn="just"/>
            <a:endParaRPr lang="pt-BR" sz="1400" b="1" dirty="0">
              <a:latin typeface="Times New Roman" panose="02020603050405020304" pitchFamily="18" charset="0"/>
              <a:cs typeface="Times New Roman" panose="02020603050405020304" pitchFamily="18" charset="0"/>
            </a:endParaRPr>
          </a:p>
          <a:p>
            <a:pPr lvl="0" algn="just"/>
            <a:r>
              <a:rPr lang="pt-BR" sz="2400" b="1" dirty="0" smtClean="0">
                <a:latin typeface="Times New Roman" panose="02020603050405020304" pitchFamily="18" charset="0"/>
                <a:cs typeface="Times New Roman" panose="02020603050405020304" pitchFamily="18" charset="0"/>
              </a:rPr>
              <a:t>EXEMPLO:</a:t>
            </a:r>
          </a:p>
          <a:p>
            <a:pPr algn="just"/>
            <a:r>
              <a:rPr lang="pt-BR" sz="2400" dirty="0">
                <a:latin typeface="Times New Roman" panose="02020603050405020304" pitchFamily="18" charset="0"/>
                <a:cs typeface="Times New Roman" panose="02020603050405020304" pitchFamily="18" charset="0"/>
              </a:rPr>
              <a:t>Admita que determinada </a:t>
            </a:r>
            <a:r>
              <a:rPr lang="pt-BR" sz="2400" dirty="0" smtClean="0">
                <a:latin typeface="Times New Roman" panose="02020603050405020304" pitchFamily="18" charset="0"/>
                <a:cs typeface="Times New Roman" panose="02020603050405020304" pitchFamily="18" charset="0"/>
              </a:rPr>
              <a:t>instituição </a:t>
            </a:r>
            <a:r>
              <a:rPr lang="pt-BR" sz="2400" dirty="0">
                <a:latin typeface="Times New Roman" panose="02020603050405020304" pitchFamily="18" charset="0"/>
                <a:cs typeface="Times New Roman" panose="02020603050405020304" pitchFamily="18" charset="0"/>
              </a:rPr>
              <a:t>adquirisse, no ano de </a:t>
            </a:r>
            <a:r>
              <a:rPr lang="pt-BR" sz="2400" dirty="0" smtClean="0">
                <a:latin typeface="Times New Roman" panose="02020603050405020304" pitchFamily="18" charset="0"/>
                <a:cs typeface="Times New Roman" panose="02020603050405020304" pitchFamily="18" charset="0"/>
              </a:rPr>
              <a:t>2016, </a:t>
            </a:r>
            <a:r>
              <a:rPr lang="pt-BR" sz="2400" dirty="0">
                <a:latin typeface="Times New Roman" panose="02020603050405020304" pitchFamily="18" charset="0"/>
                <a:cs typeface="Times New Roman" panose="02020603050405020304" pitchFamily="18" charset="0"/>
              </a:rPr>
              <a:t>um veículo </a:t>
            </a:r>
            <a:r>
              <a:rPr lang="pt-BR" sz="2400" dirty="0" smtClean="0">
                <a:latin typeface="Times New Roman" panose="02020603050405020304" pitchFamily="18" charset="0"/>
                <a:cs typeface="Times New Roman" panose="02020603050405020304" pitchFamily="18" charset="0"/>
              </a:rPr>
              <a:t>para </a:t>
            </a:r>
            <a:r>
              <a:rPr lang="pt-BR" sz="2400" dirty="0">
                <a:latin typeface="Times New Roman" panose="02020603050405020304" pitchFamily="18" charset="0"/>
                <a:cs typeface="Times New Roman" panose="02020603050405020304" pitchFamily="18" charset="0"/>
              </a:rPr>
              <a:t>o transporte </a:t>
            </a:r>
            <a:r>
              <a:rPr lang="pt-BR" sz="2400" dirty="0" smtClean="0">
                <a:latin typeface="Times New Roman" panose="02020603050405020304" pitchFamily="18" charset="0"/>
                <a:cs typeface="Times New Roman" panose="02020603050405020304" pitchFamily="18" charset="0"/>
              </a:rPr>
              <a:t>dos assistidos e </a:t>
            </a:r>
            <a:r>
              <a:rPr lang="pt-BR" sz="2400" dirty="0">
                <a:latin typeface="Times New Roman" panose="02020603050405020304" pitchFamily="18" charset="0"/>
                <a:cs typeface="Times New Roman" panose="02020603050405020304" pitchFamily="18" charset="0"/>
              </a:rPr>
              <a:t>que tenha pago por ele o montante de R$ 60.000,00</a:t>
            </a:r>
            <a:r>
              <a:rPr lang="pt-BR" sz="2400" dirty="0" smtClean="0">
                <a:latin typeface="Times New Roman" panose="02020603050405020304" pitchFamily="18" charset="0"/>
                <a:cs typeface="Times New Roman" panose="02020603050405020304" pitchFamily="18" charset="0"/>
              </a:rPr>
              <a:t>.</a:t>
            </a:r>
          </a:p>
          <a:p>
            <a:pPr algn="just"/>
            <a:r>
              <a:rPr lang="pt-BR" sz="2000" dirty="0">
                <a:latin typeface="Times New Roman" panose="02020603050405020304" pitchFamily="18" charset="0"/>
                <a:cs typeface="Times New Roman" panose="02020603050405020304" pitchFamily="18" charset="0"/>
              </a:rPr>
              <a:t>Neste caso, vamos admitir, que através da tabela oficial de avaliação dos veículos usados, identificamos que em média este veículo poderá ser comercializado por R$ 20.000,00 o que representaria o nosso residual ao final da vida útil do bem.</a:t>
            </a:r>
          </a:p>
          <a:p>
            <a:pPr algn="just"/>
            <a:endParaRPr lang="pt-BR" sz="2400" dirty="0"/>
          </a:p>
          <a:p>
            <a:pPr lvl="0" algn="just"/>
            <a:endParaRPr lang="pt-BR" sz="2400" b="1" dirty="0" smtClean="0">
              <a:latin typeface="Times New Roman" panose="02020603050405020304" pitchFamily="18" charset="0"/>
              <a:cs typeface="Times New Roman" panose="02020603050405020304" pitchFamily="18" charset="0"/>
            </a:endParaRPr>
          </a:p>
          <a:p>
            <a:pPr algn="just"/>
            <a:endParaRPr lang="pt-BR" sz="3200" dirty="0" smtClean="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80083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5724644"/>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 da depreciação pela vida útil do bem</a:t>
            </a:r>
          </a:p>
          <a:p>
            <a:pPr lvl="0" algn="just"/>
            <a:r>
              <a:rPr lang="pt-BR" sz="3200" dirty="0">
                <a:hlinkClick r:id="rId3"/>
              </a:rPr>
              <a:t>Lei nº </a:t>
            </a:r>
            <a:r>
              <a:rPr lang="pt-BR" sz="3200" dirty="0" smtClean="0">
                <a:hlinkClick r:id="rId3"/>
              </a:rPr>
              <a:t>11.638/2007</a:t>
            </a:r>
            <a:endParaRPr lang="pt-BR" sz="3200" dirty="0" smtClean="0"/>
          </a:p>
          <a:p>
            <a:pPr lvl="0" algn="just"/>
            <a:endParaRPr lang="pt-BR" sz="1400" b="1" dirty="0">
              <a:latin typeface="Times New Roman" panose="02020603050405020304" pitchFamily="18" charset="0"/>
              <a:cs typeface="Times New Roman" panose="02020603050405020304" pitchFamily="18" charset="0"/>
            </a:endParaRPr>
          </a:p>
          <a:p>
            <a:pPr lvl="0" algn="just"/>
            <a:r>
              <a:rPr lang="pt-BR" sz="2400" b="1" dirty="0" smtClean="0">
                <a:latin typeface="Times New Roman" panose="02020603050405020304" pitchFamily="18" charset="0"/>
                <a:cs typeface="Times New Roman" panose="02020603050405020304" pitchFamily="18" charset="0"/>
              </a:rPr>
              <a:t>EXEMPLO:</a:t>
            </a:r>
          </a:p>
          <a:p>
            <a:r>
              <a:rPr lang="pt-BR" sz="2400" dirty="0">
                <a:latin typeface="Times New Roman" panose="02020603050405020304" pitchFamily="18" charset="0"/>
                <a:cs typeface="Times New Roman" panose="02020603050405020304" pitchFamily="18" charset="0"/>
              </a:rPr>
              <a:t>Desta forma o valor que será reconhecido na contabilidade como quota mensal da depreciação será de R$ 833,33 e não R$ 1.250,00 se a depreciação fosse apurada pelo valor de compra do veículo.</a:t>
            </a:r>
          </a:p>
          <a:p>
            <a:r>
              <a:rPr lang="pt-BR" sz="2400" dirty="0">
                <a:latin typeface="Times New Roman" panose="02020603050405020304" pitchFamily="18" charset="0"/>
                <a:cs typeface="Times New Roman" panose="02020603050405020304" pitchFamily="18" charset="0"/>
              </a:rPr>
              <a:t>R$ 40.000,00 – Base de cálculo </a:t>
            </a:r>
            <a:br>
              <a:rPr lang="pt-BR" sz="2400" dirty="0">
                <a:latin typeface="Times New Roman" panose="02020603050405020304" pitchFamily="18" charset="0"/>
                <a:cs typeface="Times New Roman" panose="02020603050405020304" pitchFamily="18" charset="0"/>
              </a:rPr>
            </a:br>
            <a:r>
              <a:rPr lang="pt-BR" sz="2400" dirty="0">
                <a:latin typeface="Times New Roman" panose="02020603050405020304" pitchFamily="18" charset="0"/>
                <a:cs typeface="Times New Roman" panose="02020603050405020304" pitchFamily="18" charset="0"/>
              </a:rPr>
              <a:t>25% – Taxa de depreciação anual </a:t>
            </a:r>
            <a:br>
              <a:rPr lang="pt-BR" sz="2400" dirty="0">
                <a:latin typeface="Times New Roman" panose="02020603050405020304" pitchFamily="18" charset="0"/>
                <a:cs typeface="Times New Roman" panose="02020603050405020304" pitchFamily="18" charset="0"/>
              </a:rPr>
            </a:br>
            <a:endParaRPr lang="pt-BR" sz="2400" b="1" dirty="0" smtClean="0">
              <a:latin typeface="Times New Roman" panose="02020603050405020304" pitchFamily="18" charset="0"/>
              <a:cs typeface="Times New Roman" panose="02020603050405020304" pitchFamily="18" charset="0"/>
            </a:endParaRPr>
          </a:p>
          <a:p>
            <a:pPr algn="just"/>
            <a:endParaRPr lang="pt-BR" sz="3200" dirty="0" smtClean="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55520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5724644"/>
          </a:xfrm>
          <a:prstGeom prst="rect">
            <a:avLst/>
          </a:prstGeom>
          <a:noFill/>
        </p:spPr>
        <p:txBody>
          <a:bodyPr wrap="square" rtlCol="0">
            <a:spAutoFit/>
          </a:bodyPr>
          <a:lstStyle/>
          <a:p>
            <a:pPr lvl="0" algn="just"/>
            <a:r>
              <a:rPr lang="pt-BR" sz="3200" b="1" dirty="0" smtClean="0">
                <a:latin typeface="Times New Roman" panose="02020603050405020304" pitchFamily="18" charset="0"/>
                <a:cs typeface="Times New Roman" panose="02020603050405020304" pitchFamily="18" charset="0"/>
              </a:rPr>
              <a:t>Reconhecimento da depreciação pela vida útil do bem</a:t>
            </a:r>
          </a:p>
          <a:p>
            <a:pPr lvl="0" algn="just"/>
            <a:r>
              <a:rPr lang="pt-BR" sz="3200" dirty="0">
                <a:hlinkClick r:id="rId3"/>
              </a:rPr>
              <a:t>Lei nº </a:t>
            </a:r>
            <a:r>
              <a:rPr lang="pt-BR" sz="3200" dirty="0" smtClean="0">
                <a:hlinkClick r:id="rId3"/>
              </a:rPr>
              <a:t>11.638/2007</a:t>
            </a:r>
            <a:endParaRPr lang="pt-BR" sz="3200" dirty="0" smtClean="0"/>
          </a:p>
          <a:p>
            <a:pPr lvl="0" algn="just"/>
            <a:endParaRPr lang="pt-BR" sz="1400" b="1" dirty="0">
              <a:latin typeface="Times New Roman" panose="02020603050405020304" pitchFamily="18" charset="0"/>
              <a:cs typeface="Times New Roman" panose="02020603050405020304" pitchFamily="18" charset="0"/>
            </a:endParaRPr>
          </a:p>
          <a:p>
            <a:pPr lvl="0" algn="just"/>
            <a:r>
              <a:rPr lang="pt-BR" sz="2400" b="1" dirty="0" smtClean="0">
                <a:latin typeface="Times New Roman" panose="02020603050405020304" pitchFamily="18" charset="0"/>
                <a:cs typeface="Times New Roman" panose="02020603050405020304" pitchFamily="18" charset="0"/>
              </a:rPr>
              <a:t>EXEMPLO:</a:t>
            </a:r>
          </a:p>
          <a:p>
            <a:pPr algn="just"/>
            <a:r>
              <a:rPr lang="pt-BR" sz="2400" dirty="0" smtClean="0">
                <a:latin typeface="Times New Roman" panose="02020603050405020304" pitchFamily="18" charset="0"/>
                <a:cs typeface="Times New Roman" panose="02020603050405020304" pitchFamily="18" charset="0"/>
              </a:rPr>
              <a:t>25</a:t>
            </a:r>
            <a:r>
              <a:rPr lang="pt-BR" sz="2400" dirty="0">
                <a:latin typeface="Times New Roman" panose="02020603050405020304" pitchFamily="18" charset="0"/>
                <a:cs typeface="Times New Roman" panose="02020603050405020304" pitchFamily="18" charset="0"/>
              </a:rPr>
              <a:t>% – Taxa de depreciação anual </a:t>
            </a:r>
            <a:br>
              <a:rPr lang="pt-BR" sz="2400" dirty="0">
                <a:latin typeface="Times New Roman" panose="02020603050405020304" pitchFamily="18" charset="0"/>
                <a:cs typeface="Times New Roman" panose="02020603050405020304" pitchFamily="18" charset="0"/>
              </a:rPr>
            </a:br>
            <a:r>
              <a:rPr lang="pt-BR" sz="2400" dirty="0">
                <a:latin typeface="Times New Roman" panose="02020603050405020304" pitchFamily="18" charset="0"/>
                <a:cs typeface="Times New Roman" panose="02020603050405020304" pitchFamily="18" charset="0"/>
              </a:rPr>
              <a:t>R$ 10.000,00 – Depreciação Anual (40.000,00 x 25% = 10.000,00) </a:t>
            </a:r>
            <a:br>
              <a:rPr lang="pt-BR" sz="2400" dirty="0">
                <a:latin typeface="Times New Roman" panose="02020603050405020304" pitchFamily="18" charset="0"/>
                <a:cs typeface="Times New Roman" panose="02020603050405020304" pitchFamily="18" charset="0"/>
              </a:rPr>
            </a:br>
            <a:r>
              <a:rPr lang="pt-BR" sz="2400" dirty="0">
                <a:latin typeface="Times New Roman" panose="02020603050405020304" pitchFamily="18" charset="0"/>
                <a:cs typeface="Times New Roman" panose="02020603050405020304" pitchFamily="18" charset="0"/>
              </a:rPr>
              <a:t>R$ 833,33 – Depreciação mensal a ser reconhecida contabilmente (10.000,00 / 12 = 833,33)</a:t>
            </a:r>
          </a:p>
          <a:p>
            <a:pPr algn="just"/>
            <a:endParaRPr lang="pt-BR" sz="2400" dirty="0">
              <a:latin typeface="Times New Roman" panose="02020603050405020304" pitchFamily="18" charset="0"/>
              <a:cs typeface="Times New Roman" panose="02020603050405020304" pitchFamily="18" charset="0"/>
            </a:endParaRPr>
          </a:p>
          <a:p>
            <a:pPr lvl="0" algn="just"/>
            <a:endParaRPr lang="pt-BR" sz="2400" b="1" dirty="0" smtClean="0">
              <a:latin typeface="Times New Roman" panose="02020603050405020304" pitchFamily="18" charset="0"/>
              <a:cs typeface="Times New Roman" panose="02020603050405020304" pitchFamily="18" charset="0"/>
            </a:endParaRPr>
          </a:p>
          <a:p>
            <a:pPr algn="just"/>
            <a:endParaRPr lang="pt-BR" sz="3200" dirty="0" smtClean="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33768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2219838"/>
          </a:xfrm>
          <a:prstGeom prst="rect">
            <a:avLst/>
          </a:prstGeom>
          <a:noFill/>
        </p:spPr>
        <p:txBody>
          <a:bodyPr wrap="square" rtlCol="0">
            <a:spAutoFit/>
          </a:bodyPr>
          <a:lstStyle/>
          <a:p>
            <a:pPr algn="just">
              <a:lnSpc>
                <a:spcPct val="150000"/>
              </a:lnSpc>
            </a:pPr>
            <a:r>
              <a:rPr lang="pt-BR" sz="3200" dirty="0" smtClean="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l)  segregar os atendimentos com recursos próprios dos demais atendimentos realizados pela entidade; </a:t>
            </a:r>
          </a:p>
        </p:txBody>
      </p:sp>
    </p:spTree>
    <p:extLst>
      <p:ext uri="{BB962C8B-B14F-4D97-AF65-F5344CB8AC3E}">
        <p14:creationId xmlns:p14="http://schemas.microsoft.com/office/powerpoint/2010/main" val="3904868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4524315"/>
          </a:xfrm>
          <a:prstGeom prst="rect">
            <a:avLst/>
          </a:prstGeom>
          <a:noFill/>
        </p:spPr>
        <p:txBody>
          <a:bodyPr wrap="square" rtlCol="0">
            <a:spAutoFit/>
          </a:bodyPr>
          <a:lstStyle/>
          <a:p>
            <a:pPr algn="just"/>
            <a:r>
              <a:rPr lang="pt-BR" sz="3200" dirty="0" smtClean="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m) todas as gratuidades praticadas devem ser registradas de forma segregada, destacando aquelas que devem ser utilizadas na prestação de contas nos órgãos governamentais, apresentando dados quantitativos, ou seja, valores dos benefícios, número de atendidos, número de atendimentos, número de bolsistas com valores e percentuais representativos;</a:t>
            </a:r>
          </a:p>
          <a:p>
            <a:pPr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2494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626374"/>
            <a:ext cx="7736304" cy="3293209"/>
          </a:xfrm>
          <a:prstGeom prst="rect">
            <a:avLst/>
          </a:prstGeom>
          <a:noFill/>
        </p:spPr>
        <p:txBody>
          <a:bodyPr wrap="square" rtlCol="0">
            <a:spAutoFit/>
          </a:bodyPr>
          <a:lstStyle/>
          <a:p>
            <a:pPr algn="just"/>
            <a:r>
              <a:rPr lang="pt-BR" sz="3200" dirty="0" smtClean="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n)  a entidade deve demonstrar, comparativamente, o custo e o valor reconhecido quando este valor não cobrir os custos dos serviços prestados</a:t>
            </a:r>
            <a:r>
              <a:rPr lang="pt-BR" sz="3200" dirty="0"/>
              <a:t>.</a:t>
            </a:r>
          </a:p>
          <a:p>
            <a:pPr algn="just">
              <a:lnSpc>
                <a:spcPct val="150000"/>
              </a:lnSpc>
            </a:pPr>
            <a:endParaRPr lang="pt-BR" sz="3200" dirty="0">
              <a:latin typeface="Times New Roman" panose="02020603050405020304" pitchFamily="18" charset="0"/>
              <a:cs typeface="Times New Roman" panose="02020603050405020304" pitchFamily="18" charset="0"/>
            </a:endParaRPr>
          </a:p>
          <a:p>
            <a:pPr lvl="0" algn="just"/>
            <a:endParaRPr lang="pt-BR"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01710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1077218"/>
          </a:xfrm>
          <a:prstGeom prst="rect">
            <a:avLst/>
          </a:prstGeom>
          <a:noFill/>
        </p:spPr>
        <p:txBody>
          <a:bodyPr wrap="square" rtlCol="0">
            <a:spAutoFit/>
          </a:bodyPr>
          <a:lstStyle/>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pic>
        <p:nvPicPr>
          <p:cNvPr id="3" name="Imagem 2"/>
          <p:cNvPicPr>
            <a:picLocks noChangeAspect="1"/>
          </p:cNvPicPr>
          <p:nvPr/>
        </p:nvPicPr>
        <p:blipFill>
          <a:blip r:embed="rId3"/>
          <a:stretch>
            <a:fillRect/>
          </a:stretch>
        </p:blipFill>
        <p:spPr>
          <a:xfrm>
            <a:off x="1357312" y="1548460"/>
            <a:ext cx="6429375" cy="6604940"/>
          </a:xfrm>
          <a:prstGeom prst="rect">
            <a:avLst/>
          </a:prstGeom>
        </p:spPr>
      </p:pic>
    </p:spTree>
    <p:extLst>
      <p:ext uri="{BB962C8B-B14F-4D97-AF65-F5344CB8AC3E}">
        <p14:creationId xmlns:p14="http://schemas.microsoft.com/office/powerpoint/2010/main" val="1618934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1077218"/>
          </a:xfrm>
          <a:prstGeom prst="rect">
            <a:avLst/>
          </a:prstGeom>
          <a:noFill/>
        </p:spPr>
        <p:txBody>
          <a:bodyPr wrap="square" rtlCol="0">
            <a:spAutoFit/>
          </a:bodyPr>
          <a:lstStyle/>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pic>
        <p:nvPicPr>
          <p:cNvPr id="4" name="Imagem 3"/>
          <p:cNvPicPr>
            <a:picLocks noChangeAspect="1"/>
          </p:cNvPicPr>
          <p:nvPr/>
        </p:nvPicPr>
        <p:blipFill>
          <a:blip r:embed="rId3"/>
          <a:stretch>
            <a:fillRect/>
          </a:stretch>
        </p:blipFill>
        <p:spPr>
          <a:xfrm>
            <a:off x="545910" y="1656475"/>
            <a:ext cx="7683690" cy="4198415"/>
          </a:xfrm>
          <a:prstGeom prst="rect">
            <a:avLst/>
          </a:prstGeom>
        </p:spPr>
      </p:pic>
    </p:spTree>
    <p:extLst>
      <p:ext uri="{BB962C8B-B14F-4D97-AF65-F5344CB8AC3E}">
        <p14:creationId xmlns:p14="http://schemas.microsoft.com/office/powerpoint/2010/main" val="3752710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989283" y="579257"/>
            <a:ext cx="7556140" cy="1077218"/>
          </a:xfrm>
          <a:prstGeom prst="rect">
            <a:avLst/>
          </a:prstGeom>
          <a:noFill/>
        </p:spPr>
        <p:txBody>
          <a:bodyPr wrap="square" rtlCol="0">
            <a:spAutoFit/>
          </a:bodyPr>
          <a:lstStyle/>
          <a:p>
            <a:pPr algn="ctr"/>
            <a:r>
              <a:rPr lang="pt-BR" sz="3200" b="1" dirty="0">
                <a:latin typeface="Times New Roman" panose="02020603050405020304" pitchFamily="18" charset="0"/>
                <a:cs typeface="Times New Roman" panose="02020603050405020304" pitchFamily="18" charset="0"/>
              </a:rPr>
              <a:t>ITG 2002 (R1) – ENTIDADE SEM FINALIDADE DE LUCROS</a:t>
            </a:r>
            <a:endParaRPr lang="pt-BR" sz="3200" dirty="0">
              <a:solidFill>
                <a:schemeClr val="tx2">
                  <a:lumMod val="50000"/>
                </a:schemeClr>
              </a:solidFill>
            </a:endParaRPr>
          </a:p>
        </p:txBody>
      </p:sp>
      <p:cxnSp>
        <p:nvCxnSpPr>
          <p:cNvPr id="10" name="Conector reto 9"/>
          <p:cNvCxnSpPr/>
          <p:nvPr/>
        </p:nvCxnSpPr>
        <p:spPr>
          <a:xfrm>
            <a:off x="661737" y="1548460"/>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49206"/>
            <a:ext cx="7736304" cy="1077218"/>
          </a:xfrm>
          <a:prstGeom prst="rect">
            <a:avLst/>
          </a:prstGeom>
          <a:noFill/>
        </p:spPr>
        <p:txBody>
          <a:bodyPr wrap="square" rtlCol="0">
            <a:spAutoFit/>
          </a:bodyPr>
          <a:lstStyle/>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pic>
        <p:nvPicPr>
          <p:cNvPr id="3" name="Imagem 2"/>
          <p:cNvPicPr>
            <a:picLocks noChangeAspect="1"/>
          </p:cNvPicPr>
          <p:nvPr/>
        </p:nvPicPr>
        <p:blipFill>
          <a:blip r:embed="rId3"/>
          <a:stretch>
            <a:fillRect/>
          </a:stretch>
        </p:blipFill>
        <p:spPr>
          <a:xfrm>
            <a:off x="859810" y="1548460"/>
            <a:ext cx="7685614" cy="4988818"/>
          </a:xfrm>
          <a:prstGeom prst="rect">
            <a:avLst/>
          </a:prstGeom>
        </p:spPr>
      </p:pic>
    </p:spTree>
    <p:extLst>
      <p:ext uri="{BB962C8B-B14F-4D97-AF65-F5344CB8AC3E}">
        <p14:creationId xmlns:p14="http://schemas.microsoft.com/office/powerpoint/2010/main" val="2908001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661737" y="601037"/>
            <a:ext cx="7556140" cy="553998"/>
          </a:xfrm>
          <a:prstGeom prst="rect">
            <a:avLst/>
          </a:prstGeom>
          <a:noFill/>
        </p:spPr>
        <p:txBody>
          <a:bodyPr wrap="square" rtlCol="0">
            <a:spAutoFit/>
          </a:bodyPr>
          <a:lstStyle/>
          <a:p>
            <a:pPr algn="ctr"/>
            <a:r>
              <a:rPr lang="pt-BR" sz="3000" b="1" dirty="0" smtClean="0">
                <a:solidFill>
                  <a:schemeClr val="tx2">
                    <a:lumMod val="50000"/>
                  </a:schemeClr>
                </a:solidFill>
              </a:rPr>
              <a:t>TERCEIRO SETOR – AFINAL QUEM É?</a:t>
            </a:r>
            <a:endParaRPr lang="pt-BR" sz="3000" b="1" dirty="0">
              <a:solidFill>
                <a:schemeClr val="tx2">
                  <a:lumMod val="50000"/>
                </a:schemeClr>
              </a:solidFill>
            </a:endParaRPr>
          </a:p>
        </p:txBody>
      </p:sp>
      <p:cxnSp>
        <p:nvCxnSpPr>
          <p:cNvPr id="10" name="Conector reto 9"/>
          <p:cNvCxnSpPr/>
          <p:nvPr/>
        </p:nvCxnSpPr>
        <p:spPr>
          <a:xfrm>
            <a:off x="661737" y="1193612"/>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271537"/>
            <a:ext cx="7736304" cy="1569660"/>
          </a:xfrm>
          <a:prstGeom prst="rect">
            <a:avLst/>
          </a:prstGeom>
          <a:noFill/>
        </p:spPr>
        <p:txBody>
          <a:bodyPr wrap="square" rtlCol="0">
            <a:spAutoFit/>
          </a:bodyPr>
          <a:lstStyle/>
          <a:p>
            <a:pPr algn="just"/>
            <a:endParaRPr lang="pt-BR" sz="3200" dirty="0">
              <a:latin typeface="Times New Roman" panose="02020603050405020304" pitchFamily="18" charset="0"/>
              <a:cs typeface="Times New Roman" panose="02020603050405020304" pitchFamily="18" charset="0"/>
            </a:endParaRPr>
          </a:p>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pic>
        <p:nvPicPr>
          <p:cNvPr id="7" name="Imagem 6"/>
          <p:cNvPicPr>
            <a:picLocks noChangeAspect="1"/>
          </p:cNvPicPr>
          <p:nvPr/>
        </p:nvPicPr>
        <p:blipFill>
          <a:blip r:embed="rId3"/>
          <a:stretch>
            <a:fillRect/>
          </a:stretch>
        </p:blipFill>
        <p:spPr>
          <a:xfrm>
            <a:off x="423081" y="1232190"/>
            <a:ext cx="7547212" cy="4936597"/>
          </a:xfrm>
          <a:prstGeom prst="rect">
            <a:avLst/>
          </a:prstGeom>
          <a:ln w="76200">
            <a:solidFill>
              <a:schemeClr val="tx1"/>
            </a:solidFill>
          </a:ln>
        </p:spPr>
      </p:pic>
      <p:cxnSp>
        <p:nvCxnSpPr>
          <p:cNvPr id="9" name="Conector de seta reta 8"/>
          <p:cNvCxnSpPr/>
          <p:nvPr/>
        </p:nvCxnSpPr>
        <p:spPr>
          <a:xfrm>
            <a:off x="5581934" y="4667534"/>
            <a:ext cx="1037230" cy="3002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CaixaDeTexto 10"/>
          <p:cNvSpPr txBox="1"/>
          <p:nvPr/>
        </p:nvSpPr>
        <p:spPr>
          <a:xfrm>
            <a:off x="6823881" y="4776716"/>
            <a:ext cx="1574161" cy="646331"/>
          </a:xfrm>
          <a:prstGeom prst="rect">
            <a:avLst/>
          </a:prstGeom>
          <a:noFill/>
        </p:spPr>
        <p:txBody>
          <a:bodyPr wrap="square" rtlCol="0">
            <a:spAutoFit/>
          </a:bodyPr>
          <a:lstStyle/>
          <a:p>
            <a:r>
              <a:rPr lang="pt-BR" dirty="0" smtClean="0"/>
              <a:t>ORG. RELIGIOSAS</a:t>
            </a:r>
            <a:endParaRPr lang="pt-BR" dirty="0"/>
          </a:p>
        </p:txBody>
      </p:sp>
      <p:cxnSp>
        <p:nvCxnSpPr>
          <p:cNvPr id="13" name="Conector de seta reta 12"/>
          <p:cNvCxnSpPr/>
          <p:nvPr/>
        </p:nvCxnSpPr>
        <p:spPr>
          <a:xfrm>
            <a:off x="5581934" y="4667534"/>
            <a:ext cx="777923" cy="7555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CaixaDeTexto 13"/>
          <p:cNvSpPr txBox="1"/>
          <p:nvPr/>
        </p:nvSpPr>
        <p:spPr>
          <a:xfrm>
            <a:off x="6523630" y="5423047"/>
            <a:ext cx="1446663" cy="646331"/>
          </a:xfrm>
          <a:prstGeom prst="rect">
            <a:avLst/>
          </a:prstGeom>
          <a:noFill/>
        </p:spPr>
        <p:txBody>
          <a:bodyPr wrap="square" rtlCol="0">
            <a:spAutoFit/>
          </a:bodyPr>
          <a:lstStyle/>
          <a:p>
            <a:r>
              <a:rPr lang="pt-BR" dirty="0" smtClean="0"/>
              <a:t>PARTIDOS POLÍTICOS</a:t>
            </a:r>
            <a:endParaRPr lang="pt-BR" dirty="0"/>
          </a:p>
        </p:txBody>
      </p:sp>
      <p:cxnSp>
        <p:nvCxnSpPr>
          <p:cNvPr id="16" name="Conector de seta reta 15"/>
          <p:cNvCxnSpPr/>
          <p:nvPr/>
        </p:nvCxnSpPr>
        <p:spPr>
          <a:xfrm flipV="1">
            <a:off x="5581934" y="4354866"/>
            <a:ext cx="1146412" cy="3019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CaixaDeTexto 16"/>
          <p:cNvSpPr txBox="1"/>
          <p:nvPr/>
        </p:nvSpPr>
        <p:spPr>
          <a:xfrm>
            <a:off x="6728345" y="3775463"/>
            <a:ext cx="1669697" cy="646331"/>
          </a:xfrm>
          <a:prstGeom prst="rect">
            <a:avLst/>
          </a:prstGeom>
          <a:noFill/>
        </p:spPr>
        <p:txBody>
          <a:bodyPr wrap="square" rtlCol="0">
            <a:spAutoFit/>
          </a:bodyPr>
          <a:lstStyle/>
          <a:p>
            <a:r>
              <a:rPr lang="pt-BR" dirty="0" smtClean="0"/>
              <a:t>ASSOCIAÇÃO E FUNDAÇÃO</a:t>
            </a:r>
            <a:endParaRPr lang="pt-BR" dirty="0"/>
          </a:p>
        </p:txBody>
      </p:sp>
    </p:spTree>
    <p:extLst>
      <p:ext uri="{BB962C8B-B14F-4D97-AF65-F5344CB8AC3E}">
        <p14:creationId xmlns:p14="http://schemas.microsoft.com/office/powerpoint/2010/main" val="4168471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584775"/>
          </a:xfrm>
          <a:prstGeom prst="rect">
            <a:avLst/>
          </a:prstGeom>
          <a:noFill/>
        </p:spPr>
        <p:txBody>
          <a:bodyPr wrap="square" rtlCol="0">
            <a:spAutoFit/>
          </a:bodyPr>
          <a:lstStyle/>
          <a:p>
            <a:pPr algn="ctr"/>
            <a:r>
              <a:rPr lang="pt-BR" sz="3200" b="1" dirty="0" smtClean="0">
                <a:solidFill>
                  <a:schemeClr val="tx2">
                    <a:lumMod val="50000"/>
                  </a:schemeClr>
                </a:solidFill>
                <a:latin typeface="Times New Roman" panose="02020603050405020304" pitchFamily="18" charset="0"/>
                <a:cs typeface="Times New Roman" panose="02020603050405020304" pitchFamily="18" charset="0"/>
              </a:rPr>
              <a:t>CONTAS ESPECÍFICAS</a:t>
            </a:r>
            <a:endParaRPr lang="pt-BR" sz="3200" b="1" dirty="0">
              <a:solidFill>
                <a:schemeClr val="tx2">
                  <a:lumMod val="50000"/>
                </a:schemeClr>
              </a:solidFill>
              <a:latin typeface="Times New Roman" panose="02020603050405020304" pitchFamily="18" charset="0"/>
              <a:cs typeface="Times New Roman" panose="02020603050405020304" pitchFamily="18" charset="0"/>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705968"/>
            <a:ext cx="7469994" cy="3970318"/>
          </a:xfrm>
          <a:prstGeom prst="rect">
            <a:avLst/>
          </a:prstGeom>
          <a:noFill/>
        </p:spPr>
        <p:txBody>
          <a:bodyPr wrap="square" rtlCol="0">
            <a:spAutoFit/>
          </a:bodyPr>
          <a:lstStyle/>
          <a:p>
            <a:pPr lvl="0" algn="just"/>
            <a:r>
              <a:rPr lang="pt-BR" sz="2800" dirty="0">
                <a:latin typeface="Times New Roman" panose="02020603050405020304" pitchFamily="18" charset="0"/>
                <a:cs typeface="Times New Roman" panose="02020603050405020304" pitchFamily="18" charset="0"/>
              </a:rPr>
              <a:t>No </a:t>
            </a:r>
            <a:r>
              <a:rPr lang="pt-BR" sz="2800" b="1" dirty="0">
                <a:latin typeface="Times New Roman" panose="02020603050405020304" pitchFamily="18" charset="0"/>
                <a:cs typeface="Times New Roman" panose="02020603050405020304" pitchFamily="18" charset="0"/>
              </a:rPr>
              <a:t>Balanço Patrimonial</a:t>
            </a:r>
            <a:r>
              <a:rPr lang="pt-BR" sz="2800" dirty="0">
                <a:latin typeface="Times New Roman" panose="02020603050405020304" pitchFamily="18" charset="0"/>
                <a:cs typeface="Times New Roman" panose="02020603050405020304" pitchFamily="18" charset="0"/>
              </a:rPr>
              <a:t>, a denominação da conta </a:t>
            </a:r>
            <a:r>
              <a:rPr lang="pt-BR" sz="2800" b="1" dirty="0">
                <a:latin typeface="Times New Roman" panose="02020603050405020304" pitchFamily="18" charset="0"/>
                <a:cs typeface="Times New Roman" panose="02020603050405020304" pitchFamily="18" charset="0"/>
              </a:rPr>
              <a:t>Capital</a:t>
            </a:r>
            <a:r>
              <a:rPr lang="pt-BR" sz="2800" dirty="0">
                <a:latin typeface="Times New Roman" panose="02020603050405020304" pitchFamily="18" charset="0"/>
                <a:cs typeface="Times New Roman" panose="02020603050405020304" pitchFamily="18" charset="0"/>
              </a:rPr>
              <a:t> deve ser substituída por </a:t>
            </a:r>
            <a:r>
              <a:rPr lang="pt-BR" sz="2800" b="1" dirty="0">
                <a:latin typeface="Times New Roman" panose="02020603050405020304" pitchFamily="18" charset="0"/>
                <a:cs typeface="Times New Roman" panose="02020603050405020304" pitchFamily="18" charset="0"/>
              </a:rPr>
              <a:t>Patrimônio Social</a:t>
            </a:r>
            <a:r>
              <a:rPr lang="pt-BR" sz="2800" dirty="0">
                <a:latin typeface="Times New Roman" panose="02020603050405020304" pitchFamily="18" charset="0"/>
                <a:cs typeface="Times New Roman" panose="02020603050405020304" pitchFamily="18" charset="0"/>
              </a:rPr>
              <a:t>, integrante do grupo Patrimônio Líquido. </a:t>
            </a:r>
            <a:endParaRPr lang="pt-BR" sz="2800" dirty="0" smtClean="0">
              <a:latin typeface="Times New Roman" panose="02020603050405020304" pitchFamily="18" charset="0"/>
              <a:cs typeface="Times New Roman" panose="02020603050405020304" pitchFamily="18" charset="0"/>
            </a:endParaRPr>
          </a:p>
          <a:p>
            <a:pPr lvl="0" algn="just"/>
            <a:endParaRPr lang="pt-BR" sz="2800" dirty="0">
              <a:latin typeface="Times New Roman" panose="02020603050405020304" pitchFamily="18" charset="0"/>
              <a:cs typeface="Times New Roman" panose="02020603050405020304" pitchFamily="18" charset="0"/>
            </a:endParaRPr>
          </a:p>
          <a:p>
            <a:pPr lvl="0" algn="just"/>
            <a:r>
              <a:rPr lang="pt-BR" sz="2800" dirty="0" smtClean="0">
                <a:latin typeface="Times New Roman" panose="02020603050405020304" pitchFamily="18" charset="0"/>
                <a:cs typeface="Times New Roman" panose="02020603050405020304" pitchFamily="18" charset="0"/>
              </a:rPr>
              <a:t>No </a:t>
            </a:r>
            <a:r>
              <a:rPr lang="pt-BR" sz="2800" dirty="0">
                <a:latin typeface="Times New Roman" panose="02020603050405020304" pitchFamily="18" charset="0"/>
                <a:cs typeface="Times New Roman" panose="02020603050405020304" pitchFamily="18" charset="0"/>
              </a:rPr>
              <a:t>Balanço Patrimonial e nas Demonstrações do Resultado do Período, das Mutações do Patrimônio Líquido e dos Fluxos de Caixa, as palavras </a:t>
            </a:r>
            <a:r>
              <a:rPr lang="pt-BR" sz="2800" b="1" dirty="0">
                <a:latin typeface="Times New Roman" panose="02020603050405020304" pitchFamily="18" charset="0"/>
                <a:cs typeface="Times New Roman" panose="02020603050405020304" pitchFamily="18" charset="0"/>
              </a:rPr>
              <a:t>lucro ou prejuízo </a:t>
            </a:r>
            <a:r>
              <a:rPr lang="pt-BR" sz="2800" dirty="0">
                <a:latin typeface="Times New Roman" panose="02020603050405020304" pitchFamily="18" charset="0"/>
                <a:cs typeface="Times New Roman" panose="02020603050405020304" pitchFamily="18" charset="0"/>
              </a:rPr>
              <a:t>devem ser substituídas por </a:t>
            </a:r>
            <a:r>
              <a:rPr lang="pt-BR" sz="2800" b="1" dirty="0">
                <a:latin typeface="Times New Roman" panose="02020603050405020304" pitchFamily="18" charset="0"/>
                <a:cs typeface="Times New Roman" panose="02020603050405020304" pitchFamily="18" charset="0"/>
              </a:rPr>
              <a:t>superávit ou déficit do período</a:t>
            </a:r>
            <a:r>
              <a:rPr lang="pt-BR"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5739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graphicFrame>
        <p:nvGraphicFramePr>
          <p:cNvPr id="3" name="Tabela 2"/>
          <p:cNvGraphicFramePr>
            <a:graphicFrameLocks noGrp="1"/>
          </p:cNvGraphicFramePr>
          <p:nvPr>
            <p:extLst>
              <p:ext uri="{D42A27DB-BD31-4B8C-83A1-F6EECF244321}">
                <p14:modId xmlns:p14="http://schemas.microsoft.com/office/powerpoint/2010/main" val="4094112302"/>
              </p:ext>
            </p:extLst>
          </p:nvPr>
        </p:nvGraphicFramePr>
        <p:xfrm>
          <a:off x="1064526" y="1820087"/>
          <a:ext cx="6555474" cy="1005840"/>
        </p:xfrm>
        <a:graphic>
          <a:graphicData uri="http://schemas.openxmlformats.org/drawingml/2006/table">
            <a:tbl>
              <a:tblPr firstRow="1" bandRow="1">
                <a:tableStyleId>{5940675A-B579-460E-94D1-54222C63F5DA}</a:tableStyleId>
              </a:tblPr>
              <a:tblGrid>
                <a:gridCol w="3277737"/>
                <a:gridCol w="3277737"/>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Prestação</a:t>
                      </a:r>
                      <a:r>
                        <a:rPr lang="pt-BR" b="1" baseline="0" dirty="0" smtClean="0">
                          <a:latin typeface="Times New Roman" panose="02020603050405020304" pitchFamily="18" charset="0"/>
                          <a:cs typeface="Times New Roman" panose="02020603050405020304" pitchFamily="18" charset="0"/>
                        </a:rPr>
                        <a:t> de Serviços a receber (AC ou ANC)</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Receita</a:t>
                      </a:r>
                      <a:r>
                        <a:rPr lang="pt-BR" b="1" baseline="0" dirty="0" smtClean="0">
                          <a:latin typeface="Times New Roman" panose="02020603050405020304" pitchFamily="18" charset="0"/>
                          <a:cs typeface="Times New Roman" panose="02020603050405020304" pitchFamily="18" charset="0"/>
                        </a:rPr>
                        <a:t> Prestação de Serviço</a:t>
                      </a:r>
                    </a:p>
                    <a:p>
                      <a:pPr algn="ctr"/>
                      <a:r>
                        <a:rPr lang="pt-BR" b="1" baseline="0" dirty="0" smtClean="0">
                          <a:latin typeface="Times New Roman" panose="02020603050405020304" pitchFamily="18" charset="0"/>
                          <a:cs typeface="Times New Roman" panose="02020603050405020304" pitchFamily="18" charset="0"/>
                        </a:rPr>
                        <a:t>(Conta de Resultado)</a:t>
                      </a:r>
                      <a:endParaRPr lang="pt-BR" b="1" dirty="0">
                        <a:latin typeface="Times New Roman" panose="02020603050405020304" pitchFamily="18" charset="0"/>
                        <a:cs typeface="Times New Roman" panose="02020603050405020304" pitchFamily="18" charset="0"/>
                      </a:endParaRPr>
                    </a:p>
                  </a:txBody>
                  <a:tcPr/>
                </a:tc>
              </a:tr>
            </a:tbl>
          </a:graphicData>
        </a:graphic>
      </p:graphicFrame>
      <p:graphicFrame>
        <p:nvGraphicFramePr>
          <p:cNvPr id="11" name="Tabela 10"/>
          <p:cNvGraphicFramePr>
            <a:graphicFrameLocks noGrp="1"/>
          </p:cNvGraphicFramePr>
          <p:nvPr>
            <p:extLst>
              <p:ext uri="{D42A27DB-BD31-4B8C-83A1-F6EECF244321}">
                <p14:modId xmlns:p14="http://schemas.microsoft.com/office/powerpoint/2010/main" val="3218116062"/>
              </p:ext>
            </p:extLst>
          </p:nvPr>
        </p:nvGraphicFramePr>
        <p:xfrm>
          <a:off x="955342" y="3719401"/>
          <a:ext cx="6817058" cy="1005840"/>
        </p:xfrm>
        <a:graphic>
          <a:graphicData uri="http://schemas.openxmlformats.org/drawingml/2006/table">
            <a:tbl>
              <a:tblPr firstRow="1" bandRow="1">
                <a:tableStyleId>{5940675A-B579-460E-94D1-54222C63F5DA}</a:tableStyleId>
              </a:tblPr>
              <a:tblGrid>
                <a:gridCol w="3408529"/>
                <a:gridCol w="3408529"/>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Despesas com Salários (conta de resultado)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Salários a Pagar (PC)</a:t>
                      </a:r>
                      <a:endParaRPr lang="pt-BR" b="1"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1410995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2246769"/>
          </a:xfrm>
          <a:prstGeom prst="rect">
            <a:avLst/>
          </a:prstGeom>
          <a:noFill/>
        </p:spPr>
        <p:txBody>
          <a:bodyPr wrap="square" rtlCol="0">
            <a:spAutoFit/>
          </a:bodyPr>
          <a:lstStyle/>
          <a:p>
            <a:pPr lvl="0" algn="just"/>
            <a:r>
              <a:rPr lang="pt-BR" sz="2800" dirty="0">
                <a:latin typeface="Times New Roman" panose="02020603050405020304" pitchFamily="18" charset="0"/>
                <a:cs typeface="Times New Roman" panose="02020603050405020304" pitchFamily="18" charset="0"/>
              </a:rPr>
              <a:t>As doações e as subvenções recebidas para custeio e investimento devem ser reconhecidas no resultado, observado o disposto na NBC TG 07 – Subvenção e Assistência Governamentais.</a:t>
            </a:r>
          </a:p>
          <a:p>
            <a:pPr algn="just"/>
            <a:endParaRPr lang="pt-B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27986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970318"/>
          </a:xfrm>
          <a:prstGeom prst="rect">
            <a:avLst/>
          </a:prstGeom>
          <a:noFill/>
        </p:spPr>
        <p:txBody>
          <a:bodyPr wrap="square" rtlCol="0">
            <a:spAutoFit/>
          </a:bodyPr>
          <a:lstStyle/>
          <a:p>
            <a:pPr lvl="0" algn="just"/>
            <a:r>
              <a:rPr lang="pt-BR" sz="2800" dirty="0">
                <a:latin typeface="Times New Roman" panose="02020603050405020304" pitchFamily="18" charset="0"/>
                <a:cs typeface="Times New Roman" panose="02020603050405020304" pitchFamily="18" charset="0"/>
              </a:rPr>
              <a:t>As receitas decorrentes de doação, contribuição, convênio, parceria, auxílio e subvenção por meio de convênio, editais, contratos, termos de parceira e outros instrumentos, para aplicação específica, mediante constituição, ou não, de fundos, e as respectivas despesas devem ser registradas em contas próprias, inclusive as patrimoniais, segregadas das demais contas da entidade.</a:t>
            </a:r>
          </a:p>
          <a:p>
            <a:pPr algn="just"/>
            <a:endParaRPr lang="pt-B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132681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108543"/>
          </a:xfrm>
          <a:prstGeom prst="rect">
            <a:avLst/>
          </a:prstGeom>
          <a:noFill/>
        </p:spPr>
        <p:txBody>
          <a:bodyPr wrap="square" rtlCol="0">
            <a:spAutoFit/>
          </a:bodyPr>
          <a:lstStyle/>
          <a:p>
            <a:pPr lvl="0" algn="just"/>
            <a:r>
              <a:rPr lang="pt-BR" sz="2800" dirty="0" smtClean="0">
                <a:latin typeface="Times New Roman" panose="02020603050405020304" pitchFamily="18" charset="0"/>
                <a:cs typeface="Times New Roman" panose="02020603050405020304" pitchFamily="18" charset="0"/>
              </a:rPr>
              <a:t>Enquanto </a:t>
            </a:r>
            <a:r>
              <a:rPr lang="pt-BR" sz="2800" dirty="0">
                <a:latin typeface="Times New Roman" panose="02020603050405020304" pitchFamily="18" charset="0"/>
                <a:cs typeface="Times New Roman" panose="02020603050405020304" pitchFamily="18" charset="0"/>
              </a:rPr>
              <a:t>não atendidos os requisitos para reconhecimento no resultado, a contrapartida da subvenção, de contribuição para custeio e investimento, bem como de isenção e incentivo fiscal registrados no ativo, deve ser em conta específica do passivo.</a:t>
            </a:r>
          </a:p>
          <a:p>
            <a:pPr algn="just"/>
            <a:endParaRPr lang="pt-B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1183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584775"/>
          </a:xfrm>
          <a:prstGeom prst="rect">
            <a:avLst/>
          </a:prstGeom>
          <a:noFill/>
        </p:spPr>
        <p:txBody>
          <a:bodyPr wrap="square" rtlCol="0">
            <a:spAutoFit/>
          </a:bodyPr>
          <a:lstStyle/>
          <a:p>
            <a:pPr algn="ctr"/>
            <a:r>
              <a:rPr lang="pt-BR" sz="3200" dirty="0" smtClean="0">
                <a:solidFill>
                  <a:schemeClr val="tx2">
                    <a:lumMod val="50000"/>
                  </a:schemeClr>
                </a:solidFill>
              </a:rPr>
              <a:t>RECONHECIMENTO DA SUBVENÇÃO</a:t>
            </a:r>
            <a:endParaRPr lang="pt-BR" sz="3200" dirty="0">
              <a:solidFill>
                <a:schemeClr val="tx2">
                  <a:lumMod val="50000"/>
                </a:schemeClr>
              </a:solidFill>
            </a:endParaRPr>
          </a:p>
        </p:txBody>
      </p:sp>
      <p:cxnSp>
        <p:nvCxnSpPr>
          <p:cNvPr id="10" name="Conector reto 9"/>
          <p:cNvCxnSpPr/>
          <p:nvPr/>
        </p:nvCxnSpPr>
        <p:spPr>
          <a:xfrm>
            <a:off x="661737" y="139961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651196"/>
            <a:ext cx="7414054" cy="523220"/>
          </a:xfrm>
          <a:prstGeom prst="rect">
            <a:avLst/>
          </a:prstGeom>
          <a:noFill/>
        </p:spPr>
        <p:txBody>
          <a:bodyPr wrap="square" rtlCol="0">
            <a:spAutoFit/>
          </a:bodyPr>
          <a:lstStyle/>
          <a:p>
            <a:pPr marL="457200" indent="-457200" algn="just">
              <a:buFontTx/>
              <a:buChar char="-"/>
            </a:pPr>
            <a:r>
              <a:rPr lang="pt-BR" sz="2800" dirty="0" smtClean="0">
                <a:latin typeface="Times New Roman" panose="02020603050405020304" pitchFamily="18" charset="0"/>
                <a:cs typeface="Times New Roman" panose="02020603050405020304" pitchFamily="18" charset="0"/>
              </a:rPr>
              <a:t>I- Da assinatura do termo jurídico</a:t>
            </a:r>
            <a:endParaRPr lang="pt-BR" sz="2800" dirty="0">
              <a:latin typeface="Times New Roman" panose="02020603050405020304" pitchFamily="18" charset="0"/>
              <a:cs typeface="Times New Roman" panose="02020603050405020304" pitchFamily="18" charset="0"/>
            </a:endParaRPr>
          </a:p>
        </p:txBody>
      </p:sp>
      <p:graphicFrame>
        <p:nvGraphicFramePr>
          <p:cNvPr id="3" name="Tabela 2"/>
          <p:cNvGraphicFramePr>
            <a:graphicFrameLocks noGrp="1"/>
          </p:cNvGraphicFramePr>
          <p:nvPr>
            <p:extLst>
              <p:ext uri="{D42A27DB-BD31-4B8C-83A1-F6EECF244321}">
                <p14:modId xmlns:p14="http://schemas.microsoft.com/office/powerpoint/2010/main" val="3041299601"/>
              </p:ext>
            </p:extLst>
          </p:nvPr>
        </p:nvGraphicFramePr>
        <p:xfrm>
          <a:off x="1524000" y="2393304"/>
          <a:ext cx="6096000" cy="1097280"/>
        </p:xfrm>
        <a:graphic>
          <a:graphicData uri="http://schemas.openxmlformats.org/drawingml/2006/table">
            <a:tbl>
              <a:tblPr firstRow="1" bandRow="1">
                <a:tableStyleId>{5940675A-B579-460E-94D1-54222C63F5DA}</a:tableStyleId>
              </a:tblPr>
              <a:tblGrid>
                <a:gridCol w="3048000"/>
                <a:gridCol w="3048000"/>
              </a:tblGrid>
              <a:tr h="370840">
                <a:tc>
                  <a:txBody>
                    <a:bodyPr/>
                    <a:lstStyle/>
                    <a:p>
                      <a:pPr algn="ctr"/>
                      <a:r>
                        <a:rPr lang="pt-BR" sz="2000" b="1" dirty="0" smtClean="0">
                          <a:latin typeface="Times New Roman" panose="02020603050405020304" pitchFamily="18" charset="0"/>
                          <a:cs typeface="Times New Roman" panose="02020603050405020304" pitchFamily="18" charset="0"/>
                        </a:rPr>
                        <a:t>DÉBITO</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CRÉDITO</a:t>
                      </a:r>
                      <a:endParaRPr lang="pt-BR" sz="2000" b="1" dirty="0">
                        <a:latin typeface="Times New Roman" panose="02020603050405020304" pitchFamily="18" charset="0"/>
                        <a:cs typeface="Times New Roman" panose="02020603050405020304" pitchFamily="18" charset="0"/>
                      </a:endParaRPr>
                    </a:p>
                  </a:txBody>
                  <a:tcPr/>
                </a:tc>
              </a:tr>
              <a:tr h="370840">
                <a:tc>
                  <a:txBody>
                    <a:bodyPr/>
                    <a:lstStyle/>
                    <a:p>
                      <a:pPr algn="ctr"/>
                      <a:r>
                        <a:rPr lang="pt-BR" sz="2000" b="1" dirty="0" smtClean="0">
                          <a:latin typeface="Times New Roman" panose="02020603050405020304" pitchFamily="18" charset="0"/>
                          <a:cs typeface="Times New Roman" panose="02020603050405020304" pitchFamily="18" charset="0"/>
                        </a:rPr>
                        <a:t>Subvenção a receber (AC)</a:t>
                      </a:r>
                    </a:p>
                    <a:p>
                      <a:pPr algn="ctr"/>
                      <a:r>
                        <a:rPr lang="pt-BR" sz="2000" b="1" dirty="0" smtClean="0">
                          <a:latin typeface="Times New Roman" panose="02020603050405020304" pitchFamily="18" charset="0"/>
                          <a:cs typeface="Times New Roman" panose="02020603050405020304" pitchFamily="18" charset="0"/>
                        </a:rPr>
                        <a:t>100.000,00</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Subvenção a realizar (PC)</a:t>
                      </a:r>
                    </a:p>
                    <a:p>
                      <a:pPr algn="ctr"/>
                      <a:r>
                        <a:rPr lang="pt-BR" sz="2000" b="1" dirty="0" smtClean="0">
                          <a:latin typeface="Times New Roman" panose="02020603050405020304" pitchFamily="18" charset="0"/>
                          <a:cs typeface="Times New Roman" panose="02020603050405020304" pitchFamily="18" charset="0"/>
                        </a:rPr>
                        <a:t>100.000,00</a:t>
                      </a:r>
                      <a:endParaRPr lang="pt-BR" sz="2000" b="1" dirty="0">
                        <a:latin typeface="Times New Roman" panose="02020603050405020304" pitchFamily="18" charset="0"/>
                        <a:cs typeface="Times New Roman" panose="02020603050405020304" pitchFamily="18" charset="0"/>
                      </a:endParaRPr>
                    </a:p>
                  </a:txBody>
                  <a:tcPr/>
                </a:tc>
              </a:tr>
            </a:tbl>
          </a:graphicData>
        </a:graphic>
      </p:graphicFrame>
      <p:sp>
        <p:nvSpPr>
          <p:cNvPr id="6" name="CaixaDeTexto 5"/>
          <p:cNvSpPr txBox="1"/>
          <p:nvPr/>
        </p:nvSpPr>
        <p:spPr>
          <a:xfrm>
            <a:off x="1296537" y="3493827"/>
            <a:ext cx="6441744" cy="523220"/>
          </a:xfrm>
          <a:prstGeom prst="rect">
            <a:avLst/>
          </a:prstGeom>
          <a:noFill/>
        </p:spPr>
        <p:txBody>
          <a:bodyPr wrap="square" rtlCol="0">
            <a:spAutoFit/>
          </a:bodyPr>
          <a:lstStyle/>
          <a:p>
            <a:r>
              <a:rPr lang="pt-BR" sz="2800" dirty="0" smtClean="0">
                <a:latin typeface="Times New Roman" panose="02020603050405020304" pitchFamily="18" charset="0"/>
                <a:cs typeface="Times New Roman" panose="02020603050405020304" pitchFamily="18" charset="0"/>
              </a:rPr>
              <a:t>II – Do repasse do recurso público</a:t>
            </a:r>
            <a:endParaRPr lang="pt-BR" sz="2800" dirty="0">
              <a:latin typeface="Times New Roman" panose="02020603050405020304" pitchFamily="18" charset="0"/>
              <a:cs typeface="Times New Roman" panose="02020603050405020304" pitchFamily="18" charset="0"/>
            </a:endParaRPr>
          </a:p>
        </p:txBody>
      </p:sp>
      <p:graphicFrame>
        <p:nvGraphicFramePr>
          <p:cNvPr id="9" name="Tabela 8"/>
          <p:cNvGraphicFramePr>
            <a:graphicFrameLocks noGrp="1"/>
          </p:cNvGraphicFramePr>
          <p:nvPr>
            <p:extLst>
              <p:ext uri="{D42A27DB-BD31-4B8C-83A1-F6EECF244321}">
                <p14:modId xmlns:p14="http://schemas.microsoft.com/office/powerpoint/2010/main" val="2313137292"/>
              </p:ext>
            </p:extLst>
          </p:nvPr>
        </p:nvGraphicFramePr>
        <p:xfrm>
          <a:off x="1296536" y="4333574"/>
          <a:ext cx="6441744" cy="1402080"/>
        </p:xfrm>
        <a:graphic>
          <a:graphicData uri="http://schemas.openxmlformats.org/drawingml/2006/table">
            <a:tbl>
              <a:tblPr firstRow="1" bandRow="1">
                <a:tableStyleId>{5940675A-B579-460E-94D1-54222C63F5DA}</a:tableStyleId>
              </a:tblPr>
              <a:tblGrid>
                <a:gridCol w="3220872"/>
                <a:gridCol w="3220872"/>
              </a:tblGrid>
              <a:tr h="370840">
                <a:tc>
                  <a:txBody>
                    <a:bodyPr/>
                    <a:lstStyle/>
                    <a:p>
                      <a:pPr algn="ctr"/>
                      <a:r>
                        <a:rPr lang="pt-BR" sz="2000" b="1" dirty="0" smtClean="0">
                          <a:latin typeface="Times New Roman" panose="02020603050405020304" pitchFamily="18" charset="0"/>
                          <a:cs typeface="Times New Roman" panose="02020603050405020304" pitchFamily="18" charset="0"/>
                        </a:rPr>
                        <a:t>DÉBITO</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CRÉDITO</a:t>
                      </a:r>
                      <a:endParaRPr lang="pt-BR" sz="2000" b="1" dirty="0">
                        <a:latin typeface="Times New Roman" panose="02020603050405020304" pitchFamily="18" charset="0"/>
                        <a:cs typeface="Times New Roman" panose="02020603050405020304" pitchFamily="18" charset="0"/>
                      </a:endParaRPr>
                    </a:p>
                  </a:txBody>
                  <a:tcPr/>
                </a:tc>
              </a:tr>
              <a:tr h="370840">
                <a:tc>
                  <a:txBody>
                    <a:bodyPr/>
                    <a:lstStyle/>
                    <a:p>
                      <a:pPr algn="ctr"/>
                      <a:r>
                        <a:rPr lang="pt-BR" sz="2000" b="1" dirty="0" smtClean="0">
                          <a:latin typeface="Times New Roman" panose="02020603050405020304" pitchFamily="18" charset="0"/>
                          <a:cs typeface="Times New Roman" panose="02020603050405020304" pitchFamily="18" charset="0"/>
                        </a:rPr>
                        <a:t>Bancos </a:t>
                      </a:r>
                      <a:r>
                        <a:rPr lang="pt-BR" sz="2000" b="1" dirty="0" err="1" smtClean="0">
                          <a:latin typeface="Times New Roman" panose="02020603050405020304" pitchFamily="18" charset="0"/>
                          <a:cs typeface="Times New Roman" panose="02020603050405020304" pitchFamily="18" charset="0"/>
                        </a:rPr>
                        <a:t>cta</a:t>
                      </a:r>
                      <a:r>
                        <a:rPr lang="pt-BR" sz="2000" b="1" dirty="0" smtClean="0">
                          <a:latin typeface="Times New Roman" panose="02020603050405020304" pitchFamily="18" charset="0"/>
                          <a:cs typeface="Times New Roman" panose="02020603050405020304" pitchFamily="18" charset="0"/>
                        </a:rPr>
                        <a:t> movimento (AC)</a:t>
                      </a:r>
                    </a:p>
                    <a:p>
                      <a:pPr algn="ctr"/>
                      <a:r>
                        <a:rPr lang="pt-BR" sz="2000" b="1" dirty="0" smtClean="0">
                          <a:latin typeface="Times New Roman" panose="02020603050405020304" pitchFamily="18" charset="0"/>
                          <a:cs typeface="Times New Roman" panose="02020603050405020304" pitchFamily="18" charset="0"/>
                        </a:rPr>
                        <a:t>50.000,00</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Subvenção a receber (AC)</a:t>
                      </a:r>
                    </a:p>
                    <a:p>
                      <a:pPr algn="ctr"/>
                      <a:endParaRPr lang="pt-BR" sz="2000" b="1" dirty="0" smtClean="0">
                        <a:latin typeface="Times New Roman" panose="02020603050405020304" pitchFamily="18" charset="0"/>
                        <a:cs typeface="Times New Roman" panose="02020603050405020304" pitchFamily="18" charset="0"/>
                      </a:endParaRPr>
                    </a:p>
                    <a:p>
                      <a:pPr algn="ctr"/>
                      <a:r>
                        <a:rPr lang="pt-BR" sz="2000" b="1" dirty="0" smtClean="0">
                          <a:latin typeface="Times New Roman" panose="02020603050405020304" pitchFamily="18" charset="0"/>
                          <a:cs typeface="Times New Roman" panose="02020603050405020304" pitchFamily="18" charset="0"/>
                        </a:rPr>
                        <a:t>50.000,00</a:t>
                      </a:r>
                      <a:endParaRPr lang="pt-BR" sz="2000" b="1"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9787105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584775"/>
          </a:xfrm>
          <a:prstGeom prst="rect">
            <a:avLst/>
          </a:prstGeom>
          <a:noFill/>
        </p:spPr>
        <p:txBody>
          <a:bodyPr wrap="square" rtlCol="0">
            <a:spAutoFit/>
          </a:bodyPr>
          <a:lstStyle/>
          <a:p>
            <a:pPr algn="ctr"/>
            <a:r>
              <a:rPr lang="pt-BR" sz="3200" dirty="0" smtClean="0">
                <a:solidFill>
                  <a:schemeClr val="tx2">
                    <a:lumMod val="50000"/>
                  </a:schemeClr>
                </a:solidFill>
              </a:rPr>
              <a:t>RECONHECIMENTO DA SUBVENÇÃO</a:t>
            </a:r>
            <a:endParaRPr lang="pt-BR" sz="3200" dirty="0">
              <a:solidFill>
                <a:schemeClr val="tx2">
                  <a:lumMod val="50000"/>
                </a:schemeClr>
              </a:solidFill>
            </a:endParaRPr>
          </a:p>
        </p:txBody>
      </p:sp>
      <p:cxnSp>
        <p:nvCxnSpPr>
          <p:cNvPr id="10" name="Conector reto 9"/>
          <p:cNvCxnSpPr/>
          <p:nvPr/>
        </p:nvCxnSpPr>
        <p:spPr>
          <a:xfrm>
            <a:off x="661737" y="139961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651196"/>
            <a:ext cx="7414054" cy="954107"/>
          </a:xfrm>
          <a:prstGeom prst="rect">
            <a:avLst/>
          </a:prstGeom>
          <a:noFill/>
        </p:spPr>
        <p:txBody>
          <a:bodyPr wrap="square" rtlCol="0">
            <a:spAutoFit/>
          </a:bodyPr>
          <a:lstStyle/>
          <a:p>
            <a:pPr marL="457200" indent="-457200" algn="just">
              <a:buFontTx/>
              <a:buChar char="-"/>
            </a:pPr>
            <a:r>
              <a:rPr lang="pt-BR" sz="2800" dirty="0" smtClean="0">
                <a:latin typeface="Times New Roman" panose="02020603050405020304" pitchFamily="18" charset="0"/>
                <a:cs typeface="Times New Roman" panose="02020603050405020304" pitchFamily="18" charset="0"/>
              </a:rPr>
              <a:t>III- Da realização da despesas (objeto do instrumento jurídico)</a:t>
            </a:r>
            <a:endParaRPr lang="pt-BR" sz="2800" dirty="0">
              <a:latin typeface="Times New Roman" panose="02020603050405020304" pitchFamily="18" charset="0"/>
              <a:cs typeface="Times New Roman" panose="02020603050405020304" pitchFamily="18" charset="0"/>
            </a:endParaRPr>
          </a:p>
        </p:txBody>
      </p:sp>
      <p:graphicFrame>
        <p:nvGraphicFramePr>
          <p:cNvPr id="3" name="Tabela 2"/>
          <p:cNvGraphicFramePr>
            <a:graphicFrameLocks noGrp="1"/>
          </p:cNvGraphicFramePr>
          <p:nvPr>
            <p:extLst>
              <p:ext uri="{D42A27DB-BD31-4B8C-83A1-F6EECF244321}">
                <p14:modId xmlns:p14="http://schemas.microsoft.com/office/powerpoint/2010/main" val="1366938190"/>
              </p:ext>
            </p:extLst>
          </p:nvPr>
        </p:nvGraphicFramePr>
        <p:xfrm>
          <a:off x="1524000" y="2898272"/>
          <a:ext cx="6096000" cy="1097280"/>
        </p:xfrm>
        <a:graphic>
          <a:graphicData uri="http://schemas.openxmlformats.org/drawingml/2006/table">
            <a:tbl>
              <a:tblPr firstRow="1" bandRow="1">
                <a:tableStyleId>{5940675A-B579-460E-94D1-54222C63F5DA}</a:tableStyleId>
              </a:tblPr>
              <a:tblGrid>
                <a:gridCol w="3048000"/>
                <a:gridCol w="3048000"/>
              </a:tblGrid>
              <a:tr h="370840">
                <a:tc>
                  <a:txBody>
                    <a:bodyPr/>
                    <a:lstStyle/>
                    <a:p>
                      <a:pPr algn="ctr"/>
                      <a:r>
                        <a:rPr lang="pt-BR" sz="2000" b="1" dirty="0" smtClean="0">
                          <a:latin typeface="Times New Roman" panose="02020603050405020304" pitchFamily="18" charset="0"/>
                          <a:cs typeface="Times New Roman" panose="02020603050405020304" pitchFamily="18" charset="0"/>
                        </a:rPr>
                        <a:t>DÉBITO</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CRÉDITO</a:t>
                      </a:r>
                      <a:endParaRPr lang="pt-BR" sz="2000" b="1" dirty="0">
                        <a:latin typeface="Times New Roman" panose="02020603050405020304" pitchFamily="18" charset="0"/>
                        <a:cs typeface="Times New Roman" panose="02020603050405020304" pitchFamily="18" charset="0"/>
                      </a:endParaRPr>
                    </a:p>
                  </a:txBody>
                  <a:tcPr/>
                </a:tc>
              </a:tr>
              <a:tr h="370840">
                <a:tc>
                  <a:txBody>
                    <a:bodyPr/>
                    <a:lstStyle/>
                    <a:p>
                      <a:pPr algn="ctr"/>
                      <a:r>
                        <a:rPr lang="pt-BR" sz="2000" b="1" dirty="0" smtClean="0">
                          <a:latin typeface="Times New Roman" panose="02020603050405020304" pitchFamily="18" charset="0"/>
                          <a:cs typeface="Times New Roman" panose="02020603050405020304" pitchFamily="18" charset="0"/>
                        </a:rPr>
                        <a:t>Despesa</a:t>
                      </a:r>
                      <a:r>
                        <a:rPr lang="pt-BR" sz="2000" b="1" baseline="0" dirty="0" smtClean="0">
                          <a:latin typeface="Times New Roman" panose="02020603050405020304" pitchFamily="18" charset="0"/>
                          <a:cs typeface="Times New Roman" panose="02020603050405020304" pitchFamily="18" charset="0"/>
                        </a:rPr>
                        <a:t> </a:t>
                      </a:r>
                      <a:r>
                        <a:rPr lang="pt-BR" sz="2000" b="1" baseline="0" dirty="0" err="1" smtClean="0">
                          <a:latin typeface="Times New Roman" panose="02020603050405020304" pitchFamily="18" charset="0"/>
                          <a:cs typeface="Times New Roman" panose="02020603050405020304" pitchFamily="18" charset="0"/>
                        </a:rPr>
                        <a:t>Mat</a:t>
                      </a:r>
                      <a:r>
                        <a:rPr lang="pt-BR" sz="2000" b="1" baseline="0" dirty="0" smtClean="0">
                          <a:latin typeface="Times New Roman" panose="02020603050405020304" pitchFamily="18" charset="0"/>
                          <a:cs typeface="Times New Roman" panose="02020603050405020304" pitchFamily="18" charset="0"/>
                        </a:rPr>
                        <a:t> Consumo</a:t>
                      </a:r>
                    </a:p>
                    <a:p>
                      <a:pPr algn="ctr"/>
                      <a:r>
                        <a:rPr lang="pt-BR" sz="2000" b="1" baseline="0" dirty="0" smtClean="0">
                          <a:latin typeface="Times New Roman" panose="02020603050405020304" pitchFamily="18" charset="0"/>
                          <a:cs typeface="Times New Roman" panose="02020603050405020304" pitchFamily="18" charset="0"/>
                        </a:rPr>
                        <a:t>20.000,00</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Fornecedor (PC)</a:t>
                      </a:r>
                    </a:p>
                    <a:p>
                      <a:pPr algn="ctr"/>
                      <a:r>
                        <a:rPr lang="pt-BR" sz="2000" b="1" dirty="0" smtClean="0">
                          <a:latin typeface="Times New Roman" panose="02020603050405020304" pitchFamily="18" charset="0"/>
                          <a:cs typeface="Times New Roman" panose="02020603050405020304" pitchFamily="18" charset="0"/>
                        </a:rPr>
                        <a:t>20.000,00</a:t>
                      </a:r>
                      <a:endParaRPr lang="pt-BR" sz="2000" b="1" dirty="0">
                        <a:latin typeface="Times New Roman" panose="02020603050405020304" pitchFamily="18" charset="0"/>
                        <a:cs typeface="Times New Roman" panose="02020603050405020304" pitchFamily="18" charset="0"/>
                      </a:endParaRPr>
                    </a:p>
                  </a:txBody>
                  <a:tcPr/>
                </a:tc>
              </a:tr>
            </a:tbl>
          </a:graphicData>
        </a:graphic>
      </p:graphicFrame>
      <p:sp>
        <p:nvSpPr>
          <p:cNvPr id="6" name="CaixaDeTexto 5"/>
          <p:cNvSpPr txBox="1"/>
          <p:nvPr/>
        </p:nvSpPr>
        <p:spPr>
          <a:xfrm>
            <a:off x="1296537" y="4067042"/>
            <a:ext cx="6441744" cy="523220"/>
          </a:xfrm>
          <a:prstGeom prst="rect">
            <a:avLst/>
          </a:prstGeom>
          <a:noFill/>
        </p:spPr>
        <p:txBody>
          <a:bodyPr wrap="square" rtlCol="0">
            <a:spAutoFit/>
          </a:bodyPr>
          <a:lstStyle/>
          <a:p>
            <a:r>
              <a:rPr lang="pt-BR" sz="2800" dirty="0" smtClean="0">
                <a:latin typeface="Times New Roman" panose="02020603050405020304" pitchFamily="18" charset="0"/>
                <a:cs typeface="Times New Roman" panose="02020603050405020304" pitchFamily="18" charset="0"/>
              </a:rPr>
              <a:t>IV – Do reconhecimento da receita</a:t>
            </a:r>
            <a:endParaRPr lang="pt-BR" sz="2800" dirty="0">
              <a:latin typeface="Times New Roman" panose="02020603050405020304" pitchFamily="18" charset="0"/>
              <a:cs typeface="Times New Roman" panose="02020603050405020304" pitchFamily="18" charset="0"/>
            </a:endParaRPr>
          </a:p>
        </p:txBody>
      </p:sp>
      <p:graphicFrame>
        <p:nvGraphicFramePr>
          <p:cNvPr id="9" name="Tabela 8"/>
          <p:cNvGraphicFramePr>
            <a:graphicFrameLocks noGrp="1"/>
          </p:cNvGraphicFramePr>
          <p:nvPr>
            <p:extLst>
              <p:ext uri="{D42A27DB-BD31-4B8C-83A1-F6EECF244321}">
                <p14:modId xmlns:p14="http://schemas.microsoft.com/office/powerpoint/2010/main" val="1128036843"/>
              </p:ext>
            </p:extLst>
          </p:nvPr>
        </p:nvGraphicFramePr>
        <p:xfrm>
          <a:off x="1296536" y="4824895"/>
          <a:ext cx="6441744" cy="1097280"/>
        </p:xfrm>
        <a:graphic>
          <a:graphicData uri="http://schemas.openxmlformats.org/drawingml/2006/table">
            <a:tbl>
              <a:tblPr firstRow="1" bandRow="1">
                <a:tableStyleId>{5940675A-B579-460E-94D1-54222C63F5DA}</a:tableStyleId>
              </a:tblPr>
              <a:tblGrid>
                <a:gridCol w="3220872"/>
                <a:gridCol w="3220872"/>
              </a:tblGrid>
              <a:tr h="370840">
                <a:tc>
                  <a:txBody>
                    <a:bodyPr/>
                    <a:lstStyle/>
                    <a:p>
                      <a:pPr algn="ctr"/>
                      <a:r>
                        <a:rPr lang="pt-BR" sz="2000" b="1" dirty="0" smtClean="0">
                          <a:latin typeface="Times New Roman" panose="02020603050405020304" pitchFamily="18" charset="0"/>
                          <a:cs typeface="Times New Roman" panose="02020603050405020304" pitchFamily="18" charset="0"/>
                        </a:rPr>
                        <a:t>DÉBITO</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CRÉDITO</a:t>
                      </a:r>
                      <a:endParaRPr lang="pt-BR" sz="2000" b="1" dirty="0">
                        <a:latin typeface="Times New Roman" panose="02020603050405020304" pitchFamily="18" charset="0"/>
                        <a:cs typeface="Times New Roman" panose="02020603050405020304" pitchFamily="18" charset="0"/>
                      </a:endParaRPr>
                    </a:p>
                  </a:txBody>
                  <a:tcPr/>
                </a:tc>
              </a:tr>
              <a:tr h="370840">
                <a:tc>
                  <a:txBody>
                    <a:bodyPr/>
                    <a:lstStyle/>
                    <a:p>
                      <a:pPr algn="ctr"/>
                      <a:r>
                        <a:rPr lang="pt-BR" sz="2000" b="1" dirty="0" smtClean="0">
                          <a:latin typeface="Times New Roman" panose="02020603050405020304" pitchFamily="18" charset="0"/>
                          <a:cs typeface="Times New Roman" panose="02020603050405020304" pitchFamily="18" charset="0"/>
                        </a:rPr>
                        <a:t>Subvenção a realizar (PC)</a:t>
                      </a:r>
                    </a:p>
                    <a:p>
                      <a:pPr algn="ctr"/>
                      <a:r>
                        <a:rPr lang="pt-BR" sz="2000" b="1" dirty="0" smtClean="0">
                          <a:latin typeface="Times New Roman" panose="02020603050405020304" pitchFamily="18" charset="0"/>
                          <a:cs typeface="Times New Roman" panose="02020603050405020304" pitchFamily="18" charset="0"/>
                        </a:rPr>
                        <a:t>20.000,00</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Receita de Subvenção X</a:t>
                      </a:r>
                    </a:p>
                    <a:p>
                      <a:pPr algn="ctr"/>
                      <a:r>
                        <a:rPr lang="pt-BR" sz="2000" b="1" dirty="0" smtClean="0">
                          <a:latin typeface="Times New Roman" panose="02020603050405020304" pitchFamily="18" charset="0"/>
                          <a:cs typeface="Times New Roman" panose="02020603050405020304" pitchFamily="18" charset="0"/>
                        </a:rPr>
                        <a:t>20.000,00</a:t>
                      </a:r>
                      <a:endParaRPr lang="pt-BR" sz="2000" b="1"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7052011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108543"/>
          </a:xfrm>
          <a:prstGeom prst="rect">
            <a:avLst/>
          </a:prstGeom>
          <a:noFill/>
        </p:spPr>
        <p:txBody>
          <a:bodyPr wrap="square" rtlCol="0">
            <a:spAutoFit/>
          </a:bodyPr>
          <a:lstStyle/>
          <a:p>
            <a:pPr lvl="0" algn="just"/>
            <a:r>
              <a:rPr lang="pt-BR" sz="2800" dirty="0">
                <a:latin typeface="Times New Roman" panose="02020603050405020304" pitchFamily="18" charset="0"/>
                <a:cs typeface="Times New Roman" panose="02020603050405020304" pitchFamily="18" charset="0"/>
              </a:rPr>
              <a:t>Os registros contábeis devem evidenciar as contas de receitas e despesas, com e sem gratuidade, superávit ou déficit, de forma segregada, identificáveis por tipo de atividade, tais como educação, saúde, assistência social e demais atividades.</a:t>
            </a:r>
          </a:p>
          <a:p>
            <a:pPr algn="just"/>
            <a:r>
              <a:rPr lang="pt-BR"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9941430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523220"/>
          </a:xfrm>
          <a:prstGeom prst="rect">
            <a:avLst/>
          </a:prstGeom>
          <a:noFill/>
        </p:spPr>
        <p:txBody>
          <a:bodyPr wrap="square" rtlCol="0">
            <a:spAutoFit/>
          </a:bodyPr>
          <a:lstStyle/>
          <a:p>
            <a:pPr algn="just"/>
            <a:r>
              <a:rPr lang="pt-BR" sz="2800" dirty="0">
                <a:latin typeface="Times New Roman" panose="02020603050405020304" pitchFamily="18" charset="0"/>
                <a:cs typeface="Times New Roman" panose="02020603050405020304" pitchFamily="18" charset="0"/>
              </a:rPr>
              <a:t> </a:t>
            </a:r>
          </a:p>
        </p:txBody>
      </p:sp>
      <p:pic>
        <p:nvPicPr>
          <p:cNvPr id="3" name="Imagem 2"/>
          <p:cNvPicPr>
            <a:picLocks noChangeAspect="1"/>
          </p:cNvPicPr>
          <p:nvPr/>
        </p:nvPicPr>
        <p:blipFill>
          <a:blip r:embed="rId3"/>
          <a:stretch>
            <a:fillRect/>
          </a:stretch>
        </p:blipFill>
        <p:spPr>
          <a:xfrm>
            <a:off x="928048" y="1711468"/>
            <a:ext cx="7301551" cy="4786984"/>
          </a:xfrm>
          <a:prstGeom prst="rect">
            <a:avLst/>
          </a:prstGeom>
        </p:spPr>
      </p:pic>
    </p:spTree>
    <p:extLst>
      <p:ext uri="{BB962C8B-B14F-4D97-AF65-F5344CB8AC3E}">
        <p14:creationId xmlns:p14="http://schemas.microsoft.com/office/powerpoint/2010/main" val="215769033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523220"/>
          </a:xfrm>
          <a:prstGeom prst="rect">
            <a:avLst/>
          </a:prstGeom>
          <a:noFill/>
        </p:spPr>
        <p:txBody>
          <a:bodyPr wrap="square" rtlCol="0">
            <a:spAutoFit/>
          </a:bodyPr>
          <a:lstStyle/>
          <a:p>
            <a:pPr algn="just"/>
            <a:r>
              <a:rPr lang="pt-BR" sz="2800" dirty="0">
                <a:latin typeface="Times New Roman" panose="02020603050405020304" pitchFamily="18" charset="0"/>
                <a:cs typeface="Times New Roman" panose="02020603050405020304" pitchFamily="18" charset="0"/>
              </a:rPr>
              <a:t> </a:t>
            </a:r>
          </a:p>
        </p:txBody>
      </p:sp>
      <p:pic>
        <p:nvPicPr>
          <p:cNvPr id="6" name="Imagem 5"/>
          <p:cNvPicPr>
            <a:picLocks noChangeAspect="1"/>
          </p:cNvPicPr>
          <p:nvPr/>
        </p:nvPicPr>
        <p:blipFill>
          <a:blip r:embed="rId3"/>
          <a:stretch>
            <a:fillRect/>
          </a:stretch>
        </p:blipFill>
        <p:spPr>
          <a:xfrm>
            <a:off x="1357312" y="1678254"/>
            <a:ext cx="6429375" cy="4940909"/>
          </a:xfrm>
          <a:prstGeom prst="rect">
            <a:avLst/>
          </a:prstGeom>
        </p:spPr>
      </p:pic>
    </p:spTree>
    <p:extLst>
      <p:ext uri="{BB962C8B-B14F-4D97-AF65-F5344CB8AC3E}">
        <p14:creationId xmlns:p14="http://schemas.microsoft.com/office/powerpoint/2010/main" val="20110979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661737" y="601037"/>
            <a:ext cx="7556140" cy="553998"/>
          </a:xfrm>
          <a:prstGeom prst="rect">
            <a:avLst/>
          </a:prstGeom>
          <a:noFill/>
        </p:spPr>
        <p:txBody>
          <a:bodyPr wrap="square" rtlCol="0">
            <a:spAutoFit/>
          </a:bodyPr>
          <a:lstStyle/>
          <a:p>
            <a:pPr algn="ctr"/>
            <a:r>
              <a:rPr lang="pt-BR" sz="3000" b="1" dirty="0" smtClean="0">
                <a:solidFill>
                  <a:schemeClr val="tx2">
                    <a:lumMod val="50000"/>
                  </a:schemeClr>
                </a:solidFill>
              </a:rPr>
              <a:t>USUÁRIO DA INFORMAÇÃO CONTÁBIL</a:t>
            </a:r>
            <a:endParaRPr lang="pt-BR" sz="3000" b="1" dirty="0">
              <a:solidFill>
                <a:schemeClr val="tx2">
                  <a:lumMod val="50000"/>
                </a:schemeClr>
              </a:solidFill>
            </a:endParaRPr>
          </a:p>
        </p:txBody>
      </p:sp>
      <p:cxnSp>
        <p:nvCxnSpPr>
          <p:cNvPr id="10" name="Conector reto 9"/>
          <p:cNvCxnSpPr/>
          <p:nvPr/>
        </p:nvCxnSpPr>
        <p:spPr>
          <a:xfrm>
            <a:off x="661737" y="1193612"/>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271537"/>
            <a:ext cx="7736304" cy="1569660"/>
          </a:xfrm>
          <a:prstGeom prst="rect">
            <a:avLst/>
          </a:prstGeom>
          <a:noFill/>
        </p:spPr>
        <p:txBody>
          <a:bodyPr wrap="square" rtlCol="0">
            <a:spAutoFit/>
          </a:bodyPr>
          <a:lstStyle/>
          <a:p>
            <a:pPr algn="just"/>
            <a:endParaRPr lang="pt-BR" sz="3200" dirty="0">
              <a:latin typeface="Times New Roman" panose="02020603050405020304" pitchFamily="18" charset="0"/>
              <a:cs typeface="Times New Roman" panose="02020603050405020304" pitchFamily="18" charset="0"/>
            </a:endParaRPr>
          </a:p>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graphicFrame>
        <p:nvGraphicFramePr>
          <p:cNvPr id="4" name="Objeto 3"/>
          <p:cNvGraphicFramePr>
            <a:graphicFrameLocks noChangeAspect="1"/>
          </p:cNvGraphicFramePr>
          <p:nvPr>
            <p:extLst>
              <p:ext uri="{D42A27DB-BD31-4B8C-83A1-F6EECF244321}">
                <p14:modId xmlns:p14="http://schemas.microsoft.com/office/powerpoint/2010/main" val="147738537"/>
              </p:ext>
            </p:extLst>
          </p:nvPr>
        </p:nvGraphicFramePr>
        <p:xfrm>
          <a:off x="92075" y="92075"/>
          <a:ext cx="417513" cy="490538"/>
        </p:xfrm>
        <a:graphic>
          <a:graphicData uri="http://schemas.openxmlformats.org/presentationml/2006/ole">
            <mc:AlternateContent xmlns:mc="http://schemas.openxmlformats.org/markup-compatibility/2006">
              <mc:Choice xmlns:v="urn:schemas-microsoft-com:vml" Requires="v">
                <p:oleObj spid="_x0000_s2082" name="Objeto de Shell de Gerenciador" showAsIcon="1" r:id="rId4" imgW="416880" imgH="491040" progId="Package">
                  <p:embed/>
                </p:oleObj>
              </mc:Choice>
              <mc:Fallback>
                <p:oleObj name="Objeto de Shell de Gerenciador" showAsIcon="1" r:id="rId4" imgW="416880" imgH="491040" progId="Package">
                  <p:embed/>
                  <p:pic>
                    <p:nvPicPr>
                      <p:cNvPr id="0" name=""/>
                      <p:cNvPicPr/>
                      <p:nvPr/>
                    </p:nvPicPr>
                    <p:blipFill>
                      <a:blip r:embed="rId5"/>
                      <a:stretch>
                        <a:fillRect/>
                      </a:stretch>
                    </p:blipFill>
                    <p:spPr>
                      <a:xfrm>
                        <a:off x="92075" y="92075"/>
                        <a:ext cx="417513" cy="490538"/>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3323156194"/>
              </p:ext>
            </p:extLst>
          </p:nvPr>
        </p:nvGraphicFramePr>
        <p:xfrm>
          <a:off x="92075" y="92075"/>
          <a:ext cx="417513" cy="490538"/>
        </p:xfrm>
        <a:graphic>
          <a:graphicData uri="http://schemas.openxmlformats.org/presentationml/2006/ole">
            <mc:AlternateContent xmlns:mc="http://schemas.openxmlformats.org/markup-compatibility/2006">
              <mc:Choice xmlns:v="urn:schemas-microsoft-com:vml" Requires="v">
                <p:oleObj spid="_x0000_s2083" name="Objeto de Shell de Gerenciador" showAsIcon="1" r:id="rId6" imgW="416880" imgH="491040" progId="Package">
                  <p:embed/>
                </p:oleObj>
              </mc:Choice>
              <mc:Fallback>
                <p:oleObj name="Objeto de Shell de Gerenciador" showAsIcon="1" r:id="rId6" imgW="416880" imgH="491040" progId="Package">
                  <p:embed/>
                  <p:pic>
                    <p:nvPicPr>
                      <p:cNvPr id="0" name=""/>
                      <p:cNvPicPr/>
                      <p:nvPr/>
                    </p:nvPicPr>
                    <p:blipFill>
                      <a:blip r:embed="rId7"/>
                      <a:stretch>
                        <a:fillRect/>
                      </a:stretch>
                    </p:blipFill>
                    <p:spPr>
                      <a:xfrm>
                        <a:off x="92075" y="92075"/>
                        <a:ext cx="417513" cy="490538"/>
                      </a:xfrm>
                      <a:prstGeom prst="rect">
                        <a:avLst/>
                      </a:prstGeom>
                    </p:spPr>
                  </p:pic>
                </p:oleObj>
              </mc:Fallback>
            </mc:AlternateContent>
          </a:graphicData>
        </a:graphic>
      </p:graphicFrame>
      <p:pic>
        <p:nvPicPr>
          <p:cNvPr id="12" name="Imagem 11"/>
          <p:cNvPicPr>
            <a:picLocks noChangeAspect="1"/>
          </p:cNvPicPr>
          <p:nvPr/>
        </p:nvPicPr>
        <p:blipFill>
          <a:blip r:embed="rId8"/>
          <a:stretch>
            <a:fillRect/>
          </a:stretch>
        </p:blipFill>
        <p:spPr>
          <a:xfrm>
            <a:off x="509588" y="1271537"/>
            <a:ext cx="8071704" cy="5171466"/>
          </a:xfrm>
          <a:prstGeom prst="rect">
            <a:avLst/>
          </a:prstGeom>
        </p:spPr>
      </p:pic>
    </p:spTree>
    <p:extLst>
      <p:ext uri="{BB962C8B-B14F-4D97-AF65-F5344CB8AC3E}">
        <p14:creationId xmlns:p14="http://schemas.microsoft.com/office/powerpoint/2010/main" val="2632923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477875"/>
          </a:xfrm>
          <a:prstGeom prst="rect">
            <a:avLst/>
          </a:prstGeom>
          <a:noFill/>
        </p:spPr>
        <p:txBody>
          <a:bodyPr wrap="square" rtlCol="0">
            <a:spAutoFit/>
          </a:bodyPr>
          <a:lstStyle/>
          <a:p>
            <a:pPr lvl="0" algn="just"/>
            <a:r>
              <a:rPr lang="pt-BR" sz="3200" dirty="0" smtClean="0">
                <a:latin typeface="Times New Roman" panose="02020603050405020304" pitchFamily="18" charset="0"/>
                <a:cs typeface="Times New Roman" panose="02020603050405020304" pitchFamily="18" charset="0"/>
              </a:rPr>
              <a:t>Os benefícios concedidos pela entidade sem finalidade de lucros a título de gratuidade devem ser reconhecidos de forma segregada, destacando-se aqueles que devem ser utilizados em prestações de contas nos órgãos governamentais.</a:t>
            </a:r>
          </a:p>
          <a:p>
            <a:pPr algn="just"/>
            <a:endParaRPr lang="pt-B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49628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477875"/>
          </a:xfrm>
          <a:prstGeom prst="rect">
            <a:avLst/>
          </a:prstGeom>
          <a:noFill/>
        </p:spPr>
        <p:txBody>
          <a:bodyPr wrap="square" rtlCol="0">
            <a:spAutoFit/>
          </a:bodyPr>
          <a:lstStyle/>
          <a:p>
            <a:pPr lvl="0" algn="just"/>
            <a:r>
              <a:rPr lang="pt-BR" sz="3200" dirty="0" smtClean="0">
                <a:latin typeface="Times New Roman" panose="02020603050405020304" pitchFamily="18" charset="0"/>
                <a:cs typeface="Times New Roman" panose="02020603050405020304" pitchFamily="18" charset="0"/>
              </a:rPr>
              <a:t>Os benefícios concedidos pela entidade sem finalidade de lucros a título de gratuidade devem ser reconhecidos de forma segregada, destacando-se aqueles que devem ser utilizados em prestações de contas nos órgãos governamentais.</a:t>
            </a:r>
          </a:p>
          <a:p>
            <a:pPr algn="just"/>
            <a:endParaRPr lang="pt-B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870791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584775"/>
          </a:xfrm>
          <a:prstGeom prst="rect">
            <a:avLst/>
          </a:prstGeom>
          <a:noFill/>
        </p:spPr>
        <p:txBody>
          <a:bodyPr wrap="square" rtlCol="0">
            <a:spAutoFit/>
          </a:bodyPr>
          <a:lstStyle/>
          <a:p>
            <a:pPr algn="ctr"/>
            <a:r>
              <a:rPr lang="pt-BR" sz="3200" dirty="0" smtClean="0">
                <a:solidFill>
                  <a:schemeClr val="tx2">
                    <a:lumMod val="50000"/>
                  </a:schemeClr>
                </a:solidFill>
              </a:rPr>
              <a:t>RECONHECIMENTO DA GRATUIDADE</a:t>
            </a:r>
            <a:endParaRPr lang="pt-BR" sz="3200" dirty="0">
              <a:solidFill>
                <a:schemeClr val="tx2">
                  <a:lumMod val="50000"/>
                </a:schemeClr>
              </a:solidFill>
            </a:endParaRPr>
          </a:p>
        </p:txBody>
      </p:sp>
      <p:cxnSp>
        <p:nvCxnSpPr>
          <p:cNvPr id="10" name="Conector reto 9"/>
          <p:cNvCxnSpPr/>
          <p:nvPr/>
        </p:nvCxnSpPr>
        <p:spPr>
          <a:xfrm>
            <a:off x="661737" y="139961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651196"/>
            <a:ext cx="7414054" cy="523220"/>
          </a:xfrm>
          <a:prstGeom prst="rect">
            <a:avLst/>
          </a:prstGeom>
          <a:noFill/>
        </p:spPr>
        <p:txBody>
          <a:bodyPr wrap="square" rtlCol="0">
            <a:spAutoFit/>
          </a:bodyPr>
          <a:lstStyle/>
          <a:p>
            <a:pPr algn="just"/>
            <a:r>
              <a:rPr lang="pt-BR" sz="2800" dirty="0" smtClean="0">
                <a:latin typeface="Times New Roman" panose="02020603050405020304" pitchFamily="18" charset="0"/>
                <a:cs typeface="Times New Roman" panose="02020603050405020304" pitchFamily="18" charset="0"/>
              </a:rPr>
              <a:t>I- Despesas com Gratuidade</a:t>
            </a:r>
            <a:endParaRPr lang="pt-BR" sz="2800" dirty="0">
              <a:latin typeface="Times New Roman" panose="02020603050405020304" pitchFamily="18" charset="0"/>
              <a:cs typeface="Times New Roman" panose="02020603050405020304" pitchFamily="18" charset="0"/>
            </a:endParaRPr>
          </a:p>
        </p:txBody>
      </p:sp>
      <p:graphicFrame>
        <p:nvGraphicFramePr>
          <p:cNvPr id="3" name="Tabela 2"/>
          <p:cNvGraphicFramePr>
            <a:graphicFrameLocks noGrp="1"/>
          </p:cNvGraphicFramePr>
          <p:nvPr>
            <p:extLst>
              <p:ext uri="{D42A27DB-BD31-4B8C-83A1-F6EECF244321}">
                <p14:modId xmlns:p14="http://schemas.microsoft.com/office/powerpoint/2010/main" val="535781159"/>
              </p:ext>
            </p:extLst>
          </p:nvPr>
        </p:nvGraphicFramePr>
        <p:xfrm>
          <a:off x="1524000" y="2898272"/>
          <a:ext cx="6096000" cy="1402080"/>
        </p:xfrm>
        <a:graphic>
          <a:graphicData uri="http://schemas.openxmlformats.org/drawingml/2006/table">
            <a:tbl>
              <a:tblPr firstRow="1" bandRow="1">
                <a:tableStyleId>{5940675A-B579-460E-94D1-54222C63F5DA}</a:tableStyleId>
              </a:tblPr>
              <a:tblGrid>
                <a:gridCol w="3048000"/>
                <a:gridCol w="3048000"/>
              </a:tblGrid>
              <a:tr h="370840">
                <a:tc>
                  <a:txBody>
                    <a:bodyPr/>
                    <a:lstStyle/>
                    <a:p>
                      <a:pPr algn="ctr"/>
                      <a:r>
                        <a:rPr lang="pt-BR" sz="2000" b="1" dirty="0" smtClean="0">
                          <a:latin typeface="Times New Roman" panose="02020603050405020304" pitchFamily="18" charset="0"/>
                          <a:cs typeface="Times New Roman" panose="02020603050405020304" pitchFamily="18" charset="0"/>
                        </a:rPr>
                        <a:t>DÉBITO</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CRÉDITO</a:t>
                      </a:r>
                      <a:endParaRPr lang="pt-BR" sz="2000" b="1" dirty="0">
                        <a:latin typeface="Times New Roman" panose="02020603050405020304" pitchFamily="18" charset="0"/>
                        <a:cs typeface="Times New Roman" panose="02020603050405020304" pitchFamily="18" charset="0"/>
                      </a:endParaRPr>
                    </a:p>
                  </a:txBody>
                  <a:tcPr/>
                </a:tc>
              </a:tr>
              <a:tr h="370840">
                <a:tc>
                  <a:txBody>
                    <a:bodyPr/>
                    <a:lstStyle/>
                    <a:p>
                      <a:pPr algn="ctr"/>
                      <a:r>
                        <a:rPr lang="pt-BR" sz="2000" b="1" dirty="0" smtClean="0">
                          <a:latin typeface="Times New Roman" panose="02020603050405020304" pitchFamily="18" charset="0"/>
                          <a:cs typeface="Times New Roman" panose="02020603050405020304" pitchFamily="18" charset="0"/>
                        </a:rPr>
                        <a:t>Material Didático – Aluno bolsista</a:t>
                      </a:r>
                      <a:endParaRPr lang="pt-BR" sz="2000" b="1" baseline="0" dirty="0" smtClean="0">
                        <a:latin typeface="Times New Roman" panose="02020603050405020304" pitchFamily="18" charset="0"/>
                        <a:cs typeface="Times New Roman" panose="02020603050405020304" pitchFamily="18" charset="0"/>
                      </a:endParaRPr>
                    </a:p>
                    <a:p>
                      <a:pPr algn="ctr"/>
                      <a:r>
                        <a:rPr lang="pt-BR" sz="2000" b="1" baseline="0" dirty="0" smtClean="0">
                          <a:latin typeface="Times New Roman" panose="02020603050405020304" pitchFamily="18" charset="0"/>
                          <a:cs typeface="Times New Roman" panose="02020603050405020304" pitchFamily="18" charset="0"/>
                        </a:rPr>
                        <a:t>5.000,00</a:t>
                      </a:r>
                      <a:endParaRPr lang="pt-BR" sz="2000" b="1" dirty="0">
                        <a:latin typeface="Times New Roman" panose="02020603050405020304" pitchFamily="18" charset="0"/>
                        <a:cs typeface="Times New Roman" panose="02020603050405020304" pitchFamily="18" charset="0"/>
                      </a:endParaRPr>
                    </a:p>
                  </a:txBody>
                  <a:tcPr/>
                </a:tc>
                <a:tc>
                  <a:txBody>
                    <a:bodyPr/>
                    <a:lstStyle/>
                    <a:p>
                      <a:pPr algn="ctr"/>
                      <a:r>
                        <a:rPr lang="pt-BR" sz="2000" b="1" dirty="0" smtClean="0">
                          <a:latin typeface="Times New Roman" panose="02020603050405020304" pitchFamily="18" charset="0"/>
                          <a:cs typeface="Times New Roman" panose="02020603050405020304" pitchFamily="18" charset="0"/>
                        </a:rPr>
                        <a:t>Fornecedor </a:t>
                      </a:r>
                      <a:r>
                        <a:rPr lang="pt-BR" sz="2000" b="1" baseline="0" dirty="0" smtClean="0">
                          <a:latin typeface="Times New Roman" panose="02020603050405020304" pitchFamily="18" charset="0"/>
                          <a:cs typeface="Times New Roman" panose="02020603050405020304" pitchFamily="18" charset="0"/>
                        </a:rPr>
                        <a:t>a Pagar</a:t>
                      </a:r>
                      <a:r>
                        <a:rPr lang="pt-BR" sz="2000" b="1" dirty="0" smtClean="0">
                          <a:latin typeface="Times New Roman" panose="02020603050405020304" pitchFamily="18" charset="0"/>
                          <a:cs typeface="Times New Roman" panose="02020603050405020304" pitchFamily="18" charset="0"/>
                        </a:rPr>
                        <a:t> (PC)</a:t>
                      </a:r>
                    </a:p>
                    <a:p>
                      <a:pPr algn="ctr"/>
                      <a:r>
                        <a:rPr lang="pt-BR" sz="2000" b="1" dirty="0" smtClean="0">
                          <a:latin typeface="Times New Roman" panose="02020603050405020304" pitchFamily="18" charset="0"/>
                          <a:cs typeface="Times New Roman" panose="02020603050405020304" pitchFamily="18" charset="0"/>
                        </a:rPr>
                        <a:t>5.000,00</a:t>
                      </a:r>
                      <a:endParaRPr lang="pt-BR" sz="2000" b="1"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786449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2862322"/>
          </a:xfrm>
          <a:prstGeom prst="rect">
            <a:avLst/>
          </a:prstGeom>
          <a:noFill/>
        </p:spPr>
        <p:txBody>
          <a:bodyPr wrap="square" rtlCol="0">
            <a:spAutoFit/>
          </a:bodyPr>
          <a:lstStyle/>
          <a:p>
            <a:pPr lvl="0" algn="just"/>
            <a:r>
              <a:rPr lang="pt-BR" sz="3600" dirty="0">
                <a:latin typeface="Times New Roman" panose="02020603050405020304" pitchFamily="18" charset="0"/>
                <a:cs typeface="Times New Roman" panose="02020603050405020304" pitchFamily="18" charset="0"/>
              </a:rPr>
              <a:t>O benefício concedido como gratuidade por meio da prestação de serviços deve ser reconhecido pelo valor efetivamente praticado.</a:t>
            </a:r>
          </a:p>
          <a:p>
            <a:pPr algn="just"/>
            <a:r>
              <a:rPr lang="pt-BR" sz="3600" b="1" dirty="0">
                <a:latin typeface="Times New Roman" panose="02020603050405020304" pitchFamily="18" charset="0"/>
                <a:cs typeface="Times New Roman" panose="02020603050405020304" pitchFamily="18" charset="0"/>
              </a:rPr>
              <a:t> </a:t>
            </a:r>
            <a:endParaRPr lang="pt-B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99998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539430"/>
          </a:xfrm>
          <a:prstGeom prst="rect">
            <a:avLst/>
          </a:prstGeom>
          <a:noFill/>
        </p:spPr>
        <p:txBody>
          <a:bodyPr wrap="square" rtlCol="0">
            <a:spAutoFit/>
          </a:bodyPr>
          <a:lstStyle/>
          <a:p>
            <a:pPr lvl="0" algn="just"/>
            <a:r>
              <a:rPr lang="pt-PT" sz="3200" dirty="0">
                <a:latin typeface="Times New Roman" panose="02020603050405020304" pitchFamily="18" charset="0"/>
                <a:cs typeface="Times New Roman" panose="02020603050405020304" pitchFamily="18" charset="0"/>
              </a:rPr>
              <a:t>A entidade sem finalidade de lucros deve constituir provisão em montante suficiente para cobrir as perdas esperadas sobre créditos a receber, com base em estimativa de seus prováveis valores de realização e baixar os valores prescritos, incobráveis e </a:t>
            </a:r>
            <a:r>
              <a:rPr lang="pt-PT" sz="3200" dirty="0" smtClean="0">
                <a:latin typeface="Times New Roman" panose="02020603050405020304" pitchFamily="18" charset="0"/>
                <a:cs typeface="Times New Roman" panose="02020603050405020304" pitchFamily="18" charset="0"/>
              </a:rPr>
              <a:t>anistiado.</a:t>
            </a:r>
            <a:endParaRPr lang="pt-B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02395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584775"/>
          </a:xfrm>
          <a:prstGeom prst="rect">
            <a:avLst/>
          </a:prstGeom>
          <a:noFill/>
        </p:spPr>
        <p:txBody>
          <a:bodyPr wrap="square" rtlCol="0">
            <a:spAutoFit/>
          </a:bodyPr>
          <a:lstStyle/>
          <a:p>
            <a:pPr algn="ctr"/>
            <a:r>
              <a:rPr lang="pt-BR" sz="3200" dirty="0" smtClean="0">
                <a:solidFill>
                  <a:schemeClr val="tx2">
                    <a:lumMod val="50000"/>
                  </a:schemeClr>
                </a:solidFill>
              </a:rPr>
              <a:t>RECONHECIMENTO DAS PROVISÕES</a:t>
            </a:r>
            <a:endParaRPr lang="pt-BR" sz="3200" dirty="0">
              <a:solidFill>
                <a:schemeClr val="tx2">
                  <a:lumMod val="50000"/>
                </a:schemeClr>
              </a:solidFill>
            </a:endParaRPr>
          </a:p>
        </p:txBody>
      </p:sp>
      <p:cxnSp>
        <p:nvCxnSpPr>
          <p:cNvPr id="10" name="Conector reto 9"/>
          <p:cNvCxnSpPr/>
          <p:nvPr/>
        </p:nvCxnSpPr>
        <p:spPr>
          <a:xfrm>
            <a:off x="661737" y="12221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graphicFrame>
        <p:nvGraphicFramePr>
          <p:cNvPr id="3" name="Tabela 2"/>
          <p:cNvGraphicFramePr>
            <a:graphicFrameLocks noGrp="1"/>
          </p:cNvGraphicFramePr>
          <p:nvPr>
            <p:extLst>
              <p:ext uri="{D42A27DB-BD31-4B8C-83A1-F6EECF244321}">
                <p14:modId xmlns:p14="http://schemas.microsoft.com/office/powerpoint/2010/main" val="823018317"/>
              </p:ext>
            </p:extLst>
          </p:nvPr>
        </p:nvGraphicFramePr>
        <p:xfrm>
          <a:off x="1064526" y="1478887"/>
          <a:ext cx="6555474" cy="1280160"/>
        </p:xfrm>
        <a:graphic>
          <a:graphicData uri="http://schemas.openxmlformats.org/drawingml/2006/table">
            <a:tbl>
              <a:tblPr firstRow="1" bandRow="1">
                <a:tableStyleId>{5940675A-B579-460E-94D1-54222C63F5DA}</a:tableStyleId>
              </a:tblPr>
              <a:tblGrid>
                <a:gridCol w="3277737"/>
                <a:gridCol w="3277737"/>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Perdas de Estoque/Almoxarifado </a:t>
                      </a:r>
                      <a:r>
                        <a:rPr lang="pt-BR" b="1" baseline="0" dirty="0" smtClean="0">
                          <a:latin typeface="Times New Roman" panose="02020603050405020304" pitchFamily="18" charset="0"/>
                          <a:cs typeface="Times New Roman" panose="02020603050405020304" pitchFamily="18" charset="0"/>
                        </a:rPr>
                        <a:t>(Conta de Resultado)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Provisão para Perda Estoque/Almoxarifado</a:t>
                      </a:r>
                      <a:endParaRPr lang="pt-BR" b="1" baseline="0" dirty="0" smtClean="0">
                        <a:latin typeface="Times New Roman" panose="02020603050405020304" pitchFamily="18" charset="0"/>
                        <a:cs typeface="Times New Roman" panose="02020603050405020304" pitchFamily="18" charset="0"/>
                      </a:endParaRPr>
                    </a:p>
                    <a:p>
                      <a:pPr algn="ctr"/>
                      <a:r>
                        <a:rPr lang="pt-BR" b="1" baseline="0" dirty="0" smtClean="0">
                          <a:latin typeface="Times New Roman" panose="02020603050405020304" pitchFamily="18" charset="0"/>
                          <a:cs typeface="Times New Roman" panose="02020603050405020304" pitchFamily="18" charset="0"/>
                        </a:rPr>
                        <a:t>(Conta retificadora do ativo)</a:t>
                      </a:r>
                      <a:endParaRPr lang="pt-BR" b="1" dirty="0">
                        <a:latin typeface="Times New Roman" panose="02020603050405020304" pitchFamily="18" charset="0"/>
                        <a:cs typeface="Times New Roman" panose="02020603050405020304" pitchFamily="18" charset="0"/>
                      </a:endParaRPr>
                    </a:p>
                  </a:txBody>
                  <a:tcPr/>
                </a:tc>
              </a:tr>
            </a:tbl>
          </a:graphicData>
        </a:graphic>
      </p:graphicFrame>
      <p:graphicFrame>
        <p:nvGraphicFramePr>
          <p:cNvPr id="11" name="Tabela 10"/>
          <p:cNvGraphicFramePr>
            <a:graphicFrameLocks noGrp="1"/>
          </p:cNvGraphicFramePr>
          <p:nvPr>
            <p:extLst>
              <p:ext uri="{D42A27DB-BD31-4B8C-83A1-F6EECF244321}">
                <p14:modId xmlns:p14="http://schemas.microsoft.com/office/powerpoint/2010/main" val="4129215226"/>
              </p:ext>
            </p:extLst>
          </p:nvPr>
        </p:nvGraphicFramePr>
        <p:xfrm>
          <a:off x="955342" y="3228079"/>
          <a:ext cx="6817058" cy="1005840"/>
        </p:xfrm>
        <a:graphic>
          <a:graphicData uri="http://schemas.openxmlformats.org/drawingml/2006/table">
            <a:tbl>
              <a:tblPr firstRow="1" bandRow="1">
                <a:tableStyleId>{5940675A-B579-460E-94D1-54222C63F5DA}</a:tableStyleId>
              </a:tblPr>
              <a:tblGrid>
                <a:gridCol w="3408529"/>
                <a:gridCol w="3408529"/>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PCLD (conta de resultado)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PCLD</a:t>
                      </a:r>
                      <a:r>
                        <a:rPr lang="pt-BR" b="1" baseline="0" dirty="0" smtClean="0">
                          <a:latin typeface="Times New Roman" panose="02020603050405020304" pitchFamily="18" charset="0"/>
                          <a:cs typeface="Times New Roman" panose="02020603050405020304" pitchFamily="18" charset="0"/>
                        </a:rPr>
                        <a:t> (conta retificadora do ativo)</a:t>
                      </a:r>
                      <a:endParaRPr lang="pt-BR" b="1" dirty="0">
                        <a:latin typeface="Times New Roman" panose="02020603050405020304" pitchFamily="18" charset="0"/>
                        <a:cs typeface="Times New Roman" panose="02020603050405020304" pitchFamily="18" charset="0"/>
                      </a:endParaRPr>
                    </a:p>
                  </a:txBody>
                  <a:tcPr/>
                </a:tc>
              </a:tr>
            </a:tbl>
          </a:graphicData>
        </a:graphic>
      </p:graphicFrame>
      <p:graphicFrame>
        <p:nvGraphicFramePr>
          <p:cNvPr id="12" name="Tabela 11"/>
          <p:cNvGraphicFramePr>
            <a:graphicFrameLocks noGrp="1"/>
          </p:cNvGraphicFramePr>
          <p:nvPr>
            <p:extLst>
              <p:ext uri="{D42A27DB-BD31-4B8C-83A1-F6EECF244321}">
                <p14:modId xmlns:p14="http://schemas.microsoft.com/office/powerpoint/2010/main" val="642987501"/>
              </p:ext>
            </p:extLst>
          </p:nvPr>
        </p:nvGraphicFramePr>
        <p:xfrm>
          <a:off x="930318" y="4868087"/>
          <a:ext cx="6817058" cy="1005840"/>
        </p:xfrm>
        <a:graphic>
          <a:graphicData uri="http://schemas.openxmlformats.org/drawingml/2006/table">
            <a:tbl>
              <a:tblPr firstRow="1" bandRow="1">
                <a:tableStyleId>{5940675A-B579-460E-94D1-54222C63F5DA}</a:tableStyleId>
              </a:tblPr>
              <a:tblGrid>
                <a:gridCol w="3408529"/>
                <a:gridCol w="3408529"/>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Provisões de Férias (conta de resultado)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Prov. Férias a Pagar</a:t>
                      </a:r>
                      <a:r>
                        <a:rPr lang="pt-BR" b="1" baseline="0" dirty="0" smtClean="0">
                          <a:latin typeface="Times New Roman" panose="02020603050405020304" pitchFamily="18" charset="0"/>
                          <a:cs typeface="Times New Roman" panose="02020603050405020304" pitchFamily="18" charset="0"/>
                        </a:rPr>
                        <a:t> (PC)</a:t>
                      </a:r>
                      <a:endParaRPr lang="pt-BR" b="1"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6358989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416320"/>
          </a:xfrm>
          <a:prstGeom prst="rect">
            <a:avLst/>
          </a:prstGeom>
          <a:noFill/>
        </p:spPr>
        <p:txBody>
          <a:bodyPr wrap="square" rtlCol="0">
            <a:spAutoFit/>
          </a:bodyPr>
          <a:lstStyle/>
          <a:p>
            <a:pPr lvl="0" algn="just"/>
            <a:r>
              <a:rPr lang="pt-BR" sz="3600" dirty="0" smtClean="0">
                <a:latin typeface="Times New Roman" panose="02020603050405020304" pitchFamily="18" charset="0"/>
                <a:cs typeface="Times New Roman" panose="02020603050405020304" pitchFamily="18" charset="0"/>
              </a:rPr>
              <a:t>Os </a:t>
            </a:r>
            <a:r>
              <a:rPr lang="pt-BR" sz="3600" dirty="0">
                <a:latin typeface="Times New Roman" panose="02020603050405020304" pitchFamily="18" charset="0"/>
                <a:cs typeface="Times New Roman" panose="02020603050405020304" pitchFamily="18" charset="0"/>
              </a:rPr>
              <a:t>registros contábeis devem ser segregados de forma que permitam a apuração das informações para prestação de contas exigidas por entidades governamentais, </a:t>
            </a:r>
            <a:r>
              <a:rPr lang="pt-BR" sz="3600" dirty="0" err="1">
                <a:latin typeface="Times New Roman" panose="02020603050405020304" pitchFamily="18" charset="0"/>
                <a:cs typeface="Times New Roman" panose="02020603050405020304" pitchFamily="18" charset="0"/>
              </a:rPr>
              <a:t>aportadores</a:t>
            </a:r>
            <a:r>
              <a:rPr lang="pt-BR" sz="3600" dirty="0">
                <a:latin typeface="Times New Roman" panose="02020603050405020304" pitchFamily="18" charset="0"/>
                <a:cs typeface="Times New Roman" panose="02020603050405020304" pitchFamily="18" charset="0"/>
              </a:rPr>
              <a:t>, reguladores e usuários em geral.</a:t>
            </a:r>
          </a:p>
        </p:txBody>
      </p:sp>
    </p:spTree>
    <p:extLst>
      <p:ext uri="{BB962C8B-B14F-4D97-AF65-F5344CB8AC3E}">
        <p14:creationId xmlns:p14="http://schemas.microsoft.com/office/powerpoint/2010/main" val="153190113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DAS RECEITAS E DESPESAS</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416320"/>
          </a:xfrm>
          <a:prstGeom prst="rect">
            <a:avLst/>
          </a:prstGeom>
          <a:noFill/>
        </p:spPr>
        <p:txBody>
          <a:bodyPr wrap="square" rtlCol="0">
            <a:spAutoFit/>
          </a:bodyPr>
          <a:lstStyle/>
          <a:p>
            <a:pPr lvl="0" algn="just"/>
            <a:r>
              <a:rPr lang="pt-BR" sz="3600" dirty="0">
                <a:latin typeface="Times New Roman" panose="02020603050405020304" pitchFamily="18" charset="0"/>
                <a:cs typeface="Times New Roman" panose="02020603050405020304" pitchFamily="18" charset="0"/>
              </a:rPr>
              <a:t>A </a:t>
            </a:r>
            <a:r>
              <a:rPr lang="pt-BR" sz="3600" b="1" dirty="0">
                <a:latin typeface="Times New Roman" panose="02020603050405020304" pitchFamily="18" charset="0"/>
                <a:cs typeface="Times New Roman" panose="02020603050405020304" pitchFamily="18" charset="0"/>
              </a:rPr>
              <a:t>dotação inicial </a:t>
            </a:r>
            <a:r>
              <a:rPr lang="pt-BR" sz="3600" dirty="0">
                <a:latin typeface="Times New Roman" panose="02020603050405020304" pitchFamily="18" charset="0"/>
                <a:cs typeface="Times New Roman" panose="02020603050405020304" pitchFamily="18" charset="0"/>
              </a:rPr>
              <a:t>disponibilizada pelo instituidor/fundador em ativo monetário ou não monetário, no caso </a:t>
            </a:r>
            <a:r>
              <a:rPr lang="pt-BR" sz="3600" b="1" dirty="0">
                <a:latin typeface="Times New Roman" panose="02020603050405020304" pitchFamily="18" charset="0"/>
                <a:cs typeface="Times New Roman" panose="02020603050405020304" pitchFamily="18" charset="0"/>
              </a:rPr>
              <a:t>das fundações</a:t>
            </a:r>
            <a:r>
              <a:rPr lang="pt-BR" sz="3600" dirty="0">
                <a:latin typeface="Times New Roman" panose="02020603050405020304" pitchFamily="18" charset="0"/>
                <a:cs typeface="Times New Roman" panose="02020603050405020304" pitchFamily="18" charset="0"/>
              </a:rPr>
              <a:t>, é considerada doação patrimonial e reconhecida em conta do patrimônio social.</a:t>
            </a:r>
          </a:p>
        </p:txBody>
      </p:sp>
    </p:spTree>
    <p:extLst>
      <p:ext uri="{BB962C8B-B14F-4D97-AF65-F5344CB8AC3E}">
        <p14:creationId xmlns:p14="http://schemas.microsoft.com/office/powerpoint/2010/main" val="23919182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584775"/>
          </a:xfrm>
          <a:prstGeom prst="rect">
            <a:avLst/>
          </a:prstGeom>
          <a:noFill/>
        </p:spPr>
        <p:txBody>
          <a:bodyPr wrap="square" rtlCol="0">
            <a:spAutoFit/>
          </a:bodyPr>
          <a:lstStyle/>
          <a:p>
            <a:pPr algn="ctr"/>
            <a:r>
              <a:rPr lang="pt-BR" sz="3200" dirty="0" smtClean="0">
                <a:solidFill>
                  <a:schemeClr val="tx2">
                    <a:lumMod val="50000"/>
                  </a:schemeClr>
                </a:solidFill>
              </a:rPr>
              <a:t>RECONHECIMENTO DA DOTAÇÃO INICIAL</a:t>
            </a:r>
            <a:endParaRPr lang="pt-BR" sz="3200" dirty="0">
              <a:solidFill>
                <a:schemeClr val="tx2">
                  <a:lumMod val="50000"/>
                </a:schemeClr>
              </a:solidFill>
            </a:endParaRPr>
          </a:p>
        </p:txBody>
      </p:sp>
      <p:cxnSp>
        <p:nvCxnSpPr>
          <p:cNvPr id="10" name="Conector reto 9"/>
          <p:cNvCxnSpPr/>
          <p:nvPr/>
        </p:nvCxnSpPr>
        <p:spPr>
          <a:xfrm>
            <a:off x="661737" y="12221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graphicFrame>
        <p:nvGraphicFramePr>
          <p:cNvPr id="3" name="Tabela 2"/>
          <p:cNvGraphicFramePr>
            <a:graphicFrameLocks noGrp="1"/>
          </p:cNvGraphicFramePr>
          <p:nvPr>
            <p:extLst>
              <p:ext uri="{D42A27DB-BD31-4B8C-83A1-F6EECF244321}">
                <p14:modId xmlns:p14="http://schemas.microsoft.com/office/powerpoint/2010/main" val="4150863426"/>
              </p:ext>
            </p:extLst>
          </p:nvPr>
        </p:nvGraphicFramePr>
        <p:xfrm>
          <a:off x="1064526" y="1983856"/>
          <a:ext cx="6555474" cy="1005840"/>
        </p:xfrm>
        <a:graphic>
          <a:graphicData uri="http://schemas.openxmlformats.org/drawingml/2006/table">
            <a:tbl>
              <a:tblPr firstRow="1" bandRow="1">
                <a:tableStyleId>{5940675A-B579-460E-94D1-54222C63F5DA}</a:tableStyleId>
              </a:tblPr>
              <a:tblGrid>
                <a:gridCol w="3277737"/>
                <a:gridCol w="3277737"/>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CAIXA OU EQUIVALENTE</a:t>
                      </a:r>
                      <a:r>
                        <a:rPr lang="pt-BR" b="1" baseline="0" dirty="0" smtClean="0">
                          <a:latin typeface="Times New Roman" panose="02020603050405020304" pitchFamily="18" charset="0"/>
                          <a:cs typeface="Times New Roman" panose="02020603050405020304" pitchFamily="18" charset="0"/>
                        </a:rPr>
                        <a:t> DE CAIXA (AC)</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DOTAÇÃO INICIAL (PL)</a:t>
                      </a:r>
                      <a:endParaRPr lang="pt-BR" b="1" dirty="0">
                        <a:latin typeface="Times New Roman" panose="02020603050405020304" pitchFamily="18" charset="0"/>
                        <a:cs typeface="Times New Roman" panose="02020603050405020304" pitchFamily="18" charset="0"/>
                      </a:endParaRPr>
                    </a:p>
                  </a:txBody>
                  <a:tcPr/>
                </a:tc>
              </a:tr>
            </a:tbl>
          </a:graphicData>
        </a:graphic>
      </p:graphicFrame>
      <p:graphicFrame>
        <p:nvGraphicFramePr>
          <p:cNvPr id="13" name="Tabela 12"/>
          <p:cNvGraphicFramePr>
            <a:graphicFrameLocks noGrp="1"/>
          </p:cNvGraphicFramePr>
          <p:nvPr>
            <p:extLst>
              <p:ext uri="{D42A27DB-BD31-4B8C-83A1-F6EECF244321}">
                <p14:modId xmlns:p14="http://schemas.microsoft.com/office/powerpoint/2010/main" val="551427924"/>
              </p:ext>
            </p:extLst>
          </p:nvPr>
        </p:nvGraphicFramePr>
        <p:xfrm>
          <a:off x="1216926" y="3992357"/>
          <a:ext cx="6555474" cy="993450"/>
        </p:xfrm>
        <a:graphic>
          <a:graphicData uri="http://schemas.openxmlformats.org/drawingml/2006/table">
            <a:tbl>
              <a:tblPr firstRow="1" bandRow="1">
                <a:tableStyleId>{5940675A-B579-460E-94D1-54222C63F5DA}</a:tableStyleId>
              </a:tblPr>
              <a:tblGrid>
                <a:gridCol w="3277737"/>
                <a:gridCol w="3277737"/>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IMOBILIZADO</a:t>
                      </a:r>
                      <a:r>
                        <a:rPr lang="pt-BR" b="1" baseline="0" dirty="0" smtClean="0">
                          <a:latin typeface="Times New Roman" panose="02020603050405020304" pitchFamily="18" charset="0"/>
                          <a:cs typeface="Times New Roman" panose="02020603050405020304" pitchFamily="18" charset="0"/>
                        </a:rPr>
                        <a:t> (ANC)</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DOTAÇÃO INICIAL (PL)</a:t>
                      </a:r>
                      <a:endParaRPr lang="pt-BR" b="1"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9671054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661737" y="601037"/>
            <a:ext cx="7736306" cy="1077218"/>
          </a:xfrm>
          <a:prstGeom prst="rect">
            <a:avLst/>
          </a:prstGeom>
          <a:noFill/>
        </p:spPr>
        <p:txBody>
          <a:bodyPr wrap="square" rtlCol="0">
            <a:spAutoFit/>
          </a:bodyPr>
          <a:lstStyle/>
          <a:p>
            <a:pPr algn="ctr"/>
            <a:r>
              <a:rPr lang="pt-BR" sz="3200" dirty="0" smtClean="0">
                <a:solidFill>
                  <a:schemeClr val="tx2">
                    <a:lumMod val="50000"/>
                  </a:schemeClr>
                </a:solidFill>
              </a:rPr>
              <a:t>RECONHECIMENTO DA RECEITA E DESPESA DO SERVIÇO VOLUNTÁRIO</a:t>
            </a:r>
            <a:endParaRPr lang="pt-BR" sz="3200" dirty="0">
              <a:solidFill>
                <a:schemeClr val="tx2">
                  <a:lumMod val="50000"/>
                </a:schemeClr>
              </a:solidFill>
            </a:endParaRPr>
          </a:p>
        </p:txBody>
      </p:sp>
      <p:cxnSp>
        <p:nvCxnSpPr>
          <p:cNvPr id="10" name="Conector reto 9"/>
          <p:cNvCxnSpPr/>
          <p:nvPr/>
        </p:nvCxnSpPr>
        <p:spPr>
          <a:xfrm>
            <a:off x="661737" y="153609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928048" y="1937982"/>
            <a:ext cx="7469994" cy="3539430"/>
          </a:xfrm>
          <a:prstGeom prst="rect">
            <a:avLst/>
          </a:prstGeom>
          <a:noFill/>
        </p:spPr>
        <p:txBody>
          <a:bodyPr wrap="square" rtlCol="0">
            <a:spAutoFit/>
          </a:bodyPr>
          <a:lstStyle/>
          <a:p>
            <a:pPr algn="just"/>
            <a:r>
              <a:rPr lang="pt-BR" sz="3200" dirty="0">
                <a:latin typeface="Times New Roman" panose="02020603050405020304" pitchFamily="18" charset="0"/>
                <a:cs typeface="Times New Roman" panose="02020603050405020304" pitchFamily="18" charset="0"/>
              </a:rPr>
              <a:t>O trabalho voluntário, inclusive de membros integrantes dos órgãos da administração, no exercício de suas funções, deve ser reconhecido pelo valor justo da prestação do serviço como se tivesse ocorrido o desembolso financeiro. </a:t>
            </a:r>
            <a:r>
              <a:rPr lang="pt-BR" sz="2400" dirty="0">
                <a:latin typeface="Times New Roman" panose="02020603050405020304" pitchFamily="18" charset="0"/>
                <a:cs typeface="Times New Roman" panose="02020603050405020304" pitchFamily="18" charset="0"/>
              </a:rPr>
              <a:t>(Alterado pela ITG 2002 (R1))</a:t>
            </a:r>
          </a:p>
        </p:txBody>
      </p:sp>
    </p:spTree>
    <p:extLst>
      <p:ext uri="{BB962C8B-B14F-4D97-AF65-F5344CB8AC3E}">
        <p14:creationId xmlns:p14="http://schemas.microsoft.com/office/powerpoint/2010/main" val="33150786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661737" y="601037"/>
            <a:ext cx="7556140" cy="553998"/>
          </a:xfrm>
          <a:prstGeom prst="rect">
            <a:avLst/>
          </a:prstGeom>
          <a:noFill/>
        </p:spPr>
        <p:txBody>
          <a:bodyPr wrap="square" rtlCol="0">
            <a:spAutoFit/>
          </a:bodyPr>
          <a:lstStyle/>
          <a:p>
            <a:pPr algn="ctr"/>
            <a:r>
              <a:rPr lang="pt-BR" sz="3000" dirty="0" smtClean="0">
                <a:solidFill>
                  <a:schemeClr val="tx2">
                    <a:lumMod val="50000"/>
                  </a:schemeClr>
                </a:solidFill>
              </a:rPr>
              <a:t>TERCEIRO SETOR – AFINAL QUEM É?</a:t>
            </a:r>
            <a:endParaRPr lang="pt-BR" sz="3000" dirty="0">
              <a:solidFill>
                <a:schemeClr val="tx2">
                  <a:lumMod val="50000"/>
                </a:schemeClr>
              </a:solidFill>
            </a:endParaRPr>
          </a:p>
        </p:txBody>
      </p:sp>
      <p:cxnSp>
        <p:nvCxnSpPr>
          <p:cNvPr id="10" name="Conector reto 9"/>
          <p:cNvCxnSpPr/>
          <p:nvPr/>
        </p:nvCxnSpPr>
        <p:spPr>
          <a:xfrm>
            <a:off x="661737" y="1193612"/>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271537"/>
            <a:ext cx="7736304" cy="6370975"/>
          </a:xfrm>
          <a:prstGeom prst="rect">
            <a:avLst/>
          </a:prstGeom>
          <a:noFill/>
        </p:spPr>
        <p:txBody>
          <a:bodyPr wrap="square" rtlCol="0">
            <a:spAutoFit/>
          </a:bodyPr>
          <a:lstStyle/>
          <a:p>
            <a:pPr algn="just">
              <a:lnSpc>
                <a:spcPct val="150000"/>
              </a:lnSpc>
            </a:pPr>
            <a:r>
              <a:rPr lang="pt-BR" sz="2400" dirty="0">
                <a:latin typeface="Times New Roman" panose="02020603050405020304" pitchFamily="18" charset="0"/>
                <a:cs typeface="Times New Roman" panose="02020603050405020304" pitchFamily="18" charset="0"/>
              </a:rPr>
              <a:t>Art. 44. São pessoas jurídicas de direito privado:</a:t>
            </a:r>
          </a:p>
          <a:p>
            <a:pPr algn="just">
              <a:lnSpc>
                <a:spcPct val="150000"/>
              </a:lnSpc>
            </a:pPr>
            <a:r>
              <a:rPr lang="pt-BR" sz="2400" dirty="0">
                <a:latin typeface="Times New Roman" panose="02020603050405020304" pitchFamily="18" charset="0"/>
                <a:cs typeface="Times New Roman" panose="02020603050405020304" pitchFamily="18" charset="0"/>
              </a:rPr>
              <a:t>I - as associações;</a:t>
            </a:r>
          </a:p>
          <a:p>
            <a:pPr algn="just">
              <a:lnSpc>
                <a:spcPct val="150000"/>
              </a:lnSpc>
            </a:pPr>
            <a:r>
              <a:rPr lang="pt-BR" sz="2400" dirty="0">
                <a:latin typeface="Times New Roman" panose="02020603050405020304" pitchFamily="18" charset="0"/>
                <a:cs typeface="Times New Roman" panose="02020603050405020304" pitchFamily="18" charset="0"/>
              </a:rPr>
              <a:t>II </a:t>
            </a:r>
            <a:r>
              <a:rPr lang="pt-BR" sz="2400" dirty="0" smtClean="0">
                <a:latin typeface="Times New Roman" panose="02020603050405020304" pitchFamily="18" charset="0"/>
                <a:cs typeface="Times New Roman" panose="02020603050405020304" pitchFamily="18" charset="0"/>
              </a:rPr>
              <a:t>– (...)</a:t>
            </a:r>
            <a:endParaRPr lang="pt-BR" sz="2400" dirty="0">
              <a:latin typeface="Times New Roman" panose="02020603050405020304" pitchFamily="18" charset="0"/>
              <a:cs typeface="Times New Roman" panose="02020603050405020304" pitchFamily="18" charset="0"/>
            </a:endParaRPr>
          </a:p>
          <a:p>
            <a:pPr algn="just">
              <a:lnSpc>
                <a:spcPct val="150000"/>
              </a:lnSpc>
            </a:pPr>
            <a:r>
              <a:rPr lang="pt-BR" sz="2400" dirty="0">
                <a:latin typeface="Times New Roman" panose="02020603050405020304" pitchFamily="18" charset="0"/>
                <a:cs typeface="Times New Roman" panose="02020603050405020304" pitchFamily="18" charset="0"/>
              </a:rPr>
              <a:t>III - as fundações.</a:t>
            </a:r>
          </a:p>
          <a:p>
            <a:pPr algn="just">
              <a:lnSpc>
                <a:spcPct val="150000"/>
              </a:lnSpc>
            </a:pPr>
            <a:r>
              <a:rPr lang="pt-BR" sz="2400" dirty="0">
                <a:latin typeface="Times New Roman" panose="02020603050405020304" pitchFamily="18" charset="0"/>
                <a:cs typeface="Times New Roman" panose="02020603050405020304" pitchFamily="18" charset="0"/>
              </a:rPr>
              <a:t>IV - as organizações religiosas;          </a:t>
            </a:r>
            <a:r>
              <a:rPr lang="pt-BR" sz="2400" dirty="0">
                <a:latin typeface="Times New Roman" panose="02020603050405020304" pitchFamily="18" charset="0"/>
                <a:cs typeface="Times New Roman" panose="02020603050405020304" pitchFamily="18" charset="0"/>
                <a:hlinkClick r:id="rId3"/>
              </a:rPr>
              <a:t>(Incluído pela Lei nº 10.825, de 22.12.2003)</a:t>
            </a:r>
            <a:endParaRPr lang="pt-BR" sz="2400" dirty="0">
              <a:latin typeface="Times New Roman" panose="02020603050405020304" pitchFamily="18" charset="0"/>
              <a:cs typeface="Times New Roman" panose="02020603050405020304" pitchFamily="18" charset="0"/>
            </a:endParaRPr>
          </a:p>
          <a:p>
            <a:pPr algn="just">
              <a:lnSpc>
                <a:spcPct val="150000"/>
              </a:lnSpc>
            </a:pPr>
            <a:r>
              <a:rPr lang="pt-BR" sz="2400" dirty="0">
                <a:latin typeface="Times New Roman" panose="02020603050405020304" pitchFamily="18" charset="0"/>
                <a:cs typeface="Times New Roman" panose="02020603050405020304" pitchFamily="18" charset="0"/>
              </a:rPr>
              <a:t>V - os partidos políticos.         </a:t>
            </a:r>
            <a:r>
              <a:rPr lang="pt-BR" sz="2400" dirty="0">
                <a:latin typeface="Times New Roman" panose="02020603050405020304" pitchFamily="18" charset="0"/>
                <a:cs typeface="Times New Roman" panose="02020603050405020304" pitchFamily="18" charset="0"/>
                <a:hlinkClick r:id="rId3"/>
              </a:rPr>
              <a:t>(Incluído pela Lei nº 10.825, de 22.12.2003)</a:t>
            </a:r>
            <a:endParaRPr lang="pt-BR" sz="2400" dirty="0">
              <a:latin typeface="Times New Roman" panose="02020603050405020304" pitchFamily="18" charset="0"/>
              <a:cs typeface="Times New Roman" panose="02020603050405020304" pitchFamily="18" charset="0"/>
            </a:endParaRPr>
          </a:p>
          <a:p>
            <a:pPr algn="just">
              <a:lnSpc>
                <a:spcPct val="150000"/>
              </a:lnSpc>
            </a:pPr>
            <a:r>
              <a:rPr lang="pt-BR" sz="2400" dirty="0">
                <a:latin typeface="Times New Roman" panose="02020603050405020304" pitchFamily="18" charset="0"/>
                <a:cs typeface="Times New Roman" panose="02020603050405020304" pitchFamily="18" charset="0"/>
              </a:rPr>
              <a:t>VI </a:t>
            </a:r>
            <a:r>
              <a:rPr lang="pt-BR" sz="2400" dirty="0" smtClean="0">
                <a:latin typeface="Times New Roman" panose="02020603050405020304" pitchFamily="18" charset="0"/>
                <a:cs typeface="Times New Roman" panose="02020603050405020304" pitchFamily="18" charset="0"/>
              </a:rPr>
              <a:t>– (...)</a:t>
            </a:r>
            <a:endParaRPr lang="pt-BR" sz="2400" dirty="0">
              <a:latin typeface="Times New Roman" panose="02020603050405020304" pitchFamily="18" charset="0"/>
              <a:cs typeface="Times New Roman" panose="02020603050405020304" pitchFamily="18" charset="0"/>
            </a:endParaRPr>
          </a:p>
          <a:p>
            <a:pPr lvl="0" algn="just">
              <a:lnSpc>
                <a:spcPct val="150000"/>
              </a:lnSpc>
            </a:pPr>
            <a:endParaRPr lang="pt-BR" sz="2400" dirty="0">
              <a:latin typeface="Times New Roman" panose="02020603050405020304" pitchFamily="18" charset="0"/>
              <a:cs typeface="Times New Roman" panose="02020603050405020304" pitchFamily="18" charset="0"/>
            </a:endParaRPr>
          </a:p>
          <a:p>
            <a:pPr lvl="0" algn="just"/>
            <a:endParaRPr lang="pt-BR" sz="2400" dirty="0">
              <a:latin typeface="Times New Roman" panose="02020603050405020304" pitchFamily="18" charset="0"/>
              <a:cs typeface="Times New Roman" panose="02020603050405020304" pitchFamily="18" charset="0"/>
            </a:endParaRPr>
          </a:p>
          <a:p>
            <a:pPr algn="just"/>
            <a:endParaRPr lang="pt-B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8223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703847" y="582693"/>
            <a:ext cx="7736306" cy="1077218"/>
          </a:xfrm>
          <a:prstGeom prst="rect">
            <a:avLst/>
          </a:prstGeom>
          <a:noFill/>
        </p:spPr>
        <p:txBody>
          <a:bodyPr wrap="square" rtlCol="0">
            <a:spAutoFit/>
          </a:bodyPr>
          <a:lstStyle/>
          <a:p>
            <a:pPr algn="ctr"/>
            <a:r>
              <a:rPr lang="pt-BR" sz="3200" dirty="0">
                <a:solidFill>
                  <a:schemeClr val="tx2">
                    <a:lumMod val="50000"/>
                  </a:schemeClr>
                </a:solidFill>
              </a:rPr>
              <a:t>RECONHECIMENTO DA RECEITA E DESPESA DO SERVIÇO VOLUNTÁRIO</a:t>
            </a:r>
          </a:p>
        </p:txBody>
      </p:sp>
      <p:cxnSp>
        <p:nvCxnSpPr>
          <p:cNvPr id="10" name="Conector reto 9"/>
          <p:cNvCxnSpPr/>
          <p:nvPr/>
        </p:nvCxnSpPr>
        <p:spPr>
          <a:xfrm>
            <a:off x="661737" y="1536096"/>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graphicFrame>
        <p:nvGraphicFramePr>
          <p:cNvPr id="3" name="Tabela 2"/>
          <p:cNvGraphicFramePr>
            <a:graphicFrameLocks noGrp="1"/>
          </p:cNvGraphicFramePr>
          <p:nvPr>
            <p:extLst>
              <p:ext uri="{D42A27DB-BD31-4B8C-83A1-F6EECF244321}">
                <p14:modId xmlns:p14="http://schemas.microsoft.com/office/powerpoint/2010/main" val="3782970878"/>
              </p:ext>
            </p:extLst>
          </p:nvPr>
        </p:nvGraphicFramePr>
        <p:xfrm>
          <a:off x="1064526" y="1983856"/>
          <a:ext cx="6837528" cy="1828800"/>
        </p:xfrm>
        <a:graphic>
          <a:graphicData uri="http://schemas.openxmlformats.org/drawingml/2006/table">
            <a:tbl>
              <a:tblPr firstRow="1" bandRow="1">
                <a:tableStyleId>{5940675A-B579-460E-94D1-54222C63F5DA}</a:tableStyleId>
              </a:tblPr>
              <a:tblGrid>
                <a:gridCol w="3418764"/>
                <a:gridCol w="3418764"/>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DESPESA COM SERVIÇO VOLUNTÁRIO – HONOR. ADVOCATÍCIOS (CTA RESULTADO)</a:t>
                      </a:r>
                    </a:p>
                    <a:p>
                      <a:pPr algn="ctr"/>
                      <a:r>
                        <a:rPr lang="pt-BR" b="1" dirty="0" smtClean="0">
                          <a:latin typeface="Times New Roman" panose="02020603050405020304" pitchFamily="18" charset="0"/>
                          <a:cs typeface="Times New Roman" panose="02020603050405020304" pitchFamily="18" charset="0"/>
                        </a:rPr>
                        <a:t>4.000,00</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HONORÁRIOS</a:t>
                      </a:r>
                      <a:r>
                        <a:rPr lang="pt-BR" b="1" baseline="0" dirty="0" smtClean="0">
                          <a:latin typeface="Times New Roman" panose="02020603050405020304" pitchFamily="18" charset="0"/>
                          <a:cs typeface="Times New Roman" panose="02020603050405020304" pitchFamily="18" charset="0"/>
                        </a:rPr>
                        <a:t> ADVOCATÍCIOS A PAGAR (PC</a:t>
                      </a:r>
                      <a:r>
                        <a:rPr lang="pt-BR" b="1" dirty="0" smtClean="0">
                          <a:latin typeface="Times New Roman" panose="02020603050405020304" pitchFamily="18" charset="0"/>
                          <a:cs typeface="Times New Roman" panose="02020603050405020304" pitchFamily="18" charset="0"/>
                        </a:rPr>
                        <a:t>)</a:t>
                      </a:r>
                    </a:p>
                    <a:p>
                      <a:pPr algn="ctr"/>
                      <a:endParaRPr lang="pt-BR" b="1" dirty="0" smtClean="0">
                        <a:latin typeface="Times New Roman" panose="02020603050405020304" pitchFamily="18" charset="0"/>
                        <a:cs typeface="Times New Roman" panose="02020603050405020304" pitchFamily="18" charset="0"/>
                      </a:endParaRPr>
                    </a:p>
                    <a:p>
                      <a:pPr algn="ctr"/>
                      <a:r>
                        <a:rPr lang="pt-BR" b="1" dirty="0" smtClean="0">
                          <a:latin typeface="Times New Roman" panose="02020603050405020304" pitchFamily="18" charset="0"/>
                          <a:cs typeface="Times New Roman" panose="02020603050405020304" pitchFamily="18" charset="0"/>
                        </a:rPr>
                        <a:t>4.000,00</a:t>
                      </a:r>
                      <a:endParaRPr lang="pt-BR" b="1" dirty="0">
                        <a:latin typeface="Times New Roman" panose="02020603050405020304" pitchFamily="18" charset="0"/>
                        <a:cs typeface="Times New Roman" panose="02020603050405020304" pitchFamily="18" charset="0"/>
                      </a:endParaRPr>
                    </a:p>
                  </a:txBody>
                  <a:tcPr/>
                </a:tc>
              </a:tr>
            </a:tbl>
          </a:graphicData>
        </a:graphic>
      </p:graphicFrame>
      <p:graphicFrame>
        <p:nvGraphicFramePr>
          <p:cNvPr id="13" name="Tabela 12"/>
          <p:cNvGraphicFramePr>
            <a:graphicFrameLocks noGrp="1"/>
          </p:cNvGraphicFramePr>
          <p:nvPr>
            <p:extLst>
              <p:ext uri="{D42A27DB-BD31-4B8C-83A1-F6EECF244321}">
                <p14:modId xmlns:p14="http://schemas.microsoft.com/office/powerpoint/2010/main" val="2484185514"/>
              </p:ext>
            </p:extLst>
          </p:nvPr>
        </p:nvGraphicFramePr>
        <p:xfrm>
          <a:off x="1064526" y="4265312"/>
          <a:ext cx="6837528" cy="1554480"/>
        </p:xfrm>
        <a:graphic>
          <a:graphicData uri="http://schemas.openxmlformats.org/drawingml/2006/table">
            <a:tbl>
              <a:tblPr firstRow="1" bandRow="1">
                <a:tableStyleId>{5940675A-B579-460E-94D1-54222C63F5DA}</a:tableStyleId>
              </a:tblPr>
              <a:tblGrid>
                <a:gridCol w="3418764"/>
                <a:gridCol w="3418764"/>
              </a:tblGrid>
              <a:tr h="363662">
                <a:tc>
                  <a:txBody>
                    <a:bodyPr/>
                    <a:lstStyle/>
                    <a:p>
                      <a:pPr algn="ctr"/>
                      <a:r>
                        <a:rPr lang="pt-BR" b="1" dirty="0" smtClean="0">
                          <a:latin typeface="Times New Roman" panose="02020603050405020304" pitchFamily="18" charset="0"/>
                          <a:cs typeface="Times New Roman" panose="02020603050405020304" pitchFamily="18" charset="0"/>
                        </a:rPr>
                        <a:t>DÉBITO</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CRÉDITO</a:t>
                      </a:r>
                      <a:endParaRPr lang="pt-BR" b="1" dirty="0">
                        <a:latin typeface="Times New Roman" panose="02020603050405020304" pitchFamily="18" charset="0"/>
                        <a:cs typeface="Times New Roman" panose="02020603050405020304" pitchFamily="18" charset="0"/>
                      </a:endParaRPr>
                    </a:p>
                  </a:txBody>
                  <a:tcPr/>
                </a:tc>
              </a:tr>
              <a:tr h="627690">
                <a:tc>
                  <a:txBody>
                    <a:bodyPr/>
                    <a:lstStyle/>
                    <a:p>
                      <a:pPr algn="ctr"/>
                      <a:r>
                        <a:rPr lang="pt-BR" b="1" dirty="0" smtClean="0">
                          <a:latin typeface="Times New Roman" panose="02020603050405020304" pitchFamily="18" charset="0"/>
                          <a:cs typeface="Times New Roman" panose="02020603050405020304" pitchFamily="18" charset="0"/>
                        </a:rPr>
                        <a:t>HONORÁRIOS ADVOCATÍCIOS A PAGAR</a:t>
                      </a:r>
                    </a:p>
                    <a:p>
                      <a:pPr algn="ctr"/>
                      <a:endParaRPr lang="pt-BR" b="1" dirty="0" smtClean="0">
                        <a:latin typeface="Times New Roman" panose="02020603050405020304" pitchFamily="18" charset="0"/>
                        <a:cs typeface="Times New Roman" panose="02020603050405020304" pitchFamily="18" charset="0"/>
                      </a:endParaRPr>
                    </a:p>
                    <a:p>
                      <a:pPr algn="ctr"/>
                      <a:r>
                        <a:rPr lang="pt-BR" b="1" dirty="0" smtClean="0">
                          <a:latin typeface="Times New Roman" panose="02020603050405020304" pitchFamily="18" charset="0"/>
                          <a:cs typeface="Times New Roman" panose="02020603050405020304" pitchFamily="18" charset="0"/>
                        </a:rPr>
                        <a:t>4.000,00</a:t>
                      </a:r>
                      <a:endParaRPr lang="pt-BR" b="1" dirty="0">
                        <a:latin typeface="Times New Roman" panose="02020603050405020304" pitchFamily="18" charset="0"/>
                        <a:cs typeface="Times New Roman" panose="02020603050405020304" pitchFamily="18" charset="0"/>
                      </a:endParaRPr>
                    </a:p>
                  </a:txBody>
                  <a:tcPr/>
                </a:tc>
                <a:tc>
                  <a:txBody>
                    <a:bodyPr/>
                    <a:lstStyle/>
                    <a:p>
                      <a:pPr algn="ctr"/>
                      <a:r>
                        <a:rPr lang="pt-BR" b="1" dirty="0" smtClean="0">
                          <a:latin typeface="Times New Roman" panose="02020603050405020304" pitchFamily="18" charset="0"/>
                          <a:cs typeface="Times New Roman" panose="02020603050405020304" pitchFamily="18" charset="0"/>
                        </a:rPr>
                        <a:t>RECEITAS DE SERVIÇOS VOLUNTÁRIOS (CTA DE RESULTADO)</a:t>
                      </a:r>
                    </a:p>
                    <a:p>
                      <a:pPr algn="ctr"/>
                      <a:r>
                        <a:rPr lang="pt-BR" b="1" dirty="0" smtClean="0">
                          <a:latin typeface="Times New Roman" panose="02020603050405020304" pitchFamily="18" charset="0"/>
                          <a:cs typeface="Times New Roman" panose="02020603050405020304" pitchFamily="18" charset="0"/>
                        </a:rPr>
                        <a:t>4.000,00</a:t>
                      </a:r>
                      <a:endParaRPr lang="pt-BR" b="1"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424326680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703847" y="582693"/>
            <a:ext cx="7736306" cy="1077218"/>
          </a:xfrm>
          <a:prstGeom prst="rect">
            <a:avLst/>
          </a:prstGeom>
          <a:noFill/>
        </p:spPr>
        <p:txBody>
          <a:bodyPr wrap="square" rtlCol="0">
            <a:spAutoFit/>
          </a:bodyPr>
          <a:lstStyle/>
          <a:p>
            <a:pPr algn="ctr"/>
            <a:r>
              <a:rPr lang="pt-BR" sz="3200" dirty="0">
                <a:solidFill>
                  <a:schemeClr val="tx2">
                    <a:lumMod val="50000"/>
                  </a:schemeClr>
                </a:solidFill>
              </a:rPr>
              <a:t>RECONHECIMENTO DA RECEITA E DESPESA DO SERVIÇO VOLUNTÁRIO</a:t>
            </a:r>
          </a:p>
        </p:txBody>
      </p:sp>
      <p:cxnSp>
        <p:nvCxnSpPr>
          <p:cNvPr id="10" name="Conector reto 9"/>
          <p:cNvCxnSpPr/>
          <p:nvPr/>
        </p:nvCxnSpPr>
        <p:spPr>
          <a:xfrm>
            <a:off x="661737" y="1536096"/>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815546" y="2092528"/>
            <a:ext cx="7624607" cy="2554545"/>
          </a:xfrm>
          <a:prstGeom prst="rect">
            <a:avLst/>
          </a:prstGeom>
          <a:noFill/>
        </p:spPr>
        <p:txBody>
          <a:bodyPr wrap="square" rtlCol="0">
            <a:spAutoFit/>
          </a:bodyPr>
          <a:lstStyle/>
          <a:p>
            <a:pPr algn="just"/>
            <a:r>
              <a:rPr lang="pt-PT" sz="3200" dirty="0">
                <a:latin typeface="Times New Roman" panose="02020603050405020304" pitchFamily="18" charset="0"/>
                <a:cs typeface="Times New Roman" panose="02020603050405020304" pitchFamily="18" charset="0"/>
              </a:rPr>
              <a:t>Na Demonstração do Resultado do Período, devem ser destacadas as informações de </a:t>
            </a:r>
            <a:r>
              <a:rPr lang="pt-PT" sz="3200" b="1" dirty="0">
                <a:latin typeface="Times New Roman" panose="02020603050405020304" pitchFamily="18" charset="0"/>
                <a:cs typeface="Times New Roman" panose="02020603050405020304" pitchFamily="18" charset="0"/>
              </a:rPr>
              <a:t>gratuidade concedidas e serviços voluntários </a:t>
            </a:r>
            <a:r>
              <a:rPr lang="pt-PT" sz="3200" dirty="0">
                <a:latin typeface="Times New Roman" panose="02020603050405020304" pitchFamily="18" charset="0"/>
                <a:cs typeface="Times New Roman" panose="02020603050405020304" pitchFamily="18" charset="0"/>
              </a:rPr>
              <a:t>obtidos, e divulgadas em notas explicativas </a:t>
            </a:r>
            <a:r>
              <a:rPr lang="pt-PT" sz="3200" b="1" dirty="0">
                <a:latin typeface="Times New Roman" panose="02020603050405020304" pitchFamily="18" charset="0"/>
                <a:cs typeface="Times New Roman" panose="02020603050405020304" pitchFamily="18" charset="0"/>
              </a:rPr>
              <a:t>por tipo de </a:t>
            </a:r>
            <a:r>
              <a:rPr lang="pt-PT" sz="3200" b="1" dirty="0" smtClean="0">
                <a:latin typeface="Times New Roman" panose="02020603050405020304" pitchFamily="18" charset="0"/>
                <a:cs typeface="Times New Roman" panose="02020603050405020304" pitchFamily="18" charset="0"/>
              </a:rPr>
              <a:t>atividade</a:t>
            </a:r>
            <a:r>
              <a:rPr lang="pt-PT" sz="3200" dirty="0" smtClean="0">
                <a:latin typeface="Times New Roman" panose="02020603050405020304" pitchFamily="18" charset="0"/>
                <a:cs typeface="Times New Roman" panose="02020603050405020304" pitchFamily="18" charset="0"/>
              </a:rPr>
              <a:t>.</a:t>
            </a:r>
            <a:endParaRPr lang="pt-B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10920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759696" y="582693"/>
            <a:ext cx="7736306" cy="584775"/>
          </a:xfrm>
          <a:prstGeom prst="rect">
            <a:avLst/>
          </a:prstGeom>
          <a:noFill/>
        </p:spPr>
        <p:txBody>
          <a:bodyPr wrap="square" rtlCol="0">
            <a:spAutoFit/>
          </a:bodyPr>
          <a:lstStyle/>
          <a:p>
            <a:pPr algn="ctr"/>
            <a:r>
              <a:rPr lang="pt-BR" sz="3200" dirty="0" smtClean="0">
                <a:solidFill>
                  <a:schemeClr val="tx2">
                    <a:lumMod val="50000"/>
                  </a:schemeClr>
                </a:solidFill>
              </a:rPr>
              <a:t>DEMONSTRAÇÕES CONTÁBEIS </a:t>
            </a:r>
            <a:endParaRPr lang="pt-BR" sz="3200" dirty="0">
              <a:solidFill>
                <a:schemeClr val="tx2">
                  <a:lumMod val="50000"/>
                </a:schemeClr>
              </a:solidFill>
            </a:endParaRPr>
          </a:p>
        </p:txBody>
      </p:sp>
      <p:cxnSp>
        <p:nvCxnSpPr>
          <p:cNvPr id="10" name="Conector reto 9"/>
          <p:cNvCxnSpPr/>
          <p:nvPr/>
        </p:nvCxnSpPr>
        <p:spPr>
          <a:xfrm>
            <a:off x="661737" y="1215958"/>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815546" y="1369185"/>
            <a:ext cx="7624607" cy="3539430"/>
          </a:xfrm>
          <a:prstGeom prst="rect">
            <a:avLst/>
          </a:prstGeom>
          <a:noFill/>
        </p:spPr>
        <p:txBody>
          <a:bodyPr wrap="square" rtlCol="0">
            <a:spAutoFit/>
          </a:bodyPr>
          <a:lstStyle/>
          <a:p>
            <a:pPr lvl="0" algn="just"/>
            <a:r>
              <a:rPr lang="pt-BR" sz="3200" dirty="0">
                <a:latin typeface="Times New Roman" panose="02020603050405020304" pitchFamily="18" charset="0"/>
                <a:cs typeface="Times New Roman" panose="02020603050405020304" pitchFamily="18" charset="0"/>
              </a:rPr>
              <a:t>As demonstrações contábeis, que devem ser elaboradas pela entidade sem finalidade de lucros, são o </a:t>
            </a:r>
            <a:r>
              <a:rPr lang="pt-BR" sz="3200" b="1" dirty="0">
                <a:latin typeface="Times New Roman" panose="02020603050405020304" pitchFamily="18" charset="0"/>
                <a:cs typeface="Times New Roman" panose="02020603050405020304" pitchFamily="18" charset="0"/>
              </a:rPr>
              <a:t>Balanço Patrimonial, a Demonstração do Resultado do Período, a Demonstração das Mutações do Patrimônio Líquido, a Demonstração dos Fluxos de Caixa e as Notas </a:t>
            </a:r>
            <a:r>
              <a:rPr lang="pt-BR" sz="3200" b="1" dirty="0" smtClean="0">
                <a:latin typeface="Times New Roman" panose="02020603050405020304" pitchFamily="18" charset="0"/>
                <a:cs typeface="Times New Roman" panose="02020603050405020304" pitchFamily="18" charset="0"/>
              </a:rPr>
              <a:t>Explicativas.</a:t>
            </a:r>
            <a:endParaRPr lang="pt-B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116429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703847" y="582693"/>
            <a:ext cx="7736306" cy="1077218"/>
          </a:xfrm>
          <a:prstGeom prst="rect">
            <a:avLst/>
          </a:prstGeom>
          <a:noFill/>
        </p:spPr>
        <p:txBody>
          <a:bodyPr wrap="square" rtlCol="0">
            <a:spAutoFit/>
          </a:bodyPr>
          <a:lstStyle/>
          <a:p>
            <a:pPr algn="ctr"/>
            <a:r>
              <a:rPr lang="pt-BR" sz="3200" dirty="0" smtClean="0">
                <a:solidFill>
                  <a:schemeClr val="tx2">
                    <a:lumMod val="50000"/>
                  </a:schemeClr>
                </a:solidFill>
              </a:rPr>
              <a:t>LEGISLAÇÕES QUE OBRIGAM AO ATENDIMENTOS ÀS NBC</a:t>
            </a:r>
            <a:endParaRPr lang="pt-BR" sz="3200" dirty="0">
              <a:solidFill>
                <a:schemeClr val="tx2">
                  <a:lumMod val="50000"/>
                </a:schemeClr>
              </a:solidFill>
            </a:endParaRPr>
          </a:p>
        </p:txBody>
      </p:sp>
      <p:cxnSp>
        <p:nvCxnSpPr>
          <p:cNvPr id="10" name="Conector reto 9"/>
          <p:cNvCxnSpPr/>
          <p:nvPr/>
        </p:nvCxnSpPr>
        <p:spPr>
          <a:xfrm>
            <a:off x="661737" y="1536096"/>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sp>
        <p:nvSpPr>
          <p:cNvPr id="4" name="CaixaDeTexto 3"/>
          <p:cNvSpPr txBox="1"/>
          <p:nvPr/>
        </p:nvSpPr>
        <p:spPr>
          <a:xfrm>
            <a:off x="815546" y="2092528"/>
            <a:ext cx="7624607" cy="3539430"/>
          </a:xfrm>
          <a:prstGeom prst="rect">
            <a:avLst/>
          </a:prstGeom>
          <a:noFill/>
        </p:spPr>
        <p:txBody>
          <a:bodyPr wrap="square" rtlCol="0">
            <a:spAutoFit/>
          </a:bodyPr>
          <a:lstStyle/>
          <a:p>
            <a:pPr algn="just"/>
            <a:r>
              <a:rPr lang="pt-BR" sz="3200" dirty="0" smtClean="0">
                <a:latin typeface="Times New Roman" panose="02020603050405020304" pitchFamily="18" charset="0"/>
                <a:cs typeface="Times New Roman" panose="02020603050405020304" pitchFamily="18" charset="0"/>
              </a:rPr>
              <a:t>Resolução CFC 1330/2011  - ITG 2000	</a:t>
            </a:r>
          </a:p>
          <a:p>
            <a:pPr algn="just"/>
            <a:endParaRPr lang="pt-BR" sz="3200" dirty="0" smtClean="0">
              <a:latin typeface="Times New Roman" panose="02020603050405020304" pitchFamily="18" charset="0"/>
              <a:cs typeface="Times New Roman" panose="02020603050405020304" pitchFamily="18" charset="0"/>
            </a:endParaRPr>
          </a:p>
          <a:p>
            <a:pPr algn="just"/>
            <a:r>
              <a:rPr lang="pt-BR" sz="3200" dirty="0" smtClean="0">
                <a:latin typeface="Times New Roman" panose="02020603050405020304" pitchFamily="18" charset="0"/>
                <a:cs typeface="Times New Roman" panose="02020603050405020304" pitchFamily="18" charset="0"/>
              </a:rPr>
              <a:t>CTN – artigo 14</a:t>
            </a:r>
          </a:p>
          <a:p>
            <a:pPr algn="just"/>
            <a:r>
              <a:rPr lang="pt-BR" sz="3200" dirty="0" smtClean="0">
                <a:latin typeface="Times New Roman" panose="02020603050405020304" pitchFamily="18" charset="0"/>
                <a:cs typeface="Times New Roman" panose="02020603050405020304" pitchFamily="18" charset="0"/>
              </a:rPr>
              <a:t>Lei 9790/99</a:t>
            </a:r>
          </a:p>
          <a:p>
            <a:pPr algn="just"/>
            <a:r>
              <a:rPr lang="pt-BR" sz="3200" dirty="0" smtClean="0">
                <a:latin typeface="Times New Roman" panose="02020603050405020304" pitchFamily="18" charset="0"/>
                <a:cs typeface="Times New Roman" panose="02020603050405020304" pitchFamily="18" charset="0"/>
              </a:rPr>
              <a:t>Lei 12101/2009	</a:t>
            </a:r>
          </a:p>
          <a:p>
            <a:pPr algn="just"/>
            <a:r>
              <a:rPr lang="pt-BR" sz="3200" dirty="0" smtClean="0">
                <a:latin typeface="Times New Roman" panose="02020603050405020304" pitchFamily="18" charset="0"/>
                <a:cs typeface="Times New Roman" panose="02020603050405020304" pitchFamily="18" charset="0"/>
              </a:rPr>
              <a:t>Decreto 3000/99 </a:t>
            </a:r>
            <a:r>
              <a:rPr lang="pt-BR" sz="3200" dirty="0" err="1" smtClean="0">
                <a:latin typeface="Times New Roman" panose="02020603050405020304" pitchFamily="18" charset="0"/>
                <a:cs typeface="Times New Roman" panose="02020603050405020304" pitchFamily="18" charset="0"/>
              </a:rPr>
              <a:t>art</a:t>
            </a:r>
            <a:r>
              <a:rPr lang="pt-BR" sz="3200" dirty="0" smtClean="0">
                <a:latin typeface="Times New Roman" panose="02020603050405020304" pitchFamily="18" charset="0"/>
                <a:cs typeface="Times New Roman" panose="02020603050405020304" pitchFamily="18" charset="0"/>
              </a:rPr>
              <a:t> 170, III.</a:t>
            </a:r>
          </a:p>
          <a:p>
            <a:pPr algn="just"/>
            <a:endParaRPr lang="pt-B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72791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8" name="CaixaDeTexto 7"/>
          <p:cNvSpPr txBox="1"/>
          <p:nvPr/>
        </p:nvSpPr>
        <p:spPr>
          <a:xfrm>
            <a:off x="703847" y="582693"/>
            <a:ext cx="7736306" cy="523220"/>
          </a:xfrm>
          <a:prstGeom prst="rect">
            <a:avLst/>
          </a:prstGeom>
          <a:noFill/>
        </p:spPr>
        <p:txBody>
          <a:bodyPr wrap="square" rtlCol="0">
            <a:spAutoFit/>
          </a:bodyPr>
          <a:lstStyle/>
          <a:p>
            <a:pPr algn="ctr"/>
            <a:r>
              <a:rPr lang="pt-BR" sz="2800" b="1" dirty="0" smtClean="0">
                <a:solidFill>
                  <a:schemeClr val="tx2">
                    <a:lumMod val="50000"/>
                  </a:schemeClr>
                </a:solidFill>
                <a:latin typeface="Times New Roman" panose="02020603050405020304" pitchFamily="18" charset="0"/>
                <a:cs typeface="Times New Roman" panose="02020603050405020304" pitchFamily="18" charset="0"/>
              </a:rPr>
              <a:t>DÚVIDAS</a:t>
            </a:r>
            <a:endParaRPr lang="pt-BR" sz="2800" b="1" dirty="0">
              <a:solidFill>
                <a:schemeClr val="tx2">
                  <a:lumMod val="50000"/>
                </a:schemeClr>
              </a:solidFill>
              <a:latin typeface="Times New Roman" panose="02020603050405020304" pitchFamily="18" charset="0"/>
              <a:cs typeface="Times New Roman" panose="02020603050405020304" pitchFamily="18" charset="0"/>
            </a:endParaRPr>
          </a:p>
        </p:txBody>
      </p:sp>
      <p:cxnSp>
        <p:nvCxnSpPr>
          <p:cNvPr id="10" name="Conector reto 9"/>
          <p:cNvCxnSpPr/>
          <p:nvPr/>
        </p:nvCxnSpPr>
        <p:spPr>
          <a:xfrm>
            <a:off x="815546" y="1154403"/>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815546" y="1569308"/>
            <a:ext cx="7414054" cy="523220"/>
          </a:xfrm>
          <a:prstGeom prst="rect">
            <a:avLst/>
          </a:prstGeom>
          <a:noFill/>
        </p:spPr>
        <p:txBody>
          <a:bodyPr wrap="square" rtlCol="0">
            <a:spAutoFit/>
          </a:bodyPr>
          <a:lstStyle/>
          <a:p>
            <a:pPr marL="457200" indent="-457200">
              <a:buFontTx/>
              <a:buChar char="-"/>
            </a:pPr>
            <a:endParaRPr lang="pt-BR" sz="2800" dirty="0"/>
          </a:p>
        </p:txBody>
      </p:sp>
      <p:pic>
        <p:nvPicPr>
          <p:cNvPr id="3" name="Imagem 2"/>
          <p:cNvPicPr>
            <a:picLocks noChangeAspect="1"/>
          </p:cNvPicPr>
          <p:nvPr/>
        </p:nvPicPr>
        <p:blipFill>
          <a:blip r:embed="rId3"/>
          <a:stretch>
            <a:fillRect/>
          </a:stretch>
        </p:blipFill>
        <p:spPr>
          <a:xfrm>
            <a:off x="703847" y="1202894"/>
            <a:ext cx="7736305" cy="4733882"/>
          </a:xfrm>
          <a:prstGeom prst="rect">
            <a:avLst/>
          </a:prstGeom>
          <a:ln w="12700">
            <a:solidFill>
              <a:schemeClr val="tx1"/>
            </a:solidFill>
          </a:ln>
        </p:spPr>
      </p:pic>
    </p:spTree>
    <p:extLst>
      <p:ext uri="{BB962C8B-B14F-4D97-AF65-F5344CB8AC3E}">
        <p14:creationId xmlns:p14="http://schemas.microsoft.com/office/powerpoint/2010/main" val="23106680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216 - Marca - S&amp;C Assesssoria Contábil - Slides Power Point-0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5" name="CaixaDeTexto 4"/>
          <p:cNvSpPr txBox="1"/>
          <p:nvPr/>
        </p:nvSpPr>
        <p:spPr>
          <a:xfrm>
            <a:off x="2265528" y="5500048"/>
            <a:ext cx="5022376" cy="923330"/>
          </a:xfrm>
          <a:prstGeom prst="rect">
            <a:avLst/>
          </a:prstGeom>
          <a:noFill/>
        </p:spPr>
        <p:txBody>
          <a:bodyPr wrap="square" rtlCol="0">
            <a:spAutoFit/>
          </a:bodyPr>
          <a:lstStyle/>
          <a:p>
            <a:pPr algn="ctr"/>
            <a:r>
              <a:rPr lang="pt-BR" sz="5400" b="1" dirty="0" smtClean="0">
                <a:solidFill>
                  <a:schemeClr val="bg1"/>
                </a:solidFill>
                <a:latin typeface="Times New Roman" panose="02020603050405020304" pitchFamily="18" charset="0"/>
                <a:cs typeface="Times New Roman" panose="02020603050405020304" pitchFamily="18" charset="0"/>
              </a:rPr>
              <a:t>OBRIGADA</a:t>
            </a:r>
            <a:endParaRPr lang="pt-BR" sz="54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82039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661737" y="601037"/>
            <a:ext cx="7556140" cy="523220"/>
          </a:xfrm>
          <a:prstGeom prst="rect">
            <a:avLst/>
          </a:prstGeom>
          <a:noFill/>
        </p:spPr>
        <p:txBody>
          <a:bodyPr wrap="square" rtlCol="0">
            <a:spAutoFit/>
          </a:bodyPr>
          <a:lstStyle/>
          <a:p>
            <a:pPr algn="ctr"/>
            <a:r>
              <a:rPr lang="pt-BR" sz="2800" b="1" dirty="0" smtClean="0">
                <a:solidFill>
                  <a:schemeClr val="tx2">
                    <a:lumMod val="50000"/>
                  </a:schemeClr>
                </a:solidFill>
                <a:latin typeface="Times New Roman" panose="02020603050405020304" pitchFamily="18" charset="0"/>
                <a:cs typeface="Times New Roman" panose="02020603050405020304" pitchFamily="18" charset="0"/>
              </a:rPr>
              <a:t>O QUE SIGNIFICA SEM FINS DE LUCRO?</a:t>
            </a:r>
            <a:endParaRPr lang="pt-BR" sz="2800" b="1" dirty="0">
              <a:solidFill>
                <a:schemeClr val="tx2">
                  <a:lumMod val="50000"/>
                </a:schemeClr>
              </a:solidFill>
              <a:latin typeface="Times New Roman" panose="02020603050405020304" pitchFamily="18" charset="0"/>
              <a:cs typeface="Times New Roman" panose="02020603050405020304" pitchFamily="18" charset="0"/>
            </a:endParaRPr>
          </a:p>
        </p:txBody>
      </p:sp>
      <p:cxnSp>
        <p:nvCxnSpPr>
          <p:cNvPr id="10" name="Conector reto 9"/>
          <p:cNvCxnSpPr/>
          <p:nvPr/>
        </p:nvCxnSpPr>
        <p:spPr>
          <a:xfrm>
            <a:off x="661737" y="1193612"/>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271537"/>
            <a:ext cx="7736304" cy="6124754"/>
          </a:xfrm>
          <a:prstGeom prst="rect">
            <a:avLst/>
          </a:prstGeom>
          <a:noFill/>
        </p:spPr>
        <p:txBody>
          <a:bodyPr wrap="square" rtlCol="0">
            <a:spAutoFit/>
          </a:bodyPr>
          <a:lstStyle/>
          <a:p>
            <a:pPr algn="just"/>
            <a:r>
              <a:rPr lang="pt-BR" sz="2000" b="1" dirty="0">
                <a:latin typeface="Times New Roman" panose="02020603050405020304" pitchFamily="18" charset="0"/>
                <a:cs typeface="Times New Roman" panose="02020603050405020304" pitchFamily="18" charset="0"/>
              </a:rPr>
              <a:t>Lei 9532/97 Altera a legislação tributária federal e dá outras providências</a:t>
            </a:r>
          </a:p>
          <a:p>
            <a:r>
              <a:rPr lang="pt-BR" sz="3200" b="1" dirty="0" smtClean="0">
                <a:latin typeface="Times New Roman" panose="02020603050405020304" pitchFamily="18" charset="0"/>
                <a:cs typeface="Times New Roman" panose="02020603050405020304" pitchFamily="18" charset="0"/>
              </a:rPr>
              <a:t>Art</a:t>
            </a:r>
            <a:r>
              <a:rPr lang="pt-BR" sz="3200" b="1" dirty="0">
                <a:latin typeface="Times New Roman" panose="02020603050405020304" pitchFamily="18" charset="0"/>
                <a:cs typeface="Times New Roman" panose="02020603050405020304" pitchFamily="18" charset="0"/>
              </a:rPr>
              <a:t>. 12 (...)</a:t>
            </a:r>
          </a:p>
          <a:p>
            <a:pPr algn="just"/>
            <a:r>
              <a:rPr lang="pt-BR" sz="3200" dirty="0">
                <a:latin typeface="Times New Roman" panose="02020603050405020304" pitchFamily="18" charset="0"/>
                <a:cs typeface="Times New Roman" panose="02020603050405020304" pitchFamily="18" charset="0"/>
              </a:rPr>
              <a:t>§ 3</a:t>
            </a:r>
            <a:r>
              <a:rPr lang="pt-BR" sz="3200" strike="sngStrike" dirty="0">
                <a:latin typeface="Times New Roman" panose="02020603050405020304" pitchFamily="18" charset="0"/>
                <a:cs typeface="Times New Roman" panose="02020603050405020304" pitchFamily="18" charset="0"/>
              </a:rPr>
              <a:t>°</a:t>
            </a:r>
            <a:r>
              <a:rPr lang="pt-BR" sz="3200" dirty="0">
                <a:latin typeface="Times New Roman" panose="02020603050405020304" pitchFamily="18" charset="0"/>
                <a:cs typeface="Times New Roman" panose="02020603050405020304" pitchFamily="18" charset="0"/>
              </a:rPr>
              <a:t> Considera-se entidade sem fins lucrativos a que </a:t>
            </a:r>
            <a:r>
              <a:rPr lang="pt-BR" sz="3200" b="1" dirty="0">
                <a:latin typeface="Times New Roman" panose="02020603050405020304" pitchFamily="18" charset="0"/>
                <a:cs typeface="Times New Roman" panose="02020603050405020304" pitchFamily="18" charset="0"/>
              </a:rPr>
              <a:t>não apresente superávit </a:t>
            </a:r>
            <a:r>
              <a:rPr lang="pt-BR" sz="3200" dirty="0">
                <a:latin typeface="Times New Roman" panose="02020603050405020304" pitchFamily="18" charset="0"/>
                <a:cs typeface="Times New Roman" panose="02020603050405020304" pitchFamily="18" charset="0"/>
              </a:rPr>
              <a:t>em suas contas </a:t>
            </a:r>
            <a:r>
              <a:rPr lang="pt-BR" sz="3200" b="1" dirty="0">
                <a:latin typeface="Times New Roman" panose="02020603050405020304" pitchFamily="18" charset="0"/>
                <a:cs typeface="Times New Roman" panose="02020603050405020304" pitchFamily="18" charset="0"/>
              </a:rPr>
              <a:t>ou, caso o apresente </a:t>
            </a:r>
            <a:r>
              <a:rPr lang="pt-BR" sz="3200" dirty="0">
                <a:latin typeface="Times New Roman" panose="02020603050405020304" pitchFamily="18" charset="0"/>
                <a:cs typeface="Times New Roman" panose="02020603050405020304" pitchFamily="18" charset="0"/>
              </a:rPr>
              <a:t>em determinado exercício, </a:t>
            </a:r>
            <a:r>
              <a:rPr lang="pt-BR" sz="3200" b="1" dirty="0">
                <a:latin typeface="Times New Roman" panose="02020603050405020304" pitchFamily="18" charset="0"/>
                <a:cs typeface="Times New Roman" panose="02020603050405020304" pitchFamily="18" charset="0"/>
              </a:rPr>
              <a:t>destine referido resultado, integralmente, à manutenção e ao desenvolvimento dos seus objetivos sociais</a:t>
            </a:r>
            <a:r>
              <a:rPr lang="pt-BR" sz="3200" dirty="0">
                <a:latin typeface="Times New Roman" panose="02020603050405020304" pitchFamily="18" charset="0"/>
                <a:cs typeface="Times New Roman" panose="02020603050405020304" pitchFamily="18" charset="0"/>
              </a:rPr>
              <a:t>.      </a:t>
            </a:r>
            <a:r>
              <a:rPr lang="pt-BR" sz="1200" u="sng" dirty="0">
                <a:latin typeface="Times New Roman" panose="02020603050405020304" pitchFamily="18" charset="0"/>
                <a:cs typeface="Times New Roman" panose="02020603050405020304" pitchFamily="18" charset="0"/>
                <a:hlinkClick r:id="rId3"/>
              </a:rPr>
              <a:t>(Redação dada pela Lei nº 9.718, de 1998)</a:t>
            </a:r>
            <a:endParaRPr lang="pt-BR" sz="1200" dirty="0">
              <a:latin typeface="Times New Roman" panose="02020603050405020304" pitchFamily="18" charset="0"/>
              <a:cs typeface="Times New Roman" panose="02020603050405020304" pitchFamily="18" charset="0"/>
            </a:endParaRPr>
          </a:p>
          <a:p>
            <a:pPr algn="just"/>
            <a:endParaRPr lang="pt-BR" sz="3200" dirty="0">
              <a:latin typeface="Times New Roman" panose="02020603050405020304" pitchFamily="18" charset="0"/>
              <a:cs typeface="Times New Roman" panose="02020603050405020304" pitchFamily="18" charset="0"/>
            </a:endParaRPr>
          </a:p>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73860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6" y="0"/>
            <a:ext cx="9144000" cy="6857464"/>
          </a:xfrm>
          <a:prstGeom prst="rect">
            <a:avLst/>
          </a:prstGeom>
        </p:spPr>
      </p:pic>
      <p:sp>
        <p:nvSpPr>
          <p:cNvPr id="8" name="CaixaDeTexto 7"/>
          <p:cNvSpPr txBox="1"/>
          <p:nvPr/>
        </p:nvSpPr>
        <p:spPr>
          <a:xfrm>
            <a:off x="661737" y="601037"/>
            <a:ext cx="7556140" cy="553998"/>
          </a:xfrm>
          <a:prstGeom prst="rect">
            <a:avLst/>
          </a:prstGeom>
          <a:noFill/>
        </p:spPr>
        <p:txBody>
          <a:bodyPr wrap="square" rtlCol="0">
            <a:spAutoFit/>
          </a:bodyPr>
          <a:lstStyle/>
          <a:p>
            <a:pPr algn="ctr"/>
            <a:r>
              <a:rPr lang="pt-BR" sz="3000" b="1" dirty="0" smtClean="0">
                <a:solidFill>
                  <a:schemeClr val="tx2">
                    <a:lumMod val="50000"/>
                  </a:schemeClr>
                </a:solidFill>
              </a:rPr>
              <a:t>TRATAMENTO TRIBUTÁRIO</a:t>
            </a:r>
            <a:endParaRPr lang="pt-BR" sz="3000" b="1" dirty="0">
              <a:solidFill>
                <a:schemeClr val="tx2">
                  <a:lumMod val="50000"/>
                </a:schemeClr>
              </a:solidFill>
            </a:endParaRPr>
          </a:p>
        </p:txBody>
      </p:sp>
      <p:cxnSp>
        <p:nvCxnSpPr>
          <p:cNvPr id="10" name="Conector reto 9"/>
          <p:cNvCxnSpPr/>
          <p:nvPr/>
        </p:nvCxnSpPr>
        <p:spPr>
          <a:xfrm>
            <a:off x="661737" y="1263323"/>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Retângulo 6"/>
          <p:cNvSpPr/>
          <p:nvPr/>
        </p:nvSpPr>
        <p:spPr>
          <a:xfrm>
            <a:off x="1017748" y="2129015"/>
            <a:ext cx="7413304" cy="265170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11" name="Elipse 10"/>
          <p:cNvSpPr/>
          <p:nvPr/>
        </p:nvSpPr>
        <p:spPr>
          <a:xfrm>
            <a:off x="1406768" y="2848708"/>
            <a:ext cx="3622431" cy="18288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12" name="Elipse 11"/>
          <p:cNvSpPr/>
          <p:nvPr/>
        </p:nvSpPr>
        <p:spPr>
          <a:xfrm>
            <a:off x="3270738" y="3716215"/>
            <a:ext cx="1453662" cy="79717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16" name="CaixaDeTexto 15"/>
          <p:cNvSpPr txBox="1"/>
          <p:nvPr/>
        </p:nvSpPr>
        <p:spPr>
          <a:xfrm>
            <a:off x="2016369" y="3329354"/>
            <a:ext cx="1863969" cy="369332"/>
          </a:xfrm>
          <a:prstGeom prst="rect">
            <a:avLst/>
          </a:prstGeom>
          <a:solidFill>
            <a:srgbClr val="FFFF00"/>
          </a:solidFill>
        </p:spPr>
        <p:txBody>
          <a:bodyPr wrap="square" rtlCol="0">
            <a:spAutoFit/>
          </a:bodyPr>
          <a:lstStyle/>
          <a:p>
            <a:pPr algn="ctr"/>
            <a:r>
              <a:rPr lang="pt-BR" b="1" dirty="0" smtClean="0"/>
              <a:t>INCIDÊNCIA</a:t>
            </a:r>
            <a:endParaRPr lang="pt-BR" b="1" dirty="0"/>
          </a:p>
        </p:txBody>
      </p:sp>
      <p:sp>
        <p:nvSpPr>
          <p:cNvPr id="17" name="CaixaDeTexto 16"/>
          <p:cNvSpPr txBox="1"/>
          <p:nvPr/>
        </p:nvSpPr>
        <p:spPr>
          <a:xfrm>
            <a:off x="3516923" y="4126523"/>
            <a:ext cx="973015" cy="307777"/>
          </a:xfrm>
          <a:prstGeom prst="rect">
            <a:avLst/>
          </a:prstGeom>
          <a:solidFill>
            <a:srgbClr val="FFC000"/>
          </a:solidFill>
        </p:spPr>
        <p:txBody>
          <a:bodyPr wrap="square" rtlCol="0">
            <a:spAutoFit/>
          </a:bodyPr>
          <a:lstStyle/>
          <a:p>
            <a:pPr algn="ctr"/>
            <a:r>
              <a:rPr lang="pt-BR" sz="1400" b="1" dirty="0" smtClean="0"/>
              <a:t>ISENÇÃO</a:t>
            </a:r>
            <a:endParaRPr lang="pt-BR" sz="1400" b="1" dirty="0"/>
          </a:p>
        </p:txBody>
      </p:sp>
      <p:sp>
        <p:nvSpPr>
          <p:cNvPr id="24" name="CaixaDeTexto 23"/>
          <p:cNvSpPr txBox="1"/>
          <p:nvPr/>
        </p:nvSpPr>
        <p:spPr>
          <a:xfrm>
            <a:off x="661738" y="5031874"/>
            <a:ext cx="2175247" cy="646331"/>
          </a:xfrm>
          <a:prstGeom prst="rect">
            <a:avLst/>
          </a:prstGeom>
          <a:noFill/>
          <a:ln>
            <a:solidFill>
              <a:schemeClr val="tx1"/>
            </a:solidFill>
          </a:ln>
        </p:spPr>
        <p:txBody>
          <a:bodyPr wrap="square" rtlCol="0">
            <a:spAutoFit/>
          </a:bodyPr>
          <a:lstStyle/>
          <a:p>
            <a:pPr algn="just"/>
            <a:r>
              <a:rPr lang="pt-BR" sz="1200" dirty="0"/>
              <a:t>É</a:t>
            </a:r>
            <a:r>
              <a:rPr lang="pt-BR" sz="1200" dirty="0" smtClean="0"/>
              <a:t> </a:t>
            </a:r>
            <a:r>
              <a:rPr lang="pt-BR" sz="1200" dirty="0"/>
              <a:t>a situação em que um tributo é devido por ter ocorrido</a:t>
            </a:r>
          </a:p>
          <a:p>
            <a:pPr algn="just"/>
            <a:r>
              <a:rPr lang="pt-BR" sz="1200" dirty="0"/>
              <a:t>o respectivo fato gerador</a:t>
            </a:r>
          </a:p>
        </p:txBody>
      </p:sp>
      <p:sp>
        <p:nvSpPr>
          <p:cNvPr id="27" name="CaixaDeTexto 26"/>
          <p:cNvSpPr txBox="1"/>
          <p:nvPr/>
        </p:nvSpPr>
        <p:spPr>
          <a:xfrm>
            <a:off x="3270738" y="4949813"/>
            <a:ext cx="1559170" cy="1200329"/>
          </a:xfrm>
          <a:prstGeom prst="rect">
            <a:avLst/>
          </a:prstGeom>
          <a:noFill/>
          <a:ln>
            <a:solidFill>
              <a:schemeClr val="tx1"/>
            </a:solidFill>
          </a:ln>
        </p:spPr>
        <p:txBody>
          <a:bodyPr wrap="square" rtlCol="0">
            <a:spAutoFit/>
          </a:bodyPr>
          <a:lstStyle/>
          <a:p>
            <a:pPr algn="just"/>
            <a:r>
              <a:rPr lang="pt-BR" sz="1200" dirty="0" smtClean="0"/>
              <a:t>É o </a:t>
            </a:r>
            <a:r>
              <a:rPr lang="pt-BR" sz="1200" dirty="0"/>
              <a:t>favor </a:t>
            </a:r>
            <a:r>
              <a:rPr lang="pt-BR" sz="1200" dirty="0" smtClean="0"/>
              <a:t>fiscal </a:t>
            </a:r>
            <a:r>
              <a:rPr lang="pt-BR" sz="1200" dirty="0"/>
              <a:t>concedido por lei, que consiste em </a:t>
            </a:r>
            <a:r>
              <a:rPr lang="pt-BR" sz="1200" b="1" dirty="0"/>
              <a:t>dispensar</a:t>
            </a:r>
          </a:p>
          <a:p>
            <a:pPr algn="just"/>
            <a:r>
              <a:rPr lang="pt-BR" sz="1200" b="1" dirty="0"/>
              <a:t>o pagamento de um tributo </a:t>
            </a:r>
            <a:r>
              <a:rPr lang="pt-BR" sz="1200" b="1" dirty="0" smtClean="0"/>
              <a:t>devido.</a:t>
            </a:r>
            <a:endParaRPr lang="pt-BR" sz="1200" dirty="0"/>
          </a:p>
        </p:txBody>
      </p:sp>
      <p:cxnSp>
        <p:nvCxnSpPr>
          <p:cNvPr id="29" name="Conector de seta reta 28"/>
          <p:cNvCxnSpPr/>
          <p:nvPr/>
        </p:nvCxnSpPr>
        <p:spPr>
          <a:xfrm>
            <a:off x="4155216" y="4434300"/>
            <a:ext cx="0" cy="51551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1" name="Conector de seta reta 30"/>
          <p:cNvCxnSpPr/>
          <p:nvPr/>
        </p:nvCxnSpPr>
        <p:spPr>
          <a:xfrm>
            <a:off x="2016369" y="3716215"/>
            <a:ext cx="0" cy="1315659"/>
          </a:xfrm>
          <a:prstGeom prst="straightConnector1">
            <a:avLst/>
          </a:prstGeom>
          <a:ln>
            <a:solidFill>
              <a:schemeClr val="accent3"/>
            </a:solidFill>
            <a:tailEnd type="triangle"/>
          </a:ln>
        </p:spPr>
        <p:style>
          <a:lnRef idx="2">
            <a:schemeClr val="accent1"/>
          </a:lnRef>
          <a:fillRef idx="0">
            <a:schemeClr val="accent1"/>
          </a:fillRef>
          <a:effectRef idx="1">
            <a:schemeClr val="accent1"/>
          </a:effectRef>
          <a:fontRef idx="minor">
            <a:schemeClr val="tx1"/>
          </a:fontRef>
        </p:style>
      </p:cxnSp>
      <p:sp>
        <p:nvSpPr>
          <p:cNvPr id="33" name="Elipse 32"/>
          <p:cNvSpPr/>
          <p:nvPr/>
        </p:nvSpPr>
        <p:spPr>
          <a:xfrm>
            <a:off x="5039695" y="2860432"/>
            <a:ext cx="3377474" cy="18288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35" name="CaixaDeTexto 34"/>
          <p:cNvSpPr txBox="1"/>
          <p:nvPr/>
        </p:nvSpPr>
        <p:spPr>
          <a:xfrm>
            <a:off x="5931874" y="3270740"/>
            <a:ext cx="1863969" cy="369332"/>
          </a:xfrm>
          <a:prstGeom prst="rect">
            <a:avLst/>
          </a:prstGeom>
          <a:solidFill>
            <a:srgbClr val="FFFF00"/>
          </a:solidFill>
        </p:spPr>
        <p:txBody>
          <a:bodyPr wrap="square" rtlCol="0">
            <a:spAutoFit/>
          </a:bodyPr>
          <a:lstStyle/>
          <a:p>
            <a:pPr algn="ctr"/>
            <a:r>
              <a:rPr lang="pt-BR" b="1" dirty="0" smtClean="0"/>
              <a:t>NÃO INCIDÊNCIA</a:t>
            </a:r>
            <a:endParaRPr lang="pt-BR" b="1" dirty="0"/>
          </a:p>
        </p:txBody>
      </p:sp>
      <p:sp>
        <p:nvSpPr>
          <p:cNvPr id="36" name="Elipse 35"/>
          <p:cNvSpPr/>
          <p:nvPr/>
        </p:nvSpPr>
        <p:spPr>
          <a:xfrm>
            <a:off x="6441214" y="3738821"/>
            <a:ext cx="1453662" cy="79717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37" name="CaixaDeTexto 36"/>
          <p:cNvSpPr txBox="1"/>
          <p:nvPr/>
        </p:nvSpPr>
        <p:spPr>
          <a:xfrm>
            <a:off x="6628785" y="3997571"/>
            <a:ext cx="1167058" cy="307777"/>
          </a:xfrm>
          <a:prstGeom prst="rect">
            <a:avLst/>
          </a:prstGeom>
          <a:solidFill>
            <a:srgbClr val="FFC000"/>
          </a:solidFill>
        </p:spPr>
        <p:txBody>
          <a:bodyPr wrap="square" rtlCol="0">
            <a:spAutoFit/>
          </a:bodyPr>
          <a:lstStyle/>
          <a:p>
            <a:pPr algn="ctr"/>
            <a:r>
              <a:rPr lang="pt-BR" sz="1400" b="1" dirty="0" smtClean="0"/>
              <a:t>IMUNIDADE</a:t>
            </a:r>
            <a:endParaRPr lang="pt-BR" sz="1400" b="1" dirty="0"/>
          </a:p>
        </p:txBody>
      </p:sp>
      <p:sp>
        <p:nvSpPr>
          <p:cNvPr id="32" name="CaixaDeTexto 31"/>
          <p:cNvSpPr txBox="1"/>
          <p:nvPr/>
        </p:nvSpPr>
        <p:spPr>
          <a:xfrm>
            <a:off x="5040926" y="4982309"/>
            <a:ext cx="1617784" cy="1200329"/>
          </a:xfrm>
          <a:prstGeom prst="rect">
            <a:avLst/>
          </a:prstGeom>
          <a:noFill/>
          <a:ln>
            <a:solidFill>
              <a:schemeClr val="tx1">
                <a:lumMod val="65000"/>
                <a:lumOff val="35000"/>
              </a:schemeClr>
            </a:solidFill>
          </a:ln>
        </p:spPr>
        <p:txBody>
          <a:bodyPr wrap="square" rtlCol="0">
            <a:spAutoFit/>
          </a:bodyPr>
          <a:lstStyle/>
          <a:p>
            <a:r>
              <a:rPr lang="pt-BR" sz="1200" dirty="0" smtClean="0"/>
              <a:t>É </a:t>
            </a:r>
            <a:r>
              <a:rPr lang="pt-BR" sz="1200" dirty="0"/>
              <a:t>a situação em que</a:t>
            </a:r>
          </a:p>
          <a:p>
            <a:r>
              <a:rPr lang="pt-BR" sz="1200" dirty="0"/>
              <a:t>um tributo não é devido por não ter ocorrido o respectivo fato</a:t>
            </a:r>
          </a:p>
          <a:p>
            <a:r>
              <a:rPr lang="pt-BR" sz="1200" dirty="0"/>
              <a:t>gerador</a:t>
            </a:r>
          </a:p>
        </p:txBody>
      </p:sp>
      <p:cxnSp>
        <p:nvCxnSpPr>
          <p:cNvPr id="39" name="Conector de seta reta 38"/>
          <p:cNvCxnSpPr/>
          <p:nvPr/>
        </p:nvCxnSpPr>
        <p:spPr>
          <a:xfrm>
            <a:off x="5931874" y="3640072"/>
            <a:ext cx="0" cy="1342237"/>
          </a:xfrm>
          <a:prstGeom prst="straightConnector1">
            <a:avLst/>
          </a:prstGeom>
          <a:ln>
            <a:solidFill>
              <a:srgbClr val="E5D10A"/>
            </a:solidFill>
            <a:tailEnd type="triangle"/>
          </a:ln>
        </p:spPr>
        <p:style>
          <a:lnRef idx="2">
            <a:schemeClr val="accent1"/>
          </a:lnRef>
          <a:fillRef idx="0">
            <a:schemeClr val="accent1"/>
          </a:fillRef>
          <a:effectRef idx="1">
            <a:schemeClr val="accent1"/>
          </a:effectRef>
          <a:fontRef idx="minor">
            <a:schemeClr val="tx1"/>
          </a:fontRef>
        </p:style>
      </p:cxnSp>
      <p:sp>
        <p:nvSpPr>
          <p:cNvPr id="40" name="CaixaDeTexto 39"/>
          <p:cNvSpPr txBox="1"/>
          <p:nvPr/>
        </p:nvSpPr>
        <p:spPr>
          <a:xfrm>
            <a:off x="6811108" y="4996705"/>
            <a:ext cx="1619944" cy="1384995"/>
          </a:xfrm>
          <a:prstGeom prst="rect">
            <a:avLst/>
          </a:prstGeom>
          <a:noFill/>
          <a:ln>
            <a:solidFill>
              <a:schemeClr val="tx1">
                <a:lumMod val="75000"/>
                <a:lumOff val="25000"/>
              </a:schemeClr>
            </a:solidFill>
          </a:ln>
        </p:spPr>
        <p:txBody>
          <a:bodyPr wrap="square" rtlCol="0">
            <a:spAutoFit/>
          </a:bodyPr>
          <a:lstStyle/>
          <a:p>
            <a:r>
              <a:rPr lang="pt-BR" sz="1400" b="1" dirty="0"/>
              <a:t>é o obstáculo criado por uma norma constitucional</a:t>
            </a:r>
          </a:p>
          <a:p>
            <a:r>
              <a:rPr lang="pt-BR" sz="1400" i="1" dirty="0"/>
              <a:t>que impede a </a:t>
            </a:r>
            <a:r>
              <a:rPr lang="pt-BR" sz="1400" i="1" dirty="0" smtClean="0"/>
              <a:t>incidência.</a:t>
            </a:r>
            <a:endParaRPr lang="pt-BR" sz="1400" dirty="0"/>
          </a:p>
        </p:txBody>
      </p:sp>
      <p:cxnSp>
        <p:nvCxnSpPr>
          <p:cNvPr id="42" name="Conector de seta reta 41"/>
          <p:cNvCxnSpPr/>
          <p:nvPr/>
        </p:nvCxnSpPr>
        <p:spPr>
          <a:xfrm flipH="1">
            <a:off x="7373815" y="4513385"/>
            <a:ext cx="11723" cy="468924"/>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4" name="Conector de seta reta 43"/>
          <p:cNvCxnSpPr/>
          <p:nvPr/>
        </p:nvCxnSpPr>
        <p:spPr>
          <a:xfrm flipV="1">
            <a:off x="7514492" y="2625969"/>
            <a:ext cx="380384" cy="2344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6" name="Conector de seta reta 45"/>
          <p:cNvCxnSpPr/>
          <p:nvPr/>
        </p:nvCxnSpPr>
        <p:spPr>
          <a:xfrm flipV="1">
            <a:off x="6811108" y="2473569"/>
            <a:ext cx="0" cy="3751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Conector de seta reta 47"/>
          <p:cNvCxnSpPr/>
          <p:nvPr/>
        </p:nvCxnSpPr>
        <p:spPr>
          <a:xfrm flipH="1" flipV="1">
            <a:off x="5931874" y="2473569"/>
            <a:ext cx="175849" cy="2696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1" name="Conector de seta reta 50"/>
          <p:cNvCxnSpPr/>
          <p:nvPr/>
        </p:nvCxnSpPr>
        <p:spPr>
          <a:xfrm flipH="1">
            <a:off x="3739662" y="2625969"/>
            <a:ext cx="140676" cy="4220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3" name="Conector de seta reta 52"/>
          <p:cNvCxnSpPr/>
          <p:nvPr/>
        </p:nvCxnSpPr>
        <p:spPr>
          <a:xfrm>
            <a:off x="2239108" y="2625969"/>
            <a:ext cx="422030" cy="4522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5" name="CaixaDeTexto 54"/>
          <p:cNvSpPr txBox="1"/>
          <p:nvPr/>
        </p:nvSpPr>
        <p:spPr>
          <a:xfrm>
            <a:off x="855785" y="1418492"/>
            <a:ext cx="4360984" cy="261610"/>
          </a:xfrm>
          <a:prstGeom prst="rect">
            <a:avLst/>
          </a:prstGeom>
          <a:noFill/>
        </p:spPr>
        <p:txBody>
          <a:bodyPr wrap="square" rtlCol="0">
            <a:spAutoFit/>
          </a:bodyPr>
          <a:lstStyle/>
          <a:p>
            <a:r>
              <a:rPr lang="pt-BR" sz="1100" dirty="0" smtClean="0"/>
              <a:t>FONTE: FGV DIREITO RIO: </a:t>
            </a:r>
            <a:r>
              <a:rPr lang="pt-BR" sz="1100" dirty="0" err="1" smtClean="0"/>
              <a:t>pg</a:t>
            </a:r>
            <a:r>
              <a:rPr lang="pt-BR" sz="1100" dirty="0" smtClean="0"/>
              <a:t> 171-173</a:t>
            </a:r>
            <a:endParaRPr lang="pt-BR" sz="1100" dirty="0"/>
          </a:p>
        </p:txBody>
      </p:sp>
    </p:spTree>
    <p:extLst>
      <p:ext uri="{BB962C8B-B14F-4D97-AF65-F5344CB8AC3E}">
        <p14:creationId xmlns:p14="http://schemas.microsoft.com/office/powerpoint/2010/main" val="3252233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16 - Marca - S&amp;C Assesssoria Contábil - Slides Power Point-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 y="0"/>
            <a:ext cx="9144000" cy="6857464"/>
          </a:xfrm>
          <a:prstGeom prst="rect">
            <a:avLst/>
          </a:prstGeom>
        </p:spPr>
      </p:pic>
      <p:sp>
        <p:nvSpPr>
          <p:cNvPr id="8" name="CaixaDeTexto 7"/>
          <p:cNvSpPr txBox="1"/>
          <p:nvPr/>
        </p:nvSpPr>
        <p:spPr>
          <a:xfrm>
            <a:off x="661737" y="601037"/>
            <a:ext cx="7556140" cy="954107"/>
          </a:xfrm>
          <a:prstGeom prst="rect">
            <a:avLst/>
          </a:prstGeom>
          <a:noFill/>
        </p:spPr>
        <p:txBody>
          <a:bodyPr wrap="square" rtlCol="0">
            <a:spAutoFit/>
          </a:bodyPr>
          <a:lstStyle/>
          <a:p>
            <a:pPr algn="ctr"/>
            <a:r>
              <a:rPr lang="pt-BR" sz="2800" b="1" dirty="0" smtClean="0">
                <a:solidFill>
                  <a:schemeClr val="tx2">
                    <a:lumMod val="50000"/>
                  </a:schemeClr>
                </a:solidFill>
                <a:latin typeface="Times New Roman" panose="02020603050405020304" pitchFamily="18" charset="0"/>
                <a:cs typeface="Times New Roman" panose="02020603050405020304" pitchFamily="18" charset="0"/>
              </a:rPr>
              <a:t>NORMAS BRASILEIRA DE CONTABILIDADE APLICADA ÀS ESFL</a:t>
            </a:r>
            <a:endParaRPr lang="pt-BR" sz="2800" b="1" dirty="0">
              <a:solidFill>
                <a:schemeClr val="tx2">
                  <a:lumMod val="50000"/>
                </a:schemeClr>
              </a:solidFill>
              <a:latin typeface="Times New Roman" panose="02020603050405020304" pitchFamily="18" charset="0"/>
              <a:cs typeface="Times New Roman" panose="02020603050405020304" pitchFamily="18" charset="0"/>
            </a:endParaRPr>
          </a:p>
        </p:txBody>
      </p:sp>
      <p:cxnSp>
        <p:nvCxnSpPr>
          <p:cNvPr id="10" name="Conector reto 9"/>
          <p:cNvCxnSpPr/>
          <p:nvPr/>
        </p:nvCxnSpPr>
        <p:spPr>
          <a:xfrm>
            <a:off x="661737" y="1555144"/>
            <a:ext cx="7736305"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aixaDeTexto 1"/>
          <p:cNvSpPr txBox="1"/>
          <p:nvPr/>
        </p:nvSpPr>
        <p:spPr>
          <a:xfrm>
            <a:off x="661738" y="1708273"/>
            <a:ext cx="7736304" cy="4770537"/>
          </a:xfrm>
          <a:prstGeom prst="rect">
            <a:avLst/>
          </a:prstGeom>
          <a:noFill/>
        </p:spPr>
        <p:txBody>
          <a:bodyPr wrap="square" rtlCol="0">
            <a:spAutoFit/>
          </a:bodyPr>
          <a:lstStyle/>
          <a:p>
            <a:r>
              <a:rPr lang="pt-BR" sz="2400" dirty="0" smtClean="0">
                <a:latin typeface="Times New Roman" panose="02020603050405020304" pitchFamily="18" charset="0"/>
                <a:cs typeface="Times New Roman" panose="02020603050405020304" pitchFamily="18" charset="0"/>
              </a:rPr>
              <a:t>RESOLUÇÃO </a:t>
            </a:r>
            <a:r>
              <a:rPr lang="pt-BR" sz="2400" dirty="0">
                <a:latin typeface="Times New Roman" panose="02020603050405020304" pitchFamily="18" charset="0"/>
                <a:cs typeface="Times New Roman" panose="02020603050405020304" pitchFamily="18" charset="0"/>
              </a:rPr>
              <a:t>CFC </a:t>
            </a:r>
            <a:r>
              <a:rPr lang="x-none" sz="2400" dirty="0" smtClean="0">
                <a:latin typeface="Times New Roman" panose="02020603050405020304" pitchFamily="18" charset="0"/>
                <a:cs typeface="Times New Roman" panose="02020603050405020304" pitchFamily="18" charset="0"/>
              </a:rPr>
              <a:t>N.º </a:t>
            </a:r>
            <a:r>
              <a:rPr lang="pt-BR" sz="2400" dirty="0">
                <a:latin typeface="Times New Roman" panose="02020603050405020304" pitchFamily="18" charset="0"/>
                <a:cs typeface="Times New Roman" panose="02020603050405020304" pitchFamily="18" charset="0"/>
              </a:rPr>
              <a:t>1.409</a:t>
            </a:r>
            <a:r>
              <a:rPr lang="x-none" sz="2400" dirty="0">
                <a:latin typeface="Times New Roman" panose="02020603050405020304" pitchFamily="18" charset="0"/>
                <a:cs typeface="Times New Roman" panose="02020603050405020304" pitchFamily="18" charset="0"/>
              </a:rPr>
              <a:t>/12</a:t>
            </a:r>
            <a:r>
              <a:rPr lang="pt-BR" sz="2400" dirty="0">
                <a:latin typeface="Times New Roman" panose="02020603050405020304" pitchFamily="18" charset="0"/>
                <a:cs typeface="Times New Roman" panose="02020603050405020304" pitchFamily="18" charset="0"/>
              </a:rPr>
              <a:t> </a:t>
            </a:r>
          </a:p>
          <a:p>
            <a:endParaRPr lang="pt-PT" sz="2400" i="1" dirty="0" smtClean="0">
              <a:latin typeface="Times New Roman" panose="02020603050405020304" pitchFamily="18" charset="0"/>
              <a:cs typeface="Times New Roman" panose="02020603050405020304" pitchFamily="18" charset="0"/>
            </a:endParaRPr>
          </a:p>
          <a:p>
            <a:r>
              <a:rPr lang="pt-PT" sz="2400" i="1" dirty="0" smtClean="0">
                <a:latin typeface="Times New Roman" panose="02020603050405020304" pitchFamily="18" charset="0"/>
                <a:cs typeface="Times New Roman" panose="02020603050405020304" pitchFamily="18" charset="0"/>
              </a:rPr>
              <a:t>Aprova </a:t>
            </a:r>
            <a:r>
              <a:rPr lang="pt-PT" sz="2400" i="1" dirty="0">
                <a:latin typeface="Times New Roman" panose="02020603050405020304" pitchFamily="18" charset="0"/>
                <a:cs typeface="Times New Roman" panose="02020603050405020304" pitchFamily="18" charset="0"/>
              </a:rPr>
              <a:t>a ITG 2002 – Entidade sem Finalidade de </a:t>
            </a:r>
            <a:r>
              <a:rPr lang="pt-PT" sz="2400" i="1" dirty="0" smtClean="0">
                <a:latin typeface="Times New Roman" panose="02020603050405020304" pitchFamily="18" charset="0"/>
                <a:cs typeface="Times New Roman" panose="02020603050405020304" pitchFamily="18" charset="0"/>
              </a:rPr>
              <a:t>Lucros, alterada em 21 de agosto de 2015 </a:t>
            </a:r>
            <a:r>
              <a:rPr lang="pt-PT" sz="2400" b="1" dirty="0" smtClean="0">
                <a:latin typeface="Times New Roman" panose="02020603050405020304" pitchFamily="18" charset="0"/>
                <a:cs typeface="Times New Roman" panose="02020603050405020304" pitchFamily="18" charset="0"/>
              </a:rPr>
              <a:t>ITG </a:t>
            </a:r>
            <a:r>
              <a:rPr lang="pt-PT" sz="2400" b="1" dirty="0">
                <a:latin typeface="Times New Roman" panose="02020603050405020304" pitchFamily="18" charset="0"/>
                <a:cs typeface="Times New Roman" panose="02020603050405020304" pitchFamily="18" charset="0"/>
              </a:rPr>
              <a:t>2002 (</a:t>
            </a:r>
            <a:r>
              <a:rPr lang="pt-PT" sz="2400" b="1" dirty="0" smtClean="0">
                <a:latin typeface="Times New Roman" panose="02020603050405020304" pitchFamily="18" charset="0"/>
                <a:cs typeface="Times New Roman" panose="02020603050405020304" pitchFamily="18" charset="0"/>
              </a:rPr>
              <a:t>R1)</a:t>
            </a:r>
            <a:r>
              <a:rPr lang="pt-PT" sz="2400" b="1" i="1" dirty="0" smtClean="0">
                <a:latin typeface="Times New Roman" panose="02020603050405020304" pitchFamily="18" charset="0"/>
                <a:cs typeface="Times New Roman" panose="02020603050405020304" pitchFamily="18" charset="0"/>
              </a:rPr>
              <a:t>.</a:t>
            </a:r>
          </a:p>
          <a:p>
            <a:endParaRPr lang="pt-PT" sz="2400" i="1" dirty="0">
              <a:latin typeface="Times New Roman" panose="02020603050405020304" pitchFamily="18" charset="0"/>
              <a:cs typeface="Times New Roman" panose="02020603050405020304" pitchFamily="18" charset="0"/>
            </a:endParaRPr>
          </a:p>
          <a:p>
            <a:pPr algn="just"/>
            <a:r>
              <a:rPr lang="pt-BR" sz="2400" dirty="0" smtClean="0">
                <a:latin typeface="Times New Roman" panose="02020603050405020304" pitchFamily="18" charset="0"/>
                <a:cs typeface="Times New Roman" panose="02020603050405020304" pitchFamily="18" charset="0"/>
              </a:rPr>
              <a:t>RESOLUÇÃO </a:t>
            </a:r>
            <a:r>
              <a:rPr lang="pt-BR" sz="2400" dirty="0">
                <a:latin typeface="Times New Roman" panose="02020603050405020304" pitchFamily="18" charset="0"/>
                <a:cs typeface="Times New Roman" panose="02020603050405020304" pitchFamily="18" charset="0"/>
              </a:rPr>
              <a:t>CFC N.º 1.305/10</a:t>
            </a:r>
          </a:p>
          <a:p>
            <a:pPr algn="just"/>
            <a:r>
              <a:rPr lang="pt-PT" sz="2400" dirty="0">
                <a:latin typeface="Times New Roman" panose="02020603050405020304" pitchFamily="18" charset="0"/>
                <a:cs typeface="Times New Roman" panose="02020603050405020304" pitchFamily="18" charset="0"/>
              </a:rPr>
              <a:t> </a:t>
            </a:r>
            <a:endParaRPr lang="pt-BR" sz="2400" dirty="0">
              <a:latin typeface="Times New Roman" panose="02020603050405020304" pitchFamily="18" charset="0"/>
              <a:cs typeface="Times New Roman" panose="02020603050405020304" pitchFamily="18" charset="0"/>
            </a:endParaRPr>
          </a:p>
          <a:p>
            <a:pPr algn="just"/>
            <a:r>
              <a:rPr lang="pt-PT" sz="2400" dirty="0">
                <a:latin typeface="Times New Roman" panose="02020603050405020304" pitchFamily="18" charset="0"/>
                <a:cs typeface="Times New Roman" panose="02020603050405020304" pitchFamily="18" charset="0"/>
              </a:rPr>
              <a:t> </a:t>
            </a:r>
            <a:r>
              <a:rPr lang="pt-PT" sz="2400" i="1" dirty="0">
                <a:latin typeface="Times New Roman" panose="02020603050405020304" pitchFamily="18" charset="0"/>
                <a:cs typeface="Times New Roman" panose="02020603050405020304" pitchFamily="18" charset="0"/>
              </a:rPr>
              <a:t>Aprova a NBC TG 07 – </a:t>
            </a:r>
            <a:r>
              <a:rPr lang="pt-BR" sz="2400" i="1" dirty="0">
                <a:latin typeface="Times New Roman" panose="02020603050405020304" pitchFamily="18" charset="0"/>
                <a:cs typeface="Times New Roman" panose="02020603050405020304" pitchFamily="18" charset="0"/>
              </a:rPr>
              <a:t>Subvenção e Assistência Governamentais.</a:t>
            </a:r>
            <a:endParaRPr lang="pt-BR" sz="2400" dirty="0">
              <a:latin typeface="Times New Roman" panose="02020603050405020304" pitchFamily="18" charset="0"/>
              <a:cs typeface="Times New Roman" panose="02020603050405020304" pitchFamily="18" charset="0"/>
            </a:endParaRPr>
          </a:p>
          <a:p>
            <a:r>
              <a:rPr lang="pt-BR" sz="2400" dirty="0" smtClean="0">
                <a:latin typeface="Times New Roman" panose="02020603050405020304" pitchFamily="18" charset="0"/>
                <a:cs typeface="Times New Roman" panose="02020603050405020304" pitchFamily="18" charset="0"/>
              </a:rPr>
              <a:t>Alterada </a:t>
            </a:r>
            <a:r>
              <a:rPr lang="pt-BR" sz="2400" dirty="0">
                <a:latin typeface="Times New Roman" panose="02020603050405020304" pitchFamily="18" charset="0"/>
                <a:cs typeface="Times New Roman" panose="02020603050405020304" pitchFamily="18" charset="0"/>
              </a:rPr>
              <a:t>e consolidada em 11.12.13 como </a:t>
            </a:r>
            <a:r>
              <a:rPr lang="pt-BR" sz="2400" b="1" dirty="0">
                <a:latin typeface="Times New Roman" panose="02020603050405020304" pitchFamily="18" charset="0"/>
                <a:cs typeface="Times New Roman" panose="02020603050405020304" pitchFamily="18" charset="0"/>
              </a:rPr>
              <a:t>NBC TG 07 (R1</a:t>
            </a:r>
            <a:r>
              <a:rPr lang="pt-BR" sz="2400" b="1" dirty="0" smtClean="0">
                <a:latin typeface="Times New Roman" panose="02020603050405020304" pitchFamily="18" charset="0"/>
                <a:cs typeface="Times New Roman" panose="02020603050405020304" pitchFamily="18" charset="0"/>
              </a:rPr>
              <a:t>).</a:t>
            </a:r>
            <a:endParaRPr lang="pt-BR" sz="3200" dirty="0">
              <a:latin typeface="Times New Roman" panose="02020603050405020304" pitchFamily="18" charset="0"/>
              <a:cs typeface="Times New Roman" panose="02020603050405020304" pitchFamily="18" charset="0"/>
            </a:endParaRPr>
          </a:p>
          <a:p>
            <a:pPr lvl="0" algn="just"/>
            <a:endParaRPr lang="pt-BR" sz="3200" dirty="0">
              <a:latin typeface="Times New Roman" panose="02020603050405020304" pitchFamily="18" charset="0"/>
              <a:cs typeface="Times New Roman" panose="02020603050405020304" pitchFamily="18" charset="0"/>
            </a:endParaRPr>
          </a:p>
          <a:p>
            <a:pPr algn="just"/>
            <a:r>
              <a:rPr lang="pt-BR" sz="32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940974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TotalTime>
  <Words>2664</Words>
  <Application>Microsoft Office PowerPoint</Application>
  <PresentationFormat>Apresentação na tela (4:3)</PresentationFormat>
  <Paragraphs>330</Paragraphs>
  <Slides>65</Slides>
  <Notes>1</Notes>
  <HiddenSlides>0</HiddenSlides>
  <MMClips>0</MMClips>
  <ScaleCrop>false</ScaleCrop>
  <HeadingPairs>
    <vt:vector size="8" baseType="variant">
      <vt:variant>
        <vt:lpstr>Fontes usadas</vt:lpstr>
      </vt:variant>
      <vt:variant>
        <vt:i4>3</vt:i4>
      </vt:variant>
      <vt:variant>
        <vt:lpstr>Tema</vt:lpstr>
      </vt:variant>
      <vt:variant>
        <vt:i4>1</vt:i4>
      </vt:variant>
      <vt:variant>
        <vt:lpstr>Servidores OLE inseridos</vt:lpstr>
      </vt:variant>
      <vt:variant>
        <vt:i4>1</vt:i4>
      </vt:variant>
      <vt:variant>
        <vt:lpstr>Títulos de slides</vt:lpstr>
      </vt:variant>
      <vt:variant>
        <vt:i4>65</vt:i4>
      </vt:variant>
    </vt:vector>
  </HeadingPairs>
  <TitlesOfParts>
    <vt:vector size="70" baseType="lpstr">
      <vt:lpstr>Arial</vt:lpstr>
      <vt:lpstr>Calibri</vt:lpstr>
      <vt:lpstr>Times New Roman</vt:lpstr>
      <vt:lpstr>Office Theme</vt:lpstr>
      <vt:lpstr>Objeto de Shell de Gerenciador</vt:lpstr>
      <vt:lpstr>Apresentação do PowerPoint</vt:lpstr>
      <vt:lpstr>Apresentação do PowerPoint</vt:lpstr>
      <vt:lpstr>NORMAS BRASILEIRA DE CONTABILIDADE APLICADA AO TERCEIRO SETOR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João Mário Aranha  Rodrigues Junior</dc:creator>
  <cp:lastModifiedBy>Maria so Socorro</cp:lastModifiedBy>
  <cp:revision>312</cp:revision>
  <dcterms:created xsi:type="dcterms:W3CDTF">2013-10-14T21:54:42Z</dcterms:created>
  <dcterms:modified xsi:type="dcterms:W3CDTF">2017-02-07T18:43:48Z</dcterms:modified>
</cp:coreProperties>
</file>