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09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69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7488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Capa neutra, sem nomes — a apresentação dos dois fica no slide seguinte, com foto.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Fotos recortadas em quadrado, focadas no rosto, pra caber nos círculos.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Aqui eu falo que hoje sou consultora de processos na Aster, e a maioria dos nossos clientes são escritórios contábeis — é de lá que vem essa visão. Não precisa estar escrito no slide, só falo.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Segmentação vem antes de targeting porque só dá pra escolher dentro de grupos que você já enxergou. Targeting vem antes de posicionamento porque posicionamento só existe em relação a um público já escolhido. E depois do posicionamento decidido, vem o marketing operacional — os 4 Ps são como ele vira concreto. Produto e Praça e Promoção já apareceram nos slides anteriores (checklists, eventos locais, linguagem por público) — não é teoria solta, é o que já foi mostrado, com nome.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Fechamento. Combinar ao vivo quem fala a última frase — pode ser revezado, uma linha cada.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666223-DDA4-653A-7BC5-7B3CD7F94A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1ACFF6-FC34-13AB-24A6-6ECDE00D29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286665-51FA-1953-8BCF-64FD198806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Fechamento. Combinar ao vivo quem fala a última frase — pode ser revezado, uma linha cada.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D098A6-9EB9-FD70-8870-B2276263FD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015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44560" y="1959082"/>
            <a:ext cx="10134660" cy="603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2950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295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1244560" y="2867112"/>
            <a:ext cx="10134640" cy="3178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44560" y="1959082"/>
            <a:ext cx="10134660" cy="603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2950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295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1244560" y="2867112"/>
            <a:ext cx="10134640" cy="3178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.jpeg"/><Relationship Id="rId4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14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812780"/>
            <a:ext cx="10883434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kern="0" spc="100" dirty="0">
                <a:solidFill>
                  <a:srgbClr val="B9BABE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WEBINAR CRC-CE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80" y="2189857"/>
            <a:ext cx="10883434" cy="27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kern="0" spc="100" dirty="0">
                <a:solidFill>
                  <a:srgbClr val="E8A23A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CONTABILIDADE QUE SE POSICIONA</a:t>
            </a:r>
            <a:endParaRPr lang="en-US" sz="14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812780" y="2641937"/>
            <a:ext cx="10883434" cy="22015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12"/>
              </a:lnSpc>
              <a:buNone/>
            </a:pPr>
            <a:r>
              <a:rPr lang="en-US" sz="5600" b="1" i="0" kern="0" spc="-170" dirty="0">
                <a:solidFill>
                  <a:srgbClr val="F5F6F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Estratégias pra atrair</a:t>
            </a:r>
            <a:endParaRPr lang="en-US" sz="5600" dirty="0"/>
          </a:p>
          <a:p>
            <a:pPr marL="0" indent="0" algn="l">
              <a:lnSpc>
                <a:spcPts val="5712"/>
              </a:lnSpc>
              <a:buNone/>
            </a:pPr>
            <a:r>
              <a:rPr lang="en-US" sz="5600" b="1" i="0" kern="0" spc="-170" dirty="0">
                <a:solidFill>
                  <a:srgbClr val="F5F6F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 crescer no mercado</a:t>
            </a:r>
            <a:endParaRPr lang="en-US" sz="5600" dirty="0"/>
          </a:p>
          <a:p>
            <a:pPr marL="0" indent="0" algn="l">
              <a:lnSpc>
                <a:spcPts val="5712"/>
              </a:lnSpc>
              <a:buNone/>
            </a:pPr>
            <a:r>
              <a:rPr lang="en-US" sz="5600" b="1" i="0" kern="0" spc="-170" dirty="0">
                <a:solidFill>
                  <a:srgbClr val="F5F6F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da saúde</a:t>
            </a:r>
            <a:endParaRPr lang="en-US" sz="5600" dirty="0"/>
          </a:p>
        </p:txBody>
      </p:sp>
      <p:sp>
        <p:nvSpPr>
          <p:cNvPr id="5" name="Shape 3"/>
          <p:cNvSpPr/>
          <p:nvPr/>
        </p:nvSpPr>
        <p:spPr>
          <a:xfrm>
            <a:off x="812780" y="5981760"/>
            <a:ext cx="762000" cy="63460"/>
          </a:xfrm>
          <a:prstGeom prst="roundRect">
            <a:avLst>
              <a:gd name="adj" fmla="val 40025"/>
            </a:avLst>
          </a:prstGeom>
          <a:solidFill>
            <a:srgbClr val="E8A23A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6" name="Shape 4"/>
          <p:cNvSpPr/>
          <p:nvPr/>
        </p:nvSpPr>
        <p:spPr>
          <a:xfrm>
            <a:off x="1625560" y="5981760"/>
            <a:ext cx="762000" cy="63460"/>
          </a:xfrm>
          <a:prstGeom prst="roundRect">
            <a:avLst>
              <a:gd name="adj" fmla="val 40025"/>
            </a:avLst>
          </a:prstGeom>
          <a:solidFill>
            <a:srgbClr val="FF4D2E"/>
          </a:solidFill>
          <a:ln/>
        </p:spPr>
        <p:txBody>
          <a:bodyPr/>
          <a:lstStyle/>
          <a:p>
            <a:endParaRPr lang="es-ES_tradnl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780" y="812781"/>
            <a:ext cx="10883434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i="0" kern="0" spc="-55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Quem tá com você nessa conversa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15954" y="1562656"/>
            <a:ext cx="5178451" cy="4605533"/>
          </a:xfrm>
          <a:prstGeom prst="roundRect">
            <a:avLst>
              <a:gd name="adj" fmla="val 3490"/>
            </a:avLst>
          </a:prstGeom>
          <a:solidFill>
            <a:srgbClr val="FFFFFF"/>
          </a:solidFill>
          <a:ln w="6350">
            <a:solidFill>
              <a:srgbClr val="E2E1DC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4" name="Shape 2"/>
          <p:cNvSpPr/>
          <p:nvPr/>
        </p:nvSpPr>
        <p:spPr>
          <a:xfrm>
            <a:off x="2482870" y="2451140"/>
            <a:ext cx="1739860" cy="1739860"/>
          </a:xfrm>
          <a:prstGeom prst="roundRect">
            <a:avLst>
              <a:gd name="adj" fmla="val 50000"/>
            </a:avLst>
          </a:prstGeom>
          <a:solidFill>
            <a:srgbClr val="F1E4CC"/>
          </a:solidFill>
          <a:ln w="38100">
            <a:solidFill>
              <a:srgbClr val="E8A23A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pic>
        <p:nvPicPr>
          <p:cNvPr id="5" name="Image 0" descr="Foto de Cláudio Emanuell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501920" y="2470190"/>
            <a:ext cx="1701760" cy="1701760"/>
          </a:xfrm>
          <a:prstGeom prst="ellipse">
            <a:avLst/>
          </a:prstGeom>
        </p:spPr>
      </p:pic>
      <p:sp>
        <p:nvSpPr>
          <p:cNvPr id="6" name="Text 3"/>
          <p:cNvSpPr/>
          <p:nvPr/>
        </p:nvSpPr>
        <p:spPr>
          <a:xfrm>
            <a:off x="2208883" y="4413231"/>
            <a:ext cx="2287715" cy="299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Cláudio Emanuell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903643" y="4738331"/>
            <a:ext cx="5090762" cy="14298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ts val="1820"/>
              </a:lnSpc>
            </a:pPr>
            <a:r>
              <a:rPr lang="en-US" sz="1300" dirty="0" err="1"/>
              <a:t>Formado</a:t>
            </a:r>
            <a:r>
              <a:rPr lang="en-US" sz="1300" dirty="0"/>
              <a:t> </a:t>
            </a:r>
            <a:r>
              <a:rPr lang="en-US" sz="1300" dirty="0" err="1"/>
              <a:t>em</a:t>
            </a:r>
            <a:r>
              <a:rPr lang="en-US" sz="1300" dirty="0"/>
              <a:t> </a:t>
            </a:r>
            <a:r>
              <a:rPr lang="en-US" sz="1300" dirty="0" err="1"/>
              <a:t>Ciências</a:t>
            </a:r>
            <a:r>
              <a:rPr lang="en-US" sz="1300" dirty="0"/>
              <a:t> Contábeis (UFC) </a:t>
            </a:r>
          </a:p>
          <a:p>
            <a:pPr algn="ctr">
              <a:lnSpc>
                <a:spcPts val="1820"/>
              </a:lnSpc>
            </a:pPr>
            <a:r>
              <a:rPr lang="en-US" sz="1300" dirty="0"/>
              <a:t>Pós-</a:t>
            </a:r>
            <a:r>
              <a:rPr lang="en-US" sz="1300" dirty="0" err="1"/>
              <a:t>graduado</a:t>
            </a:r>
            <a:r>
              <a:rPr lang="en-US" sz="1300" dirty="0"/>
              <a:t> </a:t>
            </a:r>
            <a:r>
              <a:rPr lang="en-US" sz="1300" dirty="0" err="1"/>
              <a:t>em</a:t>
            </a:r>
            <a:r>
              <a:rPr lang="en-US" sz="1300" dirty="0"/>
              <a:t> </a:t>
            </a:r>
            <a:r>
              <a:rPr lang="en-US" sz="1300" dirty="0" err="1"/>
              <a:t>Contabilidade</a:t>
            </a:r>
            <a:r>
              <a:rPr lang="en-US" sz="1300" dirty="0"/>
              <a:t> e </a:t>
            </a:r>
            <a:r>
              <a:rPr lang="en-US" sz="1300" dirty="0" err="1"/>
              <a:t>Direito</a:t>
            </a:r>
            <a:r>
              <a:rPr lang="en-US" sz="1300" dirty="0"/>
              <a:t> </a:t>
            </a:r>
            <a:r>
              <a:rPr lang="en-US" sz="1300" dirty="0" err="1"/>
              <a:t>tributário</a:t>
            </a:r>
            <a:r>
              <a:rPr lang="en-US" sz="1300" dirty="0"/>
              <a:t> (IPOG)</a:t>
            </a:r>
          </a:p>
          <a:p>
            <a:pPr algn="ctr">
              <a:lnSpc>
                <a:spcPts val="1820"/>
              </a:lnSpc>
            </a:pPr>
            <a:r>
              <a:rPr lang="en-US" sz="1300" dirty="0"/>
              <a:t>CEO da </a:t>
            </a:r>
            <a:r>
              <a:rPr lang="en-US" sz="1300" dirty="0" err="1"/>
              <a:t>Abraço</a:t>
            </a:r>
            <a:r>
              <a:rPr lang="en-US" sz="1300" dirty="0"/>
              <a:t> </a:t>
            </a:r>
            <a:r>
              <a:rPr lang="en-US" sz="1300" dirty="0" err="1"/>
              <a:t>Contabilidade</a:t>
            </a:r>
            <a:r>
              <a:rPr lang="en-US" sz="1300" dirty="0"/>
              <a:t> </a:t>
            </a:r>
            <a:r>
              <a:rPr lang="en-US" sz="1300" dirty="0" err="1"/>
              <a:t>há</a:t>
            </a:r>
            <a:r>
              <a:rPr lang="en-US" sz="1300" dirty="0"/>
              <a:t> 21 </a:t>
            </a:r>
            <a:r>
              <a:rPr lang="en-US" sz="1300" dirty="0" err="1"/>
              <a:t>anos</a:t>
            </a:r>
            <a:r>
              <a:rPr lang="en-US" sz="1300" dirty="0"/>
              <a:t>, </a:t>
            </a:r>
            <a:r>
              <a:rPr lang="en-US" sz="1300" dirty="0" err="1"/>
              <a:t>especialista</a:t>
            </a:r>
            <a:r>
              <a:rPr lang="en-US" sz="1300" dirty="0"/>
              <a:t> </a:t>
            </a:r>
            <a:r>
              <a:rPr lang="en-US" sz="1300" dirty="0" err="1"/>
              <a:t>na</a:t>
            </a:r>
            <a:r>
              <a:rPr lang="en-US" sz="1300" dirty="0"/>
              <a:t> area da </a:t>
            </a:r>
            <a:r>
              <a:rPr lang="en-US" sz="1300" dirty="0" err="1"/>
              <a:t>saude</a:t>
            </a:r>
            <a:r>
              <a:rPr lang="en-US" sz="1300" dirty="0"/>
              <a:t>.</a:t>
            </a:r>
          </a:p>
          <a:p>
            <a:pPr algn="ctr">
              <a:lnSpc>
                <a:spcPts val="1820"/>
              </a:lnSpc>
            </a:pPr>
            <a:r>
              <a:rPr lang="en-US" sz="1300" dirty="0" err="1"/>
              <a:t>Conselheiro</a:t>
            </a:r>
            <a:r>
              <a:rPr lang="en-US" sz="1300" dirty="0"/>
              <a:t> </a:t>
            </a:r>
            <a:r>
              <a:rPr lang="en-US" sz="1300" dirty="0" err="1"/>
              <a:t>Conselho</a:t>
            </a:r>
            <a:r>
              <a:rPr lang="en-US" sz="1300" dirty="0"/>
              <a:t> Regional de </a:t>
            </a:r>
            <a:r>
              <a:rPr lang="en-US" sz="1300" dirty="0" err="1"/>
              <a:t>Contabilidade</a:t>
            </a:r>
            <a:r>
              <a:rPr lang="en-US" sz="1300" dirty="0"/>
              <a:t>.</a:t>
            </a:r>
          </a:p>
          <a:p>
            <a:pPr algn="ctr">
              <a:lnSpc>
                <a:spcPts val="1820"/>
              </a:lnSpc>
            </a:pPr>
            <a:r>
              <a:rPr lang="en-US" sz="1300" dirty="0"/>
              <a:t>Presidente da </a:t>
            </a:r>
            <a:r>
              <a:rPr lang="en-US" sz="1300" dirty="0" err="1"/>
              <a:t>Comissão</a:t>
            </a:r>
            <a:r>
              <a:rPr lang="en-US" sz="1300" dirty="0"/>
              <a:t>  de </a:t>
            </a:r>
            <a:r>
              <a:rPr lang="en-US" sz="1300" dirty="0" err="1"/>
              <a:t>Contabilidade</a:t>
            </a:r>
            <a:r>
              <a:rPr lang="en-US" sz="1300" dirty="0"/>
              <a:t> para Empresas de </a:t>
            </a:r>
            <a:r>
              <a:rPr lang="en-US" sz="1300" dirty="0" err="1"/>
              <a:t>Saúde</a:t>
            </a:r>
            <a:r>
              <a:rPr lang="en-US" sz="1300" dirty="0"/>
              <a:t> do CRCCE</a:t>
            </a:r>
          </a:p>
        </p:txBody>
      </p:sp>
      <p:sp>
        <p:nvSpPr>
          <p:cNvPr id="8" name="Shape 5"/>
          <p:cNvSpPr/>
          <p:nvPr/>
        </p:nvSpPr>
        <p:spPr>
          <a:xfrm>
            <a:off x="6302355" y="1562656"/>
            <a:ext cx="5272024" cy="4605533"/>
          </a:xfrm>
          <a:prstGeom prst="roundRect">
            <a:avLst>
              <a:gd name="adj" fmla="val 3490"/>
            </a:avLst>
          </a:prstGeom>
          <a:solidFill>
            <a:srgbClr val="FFFFFF"/>
          </a:solidFill>
          <a:ln w="6350">
            <a:solidFill>
              <a:srgbClr val="E2E1DC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9" name="Shape 6"/>
          <p:cNvSpPr/>
          <p:nvPr/>
        </p:nvSpPr>
        <p:spPr>
          <a:xfrm>
            <a:off x="7969270" y="2451140"/>
            <a:ext cx="1739860" cy="1739860"/>
          </a:xfrm>
          <a:prstGeom prst="roundRect">
            <a:avLst>
              <a:gd name="adj" fmla="val 50000"/>
            </a:avLst>
          </a:prstGeom>
          <a:solidFill>
            <a:srgbClr val="FBD9CE"/>
          </a:solidFill>
          <a:ln w="38100">
            <a:solidFill>
              <a:srgbClr val="FF4D2E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pic>
        <p:nvPicPr>
          <p:cNvPr id="10" name="Image 1" descr="Foto de Jessica Duart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988320" y="2470190"/>
            <a:ext cx="1701760" cy="1701760"/>
          </a:xfrm>
          <a:prstGeom prst="ellipse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859655" y="4413231"/>
            <a:ext cx="1959031" cy="299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Jessica Duarte</a:t>
            </a:r>
            <a:endParaRPr lang="en-US" sz="1800" dirty="0"/>
          </a:p>
        </p:txBody>
      </p:sp>
      <p:sp>
        <p:nvSpPr>
          <p:cNvPr id="12" name="Text 8"/>
          <p:cNvSpPr/>
          <p:nvPr/>
        </p:nvSpPr>
        <p:spPr>
          <a:xfrm>
            <a:off x="6302355" y="4935182"/>
            <a:ext cx="5272024" cy="130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/>
            <a:r>
              <a:rPr lang="pt-BR" sz="1300" dirty="0"/>
              <a:t>Formada em Ciências Contábeis (UnB)</a:t>
            </a:r>
            <a:br>
              <a:rPr lang="pt-BR" sz="1300" dirty="0"/>
            </a:br>
            <a:r>
              <a:rPr lang="pt-BR" sz="1300" dirty="0"/>
              <a:t>Mestre em Administração (UACJ)</a:t>
            </a:r>
            <a:br>
              <a:rPr lang="pt-BR" sz="1300" dirty="0"/>
            </a:br>
            <a:r>
              <a:rPr lang="pt-BR" sz="1300" dirty="0"/>
              <a:t>Pós-graduada em Gestão de Projetos (</a:t>
            </a:r>
            <a:r>
              <a:rPr lang="pt-BR" sz="1300" dirty="0" err="1"/>
              <a:t>UniMinas</a:t>
            </a:r>
            <a:r>
              <a:rPr lang="pt-BR" sz="1300" dirty="0"/>
              <a:t>)</a:t>
            </a:r>
            <a:br>
              <a:rPr lang="pt-BR" sz="1300" dirty="0"/>
            </a:br>
            <a:r>
              <a:rPr lang="pt-BR" sz="1300" dirty="0"/>
              <a:t>Consultora de processos na Aster </a:t>
            </a:r>
            <a:br>
              <a:rPr lang="pt-BR" sz="1300" dirty="0"/>
            </a:br>
            <a:r>
              <a:rPr lang="pt-BR" sz="1300" dirty="0"/>
              <a:t>Membro da Comissão de Marketing Contábil e Gestão Comercial do CRC-CE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780" y="812781"/>
            <a:ext cx="76200" cy="5029260"/>
          </a:xfrm>
          <a:prstGeom prst="roundRect">
            <a:avLst>
              <a:gd name="adj" fmla="val 33333"/>
            </a:avLst>
          </a:prstGeom>
          <a:solidFill>
            <a:srgbClr val="E8A23A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244560" y="2341900"/>
            <a:ext cx="8502609" cy="1031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kern="0" spc="-70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Eu não comecei especialista em saúde.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1244560" y="3601701"/>
            <a:ext cx="7848600" cy="736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dirty="0">
                <a:solidFill>
                  <a:srgbClr val="4A4A4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Eu fui me tornando especialista. O posicionamento veio depois — da experiência, do mercado, da necessidade de mudar.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14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780" y="812780"/>
            <a:ext cx="76200" cy="5029260"/>
          </a:xfrm>
          <a:prstGeom prst="roundRect">
            <a:avLst>
              <a:gd name="adj" fmla="val 33333"/>
            </a:avLst>
          </a:prstGeom>
          <a:solidFill>
            <a:srgbClr val="E8A23A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244560" y="2251709"/>
            <a:ext cx="10438699" cy="5842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4400" b="1" i="0" dirty="0">
                <a:solidFill>
                  <a:srgbClr val="F5F6F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2020: a pandemia virou a chave.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1247735" y="3118504"/>
            <a:ext cx="3270250" cy="656531"/>
          </a:xfrm>
          <a:prstGeom prst="roundRect">
            <a:avLst>
              <a:gd name="adj" fmla="val 14992"/>
            </a:avLst>
          </a:prstGeom>
          <a:solidFill>
            <a:srgbClr val="1D1D20"/>
          </a:solidFill>
          <a:ln w="6350">
            <a:solidFill>
              <a:srgbClr val="2A2A2E"/>
            </a:solidFill>
            <a:prstDash val="solid"/>
          </a:ln>
        </p:spPr>
        <p:txBody>
          <a:bodyPr wrap="square" lIns="174987" tIns="175007" rIns="89109" bIns="149568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5F6F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Comércio parado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676735" y="3118504"/>
            <a:ext cx="3270310" cy="656531"/>
          </a:xfrm>
          <a:prstGeom prst="roundRect">
            <a:avLst>
              <a:gd name="adj" fmla="val 14992"/>
            </a:avLst>
          </a:prstGeom>
          <a:solidFill>
            <a:srgbClr val="1D1D20"/>
          </a:solidFill>
          <a:ln w="6350">
            <a:solidFill>
              <a:srgbClr val="2A2A2E"/>
            </a:solidFill>
            <a:prstDash val="solid"/>
          </a:ln>
        </p:spPr>
        <p:txBody>
          <a:bodyPr wrap="square" lIns="174987" tIns="175007" rIns="89107" bIns="149568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5F6F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Inadimplência crescendo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105795" y="3118504"/>
            <a:ext cx="3270250" cy="656531"/>
          </a:xfrm>
          <a:prstGeom prst="roundRect">
            <a:avLst>
              <a:gd name="adj" fmla="val 14992"/>
            </a:avLst>
          </a:prstGeom>
          <a:solidFill>
            <a:srgbClr val="1D1D20"/>
          </a:solidFill>
          <a:ln w="6350">
            <a:solidFill>
              <a:srgbClr val="2A2A2E"/>
            </a:solidFill>
            <a:prstDash val="solid"/>
          </a:ln>
        </p:spPr>
        <p:txBody>
          <a:bodyPr wrap="square" lIns="174988" tIns="175007" rIns="89108" bIns="149568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5F6F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Incerteza no escritório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244560" y="4083010"/>
            <a:ext cx="8502609" cy="345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i="1" dirty="0">
                <a:solidFill>
                  <a:srgbClr val="B9BAB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"Não foi uma estratégia bonita desenhada no PowerPoint. Era preciso reagir."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780" y="812781"/>
            <a:ext cx="76200" cy="5029260"/>
          </a:xfrm>
          <a:prstGeom prst="roundRect">
            <a:avLst>
              <a:gd name="adj" fmla="val 33333"/>
            </a:avLst>
          </a:prstGeom>
          <a:solidFill>
            <a:srgbClr val="E8A23A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244560" y="1959710"/>
            <a:ext cx="8502609" cy="1031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kern="0" spc="-70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 oportunidade apareceu: os psicólogos começaram a chegar.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1247735" y="3248106"/>
            <a:ext cx="1247557" cy="453291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6350">
            <a:solidFill>
              <a:srgbClr val="E2E1DC"/>
            </a:solidFill>
            <a:prstDash val="solid"/>
          </a:ln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Um cliente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2628622" y="3248106"/>
            <a:ext cx="1584623" cy="453291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6350">
            <a:solidFill>
              <a:srgbClr val="E2E1DC"/>
            </a:solidFill>
            <a:prstDash val="solid"/>
          </a:ln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Uma indicação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346575" y="3248106"/>
            <a:ext cx="1804710" cy="453291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6350">
            <a:solidFill>
              <a:srgbClr val="E2E1DC"/>
            </a:solidFill>
            <a:prstDash val="solid"/>
          </a:ln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Outro profissional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244560" y="3983952"/>
            <a:ext cx="8502609" cy="736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Às vezes o mercado já está mostrando onde existe uma oportunidade. O empresário é que ainda não percebeu.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780" y="812781"/>
            <a:ext cx="76200" cy="5029260"/>
          </a:xfrm>
          <a:prstGeom prst="roundRect">
            <a:avLst>
              <a:gd name="adj" fmla="val 33333"/>
            </a:avLst>
          </a:prstGeom>
          <a:solidFill>
            <a:srgbClr val="FF4D2E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244560" y="2354104"/>
            <a:ext cx="8502609" cy="10183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10"/>
              </a:lnSpc>
              <a:buNone/>
            </a:pPr>
            <a:r>
              <a:rPr lang="en-US" sz="3400" b="1" i="0" kern="0" spc="-70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Essa história se repete, com nomes diferentes, em escritórios diferentes.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1244560" y="3601045"/>
            <a:ext cx="7848600" cy="7250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55"/>
              </a:lnSpc>
              <a:buNone/>
            </a:pPr>
            <a:r>
              <a:rPr lang="en-US" sz="1900" dirty="0">
                <a:solidFill>
                  <a:srgbClr val="4A4A4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Não foi coincidência com os psicólogos. É o que aparece direto no meu </a:t>
            </a:r>
            <a:r>
              <a:rPr lang="en-US" sz="1900" dirty="0" err="1">
                <a:solidFill>
                  <a:srgbClr val="4A4A4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trabalho</a:t>
            </a:r>
            <a:r>
              <a:rPr lang="en-US" sz="1900" dirty="0">
                <a:solidFill>
                  <a:srgbClr val="4A4A4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.</a:t>
            </a:r>
            <a:endParaRPr lang="en-US" sz="1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780" y="812778"/>
            <a:ext cx="76200" cy="5232380"/>
          </a:xfrm>
          <a:prstGeom prst="roundRect">
            <a:avLst>
              <a:gd name="adj" fmla="val 33333"/>
            </a:avLst>
          </a:prstGeom>
          <a:solidFill>
            <a:srgbClr val="FF4D2E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238310" y="812809"/>
            <a:ext cx="10445138" cy="3613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5"/>
              </a:lnSpc>
              <a:buNone/>
            </a:pPr>
            <a:r>
              <a:rPr lang="en-US" sz="2300" b="1" i="0" kern="0" spc="-45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 que vem antes do posicionamento?</a:t>
            </a:r>
            <a:endParaRPr lang="en-US" sz="2300" dirty="0"/>
          </a:p>
        </p:txBody>
      </p:sp>
      <p:pic>
        <p:nvPicPr>
          <p:cNvPr id="4" name="Image 0" descr="connector"/>
          <p:cNvPicPr>
            <a:picLocks noChangeAspect="1"/>
          </p:cNvPicPr>
          <p:nvPr/>
        </p:nvPicPr>
        <p:blipFill>
          <a:blip r:embed="rId3"/>
          <a:srcRect l="-3" r="-3"/>
          <a:stretch/>
        </p:blipFill>
        <p:spPr>
          <a:xfrm>
            <a:off x="3346490" y="1644042"/>
            <a:ext cx="2933700" cy="298430"/>
          </a:xfrm>
          <a:prstGeom prst="rect">
            <a:avLst/>
          </a:prstGeom>
        </p:spPr>
      </p:pic>
      <p:pic>
        <p:nvPicPr>
          <p:cNvPr id="5" name="Image 1" descr="connector"/>
          <p:cNvPicPr>
            <a:picLocks noChangeAspect="1"/>
          </p:cNvPicPr>
          <p:nvPr/>
        </p:nvPicPr>
        <p:blipFill>
          <a:blip r:embed="rId4"/>
          <a:srcRect l="-3" r="-3"/>
          <a:stretch/>
        </p:blipFill>
        <p:spPr>
          <a:xfrm>
            <a:off x="6203990" y="1644042"/>
            <a:ext cx="76200" cy="298430"/>
          </a:xfrm>
          <a:prstGeom prst="rect">
            <a:avLst/>
          </a:prstGeom>
        </p:spPr>
      </p:pic>
      <p:pic>
        <p:nvPicPr>
          <p:cNvPr id="6" name="Image 2" descr="connector"/>
          <p:cNvPicPr>
            <a:picLocks noChangeAspect="1"/>
          </p:cNvPicPr>
          <p:nvPr/>
        </p:nvPicPr>
        <p:blipFill>
          <a:blip r:embed="rId5"/>
          <a:srcRect l="-3" r="-3"/>
          <a:stretch/>
        </p:blipFill>
        <p:spPr>
          <a:xfrm>
            <a:off x="6203990" y="1644042"/>
            <a:ext cx="2997160" cy="298430"/>
          </a:xfrm>
          <a:prstGeom prst="rect">
            <a:avLst/>
          </a:prstGeom>
        </p:spPr>
      </p:pic>
      <p:pic>
        <p:nvPicPr>
          <p:cNvPr id="7" name="Image 3" descr="connector"/>
          <p:cNvPicPr>
            <a:picLocks noChangeAspect="1"/>
          </p:cNvPicPr>
          <p:nvPr/>
        </p:nvPicPr>
        <p:blipFill>
          <a:blip r:embed="rId4"/>
          <a:srcRect l="-3" r="-3"/>
          <a:stretch/>
        </p:blipFill>
        <p:spPr>
          <a:xfrm>
            <a:off x="6203990" y="2374255"/>
            <a:ext cx="76200" cy="298430"/>
          </a:xfrm>
          <a:prstGeom prst="rect">
            <a:avLst/>
          </a:prstGeom>
        </p:spPr>
      </p:pic>
      <p:pic>
        <p:nvPicPr>
          <p:cNvPr id="8" name="Image 4" descr="connector"/>
          <p:cNvPicPr>
            <a:picLocks noChangeAspect="1"/>
          </p:cNvPicPr>
          <p:nvPr/>
        </p:nvPicPr>
        <p:blipFill>
          <a:blip r:embed="rId6"/>
          <a:srcRect l="-3" r="-3"/>
          <a:stretch/>
        </p:blipFill>
        <p:spPr>
          <a:xfrm>
            <a:off x="3727490" y="3104524"/>
            <a:ext cx="2552700" cy="298430"/>
          </a:xfrm>
          <a:prstGeom prst="rect">
            <a:avLst/>
          </a:prstGeom>
        </p:spPr>
      </p:pic>
      <p:pic>
        <p:nvPicPr>
          <p:cNvPr id="9" name="Image 5" descr="connector"/>
          <p:cNvPicPr>
            <a:picLocks noChangeAspect="1"/>
          </p:cNvPicPr>
          <p:nvPr/>
        </p:nvPicPr>
        <p:blipFill>
          <a:blip r:embed="rId7"/>
          <a:srcRect t="-5" b="-5"/>
          <a:stretch/>
        </p:blipFill>
        <p:spPr>
          <a:xfrm>
            <a:off x="4743510" y="3580774"/>
            <a:ext cx="203180" cy="76200"/>
          </a:xfrm>
          <a:prstGeom prst="rect">
            <a:avLst/>
          </a:prstGeom>
        </p:spPr>
      </p:pic>
      <p:pic>
        <p:nvPicPr>
          <p:cNvPr id="10" name="Image 6" descr="connector"/>
          <p:cNvPicPr>
            <a:picLocks noChangeAspect="1"/>
          </p:cNvPicPr>
          <p:nvPr/>
        </p:nvPicPr>
        <p:blipFill>
          <a:blip r:embed="rId7"/>
          <a:srcRect t="-5" b="-5"/>
          <a:stretch/>
        </p:blipFill>
        <p:spPr>
          <a:xfrm>
            <a:off x="6902470" y="3580774"/>
            <a:ext cx="203180" cy="76200"/>
          </a:xfrm>
          <a:prstGeom prst="rect">
            <a:avLst/>
          </a:prstGeom>
        </p:spPr>
      </p:pic>
      <p:pic>
        <p:nvPicPr>
          <p:cNvPr id="11" name="Image 7" descr="connector"/>
          <p:cNvPicPr>
            <a:picLocks noChangeAspect="1"/>
          </p:cNvPicPr>
          <p:nvPr/>
        </p:nvPicPr>
        <p:blipFill>
          <a:blip r:embed="rId8"/>
          <a:srcRect l="-1" r="-1"/>
          <a:stretch/>
        </p:blipFill>
        <p:spPr>
          <a:xfrm>
            <a:off x="7639110" y="3834792"/>
            <a:ext cx="800100" cy="1174730"/>
          </a:xfrm>
          <a:prstGeom prst="rect">
            <a:avLst/>
          </a:prstGeom>
        </p:spPr>
      </p:pic>
      <p:sp>
        <p:nvSpPr>
          <p:cNvPr id="12" name="Text 2"/>
          <p:cNvSpPr/>
          <p:nvPr/>
        </p:nvSpPr>
        <p:spPr>
          <a:xfrm>
            <a:off x="5038745" y="1304317"/>
            <a:ext cx="2406630" cy="374650"/>
          </a:xfrm>
          <a:prstGeom prst="roundRect">
            <a:avLst>
              <a:gd name="adj" fmla="val 26271"/>
            </a:avLst>
          </a:prstGeom>
          <a:solidFill>
            <a:srgbClr val="FFFFFF"/>
          </a:solidFill>
          <a:ln w="6350">
            <a:solidFill>
              <a:srgbClr val="E2E1DC"/>
            </a:solidFill>
            <a:prstDash val="solid"/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540"/>
              </a:lnSpc>
              <a:buNone/>
            </a:pPr>
            <a:r>
              <a:rPr lang="en-US" sz="1100" b="1" kern="0" spc="50" dirty="0">
                <a:solidFill>
                  <a:srgbClr val="17171A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ADMINISTRAÇÃO</a:t>
            </a:r>
            <a:endParaRPr lang="en-US" sz="1100" dirty="0"/>
          </a:p>
        </p:txBody>
      </p:sp>
      <p:sp>
        <p:nvSpPr>
          <p:cNvPr id="13" name="Shape 3"/>
          <p:cNvSpPr/>
          <p:nvPr/>
        </p:nvSpPr>
        <p:spPr>
          <a:xfrm>
            <a:off x="1990745" y="1907549"/>
            <a:ext cx="2787630" cy="501630"/>
          </a:xfrm>
          <a:prstGeom prst="roundRect">
            <a:avLst>
              <a:gd name="adj" fmla="val 19621"/>
            </a:avLst>
          </a:prstGeom>
          <a:solidFill>
            <a:srgbClr val="FFFFFF"/>
          </a:solidFill>
          <a:ln w="6350">
            <a:solidFill>
              <a:srgbClr val="E2E1DC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4" name="Text 4"/>
          <p:cNvSpPr/>
          <p:nvPr/>
        </p:nvSpPr>
        <p:spPr>
          <a:xfrm>
            <a:off x="2790236" y="1970394"/>
            <a:ext cx="1188649" cy="203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000" b="1" kern="0" spc="50" dirty="0">
                <a:solidFill>
                  <a:srgbClr val="17171A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OUTRAS ÁREAS</a:t>
            </a:r>
            <a:endParaRPr lang="en-US" sz="1000" dirty="0"/>
          </a:p>
        </p:txBody>
      </p:sp>
      <p:sp>
        <p:nvSpPr>
          <p:cNvPr id="15" name="Text 5"/>
          <p:cNvSpPr/>
          <p:nvPr/>
        </p:nvSpPr>
        <p:spPr>
          <a:xfrm>
            <a:off x="2615649" y="2186254"/>
            <a:ext cx="1537764" cy="18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260"/>
              </a:lnSpc>
              <a:buNone/>
            </a:pPr>
            <a:r>
              <a:rPr lang="en-US" sz="900" dirty="0">
                <a:solidFill>
                  <a:srgbClr val="8A8A8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Finanças, RH, operações</a:t>
            </a:r>
            <a:endParaRPr lang="en-US" sz="900" dirty="0"/>
          </a:p>
        </p:txBody>
      </p:sp>
      <p:sp>
        <p:nvSpPr>
          <p:cNvPr id="16" name="Shape 6"/>
          <p:cNvSpPr/>
          <p:nvPr/>
        </p:nvSpPr>
        <p:spPr>
          <a:xfrm>
            <a:off x="5041920" y="1910724"/>
            <a:ext cx="2400280" cy="495280"/>
          </a:xfrm>
          <a:prstGeom prst="roundRect">
            <a:avLst>
              <a:gd name="adj" fmla="val 19232"/>
            </a:avLst>
          </a:prstGeom>
          <a:solidFill>
            <a:srgbClr val="FFFFFF"/>
          </a:solidFill>
          <a:ln w="12700">
            <a:solidFill>
              <a:srgbClr val="FF4D2E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7" name="Text 7"/>
          <p:cNvSpPr/>
          <p:nvPr/>
        </p:nvSpPr>
        <p:spPr>
          <a:xfrm>
            <a:off x="5796326" y="1970394"/>
            <a:ext cx="891469" cy="203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000" b="1" kern="0" spc="50" dirty="0">
                <a:solidFill>
                  <a:srgbClr val="17171A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MARKETING</a:t>
            </a:r>
            <a:endParaRPr lang="en-US" sz="1000" dirty="0"/>
          </a:p>
        </p:txBody>
      </p:sp>
      <p:sp>
        <p:nvSpPr>
          <p:cNvPr id="18" name="Text 8"/>
          <p:cNvSpPr/>
          <p:nvPr/>
        </p:nvSpPr>
        <p:spPr>
          <a:xfrm>
            <a:off x="5402354" y="2186254"/>
            <a:ext cx="1679353" cy="18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260"/>
              </a:lnSpc>
              <a:buNone/>
            </a:pPr>
            <a:r>
              <a:rPr lang="en-US" sz="900" dirty="0">
                <a:solidFill>
                  <a:srgbClr val="4A4A4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Cria e posiciona a demanda</a:t>
            </a:r>
            <a:endParaRPr lang="en-US" sz="900" dirty="0"/>
          </a:p>
        </p:txBody>
      </p:sp>
      <p:sp>
        <p:nvSpPr>
          <p:cNvPr id="19" name="Shape 9"/>
          <p:cNvSpPr/>
          <p:nvPr/>
        </p:nvSpPr>
        <p:spPr>
          <a:xfrm>
            <a:off x="7702570" y="1904374"/>
            <a:ext cx="2920960" cy="507980"/>
          </a:xfrm>
          <a:prstGeom prst="roundRect">
            <a:avLst>
              <a:gd name="adj" fmla="val 20001"/>
            </a:avLst>
          </a:prstGeom>
          <a:solidFill>
            <a:srgbClr val="141416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20" name="Text 10"/>
          <p:cNvSpPr/>
          <p:nvPr/>
        </p:nvSpPr>
        <p:spPr>
          <a:xfrm>
            <a:off x="8271582" y="1970394"/>
            <a:ext cx="1782937" cy="203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000" b="1" kern="0" spc="50" dirty="0">
                <a:solidFill>
                  <a:srgbClr val="F5F6F4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COMERCIAL / VENDAS</a:t>
            </a:r>
            <a:endParaRPr lang="en-US" sz="1000" dirty="0"/>
          </a:p>
        </p:txBody>
      </p:sp>
      <p:sp>
        <p:nvSpPr>
          <p:cNvPr id="21" name="Text 11"/>
          <p:cNvSpPr/>
          <p:nvPr/>
        </p:nvSpPr>
        <p:spPr>
          <a:xfrm>
            <a:off x="8551831" y="2186254"/>
            <a:ext cx="1222439" cy="18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260"/>
              </a:lnSpc>
              <a:buNone/>
            </a:pPr>
            <a:r>
              <a:rPr lang="en-US" sz="900" dirty="0">
                <a:solidFill>
                  <a:srgbClr val="B9BAB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Converte em receita</a:t>
            </a:r>
            <a:endParaRPr lang="en-US" sz="900" dirty="0"/>
          </a:p>
        </p:txBody>
      </p:sp>
      <p:sp>
        <p:nvSpPr>
          <p:cNvPr id="22" name="Shape 12"/>
          <p:cNvSpPr/>
          <p:nvPr/>
        </p:nvSpPr>
        <p:spPr>
          <a:xfrm>
            <a:off x="4787960" y="2640992"/>
            <a:ext cx="2908260" cy="495280"/>
          </a:xfrm>
          <a:prstGeom prst="roundRect">
            <a:avLst>
              <a:gd name="adj" fmla="val 19232"/>
            </a:avLst>
          </a:prstGeom>
          <a:solidFill>
            <a:srgbClr val="FFFFFF"/>
          </a:solidFill>
          <a:ln w="12700">
            <a:solidFill>
              <a:srgbClr val="FF4D2E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3" name="Text 13"/>
          <p:cNvSpPr/>
          <p:nvPr/>
        </p:nvSpPr>
        <p:spPr>
          <a:xfrm>
            <a:off x="5202032" y="2700663"/>
            <a:ext cx="2080117" cy="203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000" b="1" kern="0" spc="50" dirty="0">
                <a:solidFill>
                  <a:srgbClr val="17171A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MARKETING ESTRATÉGICO</a:t>
            </a:r>
            <a:endParaRPr lang="en-US" sz="1000" dirty="0"/>
          </a:p>
        </p:txBody>
      </p:sp>
      <p:sp>
        <p:nvSpPr>
          <p:cNvPr id="24" name="Text 14"/>
          <p:cNvSpPr/>
          <p:nvPr/>
        </p:nvSpPr>
        <p:spPr>
          <a:xfrm>
            <a:off x="5536365" y="2916523"/>
            <a:ext cx="1411391" cy="18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260"/>
              </a:lnSpc>
              <a:buNone/>
            </a:pPr>
            <a:r>
              <a:rPr lang="en-US" sz="900" dirty="0">
                <a:solidFill>
                  <a:srgbClr val="4A4A4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Planejamento — o STP</a:t>
            </a:r>
            <a:endParaRPr lang="en-US" sz="900" dirty="0"/>
          </a:p>
        </p:txBody>
      </p:sp>
      <p:sp>
        <p:nvSpPr>
          <p:cNvPr id="25" name="Shape 15"/>
          <p:cNvSpPr/>
          <p:nvPr/>
        </p:nvSpPr>
        <p:spPr>
          <a:xfrm>
            <a:off x="2755920" y="3371205"/>
            <a:ext cx="2019280" cy="495280"/>
          </a:xfrm>
          <a:prstGeom prst="roundRect">
            <a:avLst>
              <a:gd name="adj" fmla="val 19232"/>
            </a:avLst>
          </a:prstGeom>
          <a:solidFill>
            <a:srgbClr val="FFFFFF"/>
          </a:solidFill>
          <a:ln w="12700">
            <a:solidFill>
              <a:srgbClr val="FF4D2E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6" name="Text 16"/>
          <p:cNvSpPr/>
          <p:nvPr/>
        </p:nvSpPr>
        <p:spPr>
          <a:xfrm>
            <a:off x="3220748" y="3435338"/>
            <a:ext cx="1089565" cy="203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000" b="1" kern="0" spc="50" dirty="0">
                <a:solidFill>
                  <a:srgbClr val="17171A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SEGMENTAÇÃO</a:t>
            </a:r>
            <a:endParaRPr lang="en-US" sz="1000" dirty="0"/>
          </a:p>
        </p:txBody>
      </p:sp>
      <p:sp>
        <p:nvSpPr>
          <p:cNvPr id="27" name="Text 17"/>
          <p:cNvSpPr/>
          <p:nvPr/>
        </p:nvSpPr>
        <p:spPr>
          <a:xfrm>
            <a:off x="3047720" y="3651200"/>
            <a:ext cx="1435679" cy="176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190"/>
              </a:lnSpc>
              <a:buNone/>
            </a:pPr>
            <a:r>
              <a:rPr lang="en-US" sz="850" dirty="0">
                <a:solidFill>
                  <a:srgbClr val="4A4A4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Quem existe no mercado</a:t>
            </a:r>
            <a:endParaRPr lang="en-US" sz="850" dirty="0"/>
          </a:p>
        </p:txBody>
      </p:sp>
      <p:sp>
        <p:nvSpPr>
          <p:cNvPr id="28" name="Shape 18"/>
          <p:cNvSpPr/>
          <p:nvPr/>
        </p:nvSpPr>
        <p:spPr>
          <a:xfrm>
            <a:off x="4914940" y="3371205"/>
            <a:ext cx="2019280" cy="495280"/>
          </a:xfrm>
          <a:prstGeom prst="roundRect">
            <a:avLst>
              <a:gd name="adj" fmla="val 19232"/>
            </a:avLst>
          </a:prstGeom>
          <a:solidFill>
            <a:srgbClr val="FFFFFF"/>
          </a:solidFill>
          <a:ln w="12700">
            <a:solidFill>
              <a:srgbClr val="FF4D2E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9" name="Text 19"/>
          <p:cNvSpPr/>
          <p:nvPr/>
        </p:nvSpPr>
        <p:spPr>
          <a:xfrm>
            <a:off x="5478846" y="3435338"/>
            <a:ext cx="891469" cy="203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000" b="1" kern="0" spc="50" dirty="0">
                <a:solidFill>
                  <a:srgbClr val="17171A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TARGETING</a:t>
            </a:r>
            <a:endParaRPr lang="en-US" sz="1000" dirty="0"/>
          </a:p>
        </p:txBody>
      </p:sp>
      <p:sp>
        <p:nvSpPr>
          <p:cNvPr id="30" name="Text 20"/>
          <p:cNvSpPr/>
          <p:nvPr/>
        </p:nvSpPr>
        <p:spPr>
          <a:xfrm>
            <a:off x="5121515" y="3651200"/>
            <a:ext cx="1606129" cy="176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190"/>
              </a:lnSpc>
              <a:buNone/>
            </a:pPr>
            <a:r>
              <a:rPr lang="en-US" sz="850" dirty="0">
                <a:solidFill>
                  <a:srgbClr val="4A4A4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Quem você escolhe atender</a:t>
            </a:r>
            <a:endParaRPr lang="en-US" sz="850" dirty="0"/>
          </a:p>
        </p:txBody>
      </p:sp>
      <p:sp>
        <p:nvSpPr>
          <p:cNvPr id="31" name="Shape 21"/>
          <p:cNvSpPr/>
          <p:nvPr/>
        </p:nvSpPr>
        <p:spPr>
          <a:xfrm>
            <a:off x="7067610" y="3364855"/>
            <a:ext cx="2667000" cy="507980"/>
          </a:xfrm>
          <a:prstGeom prst="roundRect">
            <a:avLst>
              <a:gd name="adj" fmla="val 20001"/>
            </a:avLst>
          </a:prstGeom>
          <a:solidFill>
            <a:srgbClr val="FF4D2E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32" name="Text 22"/>
          <p:cNvSpPr/>
          <p:nvPr/>
        </p:nvSpPr>
        <p:spPr>
          <a:xfrm>
            <a:off x="7643801" y="3426470"/>
            <a:ext cx="1514618" cy="220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540"/>
              </a:lnSpc>
              <a:buNone/>
            </a:pPr>
            <a:r>
              <a:rPr lang="en-US" sz="1100" b="1" kern="0" spc="50" dirty="0">
                <a:solidFill>
                  <a:srgbClr val="FFFFFF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POSICIONAMENTO</a:t>
            </a:r>
            <a:endParaRPr lang="en-US" sz="1100" dirty="0"/>
          </a:p>
        </p:txBody>
      </p:sp>
      <p:sp>
        <p:nvSpPr>
          <p:cNvPr id="33" name="Text 23"/>
          <p:cNvSpPr/>
          <p:nvPr/>
        </p:nvSpPr>
        <p:spPr>
          <a:xfrm>
            <a:off x="7727669" y="3660130"/>
            <a:ext cx="1346883" cy="176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190"/>
              </a:lnSpc>
              <a:buNone/>
            </a:pPr>
            <a:r>
              <a:rPr lang="en-US" sz="850" dirty="0">
                <a:solidFill>
                  <a:srgbClr val="FBD9C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 lugar que você ocupa</a:t>
            </a:r>
            <a:endParaRPr lang="en-US" sz="850" dirty="0"/>
          </a:p>
        </p:txBody>
      </p:sp>
      <p:pic>
        <p:nvPicPr>
          <p:cNvPr id="34" name="Image 8" descr="connector"/>
          <p:cNvPicPr>
            <a:picLocks noChangeAspect="1"/>
          </p:cNvPicPr>
          <p:nvPr/>
        </p:nvPicPr>
        <p:blipFill>
          <a:blip r:embed="rId4"/>
          <a:srcRect l="-3" r="-3"/>
          <a:stretch/>
        </p:blipFill>
        <p:spPr>
          <a:xfrm>
            <a:off x="6058019" y="5187193"/>
            <a:ext cx="76200" cy="298430"/>
          </a:xfrm>
          <a:prstGeom prst="rect">
            <a:avLst/>
          </a:prstGeom>
        </p:spPr>
      </p:pic>
      <p:sp>
        <p:nvSpPr>
          <p:cNvPr id="35" name="Shape 24"/>
          <p:cNvSpPr/>
          <p:nvPr/>
        </p:nvSpPr>
        <p:spPr>
          <a:xfrm>
            <a:off x="4514860" y="4723665"/>
            <a:ext cx="3162280" cy="495280"/>
          </a:xfrm>
          <a:prstGeom prst="roundRect">
            <a:avLst>
              <a:gd name="adj" fmla="val 19232"/>
            </a:avLst>
          </a:prstGeom>
          <a:solidFill>
            <a:srgbClr val="FFFFFF"/>
          </a:solidFill>
          <a:ln w="12700">
            <a:solidFill>
              <a:srgbClr val="17171A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36" name="Text 25"/>
          <p:cNvSpPr/>
          <p:nvPr/>
        </p:nvSpPr>
        <p:spPr>
          <a:xfrm>
            <a:off x="5055912" y="4783336"/>
            <a:ext cx="2080117" cy="203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000" b="1" kern="0" spc="50" dirty="0">
                <a:solidFill>
                  <a:srgbClr val="17171A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MARKETING OPERACIONAL</a:t>
            </a:r>
            <a:endParaRPr lang="en-US" sz="1000" dirty="0"/>
          </a:p>
        </p:txBody>
      </p:sp>
      <p:sp>
        <p:nvSpPr>
          <p:cNvPr id="37" name="Text 26"/>
          <p:cNvSpPr/>
          <p:nvPr/>
        </p:nvSpPr>
        <p:spPr>
          <a:xfrm>
            <a:off x="5473464" y="4999196"/>
            <a:ext cx="1245013" cy="18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260"/>
              </a:lnSpc>
              <a:buNone/>
            </a:pPr>
            <a:r>
              <a:rPr lang="en-US" sz="900" dirty="0">
                <a:solidFill>
                  <a:srgbClr val="4A4A4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Execução — os 4 Ps</a:t>
            </a:r>
            <a:endParaRPr lang="en-US" sz="900" dirty="0"/>
          </a:p>
        </p:txBody>
      </p:sp>
      <p:sp>
        <p:nvSpPr>
          <p:cNvPr id="38" name="Shape 27"/>
          <p:cNvSpPr/>
          <p:nvPr/>
        </p:nvSpPr>
        <p:spPr>
          <a:xfrm>
            <a:off x="3114754" y="5450759"/>
            <a:ext cx="5962610" cy="692130"/>
          </a:xfrm>
          <a:prstGeom prst="roundRect">
            <a:avLst>
              <a:gd name="adj" fmla="val 14221"/>
            </a:avLst>
          </a:prstGeom>
          <a:solidFill>
            <a:srgbClr val="F1EFE8"/>
          </a:solidFill>
          <a:ln w="6350">
            <a:solidFill>
              <a:srgbClr val="E2E1DC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39" name="Text 28"/>
          <p:cNvSpPr/>
          <p:nvPr/>
        </p:nvSpPr>
        <p:spPr>
          <a:xfrm>
            <a:off x="3594610" y="5628559"/>
            <a:ext cx="608005" cy="19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330"/>
              </a:lnSpc>
              <a:buNone/>
            </a:pPr>
            <a:r>
              <a:rPr lang="en-US" sz="950" b="1" dirty="0">
                <a:solidFill>
                  <a:srgbClr val="17171A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PRODUTO</a:t>
            </a:r>
            <a:endParaRPr lang="en-US" sz="950" dirty="0"/>
          </a:p>
        </p:txBody>
      </p:sp>
      <p:sp>
        <p:nvSpPr>
          <p:cNvPr id="40" name="Text 29"/>
          <p:cNvSpPr/>
          <p:nvPr/>
        </p:nvSpPr>
        <p:spPr>
          <a:xfrm>
            <a:off x="3400514" y="5822810"/>
            <a:ext cx="996196" cy="16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120"/>
              </a:lnSpc>
              <a:buNone/>
            </a:pPr>
            <a:r>
              <a:rPr lang="en-US" sz="800" dirty="0">
                <a:solidFill>
                  <a:srgbClr val="4A4A4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Checklist por perfil</a:t>
            </a:r>
            <a:endParaRPr lang="en-US" sz="800" dirty="0"/>
          </a:p>
        </p:txBody>
      </p:sp>
      <p:sp>
        <p:nvSpPr>
          <p:cNvPr id="41" name="Text 30"/>
          <p:cNvSpPr/>
          <p:nvPr/>
        </p:nvSpPr>
        <p:spPr>
          <a:xfrm>
            <a:off x="5146423" y="5628559"/>
            <a:ext cx="434269" cy="19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330"/>
              </a:lnSpc>
              <a:buNone/>
            </a:pPr>
            <a:r>
              <a:rPr lang="en-US" sz="950" b="1" dirty="0">
                <a:solidFill>
                  <a:srgbClr val="17171A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PREÇO</a:t>
            </a:r>
            <a:endParaRPr lang="en-US" sz="950" dirty="0"/>
          </a:p>
        </p:txBody>
      </p:sp>
      <p:sp>
        <p:nvSpPr>
          <p:cNvPr id="42" name="Text 31"/>
          <p:cNvSpPr/>
          <p:nvPr/>
        </p:nvSpPr>
        <p:spPr>
          <a:xfrm>
            <a:off x="4957108" y="5822810"/>
            <a:ext cx="812959" cy="16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120"/>
              </a:lnSpc>
              <a:buNone/>
            </a:pPr>
            <a:r>
              <a:rPr lang="en-US" sz="800" dirty="0">
                <a:solidFill>
                  <a:srgbClr val="4A4A4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Ticket do nicho</a:t>
            </a:r>
            <a:endParaRPr lang="en-US" sz="800" dirty="0"/>
          </a:p>
        </p:txBody>
      </p:sp>
      <p:sp>
        <p:nvSpPr>
          <p:cNvPr id="43" name="Text 32"/>
          <p:cNvSpPr/>
          <p:nvPr/>
        </p:nvSpPr>
        <p:spPr>
          <a:xfrm>
            <a:off x="6611368" y="5628559"/>
            <a:ext cx="434269" cy="19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330"/>
              </a:lnSpc>
              <a:buNone/>
            </a:pPr>
            <a:r>
              <a:rPr lang="en-US" sz="950" b="1" dirty="0">
                <a:solidFill>
                  <a:srgbClr val="17171A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PRAÇA</a:t>
            </a:r>
            <a:endParaRPr lang="en-US" sz="950" dirty="0"/>
          </a:p>
        </p:txBody>
      </p:sp>
      <p:sp>
        <p:nvSpPr>
          <p:cNvPr id="44" name="Text 33"/>
          <p:cNvSpPr/>
          <p:nvPr/>
        </p:nvSpPr>
        <p:spPr>
          <a:xfrm>
            <a:off x="6281398" y="5822810"/>
            <a:ext cx="1094208" cy="16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120"/>
              </a:lnSpc>
              <a:buNone/>
            </a:pPr>
            <a:r>
              <a:rPr lang="en-US" sz="800" dirty="0">
                <a:solidFill>
                  <a:srgbClr val="4A4A4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Onde o nicho já está</a:t>
            </a:r>
            <a:endParaRPr lang="en-US" sz="800" dirty="0"/>
          </a:p>
        </p:txBody>
      </p:sp>
      <p:sp>
        <p:nvSpPr>
          <p:cNvPr id="45" name="Text 34"/>
          <p:cNvSpPr/>
          <p:nvPr/>
        </p:nvSpPr>
        <p:spPr>
          <a:xfrm>
            <a:off x="7946076" y="5628559"/>
            <a:ext cx="694801" cy="19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330"/>
              </a:lnSpc>
              <a:buNone/>
            </a:pPr>
            <a:r>
              <a:rPr lang="en-US" sz="950" b="1" dirty="0">
                <a:solidFill>
                  <a:srgbClr val="17171A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PROMOÇÃO</a:t>
            </a:r>
            <a:endParaRPr lang="en-US" sz="950" dirty="0"/>
          </a:p>
        </p:txBody>
      </p:sp>
      <p:sp>
        <p:nvSpPr>
          <p:cNvPr id="46" name="Text 35"/>
          <p:cNvSpPr/>
          <p:nvPr/>
        </p:nvSpPr>
        <p:spPr>
          <a:xfrm>
            <a:off x="7788486" y="5822810"/>
            <a:ext cx="1009983" cy="16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120"/>
              </a:lnSpc>
              <a:buNone/>
            </a:pPr>
            <a:r>
              <a:rPr lang="en-US" sz="800" dirty="0">
                <a:solidFill>
                  <a:srgbClr val="4A4A4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Linguagem própria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780" y="812778"/>
            <a:ext cx="76200" cy="5029260"/>
          </a:xfrm>
          <a:prstGeom prst="roundRect">
            <a:avLst>
              <a:gd name="adj" fmla="val 33333"/>
            </a:avLst>
          </a:prstGeom>
          <a:solidFill>
            <a:srgbClr val="E8A23A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244560" y="2216228"/>
            <a:ext cx="10438699" cy="5003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740"/>
              </a:lnSpc>
              <a:buNone/>
            </a:pPr>
            <a:r>
              <a:rPr lang="en-US" sz="3400" b="1" i="0" kern="0" spc="-70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 evolução: atender é diferente de entender.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1247735" y="2999144"/>
            <a:ext cx="1717318" cy="526991"/>
          </a:xfrm>
          <a:prstGeom prst="roundRect">
            <a:avLst>
              <a:gd name="adj" fmla="val 18677"/>
            </a:avLst>
          </a:prstGeom>
          <a:solidFill>
            <a:srgbClr val="FFFFFF"/>
          </a:solidFill>
          <a:ln w="6350">
            <a:solidFill>
              <a:srgbClr val="E2E1DC"/>
            </a:solidFill>
            <a:prstDash val="solid"/>
          </a:ln>
        </p:spPr>
        <p:txBody>
          <a:bodyPr wrap="square" lIns="35307" tIns="124187" rIns="35307" bIns="124187" rtlCol="0" anchor="ctr">
            <a:normAutofit/>
          </a:bodyPr>
          <a:lstStyle/>
          <a:p>
            <a:pPr marL="0" indent="0" algn="ctr">
              <a:lnSpc>
                <a:spcPts val="1540"/>
              </a:lnSpc>
              <a:buNone/>
            </a:pPr>
            <a:r>
              <a:rPr lang="en-US" sz="1100" b="1" dirty="0">
                <a:solidFill>
                  <a:srgbClr val="17171A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ATENDER</a:t>
            </a:r>
            <a:endParaRPr lang="en-US" sz="1100" dirty="0"/>
          </a:p>
        </p:txBody>
      </p:sp>
      <p:pic>
        <p:nvPicPr>
          <p:cNvPr id="5" name="Image 0" descr="arrow-right"/>
          <p:cNvPicPr>
            <a:picLocks noChangeAspect="1"/>
          </p:cNvPicPr>
          <p:nvPr/>
        </p:nvPicPr>
        <p:blipFill>
          <a:blip r:embed="rId3"/>
          <a:srcRect l="-15" r="-15"/>
          <a:stretch/>
        </p:blipFill>
        <p:spPr>
          <a:xfrm>
            <a:off x="3057108" y="3211829"/>
            <a:ext cx="203180" cy="1015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3352344" y="2999144"/>
            <a:ext cx="1717377" cy="526991"/>
          </a:xfrm>
          <a:prstGeom prst="roundRect">
            <a:avLst>
              <a:gd name="adj" fmla="val 18677"/>
            </a:avLst>
          </a:prstGeom>
          <a:solidFill>
            <a:srgbClr val="FFFFFF"/>
          </a:solidFill>
          <a:ln w="6350">
            <a:solidFill>
              <a:srgbClr val="E2E1DC"/>
            </a:solidFill>
            <a:prstDash val="solid"/>
          </a:ln>
        </p:spPr>
        <p:txBody>
          <a:bodyPr wrap="square" lIns="35307" tIns="124187" rIns="35307" bIns="124187" rtlCol="0" anchor="ctr">
            <a:normAutofit/>
          </a:bodyPr>
          <a:lstStyle/>
          <a:p>
            <a:pPr marL="0" indent="0" algn="ctr">
              <a:lnSpc>
                <a:spcPts val="1540"/>
              </a:lnSpc>
              <a:buNone/>
            </a:pPr>
            <a:r>
              <a:rPr lang="en-US" sz="1100" b="1" dirty="0">
                <a:solidFill>
                  <a:srgbClr val="17171A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ESTUDAR</a:t>
            </a:r>
            <a:endParaRPr lang="en-US" sz="1100" dirty="0"/>
          </a:p>
        </p:txBody>
      </p:sp>
      <p:pic>
        <p:nvPicPr>
          <p:cNvPr id="7" name="Image 1" descr="arrow-right"/>
          <p:cNvPicPr>
            <a:picLocks noChangeAspect="1"/>
          </p:cNvPicPr>
          <p:nvPr/>
        </p:nvPicPr>
        <p:blipFill>
          <a:blip r:embed="rId3"/>
          <a:srcRect l="-15" r="-15"/>
          <a:stretch/>
        </p:blipFill>
        <p:spPr>
          <a:xfrm>
            <a:off x="5161776" y="3211829"/>
            <a:ext cx="203180" cy="10156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457011" y="2999144"/>
            <a:ext cx="1717318" cy="526991"/>
          </a:xfrm>
          <a:prstGeom prst="roundRect">
            <a:avLst>
              <a:gd name="adj" fmla="val 18677"/>
            </a:avLst>
          </a:prstGeom>
          <a:solidFill>
            <a:srgbClr val="FFFFFF"/>
          </a:solidFill>
          <a:ln w="6350">
            <a:solidFill>
              <a:srgbClr val="E2E1DC"/>
            </a:solidFill>
            <a:prstDash val="solid"/>
          </a:ln>
        </p:spPr>
        <p:txBody>
          <a:bodyPr wrap="square" lIns="35307" tIns="124187" rIns="35307" bIns="124187" rtlCol="0" anchor="ctr">
            <a:normAutofit/>
          </a:bodyPr>
          <a:lstStyle/>
          <a:p>
            <a:pPr marL="0" indent="0" algn="ctr">
              <a:lnSpc>
                <a:spcPts val="1540"/>
              </a:lnSpc>
              <a:buNone/>
            </a:pPr>
            <a:r>
              <a:rPr lang="en-US" sz="1100" b="1" dirty="0">
                <a:solidFill>
                  <a:srgbClr val="17171A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ORGANIZAR</a:t>
            </a:r>
            <a:endParaRPr lang="en-US" sz="1100" dirty="0"/>
          </a:p>
        </p:txBody>
      </p:sp>
      <p:pic>
        <p:nvPicPr>
          <p:cNvPr id="9" name="Image 2" descr="arrow-right"/>
          <p:cNvPicPr>
            <a:picLocks noChangeAspect="1"/>
          </p:cNvPicPr>
          <p:nvPr/>
        </p:nvPicPr>
        <p:blipFill>
          <a:blip r:embed="rId3"/>
          <a:srcRect l="-15" r="-15"/>
          <a:stretch/>
        </p:blipFill>
        <p:spPr>
          <a:xfrm>
            <a:off x="7266384" y="3211829"/>
            <a:ext cx="203180" cy="10156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561620" y="2999144"/>
            <a:ext cx="1717377" cy="526991"/>
          </a:xfrm>
          <a:prstGeom prst="roundRect">
            <a:avLst>
              <a:gd name="adj" fmla="val 18677"/>
            </a:avLst>
          </a:prstGeom>
          <a:solidFill>
            <a:srgbClr val="FFFFFF"/>
          </a:solidFill>
          <a:ln w="6350">
            <a:solidFill>
              <a:srgbClr val="E2E1DC"/>
            </a:solidFill>
            <a:prstDash val="solid"/>
          </a:ln>
        </p:spPr>
        <p:txBody>
          <a:bodyPr wrap="square" lIns="35307" tIns="124187" rIns="35307" bIns="124187" rtlCol="0" anchor="ctr">
            <a:normAutofit/>
          </a:bodyPr>
          <a:lstStyle/>
          <a:p>
            <a:pPr marL="0" indent="0" algn="ctr">
              <a:lnSpc>
                <a:spcPts val="1540"/>
              </a:lnSpc>
              <a:buNone/>
            </a:pPr>
            <a:r>
              <a:rPr lang="en-US" sz="1100" b="1" dirty="0">
                <a:solidFill>
                  <a:srgbClr val="17171A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COMUNICAR</a:t>
            </a:r>
            <a:endParaRPr lang="en-US" sz="1100" dirty="0"/>
          </a:p>
        </p:txBody>
      </p:sp>
      <p:pic>
        <p:nvPicPr>
          <p:cNvPr id="11" name="Image 3" descr="arrow-right"/>
          <p:cNvPicPr>
            <a:picLocks noChangeAspect="1"/>
          </p:cNvPicPr>
          <p:nvPr/>
        </p:nvPicPr>
        <p:blipFill>
          <a:blip r:embed="rId3"/>
          <a:srcRect l="-15" r="-15"/>
          <a:stretch/>
        </p:blipFill>
        <p:spPr>
          <a:xfrm>
            <a:off x="9371053" y="3211829"/>
            <a:ext cx="203180" cy="10156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663113" y="3008647"/>
            <a:ext cx="1716107" cy="507921"/>
          </a:xfrm>
          <a:prstGeom prst="roundRect">
            <a:avLst>
              <a:gd name="adj" fmla="val 20003"/>
            </a:avLst>
          </a:prstGeom>
          <a:solidFill>
            <a:srgbClr val="E8A23A"/>
          </a:solidFill>
          <a:ln/>
        </p:spPr>
        <p:txBody>
          <a:bodyPr wrap="square" lIns="33742" tIns="122623" rIns="33742" bIns="122623" rtlCol="0" anchor="ctr">
            <a:norm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000" b="1" dirty="0">
                <a:solidFill>
                  <a:srgbClr val="141416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OCUPAR ESPAÇOS</a:t>
            </a:r>
            <a:endParaRPr lang="en-US" sz="1000" dirty="0"/>
          </a:p>
        </p:txBody>
      </p:sp>
      <p:sp>
        <p:nvSpPr>
          <p:cNvPr id="13" name="Text 7"/>
          <p:cNvSpPr/>
          <p:nvPr/>
        </p:nvSpPr>
        <p:spPr>
          <a:xfrm>
            <a:off x="1244560" y="3834110"/>
            <a:ext cx="8502609" cy="629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dirty="0">
                <a:solidFill>
                  <a:srgbClr val="4A4A4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 nicho deixou de ser apenas quem eu atendia e passou a influenciar a forma como eu trabalhava.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414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780" y="812781"/>
            <a:ext cx="76200" cy="5232440"/>
          </a:xfrm>
          <a:prstGeom prst="roundRect">
            <a:avLst>
              <a:gd name="adj" fmla="val 33333"/>
            </a:avLst>
          </a:prstGeom>
          <a:solidFill>
            <a:srgbClr val="E8A23A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244560" y="2564786"/>
            <a:ext cx="8999197" cy="692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250"/>
              </a:lnSpc>
              <a:buNone/>
            </a:pPr>
            <a:r>
              <a:rPr lang="en-US" sz="5000" b="1" i="0" kern="0" spc="-150" dirty="0">
                <a:solidFill>
                  <a:srgbClr val="F5F6F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Saúde não é um nicho só.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1244560" y="3460136"/>
            <a:ext cx="9899952" cy="363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60"/>
              </a:lnSpc>
              <a:buNone/>
            </a:pPr>
            <a:r>
              <a:rPr lang="en-US" sz="1900" dirty="0">
                <a:solidFill>
                  <a:srgbClr val="B9BAB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Dentro da saúde existem mercados, comportamentos e realidades diferentes.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1244560" y="4026520"/>
            <a:ext cx="8791099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8A8A8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Às vezes esse nicho ainda se divide de novo — sub-nichos, dentro do mesmo mercado.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780" y="812781"/>
            <a:ext cx="76200" cy="5029260"/>
          </a:xfrm>
          <a:prstGeom prst="roundRect">
            <a:avLst>
              <a:gd name="adj" fmla="val 33333"/>
            </a:avLst>
          </a:prstGeom>
          <a:solidFill>
            <a:srgbClr val="FF4D2E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244560" y="2167892"/>
            <a:ext cx="8502609" cy="1427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kern="0" spc="-65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Dono de escritório generalista vive apagando incêndio de assuntos diferentes.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1244560" y="3823990"/>
            <a:ext cx="8502609" cy="6883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10"/>
              </a:lnSpc>
              <a:buNone/>
            </a:pPr>
            <a:r>
              <a:rPr lang="en-US" sz="1800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Nichar não reduz o trabalho. Reduz a variedade dele — o mesmo tipo de problema volta, e cansa menos apagar o incêndio que você já conhece.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780" y="812781"/>
            <a:ext cx="76200" cy="5029260"/>
          </a:xfrm>
          <a:prstGeom prst="roundRect">
            <a:avLst>
              <a:gd name="adj" fmla="val 33333"/>
            </a:avLst>
          </a:prstGeom>
          <a:solidFill>
            <a:srgbClr val="E8A23A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244560" y="812781"/>
            <a:ext cx="10438699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3000" b="1" i="0" kern="0" spc="-60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Não basta dominar a técnica. Cada público tem uma linguagem.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1247735" y="1882756"/>
            <a:ext cx="4984750" cy="1898650"/>
          </a:xfrm>
          <a:prstGeom prst="roundRect">
            <a:avLst>
              <a:gd name="adj" fmla="val 5184"/>
            </a:avLst>
          </a:prstGeom>
          <a:solidFill>
            <a:srgbClr val="FFFFFF"/>
          </a:solidFill>
          <a:ln w="6350">
            <a:solidFill>
              <a:srgbClr val="E2E1DC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5" name="Text 3"/>
          <p:cNvSpPr/>
          <p:nvPr/>
        </p:nvSpPr>
        <p:spPr>
          <a:xfrm>
            <a:off x="1451551" y="2473350"/>
            <a:ext cx="4714433" cy="220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kern="0" spc="50" dirty="0">
                <a:solidFill>
                  <a:srgbClr val="E8A23A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PSICOLOGIA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451551" y="2745110"/>
            <a:ext cx="4714433" cy="4710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4A4A4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Autônomo, PF/PJ, organização, tributação — comunicação sem "contabilês"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391235" y="1882756"/>
            <a:ext cx="4984810" cy="1898650"/>
          </a:xfrm>
          <a:prstGeom prst="roundRect">
            <a:avLst>
              <a:gd name="adj" fmla="val 5184"/>
            </a:avLst>
          </a:prstGeom>
          <a:solidFill>
            <a:srgbClr val="FFFFFF"/>
          </a:solidFill>
          <a:ln w="6350">
            <a:solidFill>
              <a:srgbClr val="E2E1DC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8" name="Text 6"/>
          <p:cNvSpPr/>
          <p:nvPr/>
        </p:nvSpPr>
        <p:spPr>
          <a:xfrm>
            <a:off x="6595051" y="2473350"/>
            <a:ext cx="4714495" cy="220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kern="0" spc="50" dirty="0">
                <a:solidFill>
                  <a:srgbClr val="E8A23A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ODONTOLOGIA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595051" y="2745110"/>
            <a:ext cx="4714495" cy="4710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4A4A4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Consultório, clínica, equipe, estrutura, investimento e crescimento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1247735" y="3940156"/>
            <a:ext cx="4984750" cy="1898710"/>
          </a:xfrm>
          <a:prstGeom prst="roundRect">
            <a:avLst>
              <a:gd name="adj" fmla="val 5184"/>
            </a:avLst>
          </a:prstGeom>
          <a:solidFill>
            <a:srgbClr val="FFFFFF"/>
          </a:solidFill>
          <a:ln w="6350">
            <a:solidFill>
              <a:srgbClr val="E2E1DC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1" name="Text 9"/>
          <p:cNvSpPr/>
          <p:nvPr/>
        </p:nvSpPr>
        <p:spPr>
          <a:xfrm>
            <a:off x="1451551" y="4530806"/>
            <a:ext cx="4714433" cy="220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kern="0" spc="50" dirty="0">
                <a:solidFill>
                  <a:srgbClr val="E8A23A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MEDICINA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451551" y="4802566"/>
            <a:ext cx="4714433" cy="4710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4A4A4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Fontes de renda, sociedades, clínicas, hospitais — outra dinâmica profissional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391235" y="3940156"/>
            <a:ext cx="4984810" cy="1898710"/>
          </a:xfrm>
          <a:prstGeom prst="roundRect">
            <a:avLst>
              <a:gd name="adj" fmla="val 5184"/>
            </a:avLst>
          </a:prstGeom>
          <a:solidFill>
            <a:srgbClr val="FFFFFF"/>
          </a:solidFill>
          <a:ln w="6350">
            <a:solidFill>
              <a:srgbClr val="E2E1DC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4" name="Text 12"/>
          <p:cNvSpPr/>
          <p:nvPr/>
        </p:nvSpPr>
        <p:spPr>
          <a:xfrm>
            <a:off x="6595051" y="4642191"/>
            <a:ext cx="4714495" cy="220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kern="0" spc="50" dirty="0">
                <a:solidFill>
                  <a:srgbClr val="E8A23A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NUTRIÇÃO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595051" y="4913951"/>
            <a:ext cx="4714495" cy="2482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4A4A4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Outro perfil de atuação, outras dores e particularidades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780" y="812781"/>
            <a:ext cx="76200" cy="5029260"/>
          </a:xfrm>
          <a:prstGeom prst="roundRect">
            <a:avLst>
              <a:gd name="adj" fmla="val 33333"/>
            </a:avLst>
          </a:prstGeom>
          <a:solidFill>
            <a:srgbClr val="FF4D2E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244560" y="1776059"/>
            <a:ext cx="9156680" cy="872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35"/>
              </a:lnSpc>
              <a:buNone/>
            </a:pPr>
            <a:r>
              <a:rPr lang="en-US" sz="2900" b="1" i="0" kern="0" spc="-60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Você não precisa nichar o escritório. Precisa sim segmentar a comunicação.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1247735" y="2854964"/>
            <a:ext cx="10128310" cy="1258570"/>
          </a:xfrm>
          <a:prstGeom prst="roundRect">
            <a:avLst>
              <a:gd name="adj" fmla="val 7820"/>
            </a:avLst>
          </a:prstGeom>
          <a:solidFill>
            <a:srgbClr val="FFFFFF"/>
          </a:solidFill>
          <a:ln w="6350">
            <a:solidFill>
              <a:srgbClr val="E2E1DC"/>
            </a:solidFill>
            <a:prstDash val="solid"/>
          </a:ln>
        </p:spPr>
        <p:txBody>
          <a:bodyPr wrap="square" lIns="225768" tIns="200407" rIns="0" bIns="175007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4A4A4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Pensa num público que você já atende — donos de oficina, por exemplo. Seus vídeos passam a falar só com esse público: as dúvidas que eles mais fazem, os problemas que mais se repetem. O escritório continua atendendo todo mundo. A comunicação já não é mais genérica.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244560" y="4345310"/>
            <a:ext cx="8829675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 ideal é os dois juntos. Mas se nichar o escritório inteiro ainda não é possível, segmentar a comunicação já é.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780" y="812775"/>
            <a:ext cx="76200" cy="5029260"/>
          </a:xfrm>
          <a:prstGeom prst="roundRect">
            <a:avLst>
              <a:gd name="adj" fmla="val 33333"/>
            </a:avLst>
          </a:prstGeom>
          <a:solidFill>
            <a:srgbClr val="FF4D2E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244560" y="2180685"/>
            <a:ext cx="10438699" cy="4342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220"/>
              </a:lnSpc>
              <a:buNone/>
            </a:pPr>
            <a:r>
              <a:rPr lang="en-US" sz="2800" b="1" i="0" kern="0" spc="-55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Saber o problema antes acelera dois lugares, não um só.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1247735" y="2846685"/>
            <a:ext cx="4959390" cy="1624211"/>
          </a:xfrm>
          <a:prstGeom prst="roundRect">
            <a:avLst>
              <a:gd name="adj" fmla="val 6060"/>
            </a:avLst>
          </a:prstGeom>
          <a:solidFill>
            <a:srgbClr val="FFFFFF"/>
          </a:solidFill>
          <a:ln w="6350">
            <a:solidFill>
              <a:srgbClr val="E2E1DC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5" name="Text 3"/>
          <p:cNvSpPr/>
          <p:nvPr/>
        </p:nvSpPr>
        <p:spPr>
          <a:xfrm>
            <a:off x="1502331" y="3101280"/>
            <a:ext cx="4583705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50" dirty="0">
                <a:solidFill>
                  <a:srgbClr val="FF4D2E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NA VENDA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502331" y="3416201"/>
            <a:ext cx="4583705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Contador que já conhece o problema do setor fecha mais rápido — às vezes na primeira reunião.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416655" y="2846685"/>
            <a:ext cx="4959390" cy="1624211"/>
          </a:xfrm>
          <a:prstGeom prst="roundRect">
            <a:avLst>
              <a:gd name="adj" fmla="val 6060"/>
            </a:avLst>
          </a:prstGeom>
          <a:solidFill>
            <a:srgbClr val="FFFFFF"/>
          </a:solidFill>
          <a:ln w="6350">
            <a:solidFill>
              <a:srgbClr val="E2E1DC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8" name="Text 6"/>
          <p:cNvSpPr/>
          <p:nvPr/>
        </p:nvSpPr>
        <p:spPr>
          <a:xfrm>
            <a:off x="6671251" y="3101280"/>
            <a:ext cx="4583705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50" dirty="0">
                <a:solidFill>
                  <a:srgbClr val="FF4D2E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NA OPERAÇÃO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671251" y="3416201"/>
            <a:ext cx="4583705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Dúvida de cliente de nicho é recorrente — a equipe vai reconhecendo o mesmo padrão e resolve mais rápido.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780" y="812775"/>
            <a:ext cx="76200" cy="5029260"/>
          </a:xfrm>
          <a:prstGeom prst="roundRect">
            <a:avLst>
              <a:gd name="adj" fmla="val 33333"/>
            </a:avLst>
          </a:prstGeom>
          <a:solidFill>
            <a:srgbClr val="E8A23A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244560" y="812775"/>
            <a:ext cx="10438699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3000" b="1" i="0" kern="0" spc="-60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Posicionamento começa por observação.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244560" y="1485838"/>
            <a:ext cx="5219319" cy="12920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Quem é o seu cliente?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6311860" y="1485838"/>
            <a:ext cx="5219380" cy="12920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Onde ele está?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244560" y="2752483"/>
            <a:ext cx="5219319" cy="12920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 que ele consome?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311860" y="2752483"/>
            <a:ext cx="5219380" cy="12920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Com quem ele se relaciona?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244560" y="4019128"/>
            <a:ext cx="5219319" cy="12921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Quais problemas ele enfrenta?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311860" y="4019128"/>
            <a:ext cx="5219380" cy="12921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Como ele toma decisões?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244560" y="5539798"/>
            <a:ext cx="8502609" cy="327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Antes de pensar em divulgação, entenda o mercado que você quer atender.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14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780" y="812775"/>
            <a:ext cx="76200" cy="5232440"/>
          </a:xfrm>
          <a:prstGeom prst="roundRect">
            <a:avLst>
              <a:gd name="adj" fmla="val 33333"/>
            </a:avLst>
          </a:prstGeom>
          <a:solidFill>
            <a:srgbClr val="E8A23A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244560" y="2507332"/>
            <a:ext cx="9810750" cy="6014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536"/>
              </a:lnSpc>
              <a:buNone/>
            </a:pPr>
            <a:r>
              <a:rPr lang="en-US" sz="4200" b="1" i="0" kern="0" spc="-85" dirty="0">
                <a:solidFill>
                  <a:srgbClr val="F5F6F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Posicionamento exige presença.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1244560" y="3337322"/>
            <a:ext cx="8502609" cy="10387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60"/>
              </a:lnSpc>
              <a:buNone/>
            </a:pPr>
            <a:r>
              <a:rPr lang="en-US" sz="1900" dirty="0">
                <a:solidFill>
                  <a:srgbClr val="B9BAB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Não basta escolher um nicho. Você precisa ser percebido por ele. Cada mercado tem seus próprios espaços, referências, hábitos e formas de relacionamento.</a:t>
            </a:r>
            <a:endParaRPr lang="en-US" sz="1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780" y="812775"/>
            <a:ext cx="76200" cy="5029260"/>
          </a:xfrm>
          <a:prstGeom prst="roundRect">
            <a:avLst>
              <a:gd name="adj" fmla="val 33333"/>
            </a:avLst>
          </a:prstGeom>
          <a:solidFill>
            <a:srgbClr val="FF4D2E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244560" y="2241234"/>
            <a:ext cx="8502609" cy="4489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35"/>
              </a:lnSpc>
              <a:buNone/>
            </a:pPr>
            <a:r>
              <a:rPr lang="en-US" sz="2900" b="1" i="0" kern="0" spc="-60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Esteja onde o seu nicho já está.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1247735" y="2896574"/>
            <a:ext cx="10128310" cy="716300"/>
          </a:xfrm>
          <a:prstGeom prst="roundRect">
            <a:avLst>
              <a:gd name="adj" fmla="val 13741"/>
            </a:avLst>
          </a:prstGeom>
          <a:solidFill>
            <a:srgbClr val="FFFFFF"/>
          </a:solidFill>
          <a:ln w="6350">
            <a:solidFill>
              <a:srgbClr val="E2E1DC"/>
            </a:solidFill>
            <a:prstDash val="solid"/>
          </a:ln>
        </p:spPr>
        <p:txBody>
          <a:bodyPr wrap="square" lIns="225768" tIns="200407" rIns="0" bIns="175007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00" dirty="0">
                <a:solidFill>
                  <a:srgbClr val="4A4A4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Caso: Attentive Contabilidade (Lotéricas)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244560" y="3844646"/>
            <a:ext cx="8502609" cy="594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 nunca um canal só: empilha. Marketing digital, rede, presença — nunca troca um pelo outro.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780" y="812788"/>
            <a:ext cx="76200" cy="5029260"/>
          </a:xfrm>
          <a:prstGeom prst="roundRect">
            <a:avLst>
              <a:gd name="adj" fmla="val 33333"/>
            </a:avLst>
          </a:prstGeom>
          <a:solidFill>
            <a:srgbClr val="FF4D2E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244560" y="812788"/>
            <a:ext cx="10438699" cy="390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69"/>
              </a:lnSpc>
              <a:buNone/>
            </a:pPr>
            <a:r>
              <a:rPr lang="en-US" sz="2494" b="1" i="0" kern="0" spc="-50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Aqui em Fortaleza, esse público já tem endereço</a:t>
            </a:r>
            <a:endParaRPr lang="en-US" sz="2494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255990" y="1417620"/>
          <a:ext cx="10123229" cy="3396198"/>
        </p:xfrm>
        <a:graphic>
          <a:graphicData uri="http://schemas.openxmlformats.org/drawingml/2006/table">
            <a:tbl>
              <a:tblPr/>
              <a:tblGrid>
                <a:gridCol w="2429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68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468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8262">
                <a:tc>
                  <a:txBody>
                    <a:bodyPr/>
                    <a:lstStyle/>
                    <a:p>
                      <a:pPr marL="0" indent="0">
                        <a:lnSpc>
                          <a:spcPts val="1774"/>
                        </a:lnSpc>
                        <a:buNone/>
                      </a:pPr>
                      <a:r>
                        <a:rPr lang="en-US" sz="1268" b="1" dirty="0">
                          <a:solidFill>
                            <a:srgbClr val="8A8A8E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Nicho</a:t>
                      </a:r>
                      <a:endParaRPr lang="en-US" sz="1268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56340" marR="56340" marT="56340" marB="56340">
                    <a:lnL w="12700" cap="flat" cmpd="sng" algn="ctr">
                      <a:solidFill>
                        <a:srgbClr val="C8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9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9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8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74"/>
                        </a:lnSpc>
                        <a:buNone/>
                      </a:pPr>
                      <a:r>
                        <a:rPr lang="en-US" sz="1268" b="1" dirty="0">
                          <a:solidFill>
                            <a:srgbClr val="8A8A8E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Onde procurar</a:t>
                      </a:r>
                      <a:endParaRPr lang="en-US" sz="1268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56340" marR="56340" marT="56340" marB="56340">
                    <a:lnL w="12700" cap="flat" cmpd="sng" algn="ctr">
                      <a:solidFill>
                        <a:srgbClr val="BAB9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9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9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8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74"/>
                        </a:lnSpc>
                        <a:buNone/>
                      </a:pPr>
                      <a:r>
                        <a:rPr lang="en-US" sz="1268" b="1" dirty="0">
                          <a:solidFill>
                            <a:srgbClr val="8A8A8E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O que é</a:t>
                      </a:r>
                      <a:endParaRPr lang="en-US" sz="1268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56340" marR="56340" marT="56340" marB="56340">
                    <a:lnL w="12700" cap="flat" cmpd="sng" algn="ctr">
                      <a:solidFill>
                        <a:srgbClr val="BAB9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9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9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8913">
                <a:tc>
                  <a:txBody>
                    <a:bodyPr/>
                    <a:lstStyle/>
                    <a:p>
                      <a:pPr marL="0" indent="0">
                        <a:lnSpc>
                          <a:spcPts val="1774"/>
                        </a:lnSpc>
                        <a:buNone/>
                      </a:pPr>
                      <a:r>
                        <a:rPr lang="en-US" sz="1268" dirty="0">
                          <a:solidFill>
                            <a:srgbClr val="17171A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Odontologia</a:t>
                      </a:r>
                      <a:endParaRPr lang="en-US" sz="1268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56340" marR="56340" marT="56340" marB="56340">
                    <a:lnL w="12700" cap="flat" cmpd="sng" algn="ctr">
                      <a:solidFill>
                        <a:srgbClr val="C8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9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74"/>
                        </a:lnSpc>
                        <a:buNone/>
                      </a:pPr>
                      <a:r>
                        <a:rPr lang="en-US" sz="1268" dirty="0">
                          <a:solidFill>
                            <a:srgbClr val="17171A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CRO-CE e ABO-CE</a:t>
                      </a:r>
                      <a:endParaRPr lang="en-US" sz="1268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56340" marR="56340" marT="56340" marB="5634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9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74"/>
                        </a:lnSpc>
                        <a:buNone/>
                      </a:pPr>
                      <a:r>
                        <a:rPr lang="en-US" sz="1268" dirty="0">
                          <a:solidFill>
                            <a:srgbClr val="17171A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Regulador e associação — a ABO-CE organiza o CIOCE, maior congresso de odontologia do Norte-Nordeste</a:t>
                      </a:r>
                      <a:endParaRPr lang="en-US" sz="1268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56340" marR="56340" marT="56340" marB="5634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9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3587">
                <a:tc>
                  <a:txBody>
                    <a:bodyPr/>
                    <a:lstStyle/>
                    <a:p>
                      <a:pPr marL="0" indent="0">
                        <a:lnSpc>
                          <a:spcPts val="1774"/>
                        </a:lnSpc>
                        <a:buNone/>
                      </a:pPr>
                      <a:r>
                        <a:rPr lang="en-US" sz="1268" dirty="0">
                          <a:solidFill>
                            <a:srgbClr val="17171A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Psicologia</a:t>
                      </a:r>
                      <a:endParaRPr lang="en-US" sz="1268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56340" marR="56340" marT="56340" marB="56340">
                    <a:lnL w="12700" cap="flat" cmpd="sng" algn="ctr">
                      <a:solidFill>
                        <a:srgbClr val="C8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74"/>
                        </a:lnSpc>
                        <a:buNone/>
                      </a:pPr>
                      <a:r>
                        <a:rPr lang="en-US" sz="1268" dirty="0">
                          <a:solidFill>
                            <a:srgbClr val="17171A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CRP-11</a:t>
                      </a:r>
                      <a:endParaRPr lang="en-US" sz="1268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56340" marR="56340" marT="56340" marB="56340">
                    <a:lnL w="12700" cap="flat" cmpd="sng" algn="ctr">
                      <a:solidFill>
                        <a:srgbClr val="C8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74"/>
                        </a:lnSpc>
                        <a:buNone/>
                      </a:pPr>
                      <a:r>
                        <a:rPr lang="en-US" sz="1268" dirty="0">
                          <a:solidFill>
                            <a:srgbClr val="17171A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Regulador da psicologia no Ceará, sede em Fortaleza</a:t>
                      </a:r>
                      <a:endParaRPr lang="en-US" sz="1268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56340" marR="56340" marT="56340" marB="56340">
                    <a:lnL w="12700" cap="flat" cmpd="sng" algn="ctr">
                      <a:solidFill>
                        <a:srgbClr val="C8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3587">
                <a:tc>
                  <a:txBody>
                    <a:bodyPr/>
                    <a:lstStyle/>
                    <a:p>
                      <a:pPr marL="0" indent="0">
                        <a:lnSpc>
                          <a:spcPts val="1774"/>
                        </a:lnSpc>
                        <a:buNone/>
                      </a:pPr>
                      <a:r>
                        <a:rPr lang="en-US" sz="1268" dirty="0">
                          <a:solidFill>
                            <a:srgbClr val="17171A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Medicina</a:t>
                      </a:r>
                      <a:endParaRPr lang="en-US" sz="1268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56340" marR="56340" marT="56340" marB="56340">
                    <a:lnL w="12700" cap="flat" cmpd="sng" algn="ctr">
                      <a:solidFill>
                        <a:srgbClr val="C8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74"/>
                        </a:lnSpc>
                        <a:buNone/>
                      </a:pPr>
                      <a:r>
                        <a:rPr lang="en-US" sz="1268" dirty="0">
                          <a:solidFill>
                            <a:srgbClr val="17171A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CREMEC e Sindicato dos Médicos do Ceará</a:t>
                      </a:r>
                      <a:endParaRPr lang="en-US" sz="1268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56340" marR="56340" marT="56340" marB="5634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74"/>
                        </a:lnSpc>
                        <a:buNone/>
                      </a:pPr>
                      <a:r>
                        <a:rPr lang="en-US" sz="1268" dirty="0">
                          <a:solidFill>
                            <a:srgbClr val="17171A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Regulador e sindicato — promovem fóruns e encontros abertos na própria sede</a:t>
                      </a:r>
                      <a:endParaRPr lang="en-US" sz="1268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56340" marR="56340" marT="56340" marB="5634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262">
                <a:tc>
                  <a:txBody>
                    <a:bodyPr/>
                    <a:lstStyle/>
                    <a:p>
                      <a:pPr marL="0" indent="0">
                        <a:lnSpc>
                          <a:spcPts val="1774"/>
                        </a:lnSpc>
                        <a:buNone/>
                      </a:pPr>
                      <a:r>
                        <a:rPr lang="en-US" sz="1268" dirty="0">
                          <a:solidFill>
                            <a:srgbClr val="17171A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Nutrição</a:t>
                      </a:r>
                      <a:endParaRPr lang="en-US" sz="1268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56340" marR="56340" marT="56340" marB="56340">
                    <a:lnL w="12700" cap="flat" cmpd="sng" algn="ctr">
                      <a:solidFill>
                        <a:srgbClr val="C8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74"/>
                        </a:lnSpc>
                        <a:buNone/>
                      </a:pPr>
                      <a:r>
                        <a:rPr lang="en-US" sz="1268" dirty="0">
                          <a:solidFill>
                            <a:srgbClr val="17171A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CRN-11</a:t>
                      </a:r>
                      <a:endParaRPr lang="en-US" sz="1268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56340" marR="56340" marT="56340" marB="56340">
                    <a:lnL w="12700" cap="flat" cmpd="sng" algn="ctr">
                      <a:solidFill>
                        <a:srgbClr val="C8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74"/>
                        </a:lnSpc>
                        <a:buNone/>
                      </a:pPr>
                      <a:r>
                        <a:rPr lang="en-US" sz="1268" dirty="0">
                          <a:solidFill>
                            <a:srgbClr val="17171A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Regulador da nutrição no Ceará, sede em Fortaleza</a:t>
                      </a:r>
                      <a:endParaRPr lang="en-US" sz="1268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56340" marR="56340" marT="56340" marB="56340">
                    <a:lnL w="12700" cap="flat" cmpd="sng" algn="ctr">
                      <a:solidFill>
                        <a:srgbClr val="C8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3587">
                <a:tc>
                  <a:txBody>
                    <a:bodyPr/>
                    <a:lstStyle/>
                    <a:p>
                      <a:pPr marL="0" indent="0">
                        <a:lnSpc>
                          <a:spcPts val="1774"/>
                        </a:lnSpc>
                        <a:buNone/>
                      </a:pPr>
                      <a:r>
                        <a:rPr lang="en-US" sz="1268" dirty="0">
                          <a:solidFill>
                            <a:srgbClr val="17171A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Fisioterapia</a:t>
                      </a:r>
                      <a:endParaRPr lang="en-US" sz="1268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56340" marR="56340" marT="56340" marB="56340">
                    <a:lnL w="12700" cap="flat" cmpd="sng" algn="ctr">
                      <a:solidFill>
                        <a:srgbClr val="C8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74"/>
                        </a:lnSpc>
                        <a:buNone/>
                      </a:pPr>
                      <a:r>
                        <a:rPr lang="en-US" sz="1268" dirty="0">
                          <a:solidFill>
                            <a:srgbClr val="17171A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CREFITO-6</a:t>
                      </a:r>
                      <a:endParaRPr lang="en-US" sz="1268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56340" marR="56340" marT="56340" marB="5634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74"/>
                        </a:lnSpc>
                        <a:buNone/>
                      </a:pPr>
                      <a:r>
                        <a:rPr lang="en-US" sz="1268" dirty="0">
                          <a:solidFill>
                            <a:srgbClr val="17171A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Regulador de fisioterapia e terapia ocupacional no Ceará</a:t>
                      </a:r>
                      <a:endParaRPr lang="en-US" sz="1268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56340" marR="56340" marT="56340" marB="5634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1244560" y="5042421"/>
            <a:ext cx="10134660" cy="799624"/>
          </a:xfrm>
          <a:prstGeom prst="roundRect">
            <a:avLst>
              <a:gd name="adj" fmla="val 12706"/>
            </a:avLst>
          </a:prstGeom>
          <a:solidFill>
            <a:srgbClr val="141416"/>
          </a:solidFill>
          <a:ln/>
        </p:spPr>
        <p:txBody>
          <a:bodyPr wrap="square" lIns="198842" tIns="148042" rIns="0" bIns="122563" rtlCol="0" anchor="t">
            <a:normAutofit/>
          </a:bodyPr>
          <a:lstStyle/>
          <a:p>
            <a:pPr marL="0" indent="0" algn="l">
              <a:lnSpc>
                <a:spcPts val="1757"/>
              </a:lnSpc>
              <a:buNone/>
            </a:pPr>
            <a:r>
              <a:rPr lang="en-US" sz="1255" dirty="0">
                <a:solidFill>
                  <a:srgbClr val="F5F6F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Presencial pesa mais que online. E dá pra propor parceria com esses conselhos — falar de um tema como reforma tributária, direto pro profissional que você quer atender.</a:t>
            </a:r>
            <a:endParaRPr lang="en-US" sz="12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780" y="812788"/>
            <a:ext cx="76200" cy="5029260"/>
          </a:xfrm>
          <a:prstGeom prst="roundRect">
            <a:avLst>
              <a:gd name="adj" fmla="val 33333"/>
            </a:avLst>
          </a:prstGeom>
          <a:solidFill>
            <a:srgbClr val="E8A23A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3" name="Text 1"/>
          <p:cNvSpPr/>
          <p:nvPr/>
        </p:nvSpPr>
        <p:spPr>
          <a:xfrm>
            <a:off x="1244560" y="2057400"/>
            <a:ext cx="1831299" cy="2565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0000"/>
              </a:lnSpc>
              <a:buNone/>
            </a:pPr>
            <a:r>
              <a:rPr lang="en-US" sz="10000" b="1" dirty="0">
                <a:solidFill>
                  <a:srgbClr val="E8A23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30s</a:t>
            </a:r>
            <a:endParaRPr lang="en-US" sz="100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3479721" y="2593367"/>
            <a:ext cx="8136484" cy="756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80"/>
              </a:lnSpc>
              <a:buNone/>
            </a:pPr>
            <a:r>
              <a:rPr lang="en-US" sz="2400" b="1" i="0" kern="0" spc="-25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 internet não cria especialização. Ela torna visível aquilo que você construiu.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479721" y="3528070"/>
            <a:ext cx="8136484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4A4A4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Em poucos segundos, alguém consegue entender qual mercado você conhece e quais problemas sabe resolver?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14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780" y="812788"/>
            <a:ext cx="76200" cy="5232440"/>
          </a:xfrm>
          <a:prstGeom prst="roundRect">
            <a:avLst>
              <a:gd name="adj" fmla="val 33333"/>
            </a:avLst>
          </a:prstGeom>
          <a:solidFill>
            <a:srgbClr val="E8A23A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244560" y="2433402"/>
            <a:ext cx="9810750" cy="1087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80"/>
              </a:lnSpc>
              <a:buNone/>
            </a:pPr>
            <a:r>
              <a:rPr lang="en-US" sz="3800" b="1" i="0" kern="0" spc="-75" dirty="0">
                <a:solidFill>
                  <a:srgbClr val="F5F6F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Posicionamento não é só estar na internet.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1244560" y="3749042"/>
            <a:ext cx="8502609" cy="7009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60"/>
              </a:lnSpc>
              <a:buNone/>
            </a:pPr>
            <a:r>
              <a:rPr lang="en-US" sz="1900" dirty="0">
                <a:solidFill>
                  <a:srgbClr val="B9BAB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É ser reconhecido por um mercado pela capacidade de compreender e resolver os problemas dele.</a:t>
            </a:r>
            <a:endParaRPr lang="en-US" sz="1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780" y="812788"/>
            <a:ext cx="76200" cy="5029260"/>
          </a:xfrm>
          <a:prstGeom prst="roundRect">
            <a:avLst>
              <a:gd name="adj" fmla="val 33333"/>
            </a:avLst>
          </a:prstGeom>
          <a:solidFill>
            <a:srgbClr val="FF4D2E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244560" y="812788"/>
            <a:ext cx="10438699" cy="405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90"/>
              </a:lnSpc>
              <a:buNone/>
            </a:pPr>
            <a:r>
              <a:rPr lang="en-US" sz="2600" b="1" i="0" kern="0" spc="-50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Presença tem várias portas de entrada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1247735" y="1424310"/>
            <a:ext cx="2432050" cy="1892935"/>
          </a:xfrm>
          <a:prstGeom prst="roundRect">
            <a:avLst>
              <a:gd name="adj" fmla="val 5200"/>
            </a:avLst>
          </a:prstGeom>
          <a:solidFill>
            <a:srgbClr val="FFFFFF"/>
          </a:solidFill>
          <a:ln w="6350">
            <a:solidFill>
              <a:srgbClr val="E2E1DC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5" name="Text 3"/>
          <p:cNvSpPr/>
          <p:nvPr/>
        </p:nvSpPr>
        <p:spPr>
          <a:xfrm>
            <a:off x="1400770" y="2068537"/>
            <a:ext cx="2189760" cy="203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00" b="1" kern="0" spc="50" dirty="0">
                <a:solidFill>
                  <a:srgbClr val="FF4D2E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CONTEÚDO ORGÂNICO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400770" y="2309763"/>
            <a:ext cx="2189760" cy="38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30"/>
              </a:lnSpc>
              <a:buNone/>
            </a:pPr>
            <a:r>
              <a:rPr lang="en-US" sz="1100" dirty="0">
                <a:solidFill>
                  <a:srgbClr val="4A4A4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Fala só com o nicho, não com "todo mundo"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813116" y="1424310"/>
            <a:ext cx="2432110" cy="1892935"/>
          </a:xfrm>
          <a:prstGeom prst="roundRect">
            <a:avLst>
              <a:gd name="adj" fmla="val 5200"/>
            </a:avLst>
          </a:prstGeom>
          <a:solidFill>
            <a:srgbClr val="FFFFFF"/>
          </a:solidFill>
          <a:ln w="6350">
            <a:solidFill>
              <a:srgbClr val="E2E1DC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8" name="Text 6"/>
          <p:cNvSpPr/>
          <p:nvPr/>
        </p:nvSpPr>
        <p:spPr>
          <a:xfrm>
            <a:off x="3966151" y="2068537"/>
            <a:ext cx="2189821" cy="203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00" b="1" kern="0" spc="50" dirty="0">
                <a:solidFill>
                  <a:srgbClr val="FF4D2E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TRÁFEGO PAGO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966151" y="2309763"/>
            <a:ext cx="2189821" cy="38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30"/>
              </a:lnSpc>
              <a:buNone/>
            </a:pPr>
            <a:r>
              <a:rPr lang="en-US" sz="1100" dirty="0">
                <a:solidFill>
                  <a:srgbClr val="4A4A4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Público definido, não "empreendedores em geral"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378555" y="1424310"/>
            <a:ext cx="2432050" cy="1892935"/>
          </a:xfrm>
          <a:prstGeom prst="roundRect">
            <a:avLst>
              <a:gd name="adj" fmla="val 5200"/>
            </a:avLst>
          </a:prstGeom>
          <a:solidFill>
            <a:srgbClr val="FFFFFF"/>
          </a:solidFill>
          <a:ln w="6350">
            <a:solidFill>
              <a:srgbClr val="E2E1DC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1" name="Text 9"/>
          <p:cNvSpPr/>
          <p:nvPr/>
        </p:nvSpPr>
        <p:spPr>
          <a:xfrm>
            <a:off x="6531590" y="2068537"/>
            <a:ext cx="2189760" cy="203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00" b="1" kern="0" spc="50" dirty="0">
                <a:solidFill>
                  <a:srgbClr val="FF4D2E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INDICAÇÃO DIRECIONADA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6531590" y="2309763"/>
            <a:ext cx="2189760" cy="38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30"/>
              </a:lnSpc>
              <a:buNone/>
            </a:pPr>
            <a:r>
              <a:rPr lang="en-US" sz="1100" dirty="0">
                <a:solidFill>
                  <a:srgbClr val="4A4A4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Peça indicação dentro do mesmo nicho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8943935" y="1424310"/>
            <a:ext cx="2432110" cy="1892935"/>
          </a:xfrm>
          <a:prstGeom prst="roundRect">
            <a:avLst>
              <a:gd name="adj" fmla="val 5200"/>
            </a:avLst>
          </a:prstGeom>
          <a:solidFill>
            <a:srgbClr val="FFFFFF"/>
          </a:solidFill>
          <a:ln w="6350">
            <a:solidFill>
              <a:srgbClr val="E2E1DC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4" name="Text 12"/>
          <p:cNvSpPr/>
          <p:nvPr/>
        </p:nvSpPr>
        <p:spPr>
          <a:xfrm>
            <a:off x="9096970" y="2159322"/>
            <a:ext cx="2189821" cy="203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00" b="1" kern="0" spc="50" dirty="0">
                <a:solidFill>
                  <a:srgbClr val="FF4D2E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CONSELHOS E ASSOCIAÇÕES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9096970" y="2400548"/>
            <a:ext cx="2189821" cy="2070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30"/>
              </a:lnSpc>
              <a:buNone/>
            </a:pPr>
            <a:r>
              <a:rPr lang="en-US" sz="1100" dirty="0">
                <a:solidFill>
                  <a:srgbClr val="4A4A4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Onde esse público já se reúne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1247735" y="3450580"/>
            <a:ext cx="2432050" cy="1892995"/>
          </a:xfrm>
          <a:prstGeom prst="roundRect">
            <a:avLst>
              <a:gd name="adj" fmla="val 5199"/>
            </a:avLst>
          </a:prstGeom>
          <a:solidFill>
            <a:srgbClr val="FFFFFF"/>
          </a:solidFill>
          <a:ln w="6350">
            <a:solidFill>
              <a:srgbClr val="E2E1DC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7" name="Text 15"/>
          <p:cNvSpPr/>
          <p:nvPr/>
        </p:nvSpPr>
        <p:spPr>
          <a:xfrm>
            <a:off x="1400770" y="4094807"/>
            <a:ext cx="2189760" cy="203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00" b="1" kern="0" spc="50" dirty="0">
                <a:solidFill>
                  <a:srgbClr val="FF4D2E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PARCERIAS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400770" y="4336021"/>
            <a:ext cx="2189760" cy="38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30"/>
              </a:lnSpc>
              <a:buNone/>
            </a:pPr>
            <a:r>
              <a:rPr lang="en-US" sz="1100" dirty="0">
                <a:solidFill>
                  <a:srgbClr val="4A4A4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Quem mais atende esse mesmo público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3813116" y="3450580"/>
            <a:ext cx="2432110" cy="1892995"/>
          </a:xfrm>
          <a:prstGeom prst="roundRect">
            <a:avLst>
              <a:gd name="adj" fmla="val 5199"/>
            </a:avLst>
          </a:prstGeom>
          <a:solidFill>
            <a:srgbClr val="FFFFFF"/>
          </a:solidFill>
          <a:ln w="6350">
            <a:solidFill>
              <a:srgbClr val="E2E1DC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0" name="Text 18"/>
          <p:cNvSpPr/>
          <p:nvPr/>
        </p:nvSpPr>
        <p:spPr>
          <a:xfrm>
            <a:off x="3966151" y="4185642"/>
            <a:ext cx="2189821" cy="203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00" b="1" kern="0" spc="50" dirty="0">
                <a:solidFill>
                  <a:srgbClr val="FF4D2E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BUSCA / SEO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966151" y="4426868"/>
            <a:ext cx="2275900" cy="2070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30"/>
              </a:lnSpc>
              <a:buNone/>
            </a:pPr>
            <a:r>
              <a:rPr lang="en-US" sz="1100" dirty="0">
                <a:solidFill>
                  <a:srgbClr val="4A4A4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Palavra-chave específica do nicho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6378555" y="3450580"/>
            <a:ext cx="2432050" cy="1892995"/>
          </a:xfrm>
          <a:prstGeom prst="roundRect">
            <a:avLst>
              <a:gd name="adj" fmla="val 5199"/>
            </a:avLst>
          </a:prstGeom>
          <a:solidFill>
            <a:srgbClr val="FFFFFF"/>
          </a:solidFill>
          <a:ln w="6350">
            <a:solidFill>
              <a:srgbClr val="E2E1DC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3" name="Text 21"/>
          <p:cNvSpPr/>
          <p:nvPr/>
        </p:nvSpPr>
        <p:spPr>
          <a:xfrm>
            <a:off x="6531590" y="4094807"/>
            <a:ext cx="2189760" cy="203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00" b="1" kern="0" spc="50" dirty="0">
                <a:solidFill>
                  <a:srgbClr val="FF4D2E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BASE JÁ CAPTADA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6531590" y="4336021"/>
            <a:ext cx="2189760" cy="38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30"/>
              </a:lnSpc>
              <a:buNone/>
            </a:pPr>
            <a:r>
              <a:rPr lang="en-US" sz="1100" dirty="0">
                <a:solidFill>
                  <a:srgbClr val="4A4A4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Conteúdo direcionado pra quem já é cliente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8940760" y="3447405"/>
            <a:ext cx="2438460" cy="1899345"/>
          </a:xfrm>
          <a:prstGeom prst="roundRect">
            <a:avLst>
              <a:gd name="adj" fmla="val 5349"/>
            </a:avLst>
          </a:prstGeom>
          <a:solidFill>
            <a:srgbClr val="FF4D2E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26" name="Text 24"/>
          <p:cNvSpPr/>
          <p:nvPr/>
        </p:nvSpPr>
        <p:spPr>
          <a:xfrm>
            <a:off x="9093160" y="4185642"/>
            <a:ext cx="2197669" cy="203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00" b="1" kern="0" spc="50" dirty="0">
                <a:solidFill>
                  <a:srgbClr val="FFFFFF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PALESTRA OU WEBINAR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9093160" y="4426868"/>
            <a:ext cx="2197669" cy="2070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30"/>
              </a:lnSpc>
              <a:buNone/>
            </a:pPr>
            <a:r>
              <a:rPr lang="en-US" sz="1100" dirty="0">
                <a:solidFill>
                  <a:srgbClr val="FBD9C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Como este, agora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1244560" y="5575350"/>
            <a:ext cx="915668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Empilha. Nunca troca um canal que funciona por outro.</a:t>
            </a:r>
            <a:endParaRPr lang="en-US" sz="15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780" y="812788"/>
            <a:ext cx="76200" cy="5029260"/>
          </a:xfrm>
          <a:prstGeom prst="roundRect">
            <a:avLst>
              <a:gd name="adj" fmla="val 33333"/>
            </a:avLst>
          </a:prstGeom>
          <a:solidFill>
            <a:srgbClr val="FF4D2E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244560" y="1669145"/>
            <a:ext cx="9905953" cy="4489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35"/>
              </a:lnSpc>
              <a:buNone/>
            </a:pPr>
            <a:r>
              <a:rPr lang="en-US" sz="2900" b="1" i="0" kern="0" spc="-60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Posicionamento também é decisão estrutural.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1247735" y="2375260"/>
            <a:ext cx="10128310" cy="572770"/>
          </a:xfrm>
          <a:prstGeom prst="roundRect">
            <a:avLst>
              <a:gd name="adj" fmla="val 17184"/>
            </a:avLst>
          </a:prstGeom>
          <a:solidFill>
            <a:srgbClr val="FFFFFF"/>
          </a:solidFill>
          <a:ln w="6350">
            <a:solidFill>
              <a:srgbClr val="E2E1DC"/>
            </a:solidFill>
            <a:prstDash val="solid"/>
          </a:ln>
        </p:spPr>
        <p:txBody>
          <a:bodyPr wrap="square" lIns="174987" tIns="124207" rIns="0" bIns="98807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Onde você atende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247735" y="3055938"/>
            <a:ext cx="10128310" cy="572770"/>
          </a:xfrm>
          <a:prstGeom prst="roundRect">
            <a:avLst>
              <a:gd name="adj" fmla="val 17184"/>
            </a:avLst>
          </a:prstGeom>
          <a:solidFill>
            <a:srgbClr val="FFFFFF"/>
          </a:solidFill>
          <a:ln w="6350">
            <a:solidFill>
              <a:srgbClr val="E2E1DC"/>
            </a:solidFill>
            <a:prstDash val="solid"/>
          </a:ln>
        </p:spPr>
        <p:txBody>
          <a:bodyPr wrap="square" lIns="174987" tIns="124207" rIns="0" bIns="98807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Como você entrega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247735" y="3736628"/>
            <a:ext cx="10128310" cy="572770"/>
          </a:xfrm>
          <a:prstGeom prst="roundRect">
            <a:avLst>
              <a:gd name="adj" fmla="val 17184"/>
            </a:avLst>
          </a:prstGeom>
          <a:solidFill>
            <a:srgbClr val="FFFFFF"/>
          </a:solidFill>
          <a:ln w="6350">
            <a:solidFill>
              <a:srgbClr val="E2E1DC"/>
            </a:solidFill>
            <a:prstDash val="solid"/>
          </a:ln>
        </p:spPr>
        <p:txBody>
          <a:bodyPr wrap="square" lIns="174987" tIns="124207" rIns="0" bIns="98807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Quem responde o cliente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244560" y="4414131"/>
            <a:ext cx="10134660" cy="571500"/>
          </a:xfrm>
          <a:prstGeom prst="roundRect">
            <a:avLst>
              <a:gd name="adj" fmla="val 17778"/>
            </a:avLst>
          </a:prstGeom>
          <a:solidFill>
            <a:srgbClr val="141416"/>
          </a:solidFill>
          <a:ln/>
        </p:spPr>
        <p:txBody>
          <a:bodyPr wrap="square" lIns="173423" tIns="122642" rIns="0" bIns="97242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F5F6F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Tráfego pago — mas só depois que o nicho já tá definido</a:t>
            </a:r>
            <a:endParaRPr lang="en-US" sz="15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780" y="812788"/>
            <a:ext cx="76200" cy="5029260"/>
          </a:xfrm>
          <a:prstGeom prst="roundRect">
            <a:avLst>
              <a:gd name="adj" fmla="val 33333"/>
            </a:avLst>
          </a:prstGeom>
          <a:solidFill>
            <a:srgbClr val="E8A23A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244560" y="2133600"/>
            <a:ext cx="10438699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3000" b="1" i="0" kern="0" spc="-60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Entrega: especialização aparece dentro da empresa.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244560" y="2806663"/>
            <a:ext cx="10438699" cy="1739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28600" indent="-163830" algn="l">
              <a:lnSpc>
                <a:spcPts val="2700"/>
              </a:lnSpc>
              <a:buSzPct val="100000"/>
              <a:buChar char="•"/>
            </a:pPr>
            <a:r>
              <a:rPr lang="en-US" sz="1500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Atendimento e linguagem adaptados ao perfil profissional</a:t>
            </a:r>
            <a:endParaRPr lang="en-US" sz="1500" dirty="0"/>
          </a:p>
          <a:p>
            <a:pPr marL="228600" indent="-163830" algn="l">
              <a:lnSpc>
                <a:spcPts val="2700"/>
              </a:lnSpc>
              <a:buSzPct val="100000"/>
              <a:buChar char="•"/>
            </a:pPr>
            <a:r>
              <a:rPr lang="en-US" sz="1500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Onboarding e perguntas específicas</a:t>
            </a:r>
            <a:endParaRPr lang="en-US" sz="1500" dirty="0"/>
          </a:p>
          <a:p>
            <a:pPr marL="228600" indent="-163830" algn="l">
              <a:lnSpc>
                <a:spcPts val="2700"/>
              </a:lnSpc>
              <a:buSzPct val="100000"/>
              <a:buChar char="•"/>
            </a:pPr>
            <a:r>
              <a:rPr lang="en-US" sz="1500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Processos e checklists próprios pra cada realidade</a:t>
            </a:r>
            <a:endParaRPr lang="en-US" sz="1500" dirty="0"/>
          </a:p>
          <a:p>
            <a:pPr marL="228600" indent="-163830" algn="l">
              <a:lnSpc>
                <a:spcPts val="2700"/>
              </a:lnSpc>
              <a:buSzPct val="100000"/>
              <a:buChar char="•"/>
            </a:pPr>
            <a:r>
              <a:rPr lang="en-US" sz="1500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Orientações e conteúdos que nascem das dúvidas do dia a dia</a:t>
            </a:r>
            <a:endParaRPr lang="en-US" sz="1500" dirty="0"/>
          </a:p>
          <a:p>
            <a:pPr marL="228600" indent="-163830" algn="l">
              <a:lnSpc>
                <a:spcPts val="2700"/>
              </a:lnSpc>
              <a:buSzPct val="100000"/>
              <a:buChar char="•"/>
            </a:pPr>
            <a:r>
              <a:rPr lang="en-US" sz="1500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Equipe aprendendo a reconhecer particularidades do segmento</a:t>
            </a:r>
            <a:endParaRPr lang="en-US" sz="15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780" y="812788"/>
            <a:ext cx="76200" cy="5029260"/>
          </a:xfrm>
          <a:prstGeom prst="roundRect">
            <a:avLst>
              <a:gd name="adj" fmla="val 33333"/>
            </a:avLst>
          </a:prstGeom>
          <a:solidFill>
            <a:srgbClr val="FF4D2E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244560" y="2430785"/>
            <a:ext cx="8502609" cy="901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3000" b="1" i="0" kern="0" spc="-60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Quem conhece o nicho antecipa o problema antes do cliente reclamar.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244560" y="3561048"/>
            <a:ext cx="8502609" cy="6883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10"/>
              </a:lnSpc>
              <a:buNone/>
            </a:pPr>
            <a:r>
              <a:rPr lang="en-US" sz="1800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Isso muda o papel: em vez de só executar o que o cliente pediu, o contador chega antes, com a solução na mão.</a:t>
            </a:r>
            <a:endParaRPr lang="en-US" sz="1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414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780" y="812775"/>
            <a:ext cx="76200" cy="5232440"/>
          </a:xfrm>
          <a:prstGeom prst="roundRect">
            <a:avLst>
              <a:gd name="adj" fmla="val 33333"/>
            </a:avLst>
          </a:prstGeom>
          <a:solidFill>
            <a:srgbClr val="E8A23A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244560" y="2258132"/>
            <a:ext cx="10947440" cy="5003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740"/>
              </a:lnSpc>
              <a:buNone/>
            </a:pPr>
            <a:r>
              <a:rPr lang="en-US" sz="3400" b="1" i="0" kern="0" spc="-70" dirty="0">
                <a:solidFill>
                  <a:srgbClr val="F5F6F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Autoridade: posicionamento não é personagem.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1247735" y="3066405"/>
            <a:ext cx="2186305" cy="595630"/>
          </a:xfrm>
          <a:prstGeom prst="roundRect">
            <a:avLst>
              <a:gd name="adj" fmla="val 16525"/>
            </a:avLst>
          </a:prstGeom>
          <a:solidFill>
            <a:srgbClr val="1D1D20"/>
          </a:solidFill>
          <a:ln w="6350">
            <a:solidFill>
              <a:srgbClr val="2A2A2E"/>
            </a:solidFill>
            <a:prstDash val="solid"/>
          </a:ln>
        </p:spPr>
        <p:txBody>
          <a:bodyPr wrap="square" lIns="60707" tIns="149607" rIns="60707" bIns="149607" rtlCol="0" anchor="ctr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5F6F4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EXPERIÊNCIA</a:t>
            </a:r>
            <a:endParaRPr lang="en-US" sz="1200" dirty="0"/>
          </a:p>
        </p:txBody>
      </p:sp>
      <p:pic>
        <p:nvPicPr>
          <p:cNvPr id="5" name="Image 0" descr="arrow-right"/>
          <p:cNvPicPr>
            <a:picLocks noChangeAspect="1"/>
          </p:cNvPicPr>
          <p:nvPr/>
        </p:nvPicPr>
        <p:blipFill>
          <a:blip r:embed="rId3"/>
          <a:srcRect l="-20" r="-20"/>
          <a:stretch/>
        </p:blipFill>
        <p:spPr>
          <a:xfrm>
            <a:off x="3551515" y="3313447"/>
            <a:ext cx="228600" cy="1015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3897590" y="3066405"/>
            <a:ext cx="2186365" cy="595630"/>
          </a:xfrm>
          <a:prstGeom prst="roundRect">
            <a:avLst>
              <a:gd name="adj" fmla="val 16525"/>
            </a:avLst>
          </a:prstGeom>
          <a:solidFill>
            <a:srgbClr val="1D1D20"/>
          </a:solidFill>
          <a:ln w="6350">
            <a:solidFill>
              <a:srgbClr val="2A2A2E"/>
            </a:solidFill>
            <a:prstDash val="solid"/>
          </a:ln>
        </p:spPr>
        <p:txBody>
          <a:bodyPr wrap="square" lIns="60707" tIns="149607" rIns="60707" bIns="149607" rtlCol="0" anchor="ctr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5F6F4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CONHECIMENTO</a:t>
            </a:r>
            <a:endParaRPr lang="en-US" sz="1200" dirty="0"/>
          </a:p>
        </p:txBody>
      </p:sp>
      <p:pic>
        <p:nvPicPr>
          <p:cNvPr id="7" name="Image 1" descr="arrow-right"/>
          <p:cNvPicPr>
            <a:picLocks noChangeAspect="1"/>
          </p:cNvPicPr>
          <p:nvPr/>
        </p:nvPicPr>
        <p:blipFill>
          <a:blip r:embed="rId3"/>
          <a:srcRect l="-20" r="-20"/>
          <a:stretch/>
        </p:blipFill>
        <p:spPr>
          <a:xfrm>
            <a:off x="6201430" y="3313447"/>
            <a:ext cx="228600" cy="10156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547505" y="3066405"/>
            <a:ext cx="2186305" cy="595630"/>
          </a:xfrm>
          <a:prstGeom prst="roundRect">
            <a:avLst>
              <a:gd name="adj" fmla="val 16525"/>
            </a:avLst>
          </a:prstGeom>
          <a:solidFill>
            <a:srgbClr val="1D1D20"/>
          </a:solidFill>
          <a:ln w="6350">
            <a:solidFill>
              <a:srgbClr val="2A2A2E"/>
            </a:solidFill>
            <a:prstDash val="solid"/>
          </a:ln>
        </p:spPr>
        <p:txBody>
          <a:bodyPr wrap="square" lIns="60707" tIns="149607" rIns="60707" bIns="149607" rtlCol="0" anchor="ctr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5F6F4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ENTREGA</a:t>
            </a:r>
            <a:endParaRPr lang="en-US" sz="1200" dirty="0"/>
          </a:p>
        </p:txBody>
      </p:sp>
      <p:pic>
        <p:nvPicPr>
          <p:cNvPr id="9" name="Image 2" descr="arrow-right"/>
          <p:cNvPicPr>
            <a:picLocks noChangeAspect="1"/>
          </p:cNvPicPr>
          <p:nvPr/>
        </p:nvPicPr>
        <p:blipFill>
          <a:blip r:embed="rId3"/>
          <a:srcRect l="-20" r="-20"/>
          <a:stretch/>
        </p:blipFill>
        <p:spPr>
          <a:xfrm>
            <a:off x="8851285" y="3313447"/>
            <a:ext cx="228600" cy="10156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194185" y="3067050"/>
            <a:ext cx="2185035" cy="594360"/>
          </a:xfrm>
          <a:prstGeom prst="roundRect">
            <a:avLst>
              <a:gd name="adj" fmla="val 17094"/>
            </a:avLst>
          </a:prstGeom>
          <a:solidFill>
            <a:srgbClr val="E8A23A"/>
          </a:solidFill>
          <a:ln/>
        </p:spPr>
        <p:txBody>
          <a:bodyPr wrap="square" lIns="59142" tIns="148042" rIns="59142" bIns="148042" rtlCol="0" anchor="ctr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41416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COMUNICAÇÃO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1244560" y="3995378"/>
            <a:ext cx="9156680" cy="629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dirty="0">
                <a:solidFill>
                  <a:srgbClr val="B9BAB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Primeiro viver e aprender aquele mercado. Depois comunicar com consistência aquilo que você sabe resolver.</a:t>
            </a:r>
            <a:endParaRPr lang="en-US" sz="17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414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780" y="812775"/>
            <a:ext cx="76200" cy="5029260"/>
          </a:xfrm>
          <a:prstGeom prst="roundRect">
            <a:avLst>
              <a:gd name="adj" fmla="val 33333"/>
            </a:avLst>
          </a:prstGeom>
          <a:solidFill>
            <a:srgbClr val="FF4D2E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244560" y="2187885"/>
            <a:ext cx="8502609" cy="494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96"/>
              </a:lnSpc>
              <a:buNone/>
            </a:pPr>
            <a:r>
              <a:rPr lang="en-US" sz="3300" b="1" i="0" kern="0" spc="-65" dirty="0">
                <a:solidFill>
                  <a:srgbClr val="F5F6F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 medo de se posicionar tem base real.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1244560" y="2911190"/>
            <a:ext cx="8502609" cy="651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65"/>
              </a:lnSpc>
              <a:buNone/>
            </a:pPr>
            <a:r>
              <a:rPr lang="en-US" sz="1700" dirty="0">
                <a:solidFill>
                  <a:srgbClr val="B9BAB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 contador foi formado pra executar com precisão e cumprir prazo. Comercial não é o perfil — não é falta de vontade, é falta de treino pra isso.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244560" y="3791297"/>
            <a:ext cx="7848600" cy="7009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60"/>
              </a:lnSpc>
              <a:buNone/>
            </a:pPr>
            <a:r>
              <a:rPr lang="en-US" sz="1900" b="1" dirty="0">
                <a:solidFill>
                  <a:srgbClr val="F5F6F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Ninguém te ensinou isso na faculdade. Não tem vergonha nisso. Mas dá pra aprender.</a:t>
            </a:r>
            <a:endParaRPr lang="en-US" sz="1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780" y="812775"/>
            <a:ext cx="76200" cy="5029260"/>
          </a:xfrm>
          <a:prstGeom prst="roundRect">
            <a:avLst>
              <a:gd name="adj" fmla="val 33333"/>
            </a:avLst>
          </a:prstGeom>
          <a:solidFill>
            <a:srgbClr val="E8A23A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244560" y="1958454"/>
            <a:ext cx="10438699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3000" b="1" i="0" kern="0" spc="-60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Sem fórmula pronta. Um caminho pra construir posicionamento.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247735" y="3215060"/>
            <a:ext cx="1451213" cy="458351"/>
          </a:xfrm>
          <a:prstGeom prst="roundRect">
            <a:avLst>
              <a:gd name="adj" fmla="val 21474"/>
            </a:avLst>
          </a:prstGeom>
          <a:solidFill>
            <a:srgbClr val="FFFFFF"/>
          </a:solidFill>
          <a:ln w="6350">
            <a:solidFill>
              <a:srgbClr val="E2E1DC"/>
            </a:solidFill>
            <a:prstDash val="solid"/>
          </a:ln>
        </p:spPr>
        <p:txBody>
          <a:bodyPr wrap="square" lIns="9907" tIns="98768" rIns="9907" bIns="98768" rtlCol="0" anchor="ctr">
            <a:norm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000" b="1" dirty="0">
                <a:solidFill>
                  <a:srgbClr val="17171A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ESCOLHER</a:t>
            </a:r>
            <a:endParaRPr lang="en-US" sz="1000" dirty="0"/>
          </a:p>
        </p:txBody>
      </p:sp>
      <p:pic>
        <p:nvPicPr>
          <p:cNvPr id="5" name="Image 0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765584" y="3406130"/>
            <a:ext cx="152400" cy="762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984619" y="3215060"/>
            <a:ext cx="1451273" cy="458351"/>
          </a:xfrm>
          <a:prstGeom prst="roundRect">
            <a:avLst>
              <a:gd name="adj" fmla="val 21474"/>
            </a:avLst>
          </a:prstGeom>
          <a:solidFill>
            <a:srgbClr val="FFFFFF"/>
          </a:solidFill>
          <a:ln w="6350">
            <a:solidFill>
              <a:srgbClr val="E2E1DC"/>
            </a:solidFill>
            <a:prstDash val="solid"/>
          </a:ln>
        </p:spPr>
        <p:txBody>
          <a:bodyPr wrap="square" lIns="9907" tIns="98768" rIns="9907" bIns="98768" rtlCol="0" anchor="ctr">
            <a:norm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000" b="1" dirty="0">
                <a:solidFill>
                  <a:srgbClr val="17171A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CONHECER</a:t>
            </a:r>
            <a:endParaRPr lang="en-US" sz="1000" dirty="0"/>
          </a:p>
        </p:txBody>
      </p:sp>
      <p:pic>
        <p:nvPicPr>
          <p:cNvPr id="7" name="Image 1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02527" y="3406130"/>
            <a:ext cx="152400" cy="762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721563" y="3215060"/>
            <a:ext cx="1451273" cy="458351"/>
          </a:xfrm>
          <a:prstGeom prst="roundRect">
            <a:avLst>
              <a:gd name="adj" fmla="val 21474"/>
            </a:avLst>
          </a:prstGeom>
          <a:solidFill>
            <a:srgbClr val="FFFFFF"/>
          </a:solidFill>
          <a:ln w="6350">
            <a:solidFill>
              <a:srgbClr val="E2E1DC"/>
            </a:solidFill>
            <a:prstDash val="solid"/>
          </a:ln>
        </p:spPr>
        <p:txBody>
          <a:bodyPr wrap="square" lIns="9907" tIns="98768" rIns="9907" bIns="98768" rtlCol="0" anchor="ctr">
            <a:norm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000" b="1" dirty="0">
                <a:solidFill>
                  <a:srgbClr val="17171A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ESPECIALIZAR</a:t>
            </a:r>
            <a:endParaRPr lang="en-US" sz="1000" dirty="0"/>
          </a:p>
        </p:txBody>
      </p:sp>
      <p:pic>
        <p:nvPicPr>
          <p:cNvPr id="9" name="Image 2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239471" y="3406130"/>
            <a:ext cx="152400" cy="7620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458506" y="3215060"/>
            <a:ext cx="1451273" cy="458351"/>
          </a:xfrm>
          <a:prstGeom prst="roundRect">
            <a:avLst>
              <a:gd name="adj" fmla="val 21474"/>
            </a:avLst>
          </a:prstGeom>
          <a:solidFill>
            <a:srgbClr val="FFFFFF"/>
          </a:solidFill>
          <a:ln w="6350">
            <a:solidFill>
              <a:srgbClr val="E2E1DC"/>
            </a:solidFill>
            <a:prstDash val="solid"/>
          </a:ln>
        </p:spPr>
        <p:txBody>
          <a:bodyPr wrap="square" lIns="9907" tIns="98768" rIns="9907" bIns="98768" rtlCol="0" anchor="ctr">
            <a:norm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000" b="1" dirty="0">
                <a:solidFill>
                  <a:srgbClr val="17171A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COMUNICAR</a:t>
            </a:r>
            <a:endParaRPr lang="en-US" sz="1000" dirty="0"/>
          </a:p>
        </p:txBody>
      </p:sp>
      <p:pic>
        <p:nvPicPr>
          <p:cNvPr id="11" name="Image 3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976414" y="3406130"/>
            <a:ext cx="152400" cy="7620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8195449" y="3215060"/>
            <a:ext cx="1451273" cy="458351"/>
          </a:xfrm>
          <a:prstGeom prst="roundRect">
            <a:avLst>
              <a:gd name="adj" fmla="val 21474"/>
            </a:avLst>
          </a:prstGeom>
          <a:solidFill>
            <a:srgbClr val="FFFFFF"/>
          </a:solidFill>
          <a:ln w="6350">
            <a:solidFill>
              <a:srgbClr val="E2E1DC"/>
            </a:solidFill>
            <a:prstDash val="solid"/>
          </a:ln>
        </p:spPr>
        <p:txBody>
          <a:bodyPr wrap="square" lIns="9907" tIns="98768" rIns="9907" bIns="98768" rtlCol="0" anchor="ctr">
            <a:norm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000" b="1" dirty="0">
                <a:solidFill>
                  <a:srgbClr val="17171A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ENTREGAR</a:t>
            </a:r>
            <a:endParaRPr lang="en-US" sz="1000" dirty="0"/>
          </a:p>
        </p:txBody>
      </p:sp>
      <p:pic>
        <p:nvPicPr>
          <p:cNvPr id="13" name="Image 4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713357" y="3406130"/>
            <a:ext cx="152400" cy="7620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9929218" y="3126817"/>
            <a:ext cx="1450003" cy="634841"/>
          </a:xfrm>
          <a:prstGeom prst="roundRect">
            <a:avLst>
              <a:gd name="adj" fmla="val 16004"/>
            </a:avLst>
          </a:prstGeom>
          <a:solidFill>
            <a:srgbClr val="E8A23A"/>
          </a:solidFill>
          <a:ln/>
        </p:spPr>
        <p:txBody>
          <a:bodyPr wrap="square" lIns="365073" tIns="97203" rIns="365074" bIns="97203" rtlCol="0" anchor="ctr">
            <a:norm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000" b="1" dirty="0">
                <a:solidFill>
                  <a:srgbClr val="141416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SER</a:t>
            </a:r>
            <a:endParaRPr lang="en-US" sz="1000" dirty="0"/>
          </a:p>
          <a:p>
            <a:pPr marL="0" indent="0" algn="ctr">
              <a:lnSpc>
                <a:spcPts val="1400"/>
              </a:lnSpc>
              <a:buNone/>
            </a:pPr>
            <a:r>
              <a:rPr lang="en-US" sz="1000" b="1" dirty="0">
                <a:solidFill>
                  <a:srgbClr val="141416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LEMBRADO</a:t>
            </a:r>
            <a:endParaRPr lang="en-US" sz="1000" dirty="0"/>
          </a:p>
        </p:txBody>
      </p:sp>
      <p:sp>
        <p:nvSpPr>
          <p:cNvPr id="15" name="Text 8"/>
          <p:cNvSpPr/>
          <p:nvPr/>
        </p:nvSpPr>
        <p:spPr>
          <a:xfrm>
            <a:off x="1244560" y="4091818"/>
            <a:ext cx="9156680" cy="629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dirty="0">
                <a:solidFill>
                  <a:srgbClr val="4A4A4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 caminho muda de mercado pra mercado. O princípio é conhecer profundamente quem você decidiu atender.</a:t>
            </a:r>
            <a:endParaRPr lang="en-US" sz="17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780" y="812775"/>
            <a:ext cx="76200" cy="5029260"/>
          </a:xfrm>
          <a:prstGeom prst="roundRect">
            <a:avLst>
              <a:gd name="adj" fmla="val 33333"/>
            </a:avLst>
          </a:prstGeom>
          <a:solidFill>
            <a:srgbClr val="E8A23A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244560" y="812775"/>
            <a:ext cx="10438699" cy="784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90"/>
              </a:lnSpc>
              <a:buNone/>
            </a:pPr>
            <a:r>
              <a:rPr lang="en-US" sz="2600" b="1" i="0" kern="0" spc="-50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Quanto mais conhece, melhor entrega. É um ciclo, não uma lista.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679516" y="1753208"/>
            <a:ext cx="1644630" cy="501630"/>
          </a:xfrm>
          <a:prstGeom prst="roundRect">
            <a:avLst>
              <a:gd name="adj" fmla="val 19621"/>
            </a:avLst>
          </a:prstGeom>
          <a:solidFill>
            <a:srgbClr val="FFFFFF"/>
          </a:solidFill>
          <a:ln w="6350">
            <a:solidFill>
              <a:srgbClr val="E2E1DC"/>
            </a:solidFill>
            <a:prstDash val="solid"/>
          </a:ln>
        </p:spPr>
        <p:txBody>
          <a:bodyPr wrap="square" lIns="428313" tIns="0" rIns="428313" bIns="0" rtlCol="0" anchor="ctr">
            <a:normAutofit/>
          </a:bodyPr>
          <a:lstStyle/>
          <a:p>
            <a:pPr marL="0" indent="0" algn="ctr">
              <a:lnSpc>
                <a:spcPts val="1320"/>
              </a:lnSpc>
              <a:buNone/>
            </a:pPr>
            <a:r>
              <a:rPr lang="en-US" sz="1100" b="1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Conhecer</a:t>
            </a:r>
            <a:endParaRPr lang="en-US" sz="1100" dirty="0"/>
          </a:p>
          <a:p>
            <a:pPr marL="0" indent="0" algn="ctr">
              <a:lnSpc>
                <a:spcPts val="1320"/>
              </a:lnSpc>
              <a:buNone/>
            </a:pPr>
            <a:r>
              <a:rPr lang="en-US" sz="1100" b="1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 mercado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489516" y="1753208"/>
            <a:ext cx="1644630" cy="501630"/>
          </a:xfrm>
          <a:prstGeom prst="roundRect">
            <a:avLst>
              <a:gd name="adj" fmla="val 19621"/>
            </a:avLst>
          </a:prstGeom>
          <a:solidFill>
            <a:srgbClr val="FFFFFF"/>
          </a:solidFill>
          <a:ln w="6350">
            <a:solidFill>
              <a:srgbClr val="E2E1DC"/>
            </a:solidFill>
            <a:prstDash val="solid"/>
          </a:ln>
        </p:spPr>
        <p:txBody>
          <a:bodyPr wrap="square" lIns="472663" tIns="0" rIns="472664" bIns="0" rtlCol="0" anchor="ctr">
            <a:normAutofit/>
          </a:bodyPr>
          <a:lstStyle/>
          <a:p>
            <a:pPr marL="0" indent="0" algn="ctr">
              <a:lnSpc>
                <a:spcPts val="1320"/>
              </a:lnSpc>
              <a:buNone/>
            </a:pPr>
            <a:r>
              <a:rPr lang="en-US" sz="1100" b="1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Entender</a:t>
            </a:r>
            <a:endParaRPr lang="en-US" sz="1100" dirty="0"/>
          </a:p>
          <a:p>
            <a:pPr marL="0" indent="0" algn="ctr">
              <a:lnSpc>
                <a:spcPts val="1320"/>
              </a:lnSpc>
              <a:buNone/>
            </a:pPr>
            <a:r>
              <a:rPr lang="en-US" sz="1100" b="1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as dores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299516" y="1753208"/>
            <a:ext cx="1644630" cy="501630"/>
          </a:xfrm>
          <a:prstGeom prst="roundRect">
            <a:avLst>
              <a:gd name="adj" fmla="val 19621"/>
            </a:avLst>
          </a:prstGeom>
          <a:solidFill>
            <a:srgbClr val="FFFFFF"/>
          </a:solidFill>
          <a:ln w="6350">
            <a:solidFill>
              <a:srgbClr val="E2E1DC"/>
            </a:solidFill>
            <a:prstDash val="solid"/>
          </a:ln>
        </p:spPr>
        <p:txBody>
          <a:bodyPr wrap="square" lIns="377889" tIns="0" rIns="377890" bIns="0" rtlCol="0" anchor="ctr">
            <a:normAutofit/>
          </a:bodyPr>
          <a:lstStyle/>
          <a:p>
            <a:pPr marL="0" indent="0" algn="ctr">
              <a:lnSpc>
                <a:spcPts val="1320"/>
              </a:lnSpc>
              <a:buNone/>
            </a:pPr>
            <a:r>
              <a:rPr lang="en-US" sz="1100" b="1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Adaptar</a:t>
            </a:r>
            <a:endParaRPr lang="en-US" sz="1100" dirty="0"/>
          </a:p>
          <a:p>
            <a:pPr marL="0" indent="0" algn="ctr">
              <a:lnSpc>
                <a:spcPts val="1320"/>
              </a:lnSpc>
              <a:buNone/>
            </a:pPr>
            <a:r>
              <a:rPr lang="en-US" sz="1100" b="1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 linguagem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9296341" y="4798033"/>
            <a:ext cx="1650980" cy="507980"/>
          </a:xfrm>
          <a:prstGeom prst="roundRect">
            <a:avLst>
              <a:gd name="adj" fmla="val 20001"/>
            </a:avLst>
          </a:prstGeom>
          <a:solidFill>
            <a:srgbClr val="E8A23A"/>
          </a:solidFill>
          <a:ln/>
        </p:spPr>
        <p:txBody>
          <a:bodyPr wrap="square" lIns="299470" tIns="0" rIns="299471" bIns="0" rtlCol="0" anchor="ctr">
            <a:normAutofit/>
          </a:bodyPr>
          <a:lstStyle/>
          <a:p>
            <a:pPr marL="0" indent="0" algn="ctr">
              <a:lnSpc>
                <a:spcPts val="1320"/>
              </a:lnSpc>
              <a:buNone/>
            </a:pPr>
            <a:r>
              <a:rPr lang="en-US" sz="1100" b="1" dirty="0">
                <a:solidFill>
                  <a:srgbClr val="14141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Entregar</a:t>
            </a:r>
            <a:endParaRPr lang="en-US" sz="1100" dirty="0"/>
          </a:p>
          <a:p>
            <a:pPr marL="0" indent="0" algn="ctr">
              <a:lnSpc>
                <a:spcPts val="1320"/>
              </a:lnSpc>
              <a:buNone/>
            </a:pPr>
            <a:r>
              <a:rPr lang="en-US" sz="1100" b="1" dirty="0">
                <a:solidFill>
                  <a:srgbClr val="14141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com qualidade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489516" y="4801208"/>
            <a:ext cx="1644630" cy="501630"/>
          </a:xfrm>
          <a:prstGeom prst="roundRect">
            <a:avLst>
              <a:gd name="adj" fmla="val 19621"/>
            </a:avLst>
          </a:prstGeom>
          <a:solidFill>
            <a:srgbClr val="FFFFFF"/>
          </a:solidFill>
          <a:ln w="6350">
            <a:solidFill>
              <a:srgbClr val="E2E1DC"/>
            </a:solidFill>
            <a:prstDash val="solid"/>
          </a:ln>
        </p:spPr>
        <p:txBody>
          <a:bodyPr wrap="square" lIns="339909" tIns="0" rIns="339909" bIns="0" rtlCol="0" anchor="ctr">
            <a:normAutofit/>
          </a:bodyPr>
          <a:lstStyle/>
          <a:p>
            <a:pPr marL="0" indent="0" algn="ctr">
              <a:lnSpc>
                <a:spcPts val="1320"/>
              </a:lnSpc>
              <a:buNone/>
            </a:pPr>
            <a:r>
              <a:rPr lang="en-US" sz="1100" b="1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Aprender</a:t>
            </a:r>
            <a:endParaRPr lang="en-US" sz="1100" dirty="0"/>
          </a:p>
          <a:p>
            <a:pPr marL="0" indent="0" algn="ctr">
              <a:lnSpc>
                <a:spcPts val="1320"/>
              </a:lnSpc>
              <a:buNone/>
            </a:pPr>
            <a:r>
              <a:rPr lang="en-US" sz="1100" b="1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com a prática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679516" y="4801208"/>
            <a:ext cx="1644630" cy="501630"/>
          </a:xfrm>
          <a:prstGeom prst="roundRect">
            <a:avLst>
              <a:gd name="adj" fmla="val 19621"/>
            </a:avLst>
          </a:prstGeom>
          <a:solidFill>
            <a:srgbClr val="FFFFFF"/>
          </a:solidFill>
          <a:ln w="6350">
            <a:solidFill>
              <a:srgbClr val="E2E1DC"/>
            </a:solidFill>
            <a:prstDash val="solid"/>
          </a:ln>
        </p:spPr>
        <p:txBody>
          <a:bodyPr wrap="square" lIns="288950" tIns="0" rIns="289010" bIns="0" rtlCol="0" anchor="ctr">
            <a:normAutofit/>
          </a:bodyPr>
          <a:lstStyle/>
          <a:p>
            <a:pPr marL="0" indent="0" algn="ctr">
              <a:lnSpc>
                <a:spcPts val="1320"/>
              </a:lnSpc>
              <a:buNone/>
            </a:pPr>
            <a:r>
              <a:rPr lang="en-US" sz="1100" b="1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Aprofundar a</a:t>
            </a:r>
            <a:endParaRPr lang="en-US" sz="1100" dirty="0"/>
          </a:p>
          <a:p>
            <a:pPr marL="0" indent="0" algn="ctr">
              <a:lnSpc>
                <a:spcPts val="1320"/>
              </a:lnSpc>
              <a:buNone/>
            </a:pPr>
            <a:r>
              <a:rPr lang="en-US" sz="1100" b="1" dirty="0">
                <a:solidFill>
                  <a:srgbClr val="17171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especialização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30785" y="3413696"/>
            <a:ext cx="1962150" cy="203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000" kern="0" spc="50" dirty="0">
                <a:solidFill>
                  <a:srgbClr val="8A8A8E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CICLO CONTÍNUO</a:t>
            </a:r>
            <a:endParaRPr lang="en-US" sz="1000" dirty="0"/>
          </a:p>
        </p:txBody>
      </p:sp>
      <p:pic>
        <p:nvPicPr>
          <p:cNvPr id="11" name="Image 0" descr="connector"/>
          <p:cNvPicPr>
            <a:picLocks noChangeAspect="1"/>
          </p:cNvPicPr>
          <p:nvPr/>
        </p:nvPicPr>
        <p:blipFill>
          <a:blip r:embed="rId3"/>
          <a:srcRect l="-19" r="-19"/>
          <a:stretch/>
        </p:blipFill>
        <p:spPr>
          <a:xfrm>
            <a:off x="3276541" y="1953220"/>
            <a:ext cx="2260580" cy="101560"/>
          </a:xfrm>
          <a:prstGeom prst="rect">
            <a:avLst/>
          </a:prstGeom>
        </p:spPr>
      </p:pic>
      <p:pic>
        <p:nvPicPr>
          <p:cNvPr id="12" name="Image 1" descr="connector"/>
          <p:cNvPicPr>
            <a:picLocks noChangeAspect="1"/>
          </p:cNvPicPr>
          <p:nvPr/>
        </p:nvPicPr>
        <p:blipFill>
          <a:blip r:embed="rId3"/>
          <a:srcRect l="-19" r="-19"/>
          <a:stretch/>
        </p:blipFill>
        <p:spPr>
          <a:xfrm>
            <a:off x="7086541" y="1953220"/>
            <a:ext cx="2260580" cy="101560"/>
          </a:xfrm>
          <a:prstGeom prst="rect">
            <a:avLst/>
          </a:prstGeom>
        </p:spPr>
      </p:pic>
      <p:pic>
        <p:nvPicPr>
          <p:cNvPr id="13" name="Image 2" descr="connector"/>
          <p:cNvPicPr>
            <a:picLocks noChangeAspect="1"/>
          </p:cNvPicPr>
          <p:nvPr/>
        </p:nvPicPr>
        <p:blipFill>
          <a:blip r:embed="rId4"/>
          <a:srcRect t="-19" b="-19"/>
          <a:stretch/>
        </p:blipFill>
        <p:spPr>
          <a:xfrm>
            <a:off x="10071021" y="2207233"/>
            <a:ext cx="101560" cy="2641580"/>
          </a:xfrm>
          <a:prstGeom prst="rect">
            <a:avLst/>
          </a:prstGeom>
        </p:spPr>
      </p:pic>
      <p:pic>
        <p:nvPicPr>
          <p:cNvPr id="14" name="Image 3" descr="connector"/>
          <p:cNvPicPr>
            <a:picLocks noChangeAspect="1"/>
          </p:cNvPicPr>
          <p:nvPr/>
        </p:nvPicPr>
        <p:blipFill>
          <a:blip r:embed="rId5"/>
          <a:srcRect l="-19" r="-19"/>
          <a:stretch/>
        </p:blipFill>
        <p:spPr>
          <a:xfrm>
            <a:off x="7086541" y="5001220"/>
            <a:ext cx="2260580" cy="101560"/>
          </a:xfrm>
          <a:prstGeom prst="rect">
            <a:avLst/>
          </a:prstGeom>
        </p:spPr>
      </p:pic>
      <p:pic>
        <p:nvPicPr>
          <p:cNvPr id="15" name="Image 4" descr="connector"/>
          <p:cNvPicPr>
            <a:picLocks noChangeAspect="1"/>
          </p:cNvPicPr>
          <p:nvPr/>
        </p:nvPicPr>
        <p:blipFill>
          <a:blip r:embed="rId5"/>
          <a:srcRect l="-19" r="-19"/>
          <a:stretch/>
        </p:blipFill>
        <p:spPr>
          <a:xfrm>
            <a:off x="3276541" y="5001220"/>
            <a:ext cx="2260580" cy="101560"/>
          </a:xfrm>
          <a:prstGeom prst="rect">
            <a:avLst/>
          </a:prstGeom>
        </p:spPr>
      </p:pic>
      <p:pic>
        <p:nvPicPr>
          <p:cNvPr id="16" name="Image 5" descr="connector"/>
          <p:cNvPicPr>
            <a:picLocks noChangeAspect="1"/>
          </p:cNvPicPr>
          <p:nvPr/>
        </p:nvPicPr>
        <p:blipFill>
          <a:blip r:embed="rId6"/>
          <a:srcRect t="-19" b="-19"/>
          <a:stretch/>
        </p:blipFill>
        <p:spPr>
          <a:xfrm>
            <a:off x="2451021" y="2207233"/>
            <a:ext cx="101560" cy="264158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414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780" y="812775"/>
            <a:ext cx="76200" cy="5029260"/>
          </a:xfrm>
          <a:prstGeom prst="roundRect">
            <a:avLst>
              <a:gd name="adj" fmla="val 33333"/>
            </a:avLst>
          </a:prstGeom>
          <a:solidFill>
            <a:srgbClr val="E8A23A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244560" y="812775"/>
            <a:ext cx="10438699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3000" b="1" i="0" kern="0" spc="-60" dirty="0">
                <a:solidFill>
                  <a:srgbClr val="F5F6F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 contador que se posiciona vai além da técnica.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247735" y="1489013"/>
            <a:ext cx="3287216" cy="1839059"/>
          </a:xfrm>
          <a:prstGeom prst="roundRect">
            <a:avLst>
              <a:gd name="adj" fmla="val 5352"/>
            </a:avLst>
          </a:prstGeom>
          <a:solidFill>
            <a:srgbClr val="1D1D20"/>
          </a:solidFill>
          <a:ln w="6350">
            <a:solidFill>
              <a:srgbClr val="2A2A2E"/>
            </a:solidFill>
            <a:prstDash val="solid"/>
          </a:ln>
        </p:spPr>
        <p:txBody>
          <a:bodyPr wrap="square" lIns="149607" tIns="149607" rIns="149607" bIns="149607" rtlCol="0" anchor="ctr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5F6F4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TÉCNICO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668282" y="1489013"/>
            <a:ext cx="3287216" cy="1839059"/>
          </a:xfrm>
          <a:prstGeom prst="roundRect">
            <a:avLst>
              <a:gd name="adj" fmla="val 5352"/>
            </a:avLst>
          </a:prstGeom>
          <a:solidFill>
            <a:srgbClr val="1D1D20"/>
          </a:solidFill>
          <a:ln w="6350">
            <a:solidFill>
              <a:srgbClr val="2A2A2E"/>
            </a:solidFill>
            <a:prstDash val="solid"/>
          </a:ln>
        </p:spPr>
        <p:txBody>
          <a:bodyPr wrap="square" lIns="149607" tIns="149607" rIns="149607" bIns="149607" rtlCol="0" anchor="ctr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5F6F4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COMUNICADOR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088829" y="1489013"/>
            <a:ext cx="3287216" cy="1839059"/>
          </a:xfrm>
          <a:prstGeom prst="roundRect">
            <a:avLst>
              <a:gd name="adj" fmla="val 5352"/>
            </a:avLst>
          </a:prstGeom>
          <a:solidFill>
            <a:srgbClr val="1D1D20"/>
          </a:solidFill>
          <a:ln w="6350">
            <a:solidFill>
              <a:srgbClr val="2A2A2E"/>
            </a:solidFill>
            <a:prstDash val="solid"/>
          </a:ln>
        </p:spPr>
        <p:txBody>
          <a:bodyPr wrap="square" lIns="149607" tIns="149607" rIns="149607" bIns="149607" rtlCol="0" anchor="ctr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5F6F4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CONSULTIVO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247735" y="3461395"/>
            <a:ext cx="3287216" cy="1839059"/>
          </a:xfrm>
          <a:prstGeom prst="roundRect">
            <a:avLst>
              <a:gd name="adj" fmla="val 5352"/>
            </a:avLst>
          </a:prstGeom>
          <a:solidFill>
            <a:srgbClr val="1D1D20"/>
          </a:solidFill>
          <a:ln w="6350">
            <a:solidFill>
              <a:srgbClr val="2A2A2E"/>
            </a:solidFill>
            <a:prstDash val="solid"/>
          </a:ln>
        </p:spPr>
        <p:txBody>
          <a:bodyPr wrap="square" lIns="149607" tIns="149607" rIns="149607" bIns="149607" rtlCol="0" anchor="ctr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5F6F4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RELACIONAL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668282" y="3461395"/>
            <a:ext cx="3287216" cy="1839059"/>
          </a:xfrm>
          <a:prstGeom prst="roundRect">
            <a:avLst>
              <a:gd name="adj" fmla="val 5352"/>
            </a:avLst>
          </a:prstGeom>
          <a:solidFill>
            <a:srgbClr val="1D1D20"/>
          </a:solidFill>
          <a:ln w="6350">
            <a:solidFill>
              <a:srgbClr val="2A2A2E"/>
            </a:solidFill>
            <a:prstDash val="solid"/>
          </a:ln>
        </p:spPr>
        <p:txBody>
          <a:bodyPr wrap="square" lIns="149607" tIns="149607" rIns="149607" bIns="149607" rtlCol="0" anchor="ctr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5F6F4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ESTRATÉGICO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085654" y="3458220"/>
            <a:ext cx="3293566" cy="1845409"/>
          </a:xfrm>
          <a:prstGeom prst="roundRect">
            <a:avLst>
              <a:gd name="adj" fmla="val 5506"/>
            </a:avLst>
          </a:prstGeom>
          <a:solidFill>
            <a:srgbClr val="E8A23A"/>
          </a:solidFill>
          <a:ln/>
        </p:spPr>
        <p:txBody>
          <a:bodyPr wrap="square" lIns="148042" tIns="148042" rIns="148042" bIns="148042" rtlCol="0" anchor="ctr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41416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GESTOR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244560" y="5557589"/>
            <a:ext cx="10438699" cy="309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B9BAB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Transformar técnica em compreensão, compreensão em decisão, decisão em valor.</a:t>
            </a:r>
            <a:endParaRPr lang="en-US" sz="1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1414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780" y="812775"/>
            <a:ext cx="76200" cy="5232440"/>
          </a:xfrm>
          <a:prstGeom prst="roundRect">
            <a:avLst>
              <a:gd name="adj" fmla="val 33333"/>
            </a:avLst>
          </a:prstGeom>
          <a:solidFill>
            <a:srgbClr val="E8A23A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244560" y="2662585"/>
            <a:ext cx="10947440" cy="638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30"/>
              </a:lnSpc>
              <a:buNone/>
            </a:pPr>
            <a:r>
              <a:rPr lang="en-US" sz="4600" b="1" i="0" kern="0" spc="-140" dirty="0">
                <a:solidFill>
                  <a:srgbClr val="F5F6F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Pelo que você quer ser lembrado?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1244560" y="3555318"/>
            <a:ext cx="9156680" cy="665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B9BAB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Se alguém pedir indicação de um contador que entende muito de ______, qual palavra você gostaria que completasse essa frase?</a:t>
            </a:r>
            <a:endParaRPr lang="en-US" sz="18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414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25000" y="289367"/>
            <a:ext cx="2667000" cy="2667000"/>
          </a:xfrm>
          <a:prstGeom prst="roundRect">
            <a:avLst>
              <a:gd name="adj" fmla="val 50000"/>
            </a:avLst>
          </a:prstGeom>
          <a:solidFill>
            <a:srgbClr val="FF4D2E">
              <a:alpha val="12000"/>
            </a:srgbClr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3" name="Shape 1"/>
          <p:cNvSpPr/>
          <p:nvPr/>
        </p:nvSpPr>
        <p:spPr>
          <a:xfrm>
            <a:off x="10166370" y="958850"/>
            <a:ext cx="1511300" cy="1511300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E8A23A">
                <a:alpha val="3500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812780" y="812775"/>
            <a:ext cx="9156680" cy="580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370"/>
              </a:lnSpc>
              <a:buNone/>
            </a:pPr>
            <a:r>
              <a:rPr lang="en-US" sz="4800" b="1" i="0" kern="0" spc="-75" dirty="0">
                <a:solidFill>
                  <a:srgbClr val="F5F6F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 que vai sustentar isso </a:t>
            </a:r>
            <a:r>
              <a:rPr lang="en-US" sz="4800" b="1" i="0" kern="0" spc="-75" dirty="0" err="1">
                <a:solidFill>
                  <a:srgbClr val="F5F6F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é</a:t>
            </a:r>
            <a:r>
              <a:rPr lang="en-US" sz="4800" b="1" i="0" kern="0" spc="-75" dirty="0">
                <a:solidFill>
                  <a:srgbClr val="F5F6F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 </a:t>
            </a:r>
            <a:r>
              <a:rPr lang="en-US" sz="4800" b="1" i="0" kern="0" spc="-75" dirty="0" err="1">
                <a:solidFill>
                  <a:srgbClr val="F5F6F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repetição</a:t>
            </a:r>
            <a:endParaRPr lang="en-US" sz="4800" dirty="0"/>
          </a:p>
        </p:txBody>
      </p:sp>
      <p:sp>
        <p:nvSpPr>
          <p:cNvPr id="5" name="Shape 3"/>
          <p:cNvSpPr/>
          <p:nvPr/>
        </p:nvSpPr>
        <p:spPr>
          <a:xfrm>
            <a:off x="812780" y="5981750"/>
            <a:ext cx="762000" cy="63460"/>
          </a:xfrm>
          <a:prstGeom prst="roundRect">
            <a:avLst>
              <a:gd name="adj" fmla="val 40025"/>
            </a:avLst>
          </a:prstGeom>
          <a:solidFill>
            <a:srgbClr val="E8A23A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6" name="Shape 4"/>
          <p:cNvSpPr/>
          <p:nvPr/>
        </p:nvSpPr>
        <p:spPr>
          <a:xfrm>
            <a:off x="1625560" y="5981750"/>
            <a:ext cx="762000" cy="63460"/>
          </a:xfrm>
          <a:prstGeom prst="roundRect">
            <a:avLst>
              <a:gd name="adj" fmla="val 40025"/>
            </a:avLst>
          </a:prstGeom>
          <a:solidFill>
            <a:srgbClr val="FF4D2E"/>
          </a:solidFill>
          <a:ln/>
        </p:spPr>
        <p:txBody>
          <a:bodyPr/>
          <a:lstStyle/>
          <a:p>
            <a:endParaRPr lang="es-ES_tradnl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F50FB6-C7A4-76C8-7C4A-0BC4BC464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7906358-693E-7746-3F07-2B9143360ADE}"/>
              </a:ext>
            </a:extLst>
          </p:cNvPr>
          <p:cNvSpPr/>
          <p:nvPr/>
        </p:nvSpPr>
        <p:spPr>
          <a:xfrm>
            <a:off x="9525000" y="0"/>
            <a:ext cx="2667000" cy="2667000"/>
          </a:xfrm>
          <a:prstGeom prst="roundRect">
            <a:avLst>
              <a:gd name="adj" fmla="val 50000"/>
            </a:avLst>
          </a:prstGeom>
          <a:solidFill>
            <a:srgbClr val="FF4D2E">
              <a:alpha val="12000"/>
            </a:srgbClr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8EC5E76A-5B36-311B-1826-029642DFCB8A}"/>
              </a:ext>
            </a:extLst>
          </p:cNvPr>
          <p:cNvSpPr/>
          <p:nvPr/>
        </p:nvSpPr>
        <p:spPr>
          <a:xfrm>
            <a:off x="10166370" y="958850"/>
            <a:ext cx="1511300" cy="1511300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E8A23A">
                <a:alpha val="35000"/>
              </a:srgbClr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3A25F9D-332D-1250-B601-3586CCD7B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780" y="812775"/>
            <a:ext cx="9156680" cy="580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370"/>
              </a:lnSpc>
              <a:buNone/>
            </a:pPr>
            <a:r>
              <a:rPr lang="en-US" sz="3800" b="1" i="0" kern="0" spc="-75" dirty="0">
                <a:solidFill>
                  <a:srgbClr val="F5F6F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 que vai sustentar isso é repetição.</a:t>
            </a:r>
            <a:endParaRPr lang="en-US" sz="380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C1AFA008-EC06-62E2-C549-4A8CB2B2815B}"/>
              </a:ext>
            </a:extLst>
          </p:cNvPr>
          <p:cNvSpPr/>
          <p:nvPr/>
        </p:nvSpPr>
        <p:spPr>
          <a:xfrm>
            <a:off x="812780" y="5981750"/>
            <a:ext cx="762000" cy="63460"/>
          </a:xfrm>
          <a:prstGeom prst="roundRect">
            <a:avLst>
              <a:gd name="adj" fmla="val 40025"/>
            </a:avLst>
          </a:prstGeom>
          <a:solidFill>
            <a:srgbClr val="E8A23A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ED0300A1-C47A-183C-ADDC-B3CEF5BACCEE}"/>
              </a:ext>
            </a:extLst>
          </p:cNvPr>
          <p:cNvSpPr/>
          <p:nvPr/>
        </p:nvSpPr>
        <p:spPr>
          <a:xfrm>
            <a:off x="1625560" y="5981750"/>
            <a:ext cx="762000" cy="63460"/>
          </a:xfrm>
          <a:prstGeom prst="roundRect">
            <a:avLst>
              <a:gd name="adj" fmla="val 40025"/>
            </a:avLst>
          </a:prstGeom>
          <a:solidFill>
            <a:srgbClr val="FF4D2E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3D7A8A53-55EB-85B3-CAC4-D99815ECF202}"/>
              </a:ext>
            </a:extLst>
          </p:cNvPr>
          <p:cNvSpPr txBox="1"/>
          <p:nvPr/>
        </p:nvSpPr>
        <p:spPr>
          <a:xfrm>
            <a:off x="711220" y="405648"/>
            <a:ext cx="10668000" cy="101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000" b="1">
                <a:solidFill>
                  <a:srgbClr val="0E0E0F"/>
                </a:solidFill>
                <a:latin typeface="Arial"/>
              </a:rPr>
              <a:t>Vamos continuar a conversa</a:t>
            </a:r>
          </a:p>
        </p:txBody>
      </p:sp>
      <p:sp>
        <p:nvSpPr>
          <p:cNvPr id="8" name="Rounded Rectangle 3">
            <a:extLst>
              <a:ext uri="{FF2B5EF4-FFF2-40B4-BE49-F238E27FC236}">
                <a16:creationId xmlns:a16="http://schemas.microsoft.com/office/drawing/2014/main" id="{0DC33409-7771-5BD5-F335-335B5B6649CB}"/>
              </a:ext>
            </a:extLst>
          </p:cNvPr>
          <p:cNvSpPr/>
          <p:nvPr/>
        </p:nvSpPr>
        <p:spPr>
          <a:xfrm>
            <a:off x="2208266" y="2222500"/>
            <a:ext cx="2667000" cy="26670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28575">
            <a:solidFill>
              <a:srgbClr val="C9C8C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6">
            <a:extLst>
              <a:ext uri="{FF2B5EF4-FFF2-40B4-BE49-F238E27FC236}">
                <a16:creationId xmlns:a16="http://schemas.microsoft.com/office/drawing/2014/main" id="{72B1C5D7-7135-075F-F539-AA7894A27E58}"/>
              </a:ext>
            </a:extLst>
          </p:cNvPr>
          <p:cNvSpPr/>
          <p:nvPr/>
        </p:nvSpPr>
        <p:spPr>
          <a:xfrm>
            <a:off x="6045220" y="2222500"/>
            <a:ext cx="2667000" cy="26670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28575">
            <a:solidFill>
              <a:srgbClr val="C9C8C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B919211B-A5EA-A4CA-CC41-D5151697EC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5323" y="2349557"/>
            <a:ext cx="2412886" cy="2412886"/>
          </a:xfrm>
          <a:prstGeom prst="rect">
            <a:avLst/>
          </a:prstGeom>
        </p:spPr>
      </p:pic>
      <p:pic>
        <p:nvPicPr>
          <p:cNvPr id="15" name="Picture 8" descr="foto-jessica.jpg">
            <a:extLst>
              <a:ext uri="{FF2B5EF4-FFF2-40B4-BE49-F238E27FC236}">
                <a16:creationId xmlns:a16="http://schemas.microsoft.com/office/drawing/2014/main" id="{9E690303-0F36-3D28-6E51-176333794F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5016" y="5088939"/>
            <a:ext cx="1333500" cy="1333500"/>
          </a:xfrm>
          <a:prstGeom prst="ellipse">
            <a:avLst/>
          </a:prstGeom>
          <a:ln w="38100">
            <a:solidFill>
              <a:srgbClr val="FFFFFF"/>
            </a:solidFill>
          </a:ln>
        </p:spPr>
      </p:pic>
      <p:pic>
        <p:nvPicPr>
          <p:cNvPr id="17" name="Image 0" descr="Foto de Cláudio Emanuell">
            <a:extLst>
              <a:ext uri="{FF2B5EF4-FFF2-40B4-BE49-F238E27FC236}">
                <a16:creationId xmlns:a16="http://schemas.microsoft.com/office/drawing/2014/main" id="{90EB1D3B-1206-1D24-B13C-D1BC5E9A5E4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11970" y="5090748"/>
            <a:ext cx="1333500" cy="1333500"/>
          </a:xfrm>
          <a:prstGeom prst="ellipse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EDF2CADD-AA59-AF49-09BB-7FBA011B2F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6356" y="2423748"/>
            <a:ext cx="2412886" cy="2412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632892"/>
      </p:ext>
    </p:extLst>
  </p:cSld>
  <p:clrMapOvr>
    <a:masterClrMapping/>
  </p:clrMapOvr>
</p:sld>
</file>

<file path=ppt/theme/theme1.xml><?xml version="1.0" encoding="utf-8"?>
<a:theme xmlns:a="http://schemas.openxmlformats.org/drawingml/2006/main" name="Contabilidade que se Posiciona — Webinar CRC">
  <a:themeElements>
    <a:clrScheme name="Contabilidade que se Posiciona — Webinar CRC">
      <a:dk1>
        <a:srgbClr val="17171A"/>
      </a:dk1>
      <a:lt1>
        <a:srgbClr val="FBFAF7"/>
      </a:lt1>
      <a:dk2>
        <a:srgbClr val="505051"/>
      </a:dk2>
      <a:lt2>
        <a:srgbClr val="E4E3E1"/>
      </a:lt2>
      <a:accent1>
        <a:srgbClr val="E8A23A"/>
      </a:accent1>
      <a:accent2>
        <a:srgbClr val="FF4D2E"/>
      </a:accent2>
      <a:accent3>
        <a:srgbClr val="FBD9CE"/>
      </a:accent3>
      <a:accent4>
        <a:srgbClr val="4A4A4E"/>
      </a:accent4>
      <a:accent5>
        <a:srgbClr val="B9BABE"/>
      </a:accent5>
      <a:accent6>
        <a:srgbClr val="8A8A8E"/>
      </a:accent6>
      <a:hlink>
        <a:srgbClr val="0563C1"/>
      </a:hlink>
      <a:folHlink>
        <a:srgbClr val="954F72"/>
      </a:folHlink>
    </a:clrScheme>
    <a:fontScheme name="Contabilidade que se Posiciona — Webinar CRC">
      <a:majorFont>
        <a:latin typeface="Archivo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chivo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1584</Words>
  <Application>Microsoft Macintosh PowerPoint</Application>
  <PresentationFormat>Widescreen</PresentationFormat>
  <Paragraphs>234</Paragraphs>
  <Slides>31</Slides>
  <Notes>31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31</vt:i4>
      </vt:variant>
    </vt:vector>
  </HeadingPairs>
  <TitlesOfParts>
    <vt:vector size="35" baseType="lpstr">
      <vt:lpstr>Archivo</vt:lpstr>
      <vt:lpstr>Arial</vt:lpstr>
      <vt:lpstr>IBM Plex Mono</vt:lpstr>
      <vt:lpstr>Contabilidade que se Posiciona — Webinar CRC</vt:lpstr>
      <vt:lpstr>Estratégias pra atrair e crescer no mercado da saúde</vt:lpstr>
      <vt:lpstr>Quem tá com você nessa conversa</vt:lpstr>
      <vt:lpstr>Eu não comecei especialista em saúde.</vt:lpstr>
      <vt:lpstr>2020: a pandemia virou a chave.</vt:lpstr>
      <vt:lpstr>A oportunidade apareceu: os psicólogos começaram a chegar.</vt:lpstr>
      <vt:lpstr>Essa história se repete, com nomes diferentes, em escritórios diferentes.</vt:lpstr>
      <vt:lpstr>O que vem antes do posicionamento?</vt:lpstr>
      <vt:lpstr>A evolução: atender é diferente de entender.</vt:lpstr>
      <vt:lpstr>Saúde não é um nicho só.</vt:lpstr>
      <vt:lpstr>Dono de escritório generalista vive apagando incêndio de assuntos diferentes.</vt:lpstr>
      <vt:lpstr>Não basta dominar a técnica. Cada público tem uma linguagem.</vt:lpstr>
      <vt:lpstr>Você não precisa nichar o escritório. Precisa sim segmentar a comunicação.</vt:lpstr>
      <vt:lpstr>Saber o problema antes acelera dois lugares, não um só.</vt:lpstr>
      <vt:lpstr>Posicionamento começa por observação.</vt:lpstr>
      <vt:lpstr>Posicionamento exige presença.</vt:lpstr>
      <vt:lpstr>Esteja onde o seu nicho já está.</vt:lpstr>
      <vt:lpstr>Aqui em Fortaleza, esse público já tem endereço</vt:lpstr>
      <vt:lpstr>A internet não cria especialização. Ela torna visível aquilo que você construiu.</vt:lpstr>
      <vt:lpstr>Posicionamento não é só estar na internet.</vt:lpstr>
      <vt:lpstr>Presença tem várias portas de entrada</vt:lpstr>
      <vt:lpstr>Posicionamento também é decisão estrutural.</vt:lpstr>
      <vt:lpstr>Entrega: especialização aparece dentro da empresa.</vt:lpstr>
      <vt:lpstr>Quem conhece o nicho antecipa o problema antes do cliente reclamar.</vt:lpstr>
      <vt:lpstr>Autoridade: posicionamento não é personagem.</vt:lpstr>
      <vt:lpstr>O medo de se posicionar tem base real.</vt:lpstr>
      <vt:lpstr>Sem fórmula pronta. Um caminho pra construir posicionamento.</vt:lpstr>
      <vt:lpstr>Quanto mais conhece, melhor entrega. É um ciclo, não uma lista.</vt:lpstr>
      <vt:lpstr>O contador que se posiciona vai além da técnica.</vt:lpstr>
      <vt:lpstr>Pelo que você quer ser lembrado?</vt:lpstr>
      <vt:lpstr>O que vai sustentar isso é repetição</vt:lpstr>
      <vt:lpstr>O que vai sustentar isso é repetição.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Contabilidade que se Posiciona — Webinar CRC</dc:title>
  <dc:subject/>
  <dc:creator/>
  <cp:lastModifiedBy>jéssica Duarte</cp:lastModifiedBy>
  <cp:revision>4</cp:revision>
  <dcterms:created xsi:type="dcterms:W3CDTF">2026-10-12T15:47:39Z</dcterms:created>
  <dcterms:modified xsi:type="dcterms:W3CDTF">2026-10-15T13:25:07Z</dcterms:modified>
</cp:coreProperties>
</file>