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7"/>
  </p:notesMasterIdLst>
  <p:sldIdLst>
    <p:sldId id="277" r:id="rId2"/>
    <p:sldId id="278" r:id="rId3"/>
    <p:sldId id="279" r:id="rId4"/>
    <p:sldId id="280" r:id="rId5"/>
    <p:sldId id="281" r:id="rId6"/>
    <p:sldId id="282" r:id="rId7"/>
    <p:sldId id="283" r:id="rId8"/>
    <p:sldId id="284" r:id="rId9"/>
    <p:sldId id="285" r:id="rId10"/>
    <p:sldId id="286" r:id="rId11"/>
    <p:sldId id="287" r:id="rId12"/>
    <p:sldId id="288" r:id="rId13"/>
    <p:sldId id="289" r:id="rId14"/>
    <p:sldId id="290" r:id="rId15"/>
    <p:sldId id="291" r:id="rId16"/>
    <p:sldId id="292" r:id="rId17"/>
    <p:sldId id="293" r:id="rId18"/>
    <p:sldId id="294" r:id="rId19"/>
    <p:sldId id="295" r:id="rId20"/>
    <p:sldId id="296" r:id="rId21"/>
    <p:sldId id="297" r:id="rId22"/>
    <p:sldId id="298" r:id="rId23"/>
    <p:sldId id="299" r:id="rId24"/>
    <p:sldId id="300" r:id="rId25"/>
    <p:sldId id="301" r:id="rId26"/>
  </p:sldIdLst>
  <p:sldSz cx="18288000" cy="10287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8" roundtripDataSignature="AMtx7miIPZA8mifFw8Uj6HxcpFZ2lr8D9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654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customschemas.google.com/relationships/presentationmetadata" Target="meta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AMBAS · 0:00–0:03. Boas-vindas, agradecer a presença, avisos de logística (chat aberto para perguntas, perguntas respondidas no final, gravação disponível depois). Apresentar o tema em uma frase: a contabilidade de uma OS não serve só para prestar contas, ela é ferramenta de gestão.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AMBAS · 0:03–0:05. Cada uma se apresenta em até 1 minuto, focando na experiência prática com OS. Luana: vivência como Superintendente de uma OS que gere contratos em vários municípios do Ceará. Benedita: [completar].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LUANA · 0:05. Mostrar o caminho: primeiro entender o contexto da OS, depois a contabilidade como controle, depois como ferramenta de decisão, e por fim governança. Reforçar que as perguntas ficam para os 15 minutos finais e podem ser enviadas pelo chat ao longo do webinar.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LUANA · 0:05–0:20. Objetivo do bloco: nivelar o público sobre o modelo OS e mostrar a virada de chave da contabilidade de registro para a contabilidade estratégica.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LUANA · ~4 min. Explicar o tripé: a OS é privada, mas o dinheiro é público, e por isso tudo o que ela faz precisa ser demonstrável. Citar a ADI 1923 (julgada pelo STF em 2015): o modelo é constitucional, mas a OS deve agir com impessoalidade, moralidade, publicidade e eficiência, inclusive em compras e contratações. Gancho: quem traduz essa exigência em números e evidências é a contabilidade.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LUANA · ~2 min. Frase de impacto. Pausa. Perguntar ao público (enquete ou chat): na sua instituição, a contabilidade participa das decisões ou só recebe os documentos depois? Comentar rapidamente as respostas.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LUANA · ~4 min. Não é trocar uma pela outra: a contabilidade estratégica depende de um registro impecável. Exemplo prático do ISV: [inserir um caso real em que um número contábil mudou uma decisão — ex.: renegociação de repasse, corte de custo, antecipação de provisão].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LUANA · ~4 min. Não ler cada norma: destacar que a OS vive sob dois conjuntos de regras ao mesmo tempo — as normas contábeis (CFC) e as regras do contrato/Tribunal de Contas. Muitos problemas nascem quando a contabilidade atende só um deles. Lembrar que a lei estadual/municipal de qualificação e o próprio contrato de gestão podem trazer exigências específicas (ex.: regulamento de compras, limites de despesa com pessoal). Transição: "Agora a Benedita vai mostrar como essas regras viram controle no dia a dia."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BENEDITA · 0:20–0:40. Objetivo do bloco: mostrar os controles contábeis que protegem a OS — segregação por contrato, reconhecimento correto dos repasses, prestação de contas e prevenção de glosas.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BENEDITA · ~5 min. Quando a OS gere vários contratos, misturar recursos é o erro mais caro: dificulta a prestação de contas e pode caracterizar desvio de finalidade. Explicar que o rateio do escritório central (custos administrativos compartilhados) só se sustenta com critério objetivo (ex.: proporção do repasse, de funcionários ou de área) e previsão no contrato. Mostrar como a segregação permite enxergar o resultado de cada unidade.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BENEDITA · ~5 min. Pela ITG 2002 (R1) e NBC TG 07, o recurso vinculado ao contrato é reconhecido no passivo quando recebido e vai para o resultado à medida que as despesas que ele financia são incorridas. Consequências práticas: (1) o resultado do contrato tende a zero, e um "superávit" alto costuma indicar erro de reconhecimento; (2) rendimentos de aplicação do recurso também pertencem ao contrato; (3) o saldo no fim do contrato pode ter de ser devolvido. Isso muda a leitura das demonstrações por gestores e conselheiros.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BENEDITA · ~5 min. Percorrer o fluxo com um exemplo concreto: uma compra de medicamentos — da cotação ao registro e à prestação de contas. Mostrar que erros no passo 1 (documento faltando, compra fora do regulamento) não se corrigem no passo 4. Prestação de contas boa é consequência de rotina, não de esforço concentrado no fim do mês ou do quadrimestre.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BENEDITA · ~5 min. Glosa é recurso que sai do caixa da OS e não volta — e, muitas vezes, precisa ser coberto com recurso próprio. Pedir ao público no chat: qual foi a glosa mais comum que vocês já enfrentaram? Comentar 1 ou 2 respostas. Transição para a Luana: "Até aqui falamos de proteger a OS. Agora a Luana mostra como usar esses mesmos números para decidir."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LUANA · 0:40–1:05. Objetivo do bloco: mostrar quatro usos estratégicos da contabilidade — custos, indicadores, orçamento e provisões — e fechar com o Método GPS Saúde como forma de organizar tudo isso.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LUANA · ~6 min. O custo unitário é o argumento técnico mais forte numa repactuação: mostra ao ente público quanto custa de fato entregar a meta contratada. Também revela unidades ou serviços deficitários e onde estão os desperdícios. Se houver, mostrar um exemplo real (anonimizado) de custo por paciente-dia de uma unidade: [inserir]. Mencionar que o Programa Nacional de Gestão de Custos (PNGC) do Ministério da Saúde é uma referência metodológica para o setor público.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LUANA · ~6 min. Poucos indicadores, olhados todo mês, valem mais que um relatório enorme lido uma vez por ano. Para cada indicador, dizer o que fazer quando ele piora (ex.: pessoal ÷ repasse subindo → rever escala e horas extras; prazo de pagamento aumentando → sinal de aperto de caixa). Sugerir apresentar esse painel na reunião mensal da diretoria e no conselho.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LUANA · ~5 min. Muitos contratos preveem parte do repasse vinculada ao cumprimento de metas quantitativas e qualitativas. A contabilidade precisa conversar com o setor de produção/qualidade: meta não cumprida vira desconto, que vira problema de caixa. Lembrar que o histórico de custos é decisivo na hora de elaborar propostas para novos chamamentos públicos — preço abaixo do custo real compromete o contrato inteiro.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LUANA · ~4 min. Este é, na prática, um dos maiores riscos de uma OS: o contrato termina (ou é rescindido) e a entidade precisa pagar as verbas rescisórias de toda a equipe. Se a provisão só existe no papel, a conta cai sobre a OS. Comentar a importância de prever isso no plano de trabalho e de discutir com o ente público, desde o início, quem arca com as verbas na desmobilização.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LUANA · ~4 min. Apresentar o método como um mapa: a contabilidade alimenta as três dimensões. Governança precisa de informação confiável; performance precisa de custo e indicador; sustentabilidade precisa de provisão e caixa. Transição para a Benedita: "E para que isso funcione, alguém precisa olhar esses números com independência — é o tema da Benedita."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BENEDITA · 1:05–1:15. Objetivo do bloco: mostrar quem garante que os números são confiáveis e deixar um checklist prático para o público aplicar na própria instituição.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BENEDITA · ~5 min. A contabilidade é a fonte de informação de todas essas instâncias. Conselho que recebe demonstração atrasada ou incompreensível não governa — apenas homologa. Comentar segregação de funções (quem compra não paga; quem paga não concilia) e alçadas de aprovação. Transparência: verificar o que a lei de qualificação e o contrato exigem publicar.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BENEDITA · ~5 min. Convidar o público a fazer um autodiagnóstico: quantos desses 8 itens a sua OS já pratica? Pedir que respondam no chat com o número (de 0 a 8). Comentar o resultado geral. Sugerir que o slide seja salvo como roteiro para a próxima reunião de diretoria.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AMBAS · 1:15–1:18. Sugestão: Luana fala a mensagem 1 e 3, Benedita a 2 (ou alternar). Ser breve: são as frases que o público deve lembrar.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AMBAS · 1:18–1:28. Combinar antes quem modera o chat. Sugestão: Benedita lê as perguntas e direciona; Luana responde as de custos, estratégia e orçamento; Benedita as de controle, prestação de contas e governança. Ter 2 ou 3 perguntas "reserva" para o caso de o chat estar parado (ex.: "Como começar a apurar custos numa OS pequena?"; "O que fazer com o saldo do contrato no fim do ano?").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AMBAS · 1:28–1:30. Agradecer, informar onde a gravação e os slides ficarão disponíveis, e convidar para os canais de contato. Se houver próximo evento ou material complementar, anunciar aqui.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9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9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1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1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12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3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3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13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3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1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5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5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5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1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6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6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7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8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8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17978" y="2250000"/>
            <a:ext cx="14298000" cy="50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2400" b="1" i="0">
                <a:solidFill>
                  <a:srgbClr val="2980B9"/>
                </a:solidFill>
                <a:latin typeface="Arial"/>
              </a:rPr>
              <a:t>WEBINAR · [DATA DO EVENTO]</a:t>
            </a:r>
          </a:p>
        </p:txBody>
      </p:sp>
      <p:sp>
        <p:nvSpPr>
          <p:cNvPr id="3" name="Título"/>
          <p:cNvSpPr txBox="1"/>
          <p:nvPr/>
        </p:nvSpPr>
        <p:spPr>
          <a:xfrm>
            <a:off x="1570627" y="2950000"/>
            <a:ext cx="15461100" cy="200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5000" b="1" i="1">
                <a:solidFill>
                  <a:srgbClr val="0E2654"/>
                </a:solidFill>
                <a:latin typeface="Arial"/>
              </a:rPr>
              <a:t>A contabilidade como estratégia</a:t>
            </a:r>
          </a:p>
          <a:p>
            <a:pPr algn="ctr">
              <a:spcAft>
                <a:spcPts val="0"/>
              </a:spcAft>
            </a:pPr>
            <a:r>
              <a:rPr sz="5000" b="1" i="1">
                <a:solidFill>
                  <a:srgbClr val="0E2654"/>
                </a:solidFill>
                <a:latin typeface="Arial"/>
              </a:rPr>
              <a:t>na gestão de uma OS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400300" y="5000000"/>
            <a:ext cx="14187488" cy="80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3000" b="0" i="1">
                <a:solidFill>
                  <a:srgbClr val="1F2D3D"/>
                </a:solidFill>
                <a:latin typeface="Arial"/>
              </a:rPr>
              <a:t>Da prestação de contas à tomada de decisão em Organizações Sociais de Saúde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00000" y="6600000"/>
            <a:ext cx="5500000" cy="130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2800" b="1" i="0">
                <a:solidFill>
                  <a:srgbClr val="0E2654"/>
                </a:solidFill>
                <a:latin typeface="Arial"/>
              </a:rPr>
              <a:t>Luana de Araújo</a:t>
            </a:r>
          </a:p>
          <a:p>
            <a:pPr algn="ctr">
              <a:spcAft>
                <a:spcPts val="0"/>
              </a:spcAft>
            </a:pPr>
            <a:r>
              <a:rPr sz="2200" b="0" i="0">
                <a:solidFill>
                  <a:srgbClr val="1F2D3D"/>
                </a:solidFill>
                <a:latin typeface="Arial"/>
              </a:rPr>
              <a:t>Contadora · Superintendente do ISV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400000" y="6600000"/>
            <a:ext cx="5500000" cy="130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2800" b="1" i="0">
                <a:solidFill>
                  <a:srgbClr val="0E2654"/>
                </a:solidFill>
                <a:latin typeface="Arial"/>
              </a:rPr>
              <a:t>Benedita Vieira</a:t>
            </a:r>
          </a:p>
          <a:p>
            <a:pPr algn="ctr">
              <a:spcAft>
                <a:spcPts val="0"/>
              </a:spcAft>
            </a:pPr>
            <a:r>
              <a:rPr sz="2200" b="0" i="0">
                <a:solidFill>
                  <a:srgbClr val="1F2D3D"/>
                </a:solidFill>
                <a:latin typeface="Arial"/>
              </a:rPr>
              <a:t>Contadora – Especialista em Auditoria pela UFC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8" name="Google Shape;108;p4"/>
          <p:cNvGrpSpPr/>
          <p:nvPr/>
        </p:nvGrpSpPr>
        <p:grpSpPr>
          <a:xfrm rot="5400000">
            <a:off x="825980" y="1220306"/>
            <a:ext cx="1301039" cy="752726"/>
            <a:chOff x="0" y="0"/>
            <a:chExt cx="1734718" cy="1003635"/>
          </a:xfrm>
        </p:grpSpPr>
        <p:sp>
          <p:nvSpPr>
            <p:cNvPr id="109" name="Google Shape;109;p4"/>
            <p:cNvSpPr/>
            <p:nvPr/>
          </p:nvSpPr>
          <p:spPr>
            <a:xfrm>
              <a:off x="731083" y="0"/>
              <a:ext cx="1003635" cy="1003635"/>
            </a:xfrm>
            <a:custGeom>
              <a:avLst/>
              <a:gdLst/>
              <a:ahLst/>
              <a:cxnLst/>
              <a:rect l="l" t="t" r="r" b="b"/>
              <a:pathLst>
                <a:path w="1003635" h="1003635" extrusionOk="0">
                  <a:moveTo>
                    <a:pt x="0" y="0"/>
                  </a:moveTo>
                  <a:lnTo>
                    <a:pt x="1003634" y="0"/>
                  </a:lnTo>
                  <a:lnTo>
                    <a:pt x="1003634" y="1003635"/>
                  </a:lnTo>
                  <a:lnTo>
                    <a:pt x="0" y="10036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" name="Google Shape;110;p4"/>
            <p:cNvSpPr/>
            <p:nvPr/>
          </p:nvSpPr>
          <p:spPr>
            <a:xfrm rot="10800000">
              <a:off x="0" y="0"/>
              <a:ext cx="1003635" cy="1003635"/>
            </a:xfrm>
            <a:custGeom>
              <a:avLst/>
              <a:gdLst/>
              <a:ahLst/>
              <a:cxnLst/>
              <a:rect l="l" t="t" r="r" b="b"/>
              <a:pathLst>
                <a:path w="1003635" h="1003635" extrusionOk="0">
                  <a:moveTo>
                    <a:pt x="1003635" y="1003635"/>
                  </a:moveTo>
                  <a:lnTo>
                    <a:pt x="0" y="1003635"/>
                  </a:lnTo>
                  <a:lnTo>
                    <a:pt x="0" y="0"/>
                  </a:lnTo>
                  <a:lnTo>
                    <a:pt x="1003635" y="0"/>
                  </a:lnTo>
                  <a:lnTo>
                    <a:pt x="1003635" y="1003635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1" name="Título"/>
          <p:cNvSpPr txBox="1"/>
          <p:nvPr/>
        </p:nvSpPr>
        <p:spPr>
          <a:xfrm>
            <a:off x="2117978" y="1050000"/>
            <a:ext cx="14298000" cy="110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3200" b="1" i="1">
                <a:solidFill>
                  <a:srgbClr val="0E2654"/>
                </a:solidFill>
                <a:latin typeface="Arial"/>
              </a:rPr>
              <a:t>As apresentadoras</a:t>
            </a:r>
          </a:p>
        </p:txBody>
      </p:sp>
      <p:sp>
        <p:nvSpPr>
          <p:cNvPr id="112" name="Rectangle 111"/>
          <p:cNvSpPr/>
          <p:nvPr/>
        </p:nvSpPr>
        <p:spPr>
          <a:xfrm>
            <a:off x="2117978" y="2450000"/>
            <a:ext cx="6950000" cy="900000"/>
          </a:xfrm>
          <a:prstGeom prst="rect">
            <a:avLst/>
          </a:prstGeom>
          <a:solidFill>
            <a:srgbClr val="2C3E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50000" tIns="125000" rIns="250000" bIns="125000" rtlCol="0" anchor="ctr"/>
          <a:lstStyle/>
          <a:p>
            <a:pPr algn="l"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Arial"/>
              </a:rPr>
              <a:t>Luana de Araújo</a:t>
            </a:r>
          </a:p>
        </p:txBody>
      </p:sp>
      <p:sp>
        <p:nvSpPr>
          <p:cNvPr id="113" name="Rectangle 112"/>
          <p:cNvSpPr/>
          <p:nvPr/>
        </p:nvSpPr>
        <p:spPr>
          <a:xfrm>
            <a:off x="2117978" y="3350000"/>
            <a:ext cx="6950000" cy="3700000"/>
          </a:xfrm>
          <a:prstGeom prst="rect">
            <a:avLst/>
          </a:prstGeom>
          <a:solidFill>
            <a:srgbClr val="E8F1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50000" tIns="125000" rIns="250000" bIns="125000" rtlCol="0" anchor="t"/>
          <a:lstStyle/>
          <a:p>
            <a:pPr algn="just">
              <a:spcAft>
                <a:spcPts val="1000"/>
              </a:spcAft>
            </a:pPr>
            <a:r>
              <a:rPr sz="2200" b="0" i="0" dirty="0">
                <a:solidFill>
                  <a:srgbClr val="1F2D3D"/>
                </a:solidFill>
                <a:latin typeface="Arial"/>
              </a:rPr>
              <a:t>Contadora</a:t>
            </a:r>
            <a:r>
              <a:rPr lang="pt-BR" sz="2200" b="0" i="0" dirty="0">
                <a:solidFill>
                  <a:srgbClr val="1F2D3D"/>
                </a:solidFill>
                <a:latin typeface="Arial"/>
              </a:rPr>
              <a:t>, C</a:t>
            </a:r>
            <a:r>
              <a:rPr sz="2200" b="0" i="0" dirty="0" err="1">
                <a:solidFill>
                  <a:srgbClr val="1F2D3D"/>
                </a:solidFill>
                <a:latin typeface="Arial"/>
              </a:rPr>
              <a:t>onsultora</a:t>
            </a:r>
            <a:r>
              <a:rPr sz="2200" b="0" i="0" dirty="0">
                <a:solidFill>
                  <a:srgbClr val="1F2D3D"/>
                </a:solidFill>
                <a:latin typeface="Arial"/>
              </a:rPr>
              <a:t> </a:t>
            </a:r>
            <a:r>
              <a:rPr sz="2200" b="0" i="0" dirty="0" err="1">
                <a:solidFill>
                  <a:srgbClr val="1F2D3D"/>
                </a:solidFill>
                <a:latin typeface="Arial"/>
              </a:rPr>
              <a:t>em</a:t>
            </a:r>
            <a:r>
              <a:rPr sz="2200" b="0" i="0" dirty="0">
                <a:solidFill>
                  <a:srgbClr val="1F2D3D"/>
                </a:solidFill>
                <a:latin typeface="Arial"/>
              </a:rPr>
              <a:t> </a:t>
            </a:r>
            <a:r>
              <a:rPr sz="2200" b="0" i="0" dirty="0" err="1">
                <a:solidFill>
                  <a:srgbClr val="1F2D3D"/>
                </a:solidFill>
                <a:latin typeface="Arial"/>
              </a:rPr>
              <a:t>gestão</a:t>
            </a:r>
            <a:r>
              <a:rPr sz="2200" b="0" i="0" dirty="0">
                <a:solidFill>
                  <a:srgbClr val="1F2D3D"/>
                </a:solidFill>
                <a:latin typeface="Arial"/>
              </a:rPr>
              <a:t> </a:t>
            </a:r>
            <a:r>
              <a:rPr sz="2200" b="0" i="0" dirty="0" err="1">
                <a:solidFill>
                  <a:srgbClr val="1F2D3D"/>
                </a:solidFill>
                <a:latin typeface="Arial"/>
              </a:rPr>
              <a:t>estratégica</a:t>
            </a:r>
            <a:r>
              <a:rPr lang="pt-BR" sz="2200" b="0" i="0" dirty="0">
                <a:solidFill>
                  <a:srgbClr val="1F2D3D"/>
                </a:solidFill>
                <a:latin typeface="Arial"/>
              </a:rPr>
              <a:t>, Conselheira Consultiva,</a:t>
            </a:r>
            <a:r>
              <a:rPr lang="pt-BR" sz="2200" dirty="0">
                <a:solidFill>
                  <a:srgbClr val="1F2D3D"/>
                </a:solidFill>
                <a:latin typeface="Arial"/>
              </a:rPr>
              <a:t> </a:t>
            </a:r>
            <a:r>
              <a:rPr sz="2200" b="0" i="0" dirty="0" err="1">
                <a:solidFill>
                  <a:srgbClr val="1F2D3D"/>
                </a:solidFill>
                <a:latin typeface="Arial"/>
              </a:rPr>
              <a:t>Superintendente</a:t>
            </a:r>
            <a:r>
              <a:rPr sz="2200" b="0" i="0" dirty="0">
                <a:solidFill>
                  <a:srgbClr val="1F2D3D"/>
                </a:solidFill>
                <a:latin typeface="Arial"/>
              </a:rPr>
              <a:t> do Instituto São Vicente (ISV)</a:t>
            </a:r>
            <a:r>
              <a:rPr lang="pt-BR" sz="2200" b="0" i="0" dirty="0">
                <a:solidFill>
                  <a:srgbClr val="1F2D3D"/>
                </a:solidFill>
                <a:latin typeface="Arial"/>
              </a:rPr>
              <a:t> </a:t>
            </a:r>
            <a:r>
              <a:rPr sz="2200" b="0" i="0" dirty="0" err="1">
                <a:solidFill>
                  <a:srgbClr val="1F2D3D"/>
                </a:solidFill>
                <a:latin typeface="Arial"/>
              </a:rPr>
              <a:t>Perita</a:t>
            </a:r>
            <a:r>
              <a:rPr sz="2200" b="0" i="0" dirty="0">
                <a:solidFill>
                  <a:srgbClr val="1F2D3D"/>
                </a:solidFill>
                <a:latin typeface="Arial"/>
              </a:rPr>
              <a:t> </a:t>
            </a:r>
            <a:r>
              <a:rPr sz="2200" b="0" i="0" dirty="0" err="1">
                <a:solidFill>
                  <a:srgbClr val="1F2D3D"/>
                </a:solidFill>
                <a:latin typeface="Arial"/>
              </a:rPr>
              <a:t>contábil</a:t>
            </a:r>
            <a:r>
              <a:rPr sz="2200" b="0" i="0" dirty="0">
                <a:solidFill>
                  <a:srgbClr val="1F2D3D"/>
                </a:solidFill>
                <a:latin typeface="Arial"/>
              </a:rPr>
              <a:t> (TJCE) · CRC-CE</a:t>
            </a:r>
            <a:r>
              <a:rPr lang="pt-BR" sz="2200" dirty="0">
                <a:solidFill>
                  <a:srgbClr val="1F2D3D"/>
                </a:solidFill>
                <a:latin typeface="Arial"/>
              </a:rPr>
              <a:t>. </a:t>
            </a:r>
            <a:r>
              <a:rPr sz="2200" b="0" i="0" dirty="0" err="1">
                <a:solidFill>
                  <a:srgbClr val="1F2D3D"/>
                </a:solidFill>
                <a:latin typeface="Arial"/>
              </a:rPr>
              <a:t>Criadora</a:t>
            </a:r>
            <a:r>
              <a:rPr sz="2200" b="0" i="0" dirty="0">
                <a:solidFill>
                  <a:srgbClr val="1F2D3D"/>
                </a:solidFill>
                <a:latin typeface="Arial"/>
              </a:rPr>
              <a:t> do </a:t>
            </a:r>
            <a:r>
              <a:rPr sz="2200" b="0" i="0" dirty="0" err="1">
                <a:solidFill>
                  <a:srgbClr val="1F2D3D"/>
                </a:solidFill>
                <a:latin typeface="Arial"/>
              </a:rPr>
              <a:t>Método</a:t>
            </a:r>
            <a:r>
              <a:rPr sz="2200" b="0" i="0" dirty="0">
                <a:solidFill>
                  <a:srgbClr val="1F2D3D"/>
                </a:solidFill>
                <a:latin typeface="Arial"/>
              </a:rPr>
              <a:t> GPS </a:t>
            </a:r>
            <a:r>
              <a:rPr sz="2200" b="0" i="0" dirty="0" err="1">
                <a:solidFill>
                  <a:srgbClr val="1F2D3D"/>
                </a:solidFill>
                <a:latin typeface="Arial"/>
              </a:rPr>
              <a:t>Saúde</a:t>
            </a:r>
            <a:r>
              <a:rPr lang="pt-BR" sz="2200" b="0" i="0" dirty="0">
                <a:solidFill>
                  <a:srgbClr val="1F2D3D"/>
                </a:solidFill>
                <a:latin typeface="Arial"/>
              </a:rPr>
              <a:t>. Mais de 15 anos de Experiencia no Terceiro Setor.</a:t>
            </a:r>
            <a:endParaRPr sz="2200" b="0" i="0" dirty="0">
              <a:solidFill>
                <a:srgbClr val="1F2D3D"/>
              </a:solidFill>
              <a:latin typeface="Arial"/>
            </a:endParaRPr>
          </a:p>
        </p:txBody>
      </p:sp>
      <p:sp>
        <p:nvSpPr>
          <p:cNvPr id="114" name="Rectangle 113"/>
          <p:cNvSpPr/>
          <p:nvPr/>
        </p:nvSpPr>
        <p:spPr>
          <a:xfrm>
            <a:off x="9465978" y="2450000"/>
            <a:ext cx="6950000" cy="900000"/>
          </a:xfrm>
          <a:prstGeom prst="rect">
            <a:avLst/>
          </a:prstGeom>
          <a:solidFill>
            <a:srgbClr val="2C3E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50000" tIns="125000" rIns="250000" bIns="125000" rtlCol="0" anchor="ctr"/>
          <a:lstStyle/>
          <a:p>
            <a:pPr algn="l"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Arial"/>
              </a:rPr>
              <a:t>Benedita Vieira</a:t>
            </a:r>
          </a:p>
        </p:txBody>
      </p:sp>
      <p:sp>
        <p:nvSpPr>
          <p:cNvPr id="115" name="Rectangle 114"/>
          <p:cNvSpPr/>
          <p:nvPr/>
        </p:nvSpPr>
        <p:spPr>
          <a:xfrm>
            <a:off x="9465978" y="3350000"/>
            <a:ext cx="6950000" cy="3700000"/>
          </a:xfrm>
          <a:prstGeom prst="rect">
            <a:avLst/>
          </a:prstGeom>
          <a:solidFill>
            <a:srgbClr val="E8F1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50000" tIns="125000" rIns="250000" bIns="125000" rtlCol="0" anchor="t"/>
          <a:lstStyle/>
          <a:p>
            <a:pPr algn="just">
              <a:spcAft>
                <a:spcPts val="1000"/>
              </a:spcAft>
            </a:pPr>
            <a:r>
              <a:rPr sz="2200" b="0" i="0" dirty="0">
                <a:solidFill>
                  <a:srgbClr val="1F2D3D"/>
                </a:solidFill>
                <a:latin typeface="Arial"/>
              </a:rPr>
              <a:t>Contadora, </a:t>
            </a:r>
            <a:r>
              <a:rPr sz="2200" b="0" i="0" dirty="0" err="1">
                <a:solidFill>
                  <a:srgbClr val="1F2D3D"/>
                </a:solidFill>
                <a:latin typeface="Arial"/>
              </a:rPr>
              <a:t>Especialista</a:t>
            </a:r>
            <a:r>
              <a:rPr sz="2200" b="0" i="0" dirty="0">
                <a:solidFill>
                  <a:srgbClr val="1F2D3D"/>
                </a:solidFill>
                <a:latin typeface="Arial"/>
              </a:rPr>
              <a:t> </a:t>
            </a:r>
            <a:r>
              <a:rPr sz="2200" b="0" i="0" dirty="0" err="1">
                <a:solidFill>
                  <a:srgbClr val="1F2D3D"/>
                </a:solidFill>
                <a:latin typeface="Arial"/>
              </a:rPr>
              <a:t>em</a:t>
            </a:r>
            <a:r>
              <a:rPr sz="2200" b="0" i="0" dirty="0">
                <a:solidFill>
                  <a:srgbClr val="1F2D3D"/>
                </a:solidFill>
                <a:latin typeface="Arial"/>
              </a:rPr>
              <a:t> Auditoria pela UFC</a:t>
            </a:r>
          </a:p>
          <a:p>
            <a:pPr algn="just">
              <a:spcAft>
                <a:spcPts val="1000"/>
              </a:spcAft>
            </a:pPr>
            <a:r>
              <a:rPr sz="2200" b="0" i="0" dirty="0">
                <a:solidFill>
                  <a:srgbClr val="1F2D3D"/>
                </a:solidFill>
                <a:latin typeface="Arial"/>
              </a:rPr>
              <a:t>Contadora da </a:t>
            </a:r>
            <a:r>
              <a:rPr sz="2200" b="0" i="0" dirty="0" err="1">
                <a:solidFill>
                  <a:srgbClr val="1F2D3D"/>
                </a:solidFill>
                <a:latin typeface="Arial"/>
              </a:rPr>
              <a:t>Cáritas</a:t>
            </a:r>
            <a:r>
              <a:rPr sz="2200" b="0" i="0" dirty="0">
                <a:solidFill>
                  <a:srgbClr val="1F2D3D"/>
                </a:solidFill>
                <a:latin typeface="Arial"/>
              </a:rPr>
              <a:t> Brasileira Regional Ceará e </a:t>
            </a:r>
            <a:r>
              <a:rPr sz="2200" b="0" i="0" dirty="0" err="1">
                <a:solidFill>
                  <a:srgbClr val="1F2D3D"/>
                </a:solidFill>
                <a:latin typeface="Arial"/>
              </a:rPr>
              <a:t>Sócia</a:t>
            </a:r>
            <a:r>
              <a:rPr sz="2200" b="0" i="0" dirty="0">
                <a:solidFill>
                  <a:srgbClr val="1F2D3D"/>
                </a:solidFill>
                <a:latin typeface="Arial"/>
              </a:rPr>
              <a:t> </a:t>
            </a:r>
            <a:r>
              <a:rPr sz="2200" b="0" i="0" dirty="0" err="1">
                <a:solidFill>
                  <a:srgbClr val="1F2D3D"/>
                </a:solidFill>
                <a:latin typeface="Arial"/>
              </a:rPr>
              <a:t>fundadora</a:t>
            </a:r>
            <a:r>
              <a:rPr sz="2200" b="0" i="0" dirty="0">
                <a:solidFill>
                  <a:srgbClr val="1F2D3D"/>
                </a:solidFill>
                <a:latin typeface="Arial"/>
              </a:rPr>
              <a:t> da BG </a:t>
            </a:r>
            <a:r>
              <a:rPr sz="2200" b="0" i="0" dirty="0" err="1">
                <a:solidFill>
                  <a:srgbClr val="1F2D3D"/>
                </a:solidFill>
                <a:latin typeface="Arial"/>
              </a:rPr>
              <a:t>Assessoria</a:t>
            </a:r>
            <a:r>
              <a:rPr sz="2200" b="0" i="0" dirty="0">
                <a:solidFill>
                  <a:srgbClr val="1F2D3D"/>
                </a:solidFill>
                <a:latin typeface="Arial"/>
              </a:rPr>
              <a:t> </a:t>
            </a:r>
            <a:r>
              <a:rPr sz="2200" b="0" i="0" dirty="0" err="1">
                <a:solidFill>
                  <a:srgbClr val="1F2D3D"/>
                </a:solidFill>
                <a:latin typeface="Arial"/>
              </a:rPr>
              <a:t>Contábil</a:t>
            </a:r>
            <a:endParaRPr sz="2200" b="0" i="0" dirty="0">
              <a:solidFill>
                <a:srgbClr val="1F2D3D"/>
              </a:solidFill>
              <a:latin typeface="Arial"/>
            </a:endParaRPr>
          </a:p>
          <a:p>
            <a:pPr algn="just">
              <a:spcAft>
                <a:spcPts val="1000"/>
              </a:spcAft>
            </a:pPr>
            <a:r>
              <a:rPr sz="2200" b="0" i="0" dirty="0" err="1">
                <a:solidFill>
                  <a:srgbClr val="1F2D3D"/>
                </a:solidFill>
                <a:latin typeface="Arial"/>
              </a:rPr>
              <a:t>Trabalha</a:t>
            </a:r>
            <a:r>
              <a:rPr sz="2200" b="0" i="0" dirty="0">
                <a:solidFill>
                  <a:srgbClr val="1F2D3D"/>
                </a:solidFill>
                <a:latin typeface="Arial"/>
              </a:rPr>
              <a:t> com Terceiro </a:t>
            </a:r>
            <a:r>
              <a:rPr sz="2200" b="0" i="0" dirty="0" err="1">
                <a:solidFill>
                  <a:srgbClr val="1F2D3D"/>
                </a:solidFill>
                <a:latin typeface="Arial"/>
              </a:rPr>
              <a:t>Setor</a:t>
            </a:r>
            <a:r>
              <a:rPr sz="2200" b="0" i="0" dirty="0">
                <a:solidFill>
                  <a:srgbClr val="1F2D3D"/>
                </a:solidFill>
                <a:latin typeface="Arial"/>
              </a:rPr>
              <a:t> </a:t>
            </a:r>
            <a:r>
              <a:rPr sz="2200" b="0" i="0" dirty="0" err="1">
                <a:solidFill>
                  <a:srgbClr val="1F2D3D"/>
                </a:solidFill>
                <a:latin typeface="Arial"/>
              </a:rPr>
              <a:t>há</a:t>
            </a:r>
            <a:r>
              <a:rPr sz="2200" b="0" i="0" dirty="0">
                <a:solidFill>
                  <a:srgbClr val="1F2D3D"/>
                </a:solidFill>
                <a:latin typeface="Arial"/>
              </a:rPr>
              <a:t> </a:t>
            </a:r>
            <a:r>
              <a:rPr sz="2200" b="0" i="0" dirty="0" err="1">
                <a:solidFill>
                  <a:srgbClr val="1F2D3D"/>
                </a:solidFill>
                <a:latin typeface="Arial"/>
              </a:rPr>
              <a:t>mais</a:t>
            </a:r>
            <a:r>
              <a:rPr sz="2200" b="0" i="0" dirty="0">
                <a:solidFill>
                  <a:srgbClr val="1F2D3D"/>
                </a:solidFill>
                <a:latin typeface="Arial"/>
              </a:rPr>
              <a:t> de 20 </a:t>
            </a:r>
            <a:r>
              <a:rPr sz="2200" b="0" i="0" dirty="0" err="1">
                <a:solidFill>
                  <a:srgbClr val="1F2D3D"/>
                </a:solidFill>
                <a:latin typeface="Arial"/>
              </a:rPr>
              <a:t>anos</a:t>
            </a:r>
            <a:r>
              <a:rPr sz="2200" b="0" i="0" dirty="0">
                <a:solidFill>
                  <a:srgbClr val="1F2D3D"/>
                </a:solidFill>
                <a:latin typeface="Arial"/>
              </a:rPr>
              <a:t>, </a:t>
            </a:r>
            <a:r>
              <a:rPr sz="2200" b="0" i="0" dirty="0" err="1">
                <a:solidFill>
                  <a:srgbClr val="1F2D3D"/>
                </a:solidFill>
                <a:latin typeface="Arial"/>
              </a:rPr>
              <a:t>especialista</a:t>
            </a:r>
            <a:r>
              <a:rPr sz="2200" b="0" i="0" dirty="0">
                <a:solidFill>
                  <a:srgbClr val="1F2D3D"/>
                </a:solidFill>
                <a:latin typeface="Arial"/>
              </a:rPr>
              <a:t> </a:t>
            </a:r>
            <a:r>
              <a:rPr sz="2200" b="0" i="0" dirty="0" err="1">
                <a:solidFill>
                  <a:srgbClr val="1F2D3D"/>
                </a:solidFill>
                <a:latin typeface="Arial"/>
              </a:rPr>
              <a:t>em</a:t>
            </a:r>
            <a:r>
              <a:rPr sz="2200" b="0" i="0" dirty="0">
                <a:solidFill>
                  <a:srgbClr val="1F2D3D"/>
                </a:solidFill>
                <a:latin typeface="Arial"/>
              </a:rPr>
              <a:t> CEBAS, </a:t>
            </a:r>
            <a:r>
              <a:rPr sz="2200" b="0" i="0" dirty="0" err="1">
                <a:solidFill>
                  <a:srgbClr val="1F2D3D"/>
                </a:solidFill>
                <a:latin typeface="Arial"/>
              </a:rPr>
              <a:t>Auditora</a:t>
            </a:r>
            <a:r>
              <a:rPr sz="2200" b="0" i="0" dirty="0">
                <a:solidFill>
                  <a:srgbClr val="1F2D3D"/>
                </a:solidFill>
                <a:latin typeface="Arial"/>
              </a:rPr>
              <a:t>.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DCA595EF-24EB-F0AF-DEEB-64D206CC9DB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862102" y="5534616"/>
            <a:ext cx="2377938" cy="271389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71820CE5-0BDA-A5B1-DC16-1DD452A880C0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14404"/>
          <a:stretch>
            <a:fillRect/>
          </a:stretch>
        </p:blipFill>
        <p:spPr>
          <a:xfrm>
            <a:off x="4047963" y="5534615"/>
            <a:ext cx="2377937" cy="271389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8" name="Google Shape;108;p4"/>
          <p:cNvGrpSpPr/>
          <p:nvPr/>
        </p:nvGrpSpPr>
        <p:grpSpPr>
          <a:xfrm rot="5400000">
            <a:off x="825980" y="1220306"/>
            <a:ext cx="1301039" cy="752726"/>
            <a:chOff x="0" y="0"/>
            <a:chExt cx="1734718" cy="1003635"/>
          </a:xfrm>
        </p:grpSpPr>
        <p:sp>
          <p:nvSpPr>
            <p:cNvPr id="109" name="Google Shape;109;p4"/>
            <p:cNvSpPr/>
            <p:nvPr/>
          </p:nvSpPr>
          <p:spPr>
            <a:xfrm>
              <a:off x="731083" y="0"/>
              <a:ext cx="1003635" cy="1003635"/>
            </a:xfrm>
            <a:custGeom>
              <a:avLst/>
              <a:gdLst/>
              <a:ahLst/>
              <a:cxnLst/>
              <a:rect l="l" t="t" r="r" b="b"/>
              <a:pathLst>
                <a:path w="1003635" h="1003635" extrusionOk="0">
                  <a:moveTo>
                    <a:pt x="0" y="0"/>
                  </a:moveTo>
                  <a:lnTo>
                    <a:pt x="1003634" y="0"/>
                  </a:lnTo>
                  <a:lnTo>
                    <a:pt x="1003634" y="1003635"/>
                  </a:lnTo>
                  <a:lnTo>
                    <a:pt x="0" y="10036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" name="Google Shape;110;p4"/>
            <p:cNvSpPr/>
            <p:nvPr/>
          </p:nvSpPr>
          <p:spPr>
            <a:xfrm rot="10800000">
              <a:off x="0" y="0"/>
              <a:ext cx="1003635" cy="1003635"/>
            </a:xfrm>
            <a:custGeom>
              <a:avLst/>
              <a:gdLst/>
              <a:ahLst/>
              <a:cxnLst/>
              <a:rect l="l" t="t" r="r" b="b"/>
              <a:pathLst>
                <a:path w="1003635" h="1003635" extrusionOk="0">
                  <a:moveTo>
                    <a:pt x="1003635" y="1003635"/>
                  </a:moveTo>
                  <a:lnTo>
                    <a:pt x="0" y="1003635"/>
                  </a:lnTo>
                  <a:lnTo>
                    <a:pt x="0" y="0"/>
                  </a:lnTo>
                  <a:lnTo>
                    <a:pt x="1003635" y="0"/>
                  </a:lnTo>
                  <a:lnTo>
                    <a:pt x="1003635" y="1003635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1" name="Título"/>
          <p:cNvSpPr txBox="1"/>
          <p:nvPr/>
        </p:nvSpPr>
        <p:spPr>
          <a:xfrm>
            <a:off x="2117978" y="1050000"/>
            <a:ext cx="14298000" cy="110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3200" b="1" i="1">
                <a:solidFill>
                  <a:srgbClr val="0E2654"/>
                </a:solidFill>
                <a:latin typeface="Arial"/>
              </a:rPr>
              <a:t>Roteiro do webinar (90 minutos)</a:t>
            </a:r>
          </a:p>
        </p:txBody>
      </p:sp>
      <p:graphicFrame>
        <p:nvGraphicFramePr>
          <p:cNvPr id="112" name="Table 111"/>
          <p:cNvGraphicFramePr>
            <a:graphicFrameLocks noGrp="1"/>
          </p:cNvGraphicFramePr>
          <p:nvPr/>
        </p:nvGraphicFramePr>
        <p:xfrm>
          <a:off x="2117978" y="2450000"/>
          <a:ext cx="14298000" cy="56000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50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0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0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9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00000">
                <a:tc>
                  <a:txBody>
                    <a:bodyPr/>
                    <a:lstStyle/>
                    <a:p>
                      <a:r>
                        <a:rPr sz="2400" b="1">
                          <a:solidFill>
                            <a:srgbClr val="FFFFFF"/>
                          </a:solidFill>
                          <a:latin typeface="Arial"/>
                        </a:rPr>
                        <a:t>Bloco</a:t>
                      </a:r>
                    </a:p>
                  </a:txBody>
                  <a:tcPr marL="150000" marR="150000" marT="60000" marB="60000" anchor="ctr">
                    <a:lnB w="19050">
                      <a:solidFill>
                        <a:srgbClr val="FFFFFF"/>
                      </a:solidFill>
                    </a:lnB>
                    <a:solidFill>
                      <a:srgbClr val="2C3E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400" b="1">
                          <a:solidFill>
                            <a:srgbClr val="FFFFFF"/>
                          </a:solidFill>
                          <a:latin typeface="Arial"/>
                        </a:rPr>
                        <a:t>Tema</a:t>
                      </a:r>
                    </a:p>
                  </a:txBody>
                  <a:tcPr marL="150000" marR="150000" marT="60000" marB="60000" anchor="ctr">
                    <a:lnB w="19050">
                      <a:solidFill>
                        <a:srgbClr val="FFFFFF"/>
                      </a:solidFill>
                    </a:lnB>
                    <a:solidFill>
                      <a:srgbClr val="2C3E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400" b="1">
                          <a:solidFill>
                            <a:srgbClr val="FFFFFF"/>
                          </a:solidFill>
                          <a:latin typeface="Arial"/>
                        </a:rPr>
                        <a:t>Quem</a:t>
                      </a:r>
                    </a:p>
                  </a:txBody>
                  <a:tcPr marL="150000" marR="150000" marT="60000" marB="60000" anchor="ctr">
                    <a:lnB w="19050">
                      <a:solidFill>
                        <a:srgbClr val="FFFFFF"/>
                      </a:solidFill>
                    </a:lnB>
                    <a:solidFill>
                      <a:srgbClr val="2C3E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400" b="1">
                          <a:solidFill>
                            <a:srgbClr val="FFFFFF"/>
                          </a:solidFill>
                          <a:latin typeface="Arial"/>
                        </a:rPr>
                        <a:t>Tempo</a:t>
                      </a:r>
                    </a:p>
                  </a:txBody>
                  <a:tcPr marL="150000" marR="150000" marT="60000" marB="60000" anchor="ctr">
                    <a:lnB w="19050">
                      <a:solidFill>
                        <a:srgbClr val="FFFFFF"/>
                      </a:solidFill>
                    </a:lnB>
                    <a:solidFill>
                      <a:srgbClr val="2C3E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0000">
                <a:tc>
                  <a:txBody>
                    <a:bodyPr/>
                    <a:lstStyle/>
                    <a:p>
                      <a:r>
                        <a:rPr sz="2400" b="0">
                          <a:solidFill>
                            <a:srgbClr val="1F2D3D"/>
                          </a:solidFill>
                          <a:latin typeface="Arial"/>
                        </a:rPr>
                        <a:t>—</a:t>
                      </a:r>
                    </a:p>
                  </a:txBody>
                  <a:tcPr marL="150000" marR="150000" marT="60000" marB="60000" anchor="ctr"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FFFFFF"/>
                      </a:solidFill>
                    </a:lnB>
                    <a:solidFill>
                      <a:srgbClr val="E8F1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400" b="0">
                          <a:solidFill>
                            <a:srgbClr val="1F2D3D"/>
                          </a:solidFill>
                          <a:latin typeface="Arial"/>
                        </a:rPr>
                        <a:t>Abertura e apresentações</a:t>
                      </a:r>
                    </a:p>
                  </a:txBody>
                  <a:tcPr marL="150000" marR="150000" marT="60000" marB="60000" anchor="ctr"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FFFFFF"/>
                      </a:solidFill>
                    </a:lnB>
                    <a:solidFill>
                      <a:srgbClr val="E8F1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400" b="0">
                          <a:solidFill>
                            <a:srgbClr val="1F2D3D"/>
                          </a:solidFill>
                          <a:latin typeface="Arial"/>
                        </a:rPr>
                        <a:t>Ambas</a:t>
                      </a:r>
                    </a:p>
                  </a:txBody>
                  <a:tcPr marL="150000" marR="150000" marT="60000" marB="60000" anchor="ctr"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FFFFFF"/>
                      </a:solidFill>
                    </a:lnB>
                    <a:solidFill>
                      <a:srgbClr val="E8F1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400" b="0">
                          <a:solidFill>
                            <a:srgbClr val="1F2D3D"/>
                          </a:solidFill>
                          <a:latin typeface="Arial"/>
                        </a:rPr>
                        <a:t>0:00–0:05</a:t>
                      </a:r>
                    </a:p>
                  </a:txBody>
                  <a:tcPr marL="150000" marR="150000" marT="60000" marB="60000" anchor="ctr"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FFFFFF"/>
                      </a:solidFill>
                    </a:lnB>
                    <a:solidFill>
                      <a:srgbClr val="E8F1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00000">
                <a:tc>
                  <a:txBody>
                    <a:bodyPr/>
                    <a:lstStyle/>
                    <a:p>
                      <a:r>
                        <a:rPr sz="2400" b="0">
                          <a:solidFill>
                            <a:srgbClr val="1F2D3D"/>
                          </a:solidFill>
                          <a:latin typeface="Arial"/>
                        </a:rPr>
                        <a:t>01</a:t>
                      </a:r>
                    </a:p>
                  </a:txBody>
                  <a:tcPr marL="150000" marR="150000" marT="60000" marB="60000" anchor="ctr"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FFFFFF"/>
                      </a:solidFill>
                    </a:lnB>
                    <a:solidFill>
                      <a:srgbClr val="F7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400" b="0">
                          <a:solidFill>
                            <a:srgbClr val="1F2D3D"/>
                          </a:solidFill>
                          <a:latin typeface="Arial"/>
                        </a:rPr>
                        <a:t>Por que a contabilidade é estratégica numa OS</a:t>
                      </a:r>
                    </a:p>
                  </a:txBody>
                  <a:tcPr marL="150000" marR="150000" marT="60000" marB="60000" anchor="ctr"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FFFFFF"/>
                      </a:solidFill>
                    </a:lnB>
                    <a:solidFill>
                      <a:srgbClr val="F7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400" b="0">
                          <a:solidFill>
                            <a:srgbClr val="1F2D3D"/>
                          </a:solidFill>
                          <a:latin typeface="Arial"/>
                        </a:rPr>
                        <a:t>Luana</a:t>
                      </a:r>
                    </a:p>
                  </a:txBody>
                  <a:tcPr marL="150000" marR="150000" marT="60000" marB="60000" anchor="ctr"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FFFFFF"/>
                      </a:solidFill>
                    </a:lnB>
                    <a:solidFill>
                      <a:srgbClr val="F7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400" b="0">
                          <a:solidFill>
                            <a:srgbClr val="1F2D3D"/>
                          </a:solidFill>
                          <a:latin typeface="Arial"/>
                        </a:rPr>
                        <a:t>0:05–0:20</a:t>
                      </a:r>
                    </a:p>
                  </a:txBody>
                  <a:tcPr marL="150000" marR="150000" marT="60000" marB="60000" anchor="ctr"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FFFFFF"/>
                      </a:solidFill>
                    </a:lnB>
                    <a:solidFill>
                      <a:srgbClr val="F7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00000">
                <a:tc>
                  <a:txBody>
                    <a:bodyPr/>
                    <a:lstStyle/>
                    <a:p>
                      <a:r>
                        <a:rPr sz="2400" b="0">
                          <a:solidFill>
                            <a:srgbClr val="1F2D3D"/>
                          </a:solidFill>
                          <a:latin typeface="Arial"/>
                        </a:rPr>
                        <a:t>02</a:t>
                      </a:r>
                    </a:p>
                  </a:txBody>
                  <a:tcPr marL="150000" marR="150000" marT="60000" marB="60000" anchor="ctr"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FFFFFF"/>
                      </a:solidFill>
                    </a:lnB>
                    <a:solidFill>
                      <a:srgbClr val="E8F1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400" b="0">
                          <a:solidFill>
                            <a:srgbClr val="1F2D3D"/>
                          </a:solidFill>
                          <a:latin typeface="Arial"/>
                        </a:rPr>
                        <a:t>Contabilidade como base de controle</a:t>
                      </a:r>
                    </a:p>
                  </a:txBody>
                  <a:tcPr marL="150000" marR="150000" marT="60000" marB="60000" anchor="ctr"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FFFFFF"/>
                      </a:solidFill>
                    </a:lnB>
                    <a:solidFill>
                      <a:srgbClr val="E8F1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400" b="0">
                          <a:solidFill>
                            <a:srgbClr val="1F2D3D"/>
                          </a:solidFill>
                          <a:latin typeface="Arial"/>
                        </a:rPr>
                        <a:t>Benedita</a:t>
                      </a:r>
                    </a:p>
                  </a:txBody>
                  <a:tcPr marL="150000" marR="150000" marT="60000" marB="60000" anchor="ctr"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FFFFFF"/>
                      </a:solidFill>
                    </a:lnB>
                    <a:solidFill>
                      <a:srgbClr val="E8F1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400" b="0">
                          <a:solidFill>
                            <a:srgbClr val="1F2D3D"/>
                          </a:solidFill>
                          <a:latin typeface="Arial"/>
                        </a:rPr>
                        <a:t>0:20–0:40</a:t>
                      </a:r>
                    </a:p>
                  </a:txBody>
                  <a:tcPr marL="150000" marR="150000" marT="60000" marB="60000" anchor="ctr"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FFFFFF"/>
                      </a:solidFill>
                    </a:lnB>
                    <a:solidFill>
                      <a:srgbClr val="E8F1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00000">
                <a:tc>
                  <a:txBody>
                    <a:bodyPr/>
                    <a:lstStyle/>
                    <a:p>
                      <a:r>
                        <a:rPr sz="2400" b="0">
                          <a:solidFill>
                            <a:srgbClr val="1F2D3D"/>
                          </a:solidFill>
                          <a:latin typeface="Arial"/>
                        </a:rPr>
                        <a:t>03</a:t>
                      </a:r>
                    </a:p>
                  </a:txBody>
                  <a:tcPr marL="150000" marR="150000" marT="60000" marB="60000" anchor="ctr"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FFFFFF"/>
                      </a:solidFill>
                    </a:lnB>
                    <a:solidFill>
                      <a:srgbClr val="F7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400" b="0">
                          <a:solidFill>
                            <a:srgbClr val="1F2D3D"/>
                          </a:solidFill>
                          <a:latin typeface="Arial"/>
                        </a:rPr>
                        <a:t>Contabilidade para decidir</a:t>
                      </a:r>
                    </a:p>
                  </a:txBody>
                  <a:tcPr marL="150000" marR="150000" marT="60000" marB="60000" anchor="ctr"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FFFFFF"/>
                      </a:solidFill>
                    </a:lnB>
                    <a:solidFill>
                      <a:srgbClr val="F7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400" b="0">
                          <a:solidFill>
                            <a:srgbClr val="1F2D3D"/>
                          </a:solidFill>
                          <a:latin typeface="Arial"/>
                        </a:rPr>
                        <a:t>Luana</a:t>
                      </a:r>
                    </a:p>
                  </a:txBody>
                  <a:tcPr marL="150000" marR="150000" marT="60000" marB="60000" anchor="ctr"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FFFFFF"/>
                      </a:solidFill>
                    </a:lnB>
                    <a:solidFill>
                      <a:srgbClr val="F7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400" b="0">
                          <a:solidFill>
                            <a:srgbClr val="1F2D3D"/>
                          </a:solidFill>
                          <a:latin typeface="Arial"/>
                        </a:rPr>
                        <a:t>0:40–1:05</a:t>
                      </a:r>
                    </a:p>
                  </a:txBody>
                  <a:tcPr marL="150000" marR="150000" marT="60000" marB="60000" anchor="ctr"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FFFFFF"/>
                      </a:solidFill>
                    </a:lnB>
                    <a:solidFill>
                      <a:srgbClr val="F7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00000">
                <a:tc>
                  <a:txBody>
                    <a:bodyPr/>
                    <a:lstStyle/>
                    <a:p>
                      <a:r>
                        <a:rPr sz="2400" b="0">
                          <a:solidFill>
                            <a:srgbClr val="1F2D3D"/>
                          </a:solidFill>
                          <a:latin typeface="Arial"/>
                        </a:rPr>
                        <a:t>04</a:t>
                      </a:r>
                    </a:p>
                  </a:txBody>
                  <a:tcPr marL="150000" marR="150000" marT="60000" marB="60000" anchor="ctr"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FFFFFF"/>
                      </a:solidFill>
                    </a:lnB>
                    <a:solidFill>
                      <a:srgbClr val="E8F1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400" b="0">
                          <a:solidFill>
                            <a:srgbClr val="1F2D3D"/>
                          </a:solidFill>
                          <a:latin typeface="Arial"/>
                        </a:rPr>
                        <a:t>Governança e compliance</a:t>
                      </a:r>
                    </a:p>
                  </a:txBody>
                  <a:tcPr marL="150000" marR="150000" marT="60000" marB="60000" anchor="ctr"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FFFFFF"/>
                      </a:solidFill>
                    </a:lnB>
                    <a:solidFill>
                      <a:srgbClr val="E8F1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400" b="0">
                          <a:solidFill>
                            <a:srgbClr val="1F2D3D"/>
                          </a:solidFill>
                          <a:latin typeface="Arial"/>
                        </a:rPr>
                        <a:t>Benedita</a:t>
                      </a:r>
                    </a:p>
                  </a:txBody>
                  <a:tcPr marL="150000" marR="150000" marT="60000" marB="60000" anchor="ctr"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FFFFFF"/>
                      </a:solidFill>
                    </a:lnB>
                    <a:solidFill>
                      <a:srgbClr val="E8F1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400" b="0">
                          <a:solidFill>
                            <a:srgbClr val="1F2D3D"/>
                          </a:solidFill>
                          <a:latin typeface="Arial"/>
                        </a:rPr>
                        <a:t>1:05–1:15</a:t>
                      </a:r>
                    </a:p>
                  </a:txBody>
                  <a:tcPr marL="150000" marR="150000" marT="60000" marB="60000" anchor="ctr"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FFFFFF"/>
                      </a:solidFill>
                    </a:lnB>
                    <a:solidFill>
                      <a:srgbClr val="E8F1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00000">
                <a:tc>
                  <a:txBody>
                    <a:bodyPr/>
                    <a:lstStyle/>
                    <a:p>
                      <a:r>
                        <a:rPr sz="2400" b="0">
                          <a:solidFill>
                            <a:srgbClr val="1F2D3D"/>
                          </a:solidFill>
                          <a:latin typeface="Arial"/>
                        </a:rPr>
                        <a:t>—</a:t>
                      </a:r>
                    </a:p>
                  </a:txBody>
                  <a:tcPr marL="150000" marR="150000" marT="60000" marB="60000" anchor="ctr"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FFFFFF"/>
                      </a:solidFill>
                    </a:lnB>
                    <a:solidFill>
                      <a:srgbClr val="F7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400" b="0">
                          <a:solidFill>
                            <a:srgbClr val="1F2D3D"/>
                          </a:solidFill>
                          <a:latin typeface="Arial"/>
                        </a:rPr>
                        <a:t>Mensagens finais e perguntas</a:t>
                      </a:r>
                    </a:p>
                  </a:txBody>
                  <a:tcPr marL="150000" marR="150000" marT="60000" marB="60000" anchor="ctr"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FFFFFF"/>
                      </a:solidFill>
                    </a:lnB>
                    <a:solidFill>
                      <a:srgbClr val="F7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400" b="0">
                          <a:solidFill>
                            <a:srgbClr val="1F2D3D"/>
                          </a:solidFill>
                          <a:latin typeface="Arial"/>
                        </a:rPr>
                        <a:t>Ambas</a:t>
                      </a:r>
                    </a:p>
                  </a:txBody>
                  <a:tcPr marL="150000" marR="150000" marT="60000" marB="60000" anchor="ctr"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FFFFFF"/>
                      </a:solidFill>
                    </a:lnB>
                    <a:solidFill>
                      <a:srgbClr val="F7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400" b="0">
                          <a:solidFill>
                            <a:srgbClr val="1F2D3D"/>
                          </a:solidFill>
                          <a:latin typeface="Arial"/>
                        </a:rPr>
                        <a:t>1:15–1:30</a:t>
                      </a:r>
                    </a:p>
                  </a:txBody>
                  <a:tcPr marL="150000" marR="150000" marT="60000" marB="60000" anchor="ctr"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FFFFFF"/>
                      </a:solidFill>
                    </a:lnB>
                    <a:solidFill>
                      <a:srgbClr val="F7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úmero"/>
          <p:cNvSpPr txBox="1"/>
          <p:nvPr/>
        </p:nvSpPr>
        <p:spPr>
          <a:xfrm>
            <a:off x="2117978" y="2350000"/>
            <a:ext cx="14298000" cy="150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9600" b="1" i="0">
                <a:solidFill>
                  <a:srgbClr val="2980B9"/>
                </a:solidFill>
                <a:latin typeface="Arial"/>
              </a:rPr>
              <a:t>01</a:t>
            </a:r>
          </a:p>
        </p:txBody>
      </p:sp>
      <p:sp>
        <p:nvSpPr>
          <p:cNvPr id="3" name="Título"/>
          <p:cNvSpPr txBox="1"/>
          <p:nvPr/>
        </p:nvSpPr>
        <p:spPr>
          <a:xfrm>
            <a:off x="1570627" y="4000000"/>
            <a:ext cx="15461100" cy="240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5000" b="1" i="1">
                <a:solidFill>
                  <a:srgbClr val="0E2654"/>
                </a:solidFill>
                <a:latin typeface="Arial"/>
              </a:rPr>
              <a:t>Por que a contabilidade é estratégica numa OS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8" name="Google Shape;108;p4"/>
          <p:cNvGrpSpPr/>
          <p:nvPr/>
        </p:nvGrpSpPr>
        <p:grpSpPr>
          <a:xfrm rot="5400000">
            <a:off x="825980" y="1220306"/>
            <a:ext cx="1301039" cy="752726"/>
            <a:chOff x="0" y="0"/>
            <a:chExt cx="1734718" cy="1003635"/>
          </a:xfrm>
        </p:grpSpPr>
        <p:sp>
          <p:nvSpPr>
            <p:cNvPr id="109" name="Google Shape;109;p4"/>
            <p:cNvSpPr/>
            <p:nvPr/>
          </p:nvSpPr>
          <p:spPr>
            <a:xfrm>
              <a:off x="731083" y="0"/>
              <a:ext cx="1003635" cy="1003635"/>
            </a:xfrm>
            <a:custGeom>
              <a:avLst/>
              <a:gdLst/>
              <a:ahLst/>
              <a:cxnLst/>
              <a:rect l="l" t="t" r="r" b="b"/>
              <a:pathLst>
                <a:path w="1003635" h="1003635" extrusionOk="0">
                  <a:moveTo>
                    <a:pt x="0" y="0"/>
                  </a:moveTo>
                  <a:lnTo>
                    <a:pt x="1003634" y="0"/>
                  </a:lnTo>
                  <a:lnTo>
                    <a:pt x="1003634" y="1003635"/>
                  </a:lnTo>
                  <a:lnTo>
                    <a:pt x="0" y="10036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" name="Google Shape;110;p4"/>
            <p:cNvSpPr/>
            <p:nvPr/>
          </p:nvSpPr>
          <p:spPr>
            <a:xfrm rot="10800000">
              <a:off x="0" y="0"/>
              <a:ext cx="1003635" cy="1003635"/>
            </a:xfrm>
            <a:custGeom>
              <a:avLst/>
              <a:gdLst/>
              <a:ahLst/>
              <a:cxnLst/>
              <a:rect l="l" t="t" r="r" b="b"/>
              <a:pathLst>
                <a:path w="1003635" h="1003635" extrusionOk="0">
                  <a:moveTo>
                    <a:pt x="1003635" y="1003635"/>
                  </a:moveTo>
                  <a:lnTo>
                    <a:pt x="0" y="1003635"/>
                  </a:lnTo>
                  <a:lnTo>
                    <a:pt x="0" y="0"/>
                  </a:lnTo>
                  <a:lnTo>
                    <a:pt x="1003635" y="0"/>
                  </a:lnTo>
                  <a:lnTo>
                    <a:pt x="1003635" y="1003635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1" name="Título"/>
          <p:cNvSpPr txBox="1"/>
          <p:nvPr/>
        </p:nvSpPr>
        <p:spPr>
          <a:xfrm>
            <a:off x="2117978" y="1050000"/>
            <a:ext cx="14298000" cy="110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3200" b="1" i="1">
                <a:solidFill>
                  <a:srgbClr val="0E2654"/>
                </a:solidFill>
                <a:latin typeface="Arial"/>
              </a:rPr>
              <a:t>O que é uma Organização Social de Saúde</a:t>
            </a:r>
          </a:p>
        </p:txBody>
      </p:sp>
      <p:sp>
        <p:nvSpPr>
          <p:cNvPr id="112" name="Rectangle 111"/>
          <p:cNvSpPr/>
          <p:nvPr/>
        </p:nvSpPr>
        <p:spPr>
          <a:xfrm>
            <a:off x="2117978" y="2500000"/>
            <a:ext cx="4499333" cy="950000"/>
          </a:xfrm>
          <a:prstGeom prst="rect">
            <a:avLst/>
          </a:prstGeom>
          <a:solidFill>
            <a:srgbClr val="2980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00000" tIns="100000" rIns="200000" bIns="100000" rtlCol="0" anchor="ctr"/>
          <a:lstStyle/>
          <a:p>
            <a:pPr algn="ctr">
              <a:spcAft>
                <a:spcPts val="0"/>
              </a:spcAft>
            </a:pPr>
            <a:r>
              <a:rPr sz="2800" b="1" i="0">
                <a:solidFill>
                  <a:srgbClr val="FFFFFF"/>
                </a:solidFill>
                <a:latin typeface="Arial"/>
              </a:rPr>
              <a:t>Qualificação</a:t>
            </a:r>
          </a:p>
        </p:txBody>
      </p:sp>
      <p:sp>
        <p:nvSpPr>
          <p:cNvPr id="113" name="Rectangle 112"/>
          <p:cNvSpPr/>
          <p:nvPr/>
        </p:nvSpPr>
        <p:spPr>
          <a:xfrm>
            <a:off x="2117978" y="3450000"/>
            <a:ext cx="4499333" cy="3500000"/>
          </a:xfrm>
          <a:prstGeom prst="rect">
            <a:avLst/>
          </a:prstGeom>
          <a:solidFill>
            <a:srgbClr val="E8F1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80000" tIns="140000" rIns="280000" bIns="140000" rtlCol="0" anchor="t"/>
          <a:lstStyle/>
          <a:p>
            <a:pPr algn="l">
              <a:spcAft>
                <a:spcPts val="0"/>
              </a:spcAft>
            </a:pPr>
            <a:r>
              <a:rPr sz="2400" b="0" i="0">
                <a:solidFill>
                  <a:srgbClr val="1F2D3D"/>
                </a:solidFill>
                <a:latin typeface="Arial"/>
              </a:rPr>
              <a:t>Entidade privada sem fins lucrativos, qualificada como OS por lei do ente público: Lei 9.637/1998 no âmbito federal e leis próprias de estados e municípios.</a:t>
            </a:r>
          </a:p>
        </p:txBody>
      </p:sp>
      <p:sp>
        <p:nvSpPr>
          <p:cNvPr id="114" name="Rectangle 113"/>
          <p:cNvSpPr/>
          <p:nvPr/>
        </p:nvSpPr>
        <p:spPr>
          <a:xfrm>
            <a:off x="7017311" y="2500000"/>
            <a:ext cx="4499333" cy="950000"/>
          </a:xfrm>
          <a:prstGeom prst="rect">
            <a:avLst/>
          </a:prstGeom>
          <a:solidFill>
            <a:srgbClr val="2980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00000" tIns="100000" rIns="200000" bIns="100000" rtlCol="0" anchor="ctr"/>
          <a:lstStyle/>
          <a:p>
            <a:pPr algn="ctr">
              <a:spcAft>
                <a:spcPts val="0"/>
              </a:spcAft>
            </a:pPr>
            <a:r>
              <a:rPr sz="2800" b="1" i="0">
                <a:solidFill>
                  <a:srgbClr val="FFFFFF"/>
                </a:solidFill>
                <a:latin typeface="Arial"/>
              </a:rPr>
              <a:t>Contrato de gestão</a:t>
            </a:r>
          </a:p>
        </p:txBody>
      </p:sp>
      <p:sp>
        <p:nvSpPr>
          <p:cNvPr id="115" name="Rectangle 114"/>
          <p:cNvSpPr/>
          <p:nvPr/>
        </p:nvSpPr>
        <p:spPr>
          <a:xfrm>
            <a:off x="7017311" y="3450000"/>
            <a:ext cx="4499333" cy="3500000"/>
          </a:xfrm>
          <a:prstGeom prst="rect">
            <a:avLst/>
          </a:prstGeom>
          <a:solidFill>
            <a:srgbClr val="E8F1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80000" tIns="140000" rIns="280000" bIns="140000" rtlCol="0" anchor="t"/>
          <a:lstStyle/>
          <a:p>
            <a:pPr algn="l">
              <a:spcAft>
                <a:spcPts val="0"/>
              </a:spcAft>
            </a:pPr>
            <a:r>
              <a:rPr sz="2400" b="0" i="0">
                <a:solidFill>
                  <a:srgbClr val="1F2D3D"/>
                </a:solidFill>
                <a:latin typeface="Arial"/>
              </a:rPr>
              <a:t>Instrumento que define metas, indicadores e repasses. A OS administra recurso público com agilidade de gestão privada.</a:t>
            </a:r>
          </a:p>
        </p:txBody>
      </p:sp>
      <p:sp>
        <p:nvSpPr>
          <p:cNvPr id="116" name="Rectangle 115"/>
          <p:cNvSpPr/>
          <p:nvPr/>
        </p:nvSpPr>
        <p:spPr>
          <a:xfrm>
            <a:off x="11916644" y="2500000"/>
            <a:ext cx="4499333" cy="950000"/>
          </a:xfrm>
          <a:prstGeom prst="rect">
            <a:avLst/>
          </a:prstGeom>
          <a:solidFill>
            <a:srgbClr val="2980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00000" tIns="100000" rIns="200000" bIns="100000" rtlCol="0" anchor="ctr"/>
          <a:lstStyle/>
          <a:p>
            <a:pPr algn="ctr">
              <a:spcAft>
                <a:spcPts val="0"/>
              </a:spcAft>
            </a:pPr>
            <a:r>
              <a:rPr sz="2800" b="1" i="0">
                <a:solidFill>
                  <a:srgbClr val="FFFFFF"/>
                </a:solidFill>
                <a:latin typeface="Arial"/>
              </a:rPr>
              <a:t>Controle</a:t>
            </a:r>
          </a:p>
        </p:txBody>
      </p:sp>
      <p:sp>
        <p:nvSpPr>
          <p:cNvPr id="117" name="Rectangle 116"/>
          <p:cNvSpPr/>
          <p:nvPr/>
        </p:nvSpPr>
        <p:spPr>
          <a:xfrm>
            <a:off x="11916644" y="3450000"/>
            <a:ext cx="4499333" cy="3500000"/>
          </a:xfrm>
          <a:prstGeom prst="rect">
            <a:avLst/>
          </a:prstGeom>
          <a:solidFill>
            <a:srgbClr val="E8F1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80000" tIns="140000" rIns="280000" bIns="140000" rtlCol="0" anchor="t"/>
          <a:lstStyle/>
          <a:p>
            <a:pPr algn="l">
              <a:spcAft>
                <a:spcPts val="0"/>
              </a:spcAft>
            </a:pPr>
            <a:r>
              <a:rPr sz="2400" b="0" i="0">
                <a:solidFill>
                  <a:srgbClr val="1F2D3D"/>
                </a:solidFill>
                <a:latin typeface="Arial"/>
              </a:rPr>
              <a:t>Comissão de avaliação, Secretaria, Tribunal de Contas e Ministério Público. O STF (ADI 1923) validou o modelo, exigindo os princípios da administração pública.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8" name="Google Shape;108;p4"/>
          <p:cNvGrpSpPr/>
          <p:nvPr/>
        </p:nvGrpSpPr>
        <p:grpSpPr>
          <a:xfrm rot="5400000">
            <a:off x="825980" y="1220306"/>
            <a:ext cx="1301039" cy="752726"/>
            <a:chOff x="0" y="0"/>
            <a:chExt cx="1734718" cy="1003635"/>
          </a:xfrm>
        </p:grpSpPr>
        <p:sp>
          <p:nvSpPr>
            <p:cNvPr id="109" name="Google Shape;109;p4"/>
            <p:cNvSpPr/>
            <p:nvPr/>
          </p:nvSpPr>
          <p:spPr>
            <a:xfrm>
              <a:off x="731083" y="0"/>
              <a:ext cx="1003635" cy="1003635"/>
            </a:xfrm>
            <a:custGeom>
              <a:avLst/>
              <a:gdLst/>
              <a:ahLst/>
              <a:cxnLst/>
              <a:rect l="l" t="t" r="r" b="b"/>
              <a:pathLst>
                <a:path w="1003635" h="1003635" extrusionOk="0">
                  <a:moveTo>
                    <a:pt x="0" y="0"/>
                  </a:moveTo>
                  <a:lnTo>
                    <a:pt x="1003634" y="0"/>
                  </a:lnTo>
                  <a:lnTo>
                    <a:pt x="1003634" y="1003635"/>
                  </a:lnTo>
                  <a:lnTo>
                    <a:pt x="0" y="10036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" name="Google Shape;110;p4"/>
            <p:cNvSpPr/>
            <p:nvPr/>
          </p:nvSpPr>
          <p:spPr>
            <a:xfrm rot="10800000">
              <a:off x="0" y="0"/>
              <a:ext cx="1003635" cy="1003635"/>
            </a:xfrm>
            <a:custGeom>
              <a:avLst/>
              <a:gdLst/>
              <a:ahLst/>
              <a:cxnLst/>
              <a:rect l="l" t="t" r="r" b="b"/>
              <a:pathLst>
                <a:path w="1003635" h="1003635" extrusionOk="0">
                  <a:moveTo>
                    <a:pt x="1003635" y="1003635"/>
                  </a:moveTo>
                  <a:lnTo>
                    <a:pt x="0" y="1003635"/>
                  </a:lnTo>
                  <a:lnTo>
                    <a:pt x="0" y="0"/>
                  </a:lnTo>
                  <a:lnTo>
                    <a:pt x="1003635" y="0"/>
                  </a:lnTo>
                  <a:lnTo>
                    <a:pt x="1003635" y="1003635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1" name="Título"/>
          <p:cNvSpPr txBox="1"/>
          <p:nvPr/>
        </p:nvSpPr>
        <p:spPr>
          <a:xfrm>
            <a:off x="2117978" y="1050000"/>
            <a:ext cx="14298000" cy="110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3200" b="1" i="1">
                <a:solidFill>
                  <a:srgbClr val="0E2654"/>
                </a:solidFill>
                <a:latin typeface="Arial"/>
              </a:rPr>
              <a:t>Contabilidade e boa gestão</a:t>
            </a:r>
          </a:p>
        </p:txBody>
      </p:sp>
      <p:sp>
        <p:nvSpPr>
          <p:cNvPr id="112" name="TextBox 111"/>
          <p:cNvSpPr txBox="1"/>
          <p:nvPr/>
        </p:nvSpPr>
        <p:spPr>
          <a:xfrm>
            <a:off x="2117978" y="2700000"/>
            <a:ext cx="14298000" cy="320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4400" b="1" i="1">
                <a:solidFill>
                  <a:srgbClr val="0E2654"/>
                </a:solidFill>
                <a:latin typeface="Arial"/>
              </a:rPr>
              <a:t>Numa OS, cada lançamento contábil é também uma prova de boa gestão do recurso público.</a:t>
            </a:r>
          </a:p>
        </p:txBody>
      </p:sp>
      <p:sp>
        <p:nvSpPr>
          <p:cNvPr id="113" name="Rectangle 112"/>
          <p:cNvSpPr/>
          <p:nvPr/>
        </p:nvSpPr>
        <p:spPr>
          <a:xfrm>
            <a:off x="2117978" y="6200000"/>
            <a:ext cx="14298000" cy="1500000"/>
          </a:xfrm>
          <a:prstGeom prst="rect">
            <a:avLst/>
          </a:prstGeom>
          <a:solidFill>
            <a:srgbClr val="2980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50000" tIns="175000" rIns="350000" bIns="175000" rtlCol="0" anchor="ctr"/>
          <a:lstStyle/>
          <a:p>
            <a:pPr algn="l">
              <a:spcAft>
                <a:spcPts val="0"/>
              </a:spcAft>
            </a:pPr>
            <a:r>
              <a:rPr sz="3000" b="0" i="1">
                <a:solidFill>
                  <a:srgbClr val="FFFFFF"/>
                </a:solidFill>
                <a:latin typeface="Arial"/>
              </a:rPr>
              <a:t>A pergunta deixa de ser “está lançado?” e passa a ser “o que esses números nos dizem?”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8" name="Google Shape;108;p4"/>
          <p:cNvGrpSpPr/>
          <p:nvPr/>
        </p:nvGrpSpPr>
        <p:grpSpPr>
          <a:xfrm rot="5400000">
            <a:off x="825980" y="1220306"/>
            <a:ext cx="1301039" cy="752726"/>
            <a:chOff x="0" y="0"/>
            <a:chExt cx="1734718" cy="1003635"/>
          </a:xfrm>
        </p:grpSpPr>
        <p:sp>
          <p:nvSpPr>
            <p:cNvPr id="109" name="Google Shape;109;p4"/>
            <p:cNvSpPr/>
            <p:nvPr/>
          </p:nvSpPr>
          <p:spPr>
            <a:xfrm>
              <a:off x="731083" y="0"/>
              <a:ext cx="1003635" cy="1003635"/>
            </a:xfrm>
            <a:custGeom>
              <a:avLst/>
              <a:gdLst/>
              <a:ahLst/>
              <a:cxnLst/>
              <a:rect l="l" t="t" r="r" b="b"/>
              <a:pathLst>
                <a:path w="1003635" h="1003635" extrusionOk="0">
                  <a:moveTo>
                    <a:pt x="0" y="0"/>
                  </a:moveTo>
                  <a:lnTo>
                    <a:pt x="1003634" y="0"/>
                  </a:lnTo>
                  <a:lnTo>
                    <a:pt x="1003634" y="1003635"/>
                  </a:lnTo>
                  <a:lnTo>
                    <a:pt x="0" y="10036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" name="Google Shape;110;p4"/>
            <p:cNvSpPr/>
            <p:nvPr/>
          </p:nvSpPr>
          <p:spPr>
            <a:xfrm rot="10800000">
              <a:off x="0" y="0"/>
              <a:ext cx="1003635" cy="1003635"/>
            </a:xfrm>
            <a:custGeom>
              <a:avLst/>
              <a:gdLst/>
              <a:ahLst/>
              <a:cxnLst/>
              <a:rect l="l" t="t" r="r" b="b"/>
              <a:pathLst>
                <a:path w="1003635" h="1003635" extrusionOk="0">
                  <a:moveTo>
                    <a:pt x="1003635" y="1003635"/>
                  </a:moveTo>
                  <a:lnTo>
                    <a:pt x="0" y="1003635"/>
                  </a:lnTo>
                  <a:lnTo>
                    <a:pt x="0" y="0"/>
                  </a:lnTo>
                  <a:lnTo>
                    <a:pt x="1003635" y="0"/>
                  </a:lnTo>
                  <a:lnTo>
                    <a:pt x="1003635" y="1003635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1" name="Título"/>
          <p:cNvSpPr txBox="1"/>
          <p:nvPr/>
        </p:nvSpPr>
        <p:spPr>
          <a:xfrm>
            <a:off x="2117978" y="1050000"/>
            <a:ext cx="14298000" cy="110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3200" b="1" i="1">
                <a:solidFill>
                  <a:srgbClr val="0E2654"/>
                </a:solidFill>
                <a:latin typeface="Arial"/>
              </a:rPr>
              <a:t>Da contabilidade de registro à contabilidade estratégica</a:t>
            </a:r>
          </a:p>
        </p:txBody>
      </p:sp>
      <p:graphicFrame>
        <p:nvGraphicFramePr>
          <p:cNvPr id="112" name="Table 111"/>
          <p:cNvGraphicFramePr>
            <a:graphicFrameLocks noGrp="1"/>
          </p:cNvGraphicFramePr>
          <p:nvPr/>
        </p:nvGraphicFramePr>
        <p:xfrm>
          <a:off x="2117978" y="2500000"/>
          <a:ext cx="14298000" cy="57000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70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0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9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50000">
                <a:tc>
                  <a:txBody>
                    <a:bodyPr/>
                    <a:lstStyle/>
                    <a:p>
                      <a:endParaRPr/>
                    </a:p>
                  </a:txBody>
                  <a:tcPr marL="150000" marR="150000" marT="60000" marB="60000" anchor="ctr">
                    <a:lnB w="19050">
                      <a:solidFill>
                        <a:srgbClr val="FFFFFF"/>
                      </a:solidFill>
                    </a:lnB>
                    <a:solidFill>
                      <a:srgbClr val="2C3E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600" b="1">
                          <a:solidFill>
                            <a:srgbClr val="FFFFFF"/>
                          </a:solidFill>
                          <a:latin typeface="Arial"/>
                        </a:rPr>
                        <a:t>Registro</a:t>
                      </a:r>
                    </a:p>
                  </a:txBody>
                  <a:tcPr marL="150000" marR="150000" marT="60000" marB="60000" anchor="ctr">
                    <a:lnB w="19050">
                      <a:solidFill>
                        <a:srgbClr val="FFFFFF"/>
                      </a:solidFill>
                    </a:lnB>
                    <a:solidFill>
                      <a:srgbClr val="2C3E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600" b="1">
                          <a:solidFill>
                            <a:srgbClr val="FFFFFF"/>
                          </a:solidFill>
                          <a:latin typeface="Arial"/>
                        </a:rPr>
                        <a:t>Estratégia</a:t>
                      </a:r>
                    </a:p>
                  </a:txBody>
                  <a:tcPr marL="150000" marR="150000" marT="60000" marB="60000" anchor="ctr">
                    <a:lnB w="19050">
                      <a:solidFill>
                        <a:srgbClr val="FFFFFF"/>
                      </a:solidFill>
                    </a:lnB>
                    <a:solidFill>
                      <a:srgbClr val="2980B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0000">
                <a:tc>
                  <a:txBody>
                    <a:bodyPr/>
                    <a:lstStyle/>
                    <a:p>
                      <a:r>
                        <a:rPr sz="2600" b="1">
                          <a:solidFill>
                            <a:srgbClr val="0E2654"/>
                          </a:solidFill>
                          <a:latin typeface="Arial"/>
                        </a:rPr>
                        <a:t>Foco</a:t>
                      </a:r>
                    </a:p>
                  </a:txBody>
                  <a:tcPr marL="150000" marR="150000" marT="60000" marB="60000" anchor="ctr"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FFFFFF"/>
                      </a:solidFill>
                    </a:lnB>
                    <a:solidFill>
                      <a:srgbClr val="E8F1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600" b="0">
                          <a:solidFill>
                            <a:srgbClr val="1F2D3D"/>
                          </a:solidFill>
                          <a:latin typeface="Arial"/>
                        </a:rPr>
                        <a:t>Cumprir obrigações</a:t>
                      </a:r>
                    </a:p>
                  </a:txBody>
                  <a:tcPr marL="150000" marR="150000" marT="60000" marB="60000" anchor="ctr"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FFFFFF"/>
                      </a:solidFill>
                    </a:lnB>
                    <a:solidFill>
                      <a:srgbClr val="E8F1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600" b="0">
                          <a:solidFill>
                            <a:srgbClr val="1F2D3D"/>
                          </a:solidFill>
                          <a:latin typeface="Arial"/>
                        </a:rPr>
                        <a:t>Apoiar decisões</a:t>
                      </a:r>
                    </a:p>
                  </a:txBody>
                  <a:tcPr marL="150000" marR="150000" marT="60000" marB="60000" anchor="ctr"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FFFFFF"/>
                      </a:solidFill>
                    </a:lnB>
                    <a:solidFill>
                      <a:srgbClr val="E8F1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50000">
                <a:tc>
                  <a:txBody>
                    <a:bodyPr/>
                    <a:lstStyle/>
                    <a:p>
                      <a:r>
                        <a:rPr sz="2600" b="1">
                          <a:solidFill>
                            <a:srgbClr val="0E2654"/>
                          </a:solidFill>
                          <a:latin typeface="Arial"/>
                        </a:rPr>
                        <a:t>Tempo</a:t>
                      </a:r>
                    </a:p>
                  </a:txBody>
                  <a:tcPr marL="150000" marR="150000" marT="60000" marB="60000" anchor="ctr"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FFFFFF"/>
                      </a:solidFill>
                    </a:lnB>
                    <a:solidFill>
                      <a:srgbClr val="F7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600" b="0">
                          <a:solidFill>
                            <a:srgbClr val="1F2D3D"/>
                          </a:solidFill>
                          <a:latin typeface="Arial"/>
                        </a:rPr>
                        <a:t>Olha o mês que passou</a:t>
                      </a:r>
                    </a:p>
                  </a:txBody>
                  <a:tcPr marL="150000" marR="150000" marT="60000" marB="60000" anchor="ctr"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FFFFFF"/>
                      </a:solidFill>
                    </a:lnB>
                    <a:solidFill>
                      <a:srgbClr val="F7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600" b="0">
                          <a:solidFill>
                            <a:srgbClr val="1F2D3D"/>
                          </a:solidFill>
                          <a:latin typeface="Arial"/>
                        </a:rPr>
                        <a:t>Antecipa riscos e cenários</a:t>
                      </a:r>
                    </a:p>
                  </a:txBody>
                  <a:tcPr marL="150000" marR="150000" marT="60000" marB="60000" anchor="ctr"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FFFFFF"/>
                      </a:solidFill>
                    </a:lnB>
                    <a:solidFill>
                      <a:srgbClr val="F7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0000">
                <a:tc>
                  <a:txBody>
                    <a:bodyPr/>
                    <a:lstStyle/>
                    <a:p>
                      <a:r>
                        <a:rPr sz="2600" b="1">
                          <a:solidFill>
                            <a:srgbClr val="0E2654"/>
                          </a:solidFill>
                          <a:latin typeface="Arial"/>
                        </a:rPr>
                        <a:t>Entrega</a:t>
                      </a:r>
                    </a:p>
                  </a:txBody>
                  <a:tcPr marL="150000" marR="150000" marT="60000" marB="60000" anchor="ctr"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FFFFFF"/>
                      </a:solidFill>
                    </a:lnB>
                    <a:solidFill>
                      <a:srgbClr val="E8F1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600" b="0">
                          <a:solidFill>
                            <a:srgbClr val="1F2D3D"/>
                          </a:solidFill>
                          <a:latin typeface="Arial"/>
                        </a:rPr>
                        <a:t>Balancete e prestação de contas</a:t>
                      </a:r>
                    </a:p>
                  </a:txBody>
                  <a:tcPr marL="150000" marR="150000" marT="60000" marB="60000" anchor="ctr"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FFFFFF"/>
                      </a:solidFill>
                    </a:lnB>
                    <a:solidFill>
                      <a:srgbClr val="E8F1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600" b="0">
                          <a:solidFill>
                            <a:srgbClr val="1F2D3D"/>
                          </a:solidFill>
                          <a:latin typeface="Arial"/>
                        </a:rPr>
                        <a:t>Custos, indicadores e projeções</a:t>
                      </a:r>
                    </a:p>
                  </a:txBody>
                  <a:tcPr marL="150000" marR="150000" marT="60000" marB="60000" anchor="ctr"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FFFFFF"/>
                      </a:solidFill>
                    </a:lnB>
                    <a:solidFill>
                      <a:srgbClr val="E8F1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0000">
                <a:tc>
                  <a:txBody>
                    <a:bodyPr/>
                    <a:lstStyle/>
                    <a:p>
                      <a:r>
                        <a:rPr sz="2600" b="1">
                          <a:solidFill>
                            <a:srgbClr val="0E2654"/>
                          </a:solidFill>
                          <a:latin typeface="Arial"/>
                        </a:rPr>
                        <a:t>Lugar</a:t>
                      </a:r>
                    </a:p>
                  </a:txBody>
                  <a:tcPr marL="150000" marR="150000" marT="60000" marB="60000" anchor="ctr"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FFFFFF"/>
                      </a:solidFill>
                    </a:lnB>
                    <a:solidFill>
                      <a:srgbClr val="F7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600" b="0">
                          <a:solidFill>
                            <a:srgbClr val="1F2D3D"/>
                          </a:solidFill>
                          <a:latin typeface="Arial"/>
                        </a:rPr>
                        <a:t>Setor de apoio</a:t>
                      </a:r>
                    </a:p>
                  </a:txBody>
                  <a:tcPr marL="150000" marR="150000" marT="60000" marB="60000" anchor="ctr"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FFFFFF"/>
                      </a:solidFill>
                    </a:lnB>
                    <a:solidFill>
                      <a:srgbClr val="F7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600" b="0">
                          <a:solidFill>
                            <a:srgbClr val="1F2D3D"/>
                          </a:solidFill>
                          <a:latin typeface="Arial"/>
                        </a:rPr>
                        <a:t>Mesa de decisão</a:t>
                      </a:r>
                    </a:p>
                  </a:txBody>
                  <a:tcPr marL="150000" marR="150000" marT="60000" marB="60000" anchor="ctr"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FFFFFF"/>
                      </a:solidFill>
                    </a:lnB>
                    <a:solidFill>
                      <a:srgbClr val="F7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50000">
                <a:tc>
                  <a:txBody>
                    <a:bodyPr/>
                    <a:lstStyle/>
                    <a:p>
                      <a:r>
                        <a:rPr sz="2600" b="1">
                          <a:solidFill>
                            <a:srgbClr val="0E2654"/>
                          </a:solidFill>
                          <a:latin typeface="Arial"/>
                        </a:rPr>
                        <a:t>Pergunta</a:t>
                      </a:r>
                    </a:p>
                  </a:txBody>
                  <a:tcPr marL="150000" marR="150000" marT="60000" marB="60000" anchor="ctr"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FFFFFF"/>
                      </a:solidFill>
                    </a:lnB>
                    <a:solidFill>
                      <a:srgbClr val="E8F1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600" b="0">
                          <a:solidFill>
                            <a:srgbClr val="1F2D3D"/>
                          </a:solidFill>
                          <a:latin typeface="Arial"/>
                        </a:rPr>
                        <a:t>“Está lançado?”</a:t>
                      </a:r>
                    </a:p>
                  </a:txBody>
                  <a:tcPr marL="150000" marR="150000" marT="60000" marB="60000" anchor="ctr"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FFFFFF"/>
                      </a:solidFill>
                    </a:lnB>
                    <a:solidFill>
                      <a:srgbClr val="E8F1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600" b="0">
                          <a:solidFill>
                            <a:srgbClr val="1F2D3D"/>
                          </a:solidFill>
                          <a:latin typeface="Arial"/>
                        </a:rPr>
                        <a:t>“O que fazemos agora?”</a:t>
                      </a:r>
                    </a:p>
                  </a:txBody>
                  <a:tcPr marL="150000" marR="150000" marT="60000" marB="60000" anchor="ctr"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FFFFFF"/>
                      </a:solidFill>
                    </a:lnB>
                    <a:solidFill>
                      <a:srgbClr val="E8F1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8" name="Google Shape;108;p4"/>
          <p:cNvGrpSpPr/>
          <p:nvPr/>
        </p:nvGrpSpPr>
        <p:grpSpPr>
          <a:xfrm rot="5400000">
            <a:off x="825980" y="1220306"/>
            <a:ext cx="1301039" cy="752726"/>
            <a:chOff x="0" y="0"/>
            <a:chExt cx="1734718" cy="1003635"/>
          </a:xfrm>
        </p:grpSpPr>
        <p:sp>
          <p:nvSpPr>
            <p:cNvPr id="109" name="Google Shape;109;p4"/>
            <p:cNvSpPr/>
            <p:nvPr/>
          </p:nvSpPr>
          <p:spPr>
            <a:xfrm>
              <a:off x="731083" y="0"/>
              <a:ext cx="1003635" cy="1003635"/>
            </a:xfrm>
            <a:custGeom>
              <a:avLst/>
              <a:gdLst/>
              <a:ahLst/>
              <a:cxnLst/>
              <a:rect l="l" t="t" r="r" b="b"/>
              <a:pathLst>
                <a:path w="1003635" h="1003635" extrusionOk="0">
                  <a:moveTo>
                    <a:pt x="0" y="0"/>
                  </a:moveTo>
                  <a:lnTo>
                    <a:pt x="1003634" y="0"/>
                  </a:lnTo>
                  <a:lnTo>
                    <a:pt x="1003634" y="1003635"/>
                  </a:lnTo>
                  <a:lnTo>
                    <a:pt x="0" y="10036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" name="Google Shape;110;p4"/>
            <p:cNvSpPr/>
            <p:nvPr/>
          </p:nvSpPr>
          <p:spPr>
            <a:xfrm rot="10800000">
              <a:off x="0" y="0"/>
              <a:ext cx="1003635" cy="1003635"/>
            </a:xfrm>
            <a:custGeom>
              <a:avLst/>
              <a:gdLst/>
              <a:ahLst/>
              <a:cxnLst/>
              <a:rect l="l" t="t" r="r" b="b"/>
              <a:pathLst>
                <a:path w="1003635" h="1003635" extrusionOk="0">
                  <a:moveTo>
                    <a:pt x="1003635" y="1003635"/>
                  </a:moveTo>
                  <a:lnTo>
                    <a:pt x="0" y="1003635"/>
                  </a:lnTo>
                  <a:lnTo>
                    <a:pt x="0" y="0"/>
                  </a:lnTo>
                  <a:lnTo>
                    <a:pt x="1003635" y="0"/>
                  </a:lnTo>
                  <a:lnTo>
                    <a:pt x="1003635" y="1003635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1" name="Título"/>
          <p:cNvSpPr txBox="1"/>
          <p:nvPr/>
        </p:nvSpPr>
        <p:spPr>
          <a:xfrm>
            <a:off x="2117978" y="1050000"/>
            <a:ext cx="14298000" cy="110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3200" b="1" i="1">
                <a:solidFill>
                  <a:srgbClr val="0E2654"/>
                </a:solidFill>
                <a:latin typeface="Arial"/>
              </a:rPr>
              <a:t>As regras que a contabilidade da OS precisa dominar</a:t>
            </a:r>
          </a:p>
        </p:txBody>
      </p:sp>
      <p:sp>
        <p:nvSpPr>
          <p:cNvPr id="112" name="Rectangle 111"/>
          <p:cNvSpPr/>
          <p:nvPr/>
        </p:nvSpPr>
        <p:spPr>
          <a:xfrm>
            <a:off x="2117978" y="2450000"/>
            <a:ext cx="4499333" cy="2500000"/>
          </a:xfrm>
          <a:prstGeom prst="rect">
            <a:avLst/>
          </a:prstGeom>
          <a:solidFill>
            <a:srgbClr val="E8F1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80000" tIns="140000" rIns="280000" bIns="140000" rtlCol="0" anchor="t"/>
          <a:lstStyle/>
          <a:p>
            <a:pPr algn="l">
              <a:spcAft>
                <a:spcPts val="800"/>
              </a:spcAft>
            </a:pPr>
            <a:r>
              <a:rPr sz="2800" b="1" i="0">
                <a:solidFill>
                  <a:srgbClr val="2980B9"/>
                </a:solidFill>
                <a:latin typeface="Arial"/>
              </a:rPr>
              <a:t>Lei 9.637/1998</a:t>
            </a:r>
          </a:p>
          <a:p>
            <a:pPr algn="l">
              <a:spcAft>
                <a:spcPts val="0"/>
              </a:spcAft>
            </a:pPr>
            <a:r>
              <a:rPr sz="2200" b="0" i="0">
                <a:solidFill>
                  <a:srgbClr val="1F2D3D"/>
                </a:solidFill>
                <a:latin typeface="Arial"/>
              </a:rPr>
              <a:t>Qualificação de OS e contrato de gestão, referência para as leis locais.</a:t>
            </a:r>
          </a:p>
        </p:txBody>
      </p:sp>
      <p:sp>
        <p:nvSpPr>
          <p:cNvPr id="113" name="Rectangle 112"/>
          <p:cNvSpPr/>
          <p:nvPr/>
        </p:nvSpPr>
        <p:spPr>
          <a:xfrm>
            <a:off x="7017311" y="2450000"/>
            <a:ext cx="4499333" cy="2500000"/>
          </a:xfrm>
          <a:prstGeom prst="rect">
            <a:avLst/>
          </a:prstGeom>
          <a:solidFill>
            <a:srgbClr val="E8F1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80000" tIns="140000" rIns="280000" bIns="140000" rtlCol="0" anchor="t"/>
          <a:lstStyle/>
          <a:p>
            <a:pPr algn="l">
              <a:spcAft>
                <a:spcPts val="800"/>
              </a:spcAft>
            </a:pPr>
            <a:r>
              <a:rPr sz="2800" b="1" i="0">
                <a:solidFill>
                  <a:srgbClr val="2980B9"/>
                </a:solidFill>
                <a:latin typeface="Arial"/>
              </a:rPr>
              <a:t>ITG 2002 (R1)</a:t>
            </a:r>
          </a:p>
          <a:p>
            <a:pPr algn="l">
              <a:spcAft>
                <a:spcPts val="0"/>
              </a:spcAft>
            </a:pPr>
            <a:r>
              <a:rPr sz="2200" b="0" i="0">
                <a:solidFill>
                  <a:srgbClr val="1F2D3D"/>
                </a:solidFill>
                <a:latin typeface="Arial"/>
              </a:rPr>
              <a:t>Contabilidade das entidades sem finalidade de lucros.</a:t>
            </a:r>
          </a:p>
        </p:txBody>
      </p:sp>
      <p:sp>
        <p:nvSpPr>
          <p:cNvPr id="114" name="Rectangle 113"/>
          <p:cNvSpPr/>
          <p:nvPr/>
        </p:nvSpPr>
        <p:spPr>
          <a:xfrm>
            <a:off x="11916644" y="2450000"/>
            <a:ext cx="4499333" cy="2500000"/>
          </a:xfrm>
          <a:prstGeom prst="rect">
            <a:avLst/>
          </a:prstGeom>
          <a:solidFill>
            <a:srgbClr val="E8F1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80000" tIns="140000" rIns="280000" bIns="140000" rtlCol="0" anchor="t"/>
          <a:lstStyle/>
          <a:p>
            <a:pPr algn="l">
              <a:spcAft>
                <a:spcPts val="800"/>
              </a:spcAft>
            </a:pPr>
            <a:r>
              <a:rPr sz="2800" b="1" i="0">
                <a:solidFill>
                  <a:srgbClr val="2980B9"/>
                </a:solidFill>
                <a:latin typeface="Arial"/>
              </a:rPr>
              <a:t>NBC TG 07</a:t>
            </a:r>
          </a:p>
          <a:p>
            <a:pPr algn="l">
              <a:spcAft>
                <a:spcPts val="0"/>
              </a:spcAft>
            </a:pPr>
            <a:r>
              <a:rPr sz="2200" b="0" i="0">
                <a:solidFill>
                  <a:srgbClr val="1F2D3D"/>
                </a:solidFill>
                <a:latin typeface="Arial"/>
              </a:rPr>
              <a:t>Subvenções governamentais: como reconhecer os repasses do contrato.</a:t>
            </a:r>
          </a:p>
        </p:txBody>
      </p:sp>
      <p:sp>
        <p:nvSpPr>
          <p:cNvPr id="115" name="Rectangle 114"/>
          <p:cNvSpPr/>
          <p:nvPr/>
        </p:nvSpPr>
        <p:spPr>
          <a:xfrm>
            <a:off x="2117978" y="5250000"/>
            <a:ext cx="4499333" cy="2500000"/>
          </a:xfrm>
          <a:prstGeom prst="rect">
            <a:avLst/>
          </a:prstGeom>
          <a:solidFill>
            <a:srgbClr val="E8F1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80000" tIns="140000" rIns="280000" bIns="140000" rtlCol="0" anchor="t"/>
          <a:lstStyle/>
          <a:p>
            <a:pPr algn="l">
              <a:spcAft>
                <a:spcPts val="800"/>
              </a:spcAft>
            </a:pPr>
            <a:r>
              <a:rPr sz="2800" b="1" i="0">
                <a:solidFill>
                  <a:srgbClr val="2980B9"/>
                </a:solidFill>
                <a:latin typeface="Arial"/>
              </a:rPr>
              <a:t>NBC TG 25 e 33</a:t>
            </a:r>
          </a:p>
          <a:p>
            <a:pPr algn="l">
              <a:spcAft>
                <a:spcPts val="0"/>
              </a:spcAft>
            </a:pPr>
            <a:r>
              <a:rPr sz="2200" b="0" i="0">
                <a:solidFill>
                  <a:srgbClr val="1F2D3D"/>
                </a:solidFill>
                <a:latin typeface="Arial"/>
              </a:rPr>
              <a:t>Provisões, contingências e benefícios a empregados.</a:t>
            </a:r>
          </a:p>
        </p:txBody>
      </p:sp>
      <p:sp>
        <p:nvSpPr>
          <p:cNvPr id="116" name="Rectangle 115"/>
          <p:cNvSpPr/>
          <p:nvPr/>
        </p:nvSpPr>
        <p:spPr>
          <a:xfrm>
            <a:off x="7017311" y="5250000"/>
            <a:ext cx="4499333" cy="2500000"/>
          </a:xfrm>
          <a:prstGeom prst="rect">
            <a:avLst/>
          </a:prstGeom>
          <a:solidFill>
            <a:srgbClr val="E8F1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80000" tIns="140000" rIns="280000" bIns="140000" rtlCol="0" anchor="t"/>
          <a:lstStyle/>
          <a:p>
            <a:pPr algn="l">
              <a:spcAft>
                <a:spcPts val="800"/>
              </a:spcAft>
            </a:pPr>
            <a:r>
              <a:rPr sz="2800" b="1" i="0">
                <a:solidFill>
                  <a:srgbClr val="2980B9"/>
                </a:solidFill>
                <a:latin typeface="Arial"/>
              </a:rPr>
              <a:t>LC 187/2021</a:t>
            </a:r>
          </a:p>
          <a:p>
            <a:pPr algn="l">
              <a:spcAft>
                <a:spcPts val="0"/>
              </a:spcAft>
            </a:pPr>
            <a:r>
              <a:rPr sz="2200" b="0" i="0">
                <a:solidFill>
                  <a:srgbClr val="1F2D3D"/>
                </a:solidFill>
                <a:latin typeface="Arial"/>
              </a:rPr>
              <a:t>Certificação de entidades beneficentes (CEBAS) e imunidade.</a:t>
            </a:r>
          </a:p>
        </p:txBody>
      </p:sp>
      <p:sp>
        <p:nvSpPr>
          <p:cNvPr id="117" name="Rectangle 116"/>
          <p:cNvSpPr/>
          <p:nvPr/>
        </p:nvSpPr>
        <p:spPr>
          <a:xfrm>
            <a:off x="11916644" y="5250000"/>
            <a:ext cx="4499333" cy="2500000"/>
          </a:xfrm>
          <a:prstGeom prst="rect">
            <a:avLst/>
          </a:prstGeom>
          <a:solidFill>
            <a:srgbClr val="E8F1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80000" tIns="140000" rIns="280000" bIns="140000" rtlCol="0" anchor="t"/>
          <a:lstStyle/>
          <a:p>
            <a:pPr algn="l">
              <a:spcAft>
                <a:spcPts val="800"/>
              </a:spcAft>
            </a:pPr>
            <a:r>
              <a:rPr sz="2800" b="1" i="0">
                <a:solidFill>
                  <a:srgbClr val="2980B9"/>
                </a:solidFill>
                <a:latin typeface="Arial"/>
              </a:rPr>
              <a:t>Contrato e TCE</a:t>
            </a:r>
          </a:p>
          <a:p>
            <a:pPr algn="l">
              <a:spcAft>
                <a:spcPts val="0"/>
              </a:spcAft>
            </a:pPr>
            <a:r>
              <a:rPr sz="2200" b="0" i="0">
                <a:solidFill>
                  <a:srgbClr val="1F2D3D"/>
                </a:solidFill>
                <a:latin typeface="Arial"/>
              </a:rPr>
              <a:t>Regras de prestação de contas do ente parceiro e do Tribunal de Contas.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úmero"/>
          <p:cNvSpPr txBox="1"/>
          <p:nvPr/>
        </p:nvSpPr>
        <p:spPr>
          <a:xfrm>
            <a:off x="2117978" y="2350000"/>
            <a:ext cx="14298000" cy="150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9600" b="1" i="0">
                <a:solidFill>
                  <a:srgbClr val="2980B9"/>
                </a:solidFill>
                <a:latin typeface="Arial"/>
              </a:rPr>
              <a:t>02</a:t>
            </a:r>
          </a:p>
        </p:txBody>
      </p:sp>
      <p:sp>
        <p:nvSpPr>
          <p:cNvPr id="3" name="Título"/>
          <p:cNvSpPr txBox="1"/>
          <p:nvPr/>
        </p:nvSpPr>
        <p:spPr>
          <a:xfrm>
            <a:off x="1570627" y="4000000"/>
            <a:ext cx="15461100" cy="240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5000" b="1" i="1">
                <a:solidFill>
                  <a:srgbClr val="0E2654"/>
                </a:solidFill>
                <a:latin typeface="Arial"/>
              </a:rPr>
              <a:t>Contabilidade como base de controle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8" name="Google Shape;108;p4"/>
          <p:cNvGrpSpPr/>
          <p:nvPr/>
        </p:nvGrpSpPr>
        <p:grpSpPr>
          <a:xfrm rot="5400000">
            <a:off x="825980" y="1220306"/>
            <a:ext cx="1301039" cy="752726"/>
            <a:chOff x="0" y="0"/>
            <a:chExt cx="1734718" cy="1003635"/>
          </a:xfrm>
        </p:grpSpPr>
        <p:sp>
          <p:nvSpPr>
            <p:cNvPr id="109" name="Google Shape;109;p4"/>
            <p:cNvSpPr/>
            <p:nvPr/>
          </p:nvSpPr>
          <p:spPr>
            <a:xfrm>
              <a:off x="731083" y="0"/>
              <a:ext cx="1003635" cy="1003635"/>
            </a:xfrm>
            <a:custGeom>
              <a:avLst/>
              <a:gdLst/>
              <a:ahLst/>
              <a:cxnLst/>
              <a:rect l="l" t="t" r="r" b="b"/>
              <a:pathLst>
                <a:path w="1003635" h="1003635" extrusionOk="0">
                  <a:moveTo>
                    <a:pt x="0" y="0"/>
                  </a:moveTo>
                  <a:lnTo>
                    <a:pt x="1003634" y="0"/>
                  </a:lnTo>
                  <a:lnTo>
                    <a:pt x="1003634" y="1003635"/>
                  </a:lnTo>
                  <a:lnTo>
                    <a:pt x="0" y="10036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" name="Google Shape;110;p4"/>
            <p:cNvSpPr/>
            <p:nvPr/>
          </p:nvSpPr>
          <p:spPr>
            <a:xfrm rot="10800000">
              <a:off x="0" y="0"/>
              <a:ext cx="1003635" cy="1003635"/>
            </a:xfrm>
            <a:custGeom>
              <a:avLst/>
              <a:gdLst/>
              <a:ahLst/>
              <a:cxnLst/>
              <a:rect l="l" t="t" r="r" b="b"/>
              <a:pathLst>
                <a:path w="1003635" h="1003635" extrusionOk="0">
                  <a:moveTo>
                    <a:pt x="1003635" y="1003635"/>
                  </a:moveTo>
                  <a:lnTo>
                    <a:pt x="0" y="1003635"/>
                  </a:lnTo>
                  <a:lnTo>
                    <a:pt x="0" y="0"/>
                  </a:lnTo>
                  <a:lnTo>
                    <a:pt x="1003635" y="0"/>
                  </a:lnTo>
                  <a:lnTo>
                    <a:pt x="1003635" y="1003635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1" name="Título"/>
          <p:cNvSpPr txBox="1"/>
          <p:nvPr/>
        </p:nvSpPr>
        <p:spPr>
          <a:xfrm>
            <a:off x="2117978" y="1050000"/>
            <a:ext cx="14298000" cy="110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3200" b="1" i="1">
                <a:solidFill>
                  <a:srgbClr val="0E2654"/>
                </a:solidFill>
                <a:latin typeface="Arial"/>
              </a:rPr>
              <a:t>Cada contrato é uma entidade dentro da entidade</a:t>
            </a:r>
          </a:p>
        </p:txBody>
      </p:sp>
      <p:sp>
        <p:nvSpPr>
          <p:cNvPr id="112" name="Oval 111"/>
          <p:cNvSpPr/>
          <p:nvPr/>
        </p:nvSpPr>
        <p:spPr>
          <a:xfrm>
            <a:off x="2117978" y="2540000"/>
            <a:ext cx="1100000" cy="1100000"/>
          </a:xfrm>
          <a:prstGeom prst="ellipse">
            <a:avLst/>
          </a:prstGeom>
          <a:solidFill>
            <a:srgbClr val="2980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spcAft>
                <a:spcPts val="0"/>
              </a:spcAft>
            </a:pPr>
            <a:r>
              <a:rPr sz="44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113" name="Rectangle 112"/>
          <p:cNvSpPr/>
          <p:nvPr/>
        </p:nvSpPr>
        <p:spPr>
          <a:xfrm>
            <a:off x="3617978" y="2450000"/>
            <a:ext cx="12798000" cy="1300000"/>
          </a:xfrm>
          <a:prstGeom prst="rect">
            <a:avLst/>
          </a:prstGeom>
          <a:solidFill>
            <a:srgbClr val="E8F1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00000" tIns="150000" rIns="300000" bIns="150000" rtlCol="0" anchor="ctr"/>
          <a:lstStyle/>
          <a:p>
            <a:pPr algn="l">
              <a:spcAft>
                <a:spcPts val="0"/>
              </a:spcAft>
            </a:pPr>
            <a:r>
              <a:rPr sz="2800" b="1" i="0">
                <a:solidFill>
                  <a:srgbClr val="0E2654"/>
                </a:solidFill>
                <a:latin typeface="Arial"/>
              </a:rPr>
              <a:t>Conta bancária exclusiva</a:t>
            </a:r>
            <a:r>
              <a:rPr sz="2800" b="0" i="0">
                <a:solidFill>
                  <a:srgbClr val="1F2D3D"/>
                </a:solidFill>
                <a:latin typeface="Arial"/>
              </a:rPr>
              <a:t> para cada contrato de gestão</a:t>
            </a:r>
          </a:p>
        </p:txBody>
      </p:sp>
      <p:sp>
        <p:nvSpPr>
          <p:cNvPr id="114" name="Oval 113"/>
          <p:cNvSpPr/>
          <p:nvPr/>
        </p:nvSpPr>
        <p:spPr>
          <a:xfrm>
            <a:off x="2117978" y="4060000"/>
            <a:ext cx="1100000" cy="1100000"/>
          </a:xfrm>
          <a:prstGeom prst="ellipse">
            <a:avLst/>
          </a:prstGeom>
          <a:solidFill>
            <a:srgbClr val="2980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spcAft>
                <a:spcPts val="0"/>
              </a:spcAft>
            </a:pPr>
            <a:r>
              <a:rPr sz="44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5" name="Rectangle 114"/>
          <p:cNvSpPr/>
          <p:nvPr/>
        </p:nvSpPr>
        <p:spPr>
          <a:xfrm>
            <a:off x="3617978" y="3970000"/>
            <a:ext cx="12798000" cy="1300000"/>
          </a:xfrm>
          <a:prstGeom prst="rect">
            <a:avLst/>
          </a:prstGeom>
          <a:solidFill>
            <a:srgbClr val="E8F1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00000" tIns="150000" rIns="300000" bIns="150000" rtlCol="0" anchor="ctr"/>
          <a:lstStyle/>
          <a:p>
            <a:pPr algn="l">
              <a:spcAft>
                <a:spcPts val="0"/>
              </a:spcAft>
            </a:pPr>
            <a:r>
              <a:rPr sz="2800" b="1" i="0">
                <a:solidFill>
                  <a:srgbClr val="0E2654"/>
                </a:solidFill>
                <a:latin typeface="Arial"/>
              </a:rPr>
              <a:t>Centros de custo por unidade</a:t>
            </a:r>
            <a:r>
              <a:rPr sz="2800" b="0" i="0">
                <a:solidFill>
                  <a:srgbClr val="1F2D3D"/>
                </a:solidFill>
                <a:latin typeface="Arial"/>
              </a:rPr>
              <a:t>, com plano de contas que espelha as rubricas do contrato</a:t>
            </a:r>
          </a:p>
        </p:txBody>
      </p:sp>
      <p:sp>
        <p:nvSpPr>
          <p:cNvPr id="116" name="Oval 115"/>
          <p:cNvSpPr/>
          <p:nvPr/>
        </p:nvSpPr>
        <p:spPr>
          <a:xfrm>
            <a:off x="2117978" y="5580000"/>
            <a:ext cx="1100000" cy="1100000"/>
          </a:xfrm>
          <a:prstGeom prst="ellipse">
            <a:avLst/>
          </a:prstGeom>
          <a:solidFill>
            <a:srgbClr val="2980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spcAft>
                <a:spcPts val="0"/>
              </a:spcAft>
            </a:pPr>
            <a:r>
              <a:rPr sz="4400" b="1" i="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17" name="Rectangle 116"/>
          <p:cNvSpPr/>
          <p:nvPr/>
        </p:nvSpPr>
        <p:spPr>
          <a:xfrm>
            <a:off x="3617978" y="5490000"/>
            <a:ext cx="12798000" cy="1300000"/>
          </a:xfrm>
          <a:prstGeom prst="rect">
            <a:avLst/>
          </a:prstGeom>
          <a:solidFill>
            <a:srgbClr val="E8F1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00000" tIns="150000" rIns="300000" bIns="150000" rtlCol="0" anchor="ctr"/>
          <a:lstStyle/>
          <a:p>
            <a:pPr algn="l">
              <a:spcAft>
                <a:spcPts val="0"/>
              </a:spcAft>
            </a:pPr>
            <a:r>
              <a:rPr sz="2800" b="1" i="0">
                <a:solidFill>
                  <a:srgbClr val="0E2654"/>
                </a:solidFill>
                <a:latin typeface="Arial"/>
              </a:rPr>
              <a:t>Rateio do escritório central</a:t>
            </a:r>
            <a:r>
              <a:rPr sz="2800" b="0" i="0">
                <a:solidFill>
                  <a:srgbClr val="1F2D3D"/>
                </a:solidFill>
                <a:latin typeface="Arial"/>
              </a:rPr>
              <a:t> com critério documentado e previsto no plano de trabalho</a:t>
            </a:r>
          </a:p>
        </p:txBody>
      </p:sp>
      <p:sp>
        <p:nvSpPr>
          <p:cNvPr id="118" name="Oval 117"/>
          <p:cNvSpPr/>
          <p:nvPr/>
        </p:nvSpPr>
        <p:spPr>
          <a:xfrm>
            <a:off x="2117978" y="7100000"/>
            <a:ext cx="1100000" cy="1100000"/>
          </a:xfrm>
          <a:prstGeom prst="ellipse">
            <a:avLst/>
          </a:prstGeom>
          <a:solidFill>
            <a:srgbClr val="2980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spcAft>
                <a:spcPts val="0"/>
              </a:spcAft>
            </a:pPr>
            <a:r>
              <a:rPr sz="4400" b="1" i="0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19" name="Rectangle 118"/>
          <p:cNvSpPr/>
          <p:nvPr/>
        </p:nvSpPr>
        <p:spPr>
          <a:xfrm>
            <a:off x="3617978" y="7010000"/>
            <a:ext cx="12798000" cy="1300000"/>
          </a:xfrm>
          <a:prstGeom prst="rect">
            <a:avLst/>
          </a:prstGeom>
          <a:solidFill>
            <a:srgbClr val="E8F1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00000" tIns="150000" rIns="300000" bIns="150000" rtlCol="0" anchor="ctr"/>
          <a:lstStyle/>
          <a:p>
            <a:pPr algn="l">
              <a:spcAft>
                <a:spcPts val="0"/>
              </a:spcAft>
            </a:pPr>
            <a:r>
              <a:rPr sz="2800" b="1" i="0">
                <a:solidFill>
                  <a:srgbClr val="0E2654"/>
                </a:solidFill>
                <a:latin typeface="Arial"/>
              </a:rPr>
              <a:t>Conciliação mensal</a:t>
            </a:r>
            <a:r>
              <a:rPr sz="2800" b="0" i="0">
                <a:solidFill>
                  <a:srgbClr val="1F2D3D"/>
                </a:solidFill>
                <a:latin typeface="Arial"/>
              </a:rPr>
              <a:t> entre banco, financeiro e contábil, por contrato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8" name="Google Shape;108;p4"/>
          <p:cNvGrpSpPr/>
          <p:nvPr/>
        </p:nvGrpSpPr>
        <p:grpSpPr>
          <a:xfrm rot="5400000">
            <a:off x="825980" y="1220306"/>
            <a:ext cx="1301039" cy="752726"/>
            <a:chOff x="0" y="0"/>
            <a:chExt cx="1734718" cy="1003635"/>
          </a:xfrm>
        </p:grpSpPr>
        <p:sp>
          <p:nvSpPr>
            <p:cNvPr id="109" name="Google Shape;109;p4"/>
            <p:cNvSpPr/>
            <p:nvPr/>
          </p:nvSpPr>
          <p:spPr>
            <a:xfrm>
              <a:off x="731083" y="0"/>
              <a:ext cx="1003635" cy="1003635"/>
            </a:xfrm>
            <a:custGeom>
              <a:avLst/>
              <a:gdLst/>
              <a:ahLst/>
              <a:cxnLst/>
              <a:rect l="l" t="t" r="r" b="b"/>
              <a:pathLst>
                <a:path w="1003635" h="1003635" extrusionOk="0">
                  <a:moveTo>
                    <a:pt x="0" y="0"/>
                  </a:moveTo>
                  <a:lnTo>
                    <a:pt x="1003634" y="0"/>
                  </a:lnTo>
                  <a:lnTo>
                    <a:pt x="1003634" y="1003635"/>
                  </a:lnTo>
                  <a:lnTo>
                    <a:pt x="0" y="10036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" name="Google Shape;110;p4"/>
            <p:cNvSpPr/>
            <p:nvPr/>
          </p:nvSpPr>
          <p:spPr>
            <a:xfrm rot="10800000">
              <a:off x="0" y="0"/>
              <a:ext cx="1003635" cy="1003635"/>
            </a:xfrm>
            <a:custGeom>
              <a:avLst/>
              <a:gdLst/>
              <a:ahLst/>
              <a:cxnLst/>
              <a:rect l="l" t="t" r="r" b="b"/>
              <a:pathLst>
                <a:path w="1003635" h="1003635" extrusionOk="0">
                  <a:moveTo>
                    <a:pt x="1003635" y="1003635"/>
                  </a:moveTo>
                  <a:lnTo>
                    <a:pt x="0" y="1003635"/>
                  </a:lnTo>
                  <a:lnTo>
                    <a:pt x="0" y="0"/>
                  </a:lnTo>
                  <a:lnTo>
                    <a:pt x="1003635" y="0"/>
                  </a:lnTo>
                  <a:lnTo>
                    <a:pt x="1003635" y="1003635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1" name="Título"/>
          <p:cNvSpPr txBox="1"/>
          <p:nvPr/>
        </p:nvSpPr>
        <p:spPr>
          <a:xfrm>
            <a:off x="2117978" y="1050000"/>
            <a:ext cx="14298000" cy="110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3200" b="1" i="1">
                <a:solidFill>
                  <a:srgbClr val="0E2654"/>
                </a:solidFill>
                <a:latin typeface="Arial"/>
              </a:rPr>
              <a:t>Como o repasse entra na contabilidade</a:t>
            </a:r>
          </a:p>
        </p:txBody>
      </p:sp>
      <p:sp>
        <p:nvSpPr>
          <p:cNvPr id="112" name="Rectangle 111"/>
          <p:cNvSpPr/>
          <p:nvPr/>
        </p:nvSpPr>
        <p:spPr>
          <a:xfrm>
            <a:off x="2117978" y="2500000"/>
            <a:ext cx="3250000" cy="2500000"/>
          </a:xfrm>
          <a:prstGeom prst="rect">
            <a:avLst/>
          </a:prstGeom>
          <a:solidFill>
            <a:srgbClr val="E8F1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50000" tIns="125000" rIns="250000" bIns="125000" rtlCol="0" anchor="ctr"/>
          <a:lstStyle/>
          <a:p>
            <a:pPr algn="l">
              <a:spcAft>
                <a:spcPts val="1000"/>
              </a:spcAft>
            </a:pPr>
            <a:r>
              <a:rPr sz="2200" b="1" i="0">
                <a:solidFill>
                  <a:srgbClr val="2980B9"/>
                </a:solidFill>
                <a:latin typeface="Arial"/>
              </a:rPr>
              <a:t>1 · Caixa</a:t>
            </a:r>
          </a:p>
          <a:p>
            <a:pPr algn="l">
              <a:spcAft>
                <a:spcPts val="0"/>
              </a:spcAft>
            </a:pPr>
            <a:r>
              <a:rPr sz="2600" b="1" i="0">
                <a:solidFill>
                  <a:srgbClr val="0E2654"/>
                </a:solidFill>
                <a:latin typeface="Arial"/>
              </a:rPr>
              <a:t>Repasse recebido</a:t>
            </a:r>
          </a:p>
        </p:txBody>
      </p:sp>
      <p:sp>
        <p:nvSpPr>
          <p:cNvPr id="113" name="Right Arrow 112"/>
          <p:cNvSpPr/>
          <p:nvPr/>
        </p:nvSpPr>
        <p:spPr>
          <a:xfrm>
            <a:off x="5454311" y="3550000"/>
            <a:ext cx="260000" cy="400000"/>
          </a:xfrm>
          <a:prstGeom prst="rightArrow">
            <a:avLst/>
          </a:prstGeom>
          <a:solidFill>
            <a:srgbClr val="2980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4" name="Rectangle 113"/>
          <p:cNvSpPr/>
          <p:nvPr/>
        </p:nvSpPr>
        <p:spPr>
          <a:xfrm>
            <a:off x="5800644" y="2500000"/>
            <a:ext cx="3250000" cy="2500000"/>
          </a:xfrm>
          <a:prstGeom prst="rect">
            <a:avLst/>
          </a:prstGeom>
          <a:solidFill>
            <a:srgbClr val="E8F1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50000" tIns="125000" rIns="250000" bIns="125000" rtlCol="0" anchor="ctr"/>
          <a:lstStyle/>
          <a:p>
            <a:pPr algn="l">
              <a:spcAft>
                <a:spcPts val="1000"/>
              </a:spcAft>
            </a:pPr>
            <a:r>
              <a:rPr sz="2200" b="1" i="0">
                <a:solidFill>
                  <a:srgbClr val="2980B9"/>
                </a:solidFill>
                <a:latin typeface="Arial"/>
              </a:rPr>
              <a:t>2 · Passivo</a:t>
            </a:r>
          </a:p>
          <a:p>
            <a:pPr algn="l">
              <a:spcAft>
                <a:spcPts val="0"/>
              </a:spcAft>
            </a:pPr>
            <a:r>
              <a:rPr sz="2600" b="1" i="0">
                <a:solidFill>
                  <a:srgbClr val="0E2654"/>
                </a:solidFill>
                <a:latin typeface="Arial"/>
              </a:rPr>
              <a:t>Recursos do contrato a aplicar</a:t>
            </a:r>
          </a:p>
        </p:txBody>
      </p:sp>
      <p:sp>
        <p:nvSpPr>
          <p:cNvPr id="115" name="Right Arrow 114"/>
          <p:cNvSpPr/>
          <p:nvPr/>
        </p:nvSpPr>
        <p:spPr>
          <a:xfrm>
            <a:off x="9136977" y="3550000"/>
            <a:ext cx="260000" cy="400000"/>
          </a:xfrm>
          <a:prstGeom prst="rightArrow">
            <a:avLst/>
          </a:prstGeom>
          <a:solidFill>
            <a:srgbClr val="2980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6" name="Rectangle 115"/>
          <p:cNvSpPr/>
          <p:nvPr/>
        </p:nvSpPr>
        <p:spPr>
          <a:xfrm>
            <a:off x="9483310" y="2500000"/>
            <a:ext cx="3250000" cy="2500000"/>
          </a:xfrm>
          <a:prstGeom prst="rect">
            <a:avLst/>
          </a:prstGeom>
          <a:solidFill>
            <a:srgbClr val="E8F1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50000" tIns="125000" rIns="250000" bIns="125000" rtlCol="0" anchor="ctr"/>
          <a:lstStyle/>
          <a:p>
            <a:pPr algn="l">
              <a:spcAft>
                <a:spcPts val="1000"/>
              </a:spcAft>
            </a:pPr>
            <a:r>
              <a:rPr sz="2200" b="1" i="0">
                <a:solidFill>
                  <a:srgbClr val="2980B9"/>
                </a:solidFill>
                <a:latin typeface="Arial"/>
              </a:rPr>
              <a:t>3 · Execução</a:t>
            </a:r>
          </a:p>
          <a:p>
            <a:pPr algn="l">
              <a:spcAft>
                <a:spcPts val="0"/>
              </a:spcAft>
            </a:pPr>
            <a:r>
              <a:rPr sz="2600" b="1" i="0">
                <a:solidFill>
                  <a:srgbClr val="0E2654"/>
                </a:solidFill>
                <a:latin typeface="Arial"/>
              </a:rPr>
              <a:t>Despesa incorrida no contrato</a:t>
            </a:r>
          </a:p>
        </p:txBody>
      </p:sp>
      <p:sp>
        <p:nvSpPr>
          <p:cNvPr id="117" name="Right Arrow 116"/>
          <p:cNvSpPr/>
          <p:nvPr/>
        </p:nvSpPr>
        <p:spPr>
          <a:xfrm>
            <a:off x="12819643" y="3550000"/>
            <a:ext cx="260000" cy="400000"/>
          </a:xfrm>
          <a:prstGeom prst="rightArrow">
            <a:avLst/>
          </a:prstGeom>
          <a:solidFill>
            <a:srgbClr val="2980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8" name="Rectangle 117"/>
          <p:cNvSpPr/>
          <p:nvPr/>
        </p:nvSpPr>
        <p:spPr>
          <a:xfrm>
            <a:off x="13165976" y="2500000"/>
            <a:ext cx="3250000" cy="2500000"/>
          </a:xfrm>
          <a:prstGeom prst="rect">
            <a:avLst/>
          </a:prstGeom>
          <a:solidFill>
            <a:srgbClr val="2980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50000" tIns="125000" rIns="250000" bIns="125000" rtlCol="0" anchor="ctr"/>
          <a:lstStyle/>
          <a:p>
            <a:pPr algn="l">
              <a:spcAft>
                <a:spcPts val="1000"/>
              </a:spcAft>
            </a:pPr>
            <a:r>
              <a:rPr sz="2200" b="1" i="0">
                <a:solidFill>
                  <a:srgbClr val="FFFFFF"/>
                </a:solidFill>
                <a:latin typeface="Arial"/>
              </a:rPr>
              <a:t>4 · Resultado</a:t>
            </a:r>
          </a:p>
          <a:p>
            <a:pPr algn="l">
              <a:spcAft>
                <a:spcPts val="0"/>
              </a:spcAft>
            </a:pPr>
            <a:r>
              <a:rPr sz="2600" b="1" i="0">
                <a:solidFill>
                  <a:srgbClr val="FFFFFF"/>
                </a:solidFill>
                <a:latin typeface="Arial"/>
              </a:rPr>
              <a:t>Receita reconhecida na mesma medida</a:t>
            </a:r>
          </a:p>
        </p:txBody>
      </p:sp>
      <p:sp>
        <p:nvSpPr>
          <p:cNvPr id="119" name="Rectangle 118"/>
          <p:cNvSpPr/>
          <p:nvPr/>
        </p:nvSpPr>
        <p:spPr>
          <a:xfrm>
            <a:off x="2117978" y="5500000"/>
            <a:ext cx="14298000" cy="2200000"/>
          </a:xfrm>
          <a:prstGeom prst="rect">
            <a:avLst/>
          </a:prstGeom>
          <a:solidFill>
            <a:srgbClr val="2C3E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50000" tIns="175000" rIns="350000" bIns="175000" rtlCol="0" anchor="ctr"/>
          <a:lstStyle/>
          <a:p>
            <a:pPr algn="l">
              <a:spcAft>
                <a:spcPts val="0"/>
              </a:spcAft>
            </a:pPr>
            <a:r>
              <a:rPr sz="2800" b="1" i="0">
                <a:solidFill>
                  <a:srgbClr val="FFFFFF"/>
                </a:solidFill>
                <a:latin typeface="Arial"/>
              </a:rPr>
              <a:t>Saldo em conta não é sobra. </a:t>
            </a:r>
            <a:r>
              <a:rPr sz="2800" b="0" i="0">
                <a:solidFill>
                  <a:srgbClr val="FFFFFF"/>
                </a:solidFill>
                <a:latin typeface="Arial"/>
              </a:rPr>
              <a:t>O recurso não aplicado é obrigação com o ente público e precisa aparecer no passivo — não como superávit.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8" name="Google Shape;108;p4"/>
          <p:cNvGrpSpPr/>
          <p:nvPr/>
        </p:nvGrpSpPr>
        <p:grpSpPr>
          <a:xfrm rot="5400000">
            <a:off x="825980" y="1220306"/>
            <a:ext cx="1301039" cy="752726"/>
            <a:chOff x="0" y="0"/>
            <a:chExt cx="1734718" cy="1003635"/>
          </a:xfrm>
        </p:grpSpPr>
        <p:sp>
          <p:nvSpPr>
            <p:cNvPr id="109" name="Google Shape;109;p4"/>
            <p:cNvSpPr/>
            <p:nvPr/>
          </p:nvSpPr>
          <p:spPr>
            <a:xfrm>
              <a:off x="731083" y="0"/>
              <a:ext cx="1003635" cy="1003635"/>
            </a:xfrm>
            <a:custGeom>
              <a:avLst/>
              <a:gdLst/>
              <a:ahLst/>
              <a:cxnLst/>
              <a:rect l="l" t="t" r="r" b="b"/>
              <a:pathLst>
                <a:path w="1003635" h="1003635" extrusionOk="0">
                  <a:moveTo>
                    <a:pt x="0" y="0"/>
                  </a:moveTo>
                  <a:lnTo>
                    <a:pt x="1003634" y="0"/>
                  </a:lnTo>
                  <a:lnTo>
                    <a:pt x="1003634" y="1003635"/>
                  </a:lnTo>
                  <a:lnTo>
                    <a:pt x="0" y="10036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" name="Google Shape;110;p4"/>
            <p:cNvSpPr/>
            <p:nvPr/>
          </p:nvSpPr>
          <p:spPr>
            <a:xfrm rot="10800000">
              <a:off x="0" y="0"/>
              <a:ext cx="1003635" cy="1003635"/>
            </a:xfrm>
            <a:custGeom>
              <a:avLst/>
              <a:gdLst/>
              <a:ahLst/>
              <a:cxnLst/>
              <a:rect l="l" t="t" r="r" b="b"/>
              <a:pathLst>
                <a:path w="1003635" h="1003635" extrusionOk="0">
                  <a:moveTo>
                    <a:pt x="1003635" y="1003635"/>
                  </a:moveTo>
                  <a:lnTo>
                    <a:pt x="0" y="1003635"/>
                  </a:lnTo>
                  <a:lnTo>
                    <a:pt x="0" y="0"/>
                  </a:lnTo>
                  <a:lnTo>
                    <a:pt x="1003635" y="0"/>
                  </a:lnTo>
                  <a:lnTo>
                    <a:pt x="1003635" y="1003635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1" name="Título"/>
          <p:cNvSpPr txBox="1"/>
          <p:nvPr/>
        </p:nvSpPr>
        <p:spPr>
          <a:xfrm>
            <a:off x="2117978" y="1050000"/>
            <a:ext cx="14298000" cy="110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3200" b="1" i="1">
                <a:solidFill>
                  <a:srgbClr val="0E2654"/>
                </a:solidFill>
                <a:latin typeface="Arial"/>
              </a:rPr>
              <a:t>O caminho de cada real até o Tribunal de Contas</a:t>
            </a:r>
          </a:p>
        </p:txBody>
      </p:sp>
      <p:sp>
        <p:nvSpPr>
          <p:cNvPr id="112" name="Rectangle 111"/>
          <p:cNvSpPr/>
          <p:nvPr/>
        </p:nvSpPr>
        <p:spPr>
          <a:xfrm>
            <a:off x="2117978" y="2500000"/>
            <a:ext cx="2650000" cy="3700000"/>
          </a:xfrm>
          <a:prstGeom prst="rect">
            <a:avLst/>
          </a:prstGeom>
          <a:solidFill>
            <a:srgbClr val="E8F1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/>
          <a:lstStyle/>
          <a:p>
            <a:pPr algn="l">
              <a:spcAft>
                <a:spcPts val="0"/>
              </a:spcAft>
            </a:pPr>
            <a:endParaRPr/>
          </a:p>
        </p:txBody>
      </p:sp>
      <p:sp>
        <p:nvSpPr>
          <p:cNvPr id="113" name="Oval 112"/>
          <p:cNvSpPr/>
          <p:nvPr/>
        </p:nvSpPr>
        <p:spPr>
          <a:xfrm>
            <a:off x="3022978" y="2750000"/>
            <a:ext cx="840000" cy="840000"/>
          </a:xfrm>
          <a:prstGeom prst="ellipse">
            <a:avLst/>
          </a:prstGeom>
          <a:solidFill>
            <a:srgbClr val="2980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spcAft>
                <a:spcPts val="0"/>
              </a:spcAft>
            </a:pPr>
            <a:r>
              <a:rPr sz="34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114" name="TextBox 113"/>
          <p:cNvSpPr txBox="1"/>
          <p:nvPr/>
        </p:nvSpPr>
        <p:spPr>
          <a:xfrm>
            <a:off x="2217978" y="3750000"/>
            <a:ext cx="2450000" cy="50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2600" b="1" i="0">
                <a:solidFill>
                  <a:srgbClr val="0E2654"/>
                </a:solidFill>
                <a:latin typeface="Arial"/>
              </a:rPr>
              <a:t>Execução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2267978" y="4400000"/>
            <a:ext cx="2350000" cy="170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2100" b="0" i="0">
                <a:solidFill>
                  <a:srgbClr val="1F2D3D"/>
                </a:solidFill>
                <a:latin typeface="Arial"/>
              </a:rPr>
              <a:t>Compras, folha e contratos</a:t>
            </a:r>
          </a:p>
        </p:txBody>
      </p:sp>
      <p:sp>
        <p:nvSpPr>
          <p:cNvPr id="116" name="Right Arrow 115"/>
          <p:cNvSpPr/>
          <p:nvPr/>
        </p:nvSpPr>
        <p:spPr>
          <a:xfrm>
            <a:off x="4788978" y="4100000"/>
            <a:ext cx="220000" cy="300000"/>
          </a:xfrm>
          <a:prstGeom prst="rightArrow">
            <a:avLst/>
          </a:prstGeom>
          <a:solidFill>
            <a:srgbClr val="2980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7" name="Rectangle 116"/>
          <p:cNvSpPr/>
          <p:nvPr/>
        </p:nvSpPr>
        <p:spPr>
          <a:xfrm>
            <a:off x="5029978" y="2500000"/>
            <a:ext cx="2650000" cy="3700000"/>
          </a:xfrm>
          <a:prstGeom prst="rect">
            <a:avLst/>
          </a:prstGeom>
          <a:solidFill>
            <a:srgbClr val="E8F1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/>
          <a:lstStyle/>
          <a:p>
            <a:pPr algn="l">
              <a:spcAft>
                <a:spcPts val="0"/>
              </a:spcAft>
            </a:pPr>
            <a:endParaRPr/>
          </a:p>
        </p:txBody>
      </p:sp>
      <p:sp>
        <p:nvSpPr>
          <p:cNvPr id="118" name="Oval 117"/>
          <p:cNvSpPr/>
          <p:nvPr/>
        </p:nvSpPr>
        <p:spPr>
          <a:xfrm>
            <a:off x="5934978" y="2750000"/>
            <a:ext cx="840000" cy="840000"/>
          </a:xfrm>
          <a:prstGeom prst="ellipse">
            <a:avLst/>
          </a:prstGeom>
          <a:solidFill>
            <a:srgbClr val="2980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spcAft>
                <a:spcPts val="0"/>
              </a:spcAft>
            </a:pPr>
            <a:r>
              <a:rPr sz="34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9" name="TextBox 118"/>
          <p:cNvSpPr txBox="1"/>
          <p:nvPr/>
        </p:nvSpPr>
        <p:spPr>
          <a:xfrm>
            <a:off x="5129978" y="3750000"/>
            <a:ext cx="2450000" cy="50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2600" b="1" i="0">
                <a:solidFill>
                  <a:srgbClr val="0E2654"/>
                </a:solidFill>
                <a:latin typeface="Arial"/>
              </a:rPr>
              <a:t>Registro</a:t>
            </a:r>
          </a:p>
        </p:txBody>
      </p:sp>
      <p:sp>
        <p:nvSpPr>
          <p:cNvPr id="120" name="TextBox 119"/>
          <p:cNvSpPr txBox="1"/>
          <p:nvPr/>
        </p:nvSpPr>
        <p:spPr>
          <a:xfrm>
            <a:off x="5179978" y="4400000"/>
            <a:ext cx="2350000" cy="170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2100" b="0" i="0">
                <a:solidFill>
                  <a:srgbClr val="1F2D3D"/>
                </a:solidFill>
                <a:latin typeface="Arial"/>
              </a:rPr>
              <a:t>Documento hábil e classificação correta</a:t>
            </a:r>
          </a:p>
        </p:txBody>
      </p:sp>
      <p:sp>
        <p:nvSpPr>
          <p:cNvPr id="121" name="Right Arrow 120"/>
          <p:cNvSpPr/>
          <p:nvPr/>
        </p:nvSpPr>
        <p:spPr>
          <a:xfrm>
            <a:off x="7700978" y="4100000"/>
            <a:ext cx="220000" cy="300000"/>
          </a:xfrm>
          <a:prstGeom prst="rightArrow">
            <a:avLst/>
          </a:prstGeom>
          <a:solidFill>
            <a:srgbClr val="2980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2" name="Rectangle 121"/>
          <p:cNvSpPr/>
          <p:nvPr/>
        </p:nvSpPr>
        <p:spPr>
          <a:xfrm>
            <a:off x="7941978" y="2500000"/>
            <a:ext cx="2650000" cy="3700000"/>
          </a:xfrm>
          <a:prstGeom prst="rect">
            <a:avLst/>
          </a:prstGeom>
          <a:solidFill>
            <a:srgbClr val="E8F1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/>
          <a:lstStyle/>
          <a:p>
            <a:pPr algn="l">
              <a:spcAft>
                <a:spcPts val="0"/>
              </a:spcAft>
            </a:pPr>
            <a:endParaRPr/>
          </a:p>
        </p:txBody>
      </p:sp>
      <p:sp>
        <p:nvSpPr>
          <p:cNvPr id="123" name="Oval 122"/>
          <p:cNvSpPr/>
          <p:nvPr/>
        </p:nvSpPr>
        <p:spPr>
          <a:xfrm>
            <a:off x="8846978" y="2750000"/>
            <a:ext cx="840000" cy="840000"/>
          </a:xfrm>
          <a:prstGeom prst="ellipse">
            <a:avLst/>
          </a:prstGeom>
          <a:solidFill>
            <a:srgbClr val="2980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spcAft>
                <a:spcPts val="0"/>
              </a:spcAft>
            </a:pPr>
            <a:r>
              <a:rPr sz="3400" b="1" i="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24" name="TextBox 123"/>
          <p:cNvSpPr txBox="1"/>
          <p:nvPr/>
        </p:nvSpPr>
        <p:spPr>
          <a:xfrm>
            <a:off x="8041978" y="3750000"/>
            <a:ext cx="2450000" cy="50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2600" b="1" i="0">
                <a:solidFill>
                  <a:srgbClr val="0E2654"/>
                </a:solidFill>
                <a:latin typeface="Arial"/>
              </a:rPr>
              <a:t>Conciliação</a:t>
            </a:r>
          </a:p>
        </p:txBody>
      </p:sp>
      <p:sp>
        <p:nvSpPr>
          <p:cNvPr id="125" name="TextBox 124"/>
          <p:cNvSpPr txBox="1"/>
          <p:nvPr/>
        </p:nvSpPr>
        <p:spPr>
          <a:xfrm>
            <a:off x="8091978" y="4400000"/>
            <a:ext cx="2350000" cy="170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2100" b="0" i="0">
                <a:solidFill>
                  <a:srgbClr val="1F2D3D"/>
                </a:solidFill>
                <a:latin typeface="Arial"/>
              </a:rPr>
              <a:t>Banco, fornecedores e folha</a:t>
            </a:r>
          </a:p>
        </p:txBody>
      </p:sp>
      <p:sp>
        <p:nvSpPr>
          <p:cNvPr id="126" name="Right Arrow 125"/>
          <p:cNvSpPr/>
          <p:nvPr/>
        </p:nvSpPr>
        <p:spPr>
          <a:xfrm>
            <a:off x="10612978" y="4100000"/>
            <a:ext cx="220000" cy="300000"/>
          </a:xfrm>
          <a:prstGeom prst="rightArrow">
            <a:avLst/>
          </a:prstGeom>
          <a:solidFill>
            <a:srgbClr val="2980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7" name="Rectangle 126"/>
          <p:cNvSpPr/>
          <p:nvPr/>
        </p:nvSpPr>
        <p:spPr>
          <a:xfrm>
            <a:off x="10853978" y="2500000"/>
            <a:ext cx="2650000" cy="3700000"/>
          </a:xfrm>
          <a:prstGeom prst="rect">
            <a:avLst/>
          </a:prstGeom>
          <a:solidFill>
            <a:srgbClr val="E8F1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/>
          <a:lstStyle/>
          <a:p>
            <a:pPr algn="l">
              <a:spcAft>
                <a:spcPts val="0"/>
              </a:spcAft>
            </a:pPr>
            <a:endParaRPr/>
          </a:p>
        </p:txBody>
      </p:sp>
      <p:sp>
        <p:nvSpPr>
          <p:cNvPr id="128" name="Oval 127"/>
          <p:cNvSpPr/>
          <p:nvPr/>
        </p:nvSpPr>
        <p:spPr>
          <a:xfrm>
            <a:off x="11758978" y="2750000"/>
            <a:ext cx="840000" cy="840000"/>
          </a:xfrm>
          <a:prstGeom prst="ellipse">
            <a:avLst/>
          </a:prstGeom>
          <a:solidFill>
            <a:srgbClr val="2980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spcAft>
                <a:spcPts val="0"/>
              </a:spcAft>
            </a:pPr>
            <a:r>
              <a:rPr sz="3400" b="1" i="0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29" name="TextBox 128"/>
          <p:cNvSpPr txBox="1"/>
          <p:nvPr/>
        </p:nvSpPr>
        <p:spPr>
          <a:xfrm>
            <a:off x="10953978" y="3750000"/>
            <a:ext cx="2450000" cy="50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2600" b="1" i="0">
                <a:solidFill>
                  <a:srgbClr val="0E2654"/>
                </a:solidFill>
                <a:latin typeface="Arial"/>
              </a:rPr>
              <a:t>Relatórios</a:t>
            </a:r>
          </a:p>
        </p:txBody>
      </p:sp>
      <p:sp>
        <p:nvSpPr>
          <p:cNvPr id="130" name="TextBox 129"/>
          <p:cNvSpPr txBox="1"/>
          <p:nvPr/>
        </p:nvSpPr>
        <p:spPr>
          <a:xfrm>
            <a:off x="11003978" y="4400000"/>
            <a:ext cx="2350000" cy="170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2100" b="0" i="0">
                <a:solidFill>
                  <a:srgbClr val="1F2D3D"/>
                </a:solidFill>
                <a:latin typeface="Arial"/>
              </a:rPr>
              <a:t>Execução financeira e metas</a:t>
            </a:r>
          </a:p>
        </p:txBody>
      </p:sp>
      <p:sp>
        <p:nvSpPr>
          <p:cNvPr id="131" name="Right Arrow 130"/>
          <p:cNvSpPr/>
          <p:nvPr/>
        </p:nvSpPr>
        <p:spPr>
          <a:xfrm>
            <a:off x="13524978" y="4100000"/>
            <a:ext cx="220000" cy="300000"/>
          </a:xfrm>
          <a:prstGeom prst="rightArrow">
            <a:avLst/>
          </a:prstGeom>
          <a:solidFill>
            <a:srgbClr val="2980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2" name="Rectangle 131"/>
          <p:cNvSpPr/>
          <p:nvPr/>
        </p:nvSpPr>
        <p:spPr>
          <a:xfrm>
            <a:off x="13765978" y="2500000"/>
            <a:ext cx="2650000" cy="3700000"/>
          </a:xfrm>
          <a:prstGeom prst="rect">
            <a:avLst/>
          </a:prstGeom>
          <a:solidFill>
            <a:srgbClr val="2980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/>
          <a:lstStyle/>
          <a:p>
            <a:pPr algn="l">
              <a:spcAft>
                <a:spcPts val="0"/>
              </a:spcAft>
            </a:pPr>
            <a:endParaRPr/>
          </a:p>
        </p:txBody>
      </p:sp>
      <p:sp>
        <p:nvSpPr>
          <p:cNvPr id="133" name="Oval 132"/>
          <p:cNvSpPr/>
          <p:nvPr/>
        </p:nvSpPr>
        <p:spPr>
          <a:xfrm>
            <a:off x="14670978" y="2750000"/>
            <a:ext cx="840000" cy="840000"/>
          </a:xfrm>
          <a:prstGeom prst="ellipse">
            <a:avLst/>
          </a:prstGeom>
          <a:solidFill>
            <a:srgbClr val="2C3E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spcAft>
                <a:spcPts val="0"/>
              </a:spcAft>
            </a:pPr>
            <a:r>
              <a:rPr sz="3400" b="1" i="0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34" name="TextBox 133"/>
          <p:cNvSpPr txBox="1"/>
          <p:nvPr/>
        </p:nvSpPr>
        <p:spPr>
          <a:xfrm>
            <a:off x="13865978" y="3750000"/>
            <a:ext cx="2450000" cy="50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2600" b="1" i="0">
                <a:solidFill>
                  <a:srgbClr val="FFFFFF"/>
                </a:solidFill>
                <a:latin typeface="Arial"/>
              </a:rPr>
              <a:t>Análise</a:t>
            </a:r>
          </a:p>
        </p:txBody>
      </p:sp>
      <p:sp>
        <p:nvSpPr>
          <p:cNvPr id="135" name="TextBox 134"/>
          <p:cNvSpPr txBox="1"/>
          <p:nvPr/>
        </p:nvSpPr>
        <p:spPr>
          <a:xfrm>
            <a:off x="13915978" y="4400000"/>
            <a:ext cx="2350000" cy="170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2100" b="0" i="0">
                <a:solidFill>
                  <a:srgbClr val="FFFFFF"/>
                </a:solidFill>
                <a:latin typeface="Arial"/>
              </a:rPr>
              <a:t>Comissão, Secretaria e TCE</a:t>
            </a:r>
          </a:p>
        </p:txBody>
      </p:sp>
      <p:sp>
        <p:nvSpPr>
          <p:cNvPr id="136" name="TextBox 135"/>
          <p:cNvSpPr txBox="1"/>
          <p:nvPr/>
        </p:nvSpPr>
        <p:spPr>
          <a:xfrm>
            <a:off x="2117978" y="6700000"/>
            <a:ext cx="14298000" cy="90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spcAft>
                <a:spcPts val="0"/>
              </a:spcAft>
            </a:pPr>
            <a:r>
              <a:rPr sz="3400" b="1" i="1">
                <a:solidFill>
                  <a:srgbClr val="0E2654"/>
                </a:solidFill>
                <a:latin typeface="Arial"/>
              </a:rPr>
              <a:t>A qualidade do último passo é decidida no primeiro.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8" name="Google Shape;108;p4"/>
          <p:cNvGrpSpPr/>
          <p:nvPr/>
        </p:nvGrpSpPr>
        <p:grpSpPr>
          <a:xfrm rot="5400000">
            <a:off x="825980" y="1220306"/>
            <a:ext cx="1301039" cy="752726"/>
            <a:chOff x="0" y="0"/>
            <a:chExt cx="1734718" cy="1003635"/>
          </a:xfrm>
        </p:grpSpPr>
        <p:sp>
          <p:nvSpPr>
            <p:cNvPr id="109" name="Google Shape;109;p4"/>
            <p:cNvSpPr/>
            <p:nvPr/>
          </p:nvSpPr>
          <p:spPr>
            <a:xfrm>
              <a:off x="731083" y="0"/>
              <a:ext cx="1003635" cy="1003635"/>
            </a:xfrm>
            <a:custGeom>
              <a:avLst/>
              <a:gdLst/>
              <a:ahLst/>
              <a:cxnLst/>
              <a:rect l="l" t="t" r="r" b="b"/>
              <a:pathLst>
                <a:path w="1003635" h="1003635" extrusionOk="0">
                  <a:moveTo>
                    <a:pt x="0" y="0"/>
                  </a:moveTo>
                  <a:lnTo>
                    <a:pt x="1003634" y="0"/>
                  </a:lnTo>
                  <a:lnTo>
                    <a:pt x="1003634" y="1003635"/>
                  </a:lnTo>
                  <a:lnTo>
                    <a:pt x="0" y="10036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" name="Google Shape;110;p4"/>
            <p:cNvSpPr/>
            <p:nvPr/>
          </p:nvSpPr>
          <p:spPr>
            <a:xfrm rot="10800000">
              <a:off x="0" y="0"/>
              <a:ext cx="1003635" cy="1003635"/>
            </a:xfrm>
            <a:custGeom>
              <a:avLst/>
              <a:gdLst/>
              <a:ahLst/>
              <a:cxnLst/>
              <a:rect l="l" t="t" r="r" b="b"/>
              <a:pathLst>
                <a:path w="1003635" h="1003635" extrusionOk="0">
                  <a:moveTo>
                    <a:pt x="1003635" y="1003635"/>
                  </a:moveTo>
                  <a:lnTo>
                    <a:pt x="0" y="1003635"/>
                  </a:lnTo>
                  <a:lnTo>
                    <a:pt x="0" y="0"/>
                  </a:lnTo>
                  <a:lnTo>
                    <a:pt x="1003635" y="0"/>
                  </a:lnTo>
                  <a:lnTo>
                    <a:pt x="1003635" y="1003635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1" name="Título"/>
          <p:cNvSpPr txBox="1"/>
          <p:nvPr/>
        </p:nvSpPr>
        <p:spPr>
          <a:xfrm>
            <a:off x="2117978" y="1050000"/>
            <a:ext cx="14298000" cy="110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3200" b="1" i="1">
                <a:solidFill>
                  <a:srgbClr val="0E2654"/>
                </a:solidFill>
                <a:latin typeface="Arial"/>
              </a:rPr>
              <a:t>Onde a glosa nasce — e como evitar</a:t>
            </a:r>
          </a:p>
        </p:txBody>
      </p:sp>
      <p:graphicFrame>
        <p:nvGraphicFramePr>
          <p:cNvPr id="112" name="Table 111"/>
          <p:cNvGraphicFramePr>
            <a:graphicFrameLocks noGrp="1"/>
          </p:cNvGraphicFramePr>
          <p:nvPr/>
        </p:nvGraphicFramePr>
        <p:xfrm>
          <a:off x="2117978" y="2450000"/>
          <a:ext cx="14298000" cy="60000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620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9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00000">
                <a:tc>
                  <a:txBody>
                    <a:bodyPr/>
                    <a:lstStyle/>
                    <a:p>
                      <a:r>
                        <a:rPr sz="2400" b="1">
                          <a:solidFill>
                            <a:srgbClr val="FFFFFF"/>
                          </a:solidFill>
                          <a:latin typeface="Arial"/>
                        </a:rPr>
                        <a:t>Causa frequente</a:t>
                      </a:r>
                    </a:p>
                  </a:txBody>
                  <a:tcPr marL="150000" marR="150000" marT="60000" marB="60000" anchor="ctr">
                    <a:lnB w="19050">
                      <a:solidFill>
                        <a:srgbClr val="FFFFFF"/>
                      </a:solidFill>
                    </a:lnB>
                    <a:solidFill>
                      <a:srgbClr val="2C3E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400" b="1">
                          <a:solidFill>
                            <a:srgbClr val="FFFFFF"/>
                          </a:solidFill>
                          <a:latin typeface="Arial"/>
                        </a:rPr>
                        <a:t>Como a contabilidade previne</a:t>
                      </a:r>
                    </a:p>
                  </a:txBody>
                  <a:tcPr marL="150000" marR="150000" marT="60000" marB="60000" anchor="ctr">
                    <a:lnB w="19050">
                      <a:solidFill>
                        <a:srgbClr val="FFFFFF"/>
                      </a:solidFill>
                    </a:lnB>
                    <a:solidFill>
                      <a:srgbClr val="2980B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00000">
                <a:tc>
                  <a:txBody>
                    <a:bodyPr/>
                    <a:lstStyle/>
                    <a:p>
                      <a:r>
                        <a:rPr sz="2400" b="1">
                          <a:solidFill>
                            <a:srgbClr val="0E2654"/>
                          </a:solidFill>
                          <a:latin typeface="Arial"/>
                        </a:rPr>
                        <a:t>Despesa sem vínculo com o objeto</a:t>
                      </a:r>
                    </a:p>
                  </a:txBody>
                  <a:tcPr marL="150000" marR="150000" marT="60000" marB="60000" anchor="ctr"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FFFFFF"/>
                      </a:solidFill>
                    </a:lnB>
                    <a:solidFill>
                      <a:srgbClr val="E8F1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400" b="0">
                          <a:solidFill>
                            <a:srgbClr val="1F2D3D"/>
                          </a:solidFill>
                          <a:latin typeface="Arial"/>
                        </a:rPr>
                        <a:t>Classificação por centro de custo antes do pagamento</a:t>
                      </a:r>
                    </a:p>
                  </a:txBody>
                  <a:tcPr marL="150000" marR="150000" marT="60000" marB="60000" anchor="ctr"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FFFFFF"/>
                      </a:solidFill>
                    </a:lnB>
                    <a:solidFill>
                      <a:srgbClr val="E8F1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00000">
                <a:tc>
                  <a:txBody>
                    <a:bodyPr/>
                    <a:lstStyle/>
                    <a:p>
                      <a:r>
                        <a:rPr sz="2400" b="1">
                          <a:solidFill>
                            <a:srgbClr val="0E2654"/>
                          </a:solidFill>
                          <a:latin typeface="Arial"/>
                        </a:rPr>
                        <a:t>Documento fiscal irregular</a:t>
                      </a:r>
                    </a:p>
                  </a:txBody>
                  <a:tcPr marL="150000" marR="150000" marT="60000" marB="60000" anchor="ctr"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FFFFFF"/>
                      </a:solidFill>
                    </a:lnB>
                    <a:solidFill>
                      <a:srgbClr val="F7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400" b="0">
                          <a:solidFill>
                            <a:srgbClr val="1F2D3D"/>
                          </a:solidFill>
                          <a:latin typeface="Arial"/>
                        </a:rPr>
                        <a:t>Checklist de documento hábil na entrada</a:t>
                      </a:r>
                    </a:p>
                  </a:txBody>
                  <a:tcPr marL="150000" marR="150000" marT="60000" marB="60000" anchor="ctr"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FFFFFF"/>
                      </a:solidFill>
                    </a:lnB>
                    <a:solidFill>
                      <a:srgbClr val="F7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00000">
                <a:tc>
                  <a:txBody>
                    <a:bodyPr/>
                    <a:lstStyle/>
                    <a:p>
                      <a:r>
                        <a:rPr sz="2400" b="1">
                          <a:solidFill>
                            <a:srgbClr val="0E2654"/>
                          </a:solidFill>
                          <a:latin typeface="Arial"/>
                        </a:rPr>
                        <a:t>Rateio sem critério</a:t>
                      </a:r>
                    </a:p>
                  </a:txBody>
                  <a:tcPr marL="150000" marR="150000" marT="60000" marB="60000" anchor="ctr"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FFFFFF"/>
                      </a:solidFill>
                    </a:lnB>
                    <a:solidFill>
                      <a:srgbClr val="E8F1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400" b="0">
                          <a:solidFill>
                            <a:srgbClr val="1F2D3D"/>
                          </a:solidFill>
                          <a:latin typeface="Arial"/>
                        </a:rPr>
                        <a:t>Memória de cálculo prevista no plano de trabalho</a:t>
                      </a:r>
                    </a:p>
                  </a:txBody>
                  <a:tcPr marL="150000" marR="150000" marT="60000" marB="60000" anchor="ctr"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FFFFFF"/>
                      </a:solidFill>
                    </a:lnB>
                    <a:solidFill>
                      <a:srgbClr val="E8F1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00000">
                <a:tc>
                  <a:txBody>
                    <a:bodyPr/>
                    <a:lstStyle/>
                    <a:p>
                      <a:r>
                        <a:rPr sz="2400" b="1">
                          <a:solidFill>
                            <a:srgbClr val="0E2654"/>
                          </a:solidFill>
                          <a:latin typeface="Arial"/>
                        </a:rPr>
                        <a:t>Pagamento fora da conta do contrato</a:t>
                      </a:r>
                    </a:p>
                  </a:txBody>
                  <a:tcPr marL="150000" marR="150000" marT="60000" marB="60000" anchor="ctr"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FFFFFF"/>
                      </a:solidFill>
                    </a:lnB>
                    <a:solidFill>
                      <a:srgbClr val="F7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400" b="0">
                          <a:solidFill>
                            <a:srgbClr val="1F2D3D"/>
                          </a:solidFill>
                          <a:latin typeface="Arial"/>
                        </a:rPr>
                        <a:t>Conta exclusiva e conciliação mensal</a:t>
                      </a:r>
                    </a:p>
                  </a:txBody>
                  <a:tcPr marL="150000" marR="150000" marT="60000" marB="60000" anchor="ctr"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FFFFFF"/>
                      </a:solidFill>
                    </a:lnB>
                    <a:solidFill>
                      <a:srgbClr val="F7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00000">
                <a:tc>
                  <a:txBody>
                    <a:bodyPr/>
                    <a:lstStyle/>
                    <a:p>
                      <a:r>
                        <a:rPr sz="2400" b="1">
                          <a:solidFill>
                            <a:srgbClr val="0E2654"/>
                          </a:solidFill>
                          <a:latin typeface="Arial"/>
                        </a:rPr>
                        <a:t>Juros e multas por atraso</a:t>
                      </a:r>
                    </a:p>
                  </a:txBody>
                  <a:tcPr marL="150000" marR="150000" marT="60000" marB="60000" anchor="ctr"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FFFFFF"/>
                      </a:solidFill>
                    </a:lnB>
                    <a:solidFill>
                      <a:srgbClr val="E8F1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400" b="0">
                          <a:solidFill>
                            <a:srgbClr val="1F2D3D"/>
                          </a:solidFill>
                          <a:latin typeface="Arial"/>
                        </a:rPr>
                        <a:t>Calendário de obrigações e fluxo de caixa projetado</a:t>
                      </a:r>
                    </a:p>
                  </a:txBody>
                  <a:tcPr marL="150000" marR="150000" marT="60000" marB="60000" anchor="ctr"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>
                      <a:solidFill>
                        <a:srgbClr val="FFFFFF"/>
                      </a:solidFill>
                    </a:lnB>
                    <a:solidFill>
                      <a:srgbClr val="E8F1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úmero"/>
          <p:cNvSpPr txBox="1"/>
          <p:nvPr/>
        </p:nvSpPr>
        <p:spPr>
          <a:xfrm>
            <a:off x="2117978" y="2350000"/>
            <a:ext cx="14298000" cy="150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9600" b="1" i="0">
                <a:solidFill>
                  <a:srgbClr val="2980B9"/>
                </a:solidFill>
                <a:latin typeface="Arial"/>
              </a:rPr>
              <a:t>03</a:t>
            </a:r>
          </a:p>
        </p:txBody>
      </p:sp>
      <p:sp>
        <p:nvSpPr>
          <p:cNvPr id="3" name="Título"/>
          <p:cNvSpPr txBox="1"/>
          <p:nvPr/>
        </p:nvSpPr>
        <p:spPr>
          <a:xfrm>
            <a:off x="1570627" y="4000000"/>
            <a:ext cx="15461100" cy="240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5000" b="1" i="1">
                <a:solidFill>
                  <a:srgbClr val="0E2654"/>
                </a:solidFill>
                <a:latin typeface="Arial"/>
              </a:rPr>
              <a:t>Contabilidade para decidir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8" name="Google Shape;108;p4"/>
          <p:cNvGrpSpPr/>
          <p:nvPr/>
        </p:nvGrpSpPr>
        <p:grpSpPr>
          <a:xfrm rot="5400000">
            <a:off x="825980" y="1220306"/>
            <a:ext cx="1301039" cy="752726"/>
            <a:chOff x="0" y="0"/>
            <a:chExt cx="1734718" cy="1003635"/>
          </a:xfrm>
        </p:grpSpPr>
        <p:sp>
          <p:nvSpPr>
            <p:cNvPr id="109" name="Google Shape;109;p4"/>
            <p:cNvSpPr/>
            <p:nvPr/>
          </p:nvSpPr>
          <p:spPr>
            <a:xfrm>
              <a:off x="731083" y="0"/>
              <a:ext cx="1003635" cy="1003635"/>
            </a:xfrm>
            <a:custGeom>
              <a:avLst/>
              <a:gdLst/>
              <a:ahLst/>
              <a:cxnLst/>
              <a:rect l="l" t="t" r="r" b="b"/>
              <a:pathLst>
                <a:path w="1003635" h="1003635" extrusionOk="0">
                  <a:moveTo>
                    <a:pt x="0" y="0"/>
                  </a:moveTo>
                  <a:lnTo>
                    <a:pt x="1003634" y="0"/>
                  </a:lnTo>
                  <a:lnTo>
                    <a:pt x="1003634" y="1003635"/>
                  </a:lnTo>
                  <a:lnTo>
                    <a:pt x="0" y="10036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" name="Google Shape;110;p4"/>
            <p:cNvSpPr/>
            <p:nvPr/>
          </p:nvSpPr>
          <p:spPr>
            <a:xfrm rot="10800000">
              <a:off x="0" y="0"/>
              <a:ext cx="1003635" cy="1003635"/>
            </a:xfrm>
            <a:custGeom>
              <a:avLst/>
              <a:gdLst/>
              <a:ahLst/>
              <a:cxnLst/>
              <a:rect l="l" t="t" r="r" b="b"/>
              <a:pathLst>
                <a:path w="1003635" h="1003635" extrusionOk="0">
                  <a:moveTo>
                    <a:pt x="1003635" y="1003635"/>
                  </a:moveTo>
                  <a:lnTo>
                    <a:pt x="0" y="1003635"/>
                  </a:lnTo>
                  <a:lnTo>
                    <a:pt x="0" y="0"/>
                  </a:lnTo>
                  <a:lnTo>
                    <a:pt x="1003635" y="0"/>
                  </a:lnTo>
                  <a:lnTo>
                    <a:pt x="1003635" y="1003635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1" name="Título"/>
          <p:cNvSpPr txBox="1"/>
          <p:nvPr/>
        </p:nvSpPr>
        <p:spPr>
          <a:xfrm>
            <a:off x="2117978" y="1050000"/>
            <a:ext cx="14298000" cy="110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3200" b="1" i="1">
                <a:solidFill>
                  <a:srgbClr val="0E2654"/>
                </a:solidFill>
                <a:latin typeface="Arial"/>
              </a:rPr>
              <a:t>Saber quanto custa cada serviço</a:t>
            </a:r>
          </a:p>
        </p:txBody>
      </p:sp>
      <p:sp>
        <p:nvSpPr>
          <p:cNvPr id="112" name="TextBox 111"/>
          <p:cNvSpPr txBox="1"/>
          <p:nvPr/>
        </p:nvSpPr>
        <p:spPr>
          <a:xfrm>
            <a:off x="2117978" y="2400000"/>
            <a:ext cx="14298000" cy="60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3000" b="1" i="1">
                <a:solidFill>
                  <a:srgbClr val="0E2654"/>
                </a:solidFill>
                <a:latin typeface="Arial"/>
              </a:rPr>
              <a:t>Sem custo apurado, a OS negocia metas e repasses no escuro.</a:t>
            </a:r>
          </a:p>
        </p:txBody>
      </p:sp>
      <p:sp>
        <p:nvSpPr>
          <p:cNvPr id="113" name="TextBox 112"/>
          <p:cNvSpPr txBox="1"/>
          <p:nvPr/>
        </p:nvSpPr>
        <p:spPr>
          <a:xfrm>
            <a:off x="2117978" y="3500000"/>
            <a:ext cx="6700000" cy="430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600" b="0" i="0">
                <a:solidFill>
                  <a:srgbClr val="1F2D3D"/>
                </a:solidFill>
                <a:latin typeface="Arial"/>
              </a:rPr>
              <a:t>Centros de custo assistenciais, de apoio e administrativos, com custeio por absorção, permitem chegar ao custo unitário de cada serviço.</a:t>
            </a:r>
          </a:p>
        </p:txBody>
      </p:sp>
      <p:sp>
        <p:nvSpPr>
          <p:cNvPr id="114" name="Rectangle 113"/>
          <p:cNvSpPr/>
          <p:nvPr/>
        </p:nvSpPr>
        <p:spPr>
          <a:xfrm>
            <a:off x="9417978" y="3500000"/>
            <a:ext cx="3349000" cy="2000000"/>
          </a:xfrm>
          <a:prstGeom prst="rect">
            <a:avLst/>
          </a:prstGeom>
          <a:solidFill>
            <a:srgbClr val="2980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50000" tIns="75000" rIns="150000" bIns="75000" rtlCol="0" anchor="ctr"/>
          <a:lstStyle/>
          <a:p>
            <a:pPr algn="ctr">
              <a:spcAft>
                <a:spcPts val="0"/>
              </a:spcAft>
            </a:pPr>
            <a:r>
              <a:rPr sz="2400" b="0" i="0">
                <a:solidFill>
                  <a:srgbClr val="FFFFFF"/>
                </a:solidFill>
                <a:latin typeface="Arial"/>
              </a:rPr>
              <a:t>Custo por</a:t>
            </a:r>
          </a:p>
          <a:p>
            <a:pPr algn="ctr"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Arial"/>
              </a:rPr>
              <a:t>paciente-dia</a:t>
            </a:r>
          </a:p>
        </p:txBody>
      </p:sp>
      <p:sp>
        <p:nvSpPr>
          <p:cNvPr id="115" name="Rectangle 114"/>
          <p:cNvSpPr/>
          <p:nvPr/>
        </p:nvSpPr>
        <p:spPr>
          <a:xfrm>
            <a:off x="13066978" y="3500000"/>
            <a:ext cx="3349000" cy="2000000"/>
          </a:xfrm>
          <a:prstGeom prst="rect">
            <a:avLst/>
          </a:prstGeom>
          <a:solidFill>
            <a:srgbClr val="2C3E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50000" tIns="75000" rIns="150000" bIns="75000" rtlCol="0" anchor="ctr"/>
          <a:lstStyle/>
          <a:p>
            <a:pPr algn="ctr">
              <a:spcAft>
                <a:spcPts val="0"/>
              </a:spcAft>
            </a:pPr>
            <a:r>
              <a:rPr sz="2400" b="0" i="0">
                <a:solidFill>
                  <a:srgbClr val="FFFFFF"/>
                </a:solidFill>
                <a:latin typeface="Arial"/>
              </a:rPr>
              <a:t>Custo por</a:t>
            </a:r>
          </a:p>
          <a:p>
            <a:pPr algn="ctr"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Arial"/>
              </a:rPr>
              <a:t>procedimento</a:t>
            </a:r>
          </a:p>
        </p:txBody>
      </p:sp>
      <p:sp>
        <p:nvSpPr>
          <p:cNvPr id="116" name="Rectangle 115"/>
          <p:cNvSpPr/>
          <p:nvPr/>
        </p:nvSpPr>
        <p:spPr>
          <a:xfrm>
            <a:off x="9417978" y="5800000"/>
            <a:ext cx="3349000" cy="2000000"/>
          </a:xfrm>
          <a:prstGeom prst="rect">
            <a:avLst/>
          </a:prstGeom>
          <a:solidFill>
            <a:srgbClr val="2C3E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50000" tIns="75000" rIns="150000" bIns="75000" rtlCol="0" anchor="ctr"/>
          <a:lstStyle/>
          <a:p>
            <a:pPr algn="ctr">
              <a:spcAft>
                <a:spcPts val="0"/>
              </a:spcAft>
            </a:pPr>
            <a:r>
              <a:rPr sz="2400" b="0" i="0">
                <a:solidFill>
                  <a:srgbClr val="FFFFFF"/>
                </a:solidFill>
                <a:latin typeface="Arial"/>
              </a:rPr>
              <a:t>Custo por</a:t>
            </a:r>
          </a:p>
          <a:p>
            <a:pPr algn="ctr"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Arial"/>
              </a:rPr>
              <a:t>atendimento</a:t>
            </a:r>
          </a:p>
        </p:txBody>
      </p:sp>
      <p:sp>
        <p:nvSpPr>
          <p:cNvPr id="117" name="Rectangle 116"/>
          <p:cNvSpPr/>
          <p:nvPr/>
        </p:nvSpPr>
        <p:spPr>
          <a:xfrm>
            <a:off x="13066978" y="5800000"/>
            <a:ext cx="3349000" cy="2000000"/>
          </a:xfrm>
          <a:prstGeom prst="rect">
            <a:avLst/>
          </a:prstGeom>
          <a:solidFill>
            <a:srgbClr val="2980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50000" tIns="75000" rIns="150000" bIns="75000" rtlCol="0" anchor="ctr"/>
          <a:lstStyle/>
          <a:p>
            <a:pPr algn="ctr">
              <a:spcAft>
                <a:spcPts val="0"/>
              </a:spcAft>
            </a:pPr>
            <a:r>
              <a:rPr sz="2400" b="0" i="0">
                <a:solidFill>
                  <a:srgbClr val="FFFFFF"/>
                </a:solidFill>
                <a:latin typeface="Arial"/>
              </a:rPr>
              <a:t>Custo do</a:t>
            </a:r>
          </a:p>
          <a:p>
            <a:pPr algn="ctr">
              <a:spcAft>
                <a:spcPts val="0"/>
              </a:spcAft>
            </a:pPr>
            <a:r>
              <a:rPr sz="3000" b="1" i="0">
                <a:solidFill>
                  <a:srgbClr val="FFFFFF"/>
                </a:solidFill>
                <a:latin typeface="Arial"/>
              </a:rPr>
              <a:t>leito de UTI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8" name="Google Shape;108;p4"/>
          <p:cNvGrpSpPr/>
          <p:nvPr/>
        </p:nvGrpSpPr>
        <p:grpSpPr>
          <a:xfrm rot="5400000">
            <a:off x="825980" y="1220306"/>
            <a:ext cx="1301039" cy="752726"/>
            <a:chOff x="0" y="0"/>
            <a:chExt cx="1734718" cy="1003635"/>
          </a:xfrm>
        </p:grpSpPr>
        <p:sp>
          <p:nvSpPr>
            <p:cNvPr id="109" name="Google Shape;109;p4"/>
            <p:cNvSpPr/>
            <p:nvPr/>
          </p:nvSpPr>
          <p:spPr>
            <a:xfrm>
              <a:off x="731083" y="0"/>
              <a:ext cx="1003635" cy="1003635"/>
            </a:xfrm>
            <a:custGeom>
              <a:avLst/>
              <a:gdLst/>
              <a:ahLst/>
              <a:cxnLst/>
              <a:rect l="l" t="t" r="r" b="b"/>
              <a:pathLst>
                <a:path w="1003635" h="1003635" extrusionOk="0">
                  <a:moveTo>
                    <a:pt x="0" y="0"/>
                  </a:moveTo>
                  <a:lnTo>
                    <a:pt x="1003634" y="0"/>
                  </a:lnTo>
                  <a:lnTo>
                    <a:pt x="1003634" y="1003635"/>
                  </a:lnTo>
                  <a:lnTo>
                    <a:pt x="0" y="10036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" name="Google Shape;110;p4"/>
            <p:cNvSpPr/>
            <p:nvPr/>
          </p:nvSpPr>
          <p:spPr>
            <a:xfrm rot="10800000">
              <a:off x="0" y="0"/>
              <a:ext cx="1003635" cy="1003635"/>
            </a:xfrm>
            <a:custGeom>
              <a:avLst/>
              <a:gdLst/>
              <a:ahLst/>
              <a:cxnLst/>
              <a:rect l="l" t="t" r="r" b="b"/>
              <a:pathLst>
                <a:path w="1003635" h="1003635" extrusionOk="0">
                  <a:moveTo>
                    <a:pt x="1003635" y="1003635"/>
                  </a:moveTo>
                  <a:lnTo>
                    <a:pt x="0" y="1003635"/>
                  </a:lnTo>
                  <a:lnTo>
                    <a:pt x="0" y="0"/>
                  </a:lnTo>
                  <a:lnTo>
                    <a:pt x="1003635" y="0"/>
                  </a:lnTo>
                  <a:lnTo>
                    <a:pt x="1003635" y="1003635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1" name="Título"/>
          <p:cNvSpPr txBox="1"/>
          <p:nvPr/>
        </p:nvSpPr>
        <p:spPr>
          <a:xfrm>
            <a:off x="2117978" y="1050000"/>
            <a:ext cx="14298000" cy="110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3200" b="1" i="1">
                <a:solidFill>
                  <a:srgbClr val="0E2654"/>
                </a:solidFill>
                <a:latin typeface="Arial"/>
              </a:rPr>
              <a:t>Seis indicadores para acompanhar todo mês</a:t>
            </a:r>
          </a:p>
        </p:txBody>
      </p:sp>
      <p:sp>
        <p:nvSpPr>
          <p:cNvPr id="112" name="Rectangle 111"/>
          <p:cNvSpPr/>
          <p:nvPr/>
        </p:nvSpPr>
        <p:spPr>
          <a:xfrm>
            <a:off x="2117978" y="2450000"/>
            <a:ext cx="4499333" cy="1100000"/>
          </a:xfrm>
          <a:prstGeom prst="rect">
            <a:avLst/>
          </a:prstGeom>
          <a:solidFill>
            <a:srgbClr val="2980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50000" tIns="75000" rIns="150000" bIns="75000" rtlCol="0" anchor="ctr"/>
          <a:lstStyle/>
          <a:p>
            <a:pPr algn="ctr">
              <a:spcAft>
                <a:spcPts val="0"/>
              </a:spcAft>
            </a:pPr>
            <a:r>
              <a:rPr sz="2400" b="1" i="0">
                <a:solidFill>
                  <a:srgbClr val="FFFFFF"/>
                </a:solidFill>
                <a:latin typeface="Arial"/>
              </a:rPr>
              <a:t>Pessoal ÷ repasse</a:t>
            </a:r>
          </a:p>
        </p:txBody>
      </p:sp>
      <p:sp>
        <p:nvSpPr>
          <p:cNvPr id="113" name="Rectangle 112"/>
          <p:cNvSpPr/>
          <p:nvPr/>
        </p:nvSpPr>
        <p:spPr>
          <a:xfrm>
            <a:off x="2117978" y="3550000"/>
            <a:ext cx="4499333" cy="1500000"/>
          </a:xfrm>
          <a:prstGeom prst="rect">
            <a:avLst/>
          </a:prstGeom>
          <a:solidFill>
            <a:srgbClr val="E8F1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00000" tIns="100000" rIns="200000" bIns="100000" rtlCol="0" anchor="ctr"/>
          <a:lstStyle/>
          <a:p>
            <a:pPr algn="ctr">
              <a:spcAft>
                <a:spcPts val="0"/>
              </a:spcAft>
            </a:pPr>
            <a:r>
              <a:rPr sz="2200" b="0" i="0">
                <a:solidFill>
                  <a:srgbClr val="1F2D3D"/>
                </a:solidFill>
                <a:latin typeface="Arial"/>
              </a:rPr>
              <a:t>Peso da folha no recurso do contrato</a:t>
            </a:r>
          </a:p>
        </p:txBody>
      </p:sp>
      <p:sp>
        <p:nvSpPr>
          <p:cNvPr id="114" name="Rectangle 113"/>
          <p:cNvSpPr/>
          <p:nvPr/>
        </p:nvSpPr>
        <p:spPr>
          <a:xfrm>
            <a:off x="7017311" y="2450000"/>
            <a:ext cx="4499333" cy="1100000"/>
          </a:xfrm>
          <a:prstGeom prst="rect">
            <a:avLst/>
          </a:prstGeom>
          <a:solidFill>
            <a:srgbClr val="2980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50000" tIns="75000" rIns="150000" bIns="75000" rtlCol="0" anchor="ctr"/>
          <a:lstStyle/>
          <a:p>
            <a:pPr algn="ctr">
              <a:spcAft>
                <a:spcPts val="0"/>
              </a:spcAft>
            </a:pPr>
            <a:r>
              <a:rPr sz="2400" b="1" i="0">
                <a:solidFill>
                  <a:srgbClr val="FFFFFF"/>
                </a:solidFill>
                <a:latin typeface="Arial"/>
              </a:rPr>
              <a:t>Custo por paciente-dia</a:t>
            </a:r>
          </a:p>
        </p:txBody>
      </p:sp>
      <p:sp>
        <p:nvSpPr>
          <p:cNvPr id="115" name="Rectangle 114"/>
          <p:cNvSpPr/>
          <p:nvPr/>
        </p:nvSpPr>
        <p:spPr>
          <a:xfrm>
            <a:off x="7017311" y="3550000"/>
            <a:ext cx="4499333" cy="1500000"/>
          </a:xfrm>
          <a:prstGeom prst="rect">
            <a:avLst/>
          </a:prstGeom>
          <a:solidFill>
            <a:srgbClr val="E8F1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00000" tIns="100000" rIns="200000" bIns="100000" rtlCol="0" anchor="ctr"/>
          <a:lstStyle/>
          <a:p>
            <a:pPr algn="ctr">
              <a:spcAft>
                <a:spcPts val="0"/>
              </a:spcAft>
            </a:pPr>
            <a:r>
              <a:rPr sz="2200" b="0" i="0">
                <a:solidFill>
                  <a:srgbClr val="1F2D3D"/>
                </a:solidFill>
                <a:latin typeface="Arial"/>
              </a:rPr>
              <a:t>Eficiência assistencial ao longo do tempo</a:t>
            </a:r>
          </a:p>
        </p:txBody>
      </p:sp>
      <p:sp>
        <p:nvSpPr>
          <p:cNvPr id="116" name="Rectangle 115"/>
          <p:cNvSpPr/>
          <p:nvPr/>
        </p:nvSpPr>
        <p:spPr>
          <a:xfrm>
            <a:off x="11916644" y="2450000"/>
            <a:ext cx="4499333" cy="1100000"/>
          </a:xfrm>
          <a:prstGeom prst="rect">
            <a:avLst/>
          </a:prstGeom>
          <a:solidFill>
            <a:srgbClr val="2980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50000" tIns="75000" rIns="150000" bIns="75000" rtlCol="0" anchor="ctr"/>
          <a:lstStyle/>
          <a:p>
            <a:pPr algn="ctr">
              <a:spcAft>
                <a:spcPts val="0"/>
              </a:spcAft>
            </a:pPr>
            <a:r>
              <a:rPr sz="2400" b="1" i="0">
                <a:solidFill>
                  <a:srgbClr val="FFFFFF"/>
                </a:solidFill>
                <a:latin typeface="Arial"/>
              </a:rPr>
              <a:t>Cumprimento de metas</a:t>
            </a:r>
          </a:p>
        </p:txBody>
      </p:sp>
      <p:sp>
        <p:nvSpPr>
          <p:cNvPr id="117" name="Rectangle 116"/>
          <p:cNvSpPr/>
          <p:nvPr/>
        </p:nvSpPr>
        <p:spPr>
          <a:xfrm>
            <a:off x="11916644" y="3550000"/>
            <a:ext cx="4499333" cy="1500000"/>
          </a:xfrm>
          <a:prstGeom prst="rect">
            <a:avLst/>
          </a:prstGeom>
          <a:solidFill>
            <a:srgbClr val="E8F1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00000" tIns="100000" rIns="200000" bIns="100000" rtlCol="0" anchor="ctr"/>
          <a:lstStyle/>
          <a:p>
            <a:pPr algn="ctr">
              <a:spcAft>
                <a:spcPts val="0"/>
              </a:spcAft>
            </a:pPr>
            <a:r>
              <a:rPr sz="2200" b="0" i="0">
                <a:solidFill>
                  <a:srgbClr val="1F2D3D"/>
                </a:solidFill>
                <a:latin typeface="Arial"/>
              </a:rPr>
              <a:t>Risco de desconto no repasse</a:t>
            </a:r>
          </a:p>
        </p:txBody>
      </p:sp>
      <p:sp>
        <p:nvSpPr>
          <p:cNvPr id="118" name="Rectangle 117"/>
          <p:cNvSpPr/>
          <p:nvPr/>
        </p:nvSpPr>
        <p:spPr>
          <a:xfrm>
            <a:off x="2117978" y="5450000"/>
            <a:ext cx="4499333" cy="1100000"/>
          </a:xfrm>
          <a:prstGeom prst="rect">
            <a:avLst/>
          </a:prstGeom>
          <a:solidFill>
            <a:srgbClr val="2C3E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50000" tIns="75000" rIns="150000" bIns="75000" rtlCol="0" anchor="ctr"/>
          <a:lstStyle/>
          <a:p>
            <a:pPr algn="ctr">
              <a:spcAft>
                <a:spcPts val="0"/>
              </a:spcAft>
            </a:pPr>
            <a:r>
              <a:rPr sz="2400" b="1" i="0">
                <a:solidFill>
                  <a:srgbClr val="FFFFFF"/>
                </a:solidFill>
                <a:latin typeface="Arial"/>
              </a:rPr>
              <a:t>Liquidez do contrato</a:t>
            </a:r>
          </a:p>
        </p:txBody>
      </p:sp>
      <p:sp>
        <p:nvSpPr>
          <p:cNvPr id="119" name="Rectangle 118"/>
          <p:cNvSpPr/>
          <p:nvPr/>
        </p:nvSpPr>
        <p:spPr>
          <a:xfrm>
            <a:off x="2117978" y="6550000"/>
            <a:ext cx="4499333" cy="1500000"/>
          </a:xfrm>
          <a:prstGeom prst="rect">
            <a:avLst/>
          </a:prstGeom>
          <a:solidFill>
            <a:srgbClr val="E8F1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00000" tIns="100000" rIns="200000" bIns="100000" rtlCol="0" anchor="ctr"/>
          <a:lstStyle/>
          <a:p>
            <a:pPr algn="ctr">
              <a:spcAft>
                <a:spcPts val="0"/>
              </a:spcAft>
            </a:pPr>
            <a:r>
              <a:rPr sz="2200" b="0" i="0">
                <a:solidFill>
                  <a:srgbClr val="1F2D3D"/>
                </a:solidFill>
                <a:latin typeface="Arial"/>
              </a:rPr>
              <a:t>Capacidade de honrar o curto prazo</a:t>
            </a:r>
          </a:p>
        </p:txBody>
      </p:sp>
      <p:sp>
        <p:nvSpPr>
          <p:cNvPr id="120" name="Rectangle 119"/>
          <p:cNvSpPr/>
          <p:nvPr/>
        </p:nvSpPr>
        <p:spPr>
          <a:xfrm>
            <a:off x="7017311" y="5450000"/>
            <a:ext cx="4499333" cy="1100000"/>
          </a:xfrm>
          <a:prstGeom prst="rect">
            <a:avLst/>
          </a:prstGeom>
          <a:solidFill>
            <a:srgbClr val="2C3E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50000" tIns="75000" rIns="150000" bIns="75000" rtlCol="0" anchor="ctr"/>
          <a:lstStyle/>
          <a:p>
            <a:pPr algn="ctr">
              <a:spcAft>
                <a:spcPts val="0"/>
              </a:spcAft>
            </a:pPr>
            <a:r>
              <a:rPr sz="2400" b="1" i="0">
                <a:solidFill>
                  <a:srgbClr val="FFFFFF"/>
                </a:solidFill>
                <a:latin typeface="Arial"/>
              </a:rPr>
              <a:t>Cobertura de provisões</a:t>
            </a:r>
          </a:p>
        </p:txBody>
      </p:sp>
      <p:sp>
        <p:nvSpPr>
          <p:cNvPr id="121" name="Rectangle 120"/>
          <p:cNvSpPr/>
          <p:nvPr/>
        </p:nvSpPr>
        <p:spPr>
          <a:xfrm>
            <a:off x="7017311" y="6550000"/>
            <a:ext cx="4499333" cy="1500000"/>
          </a:xfrm>
          <a:prstGeom prst="rect">
            <a:avLst/>
          </a:prstGeom>
          <a:solidFill>
            <a:srgbClr val="E8F1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00000" tIns="100000" rIns="200000" bIns="100000" rtlCol="0" anchor="ctr"/>
          <a:lstStyle/>
          <a:p>
            <a:pPr algn="ctr">
              <a:spcAft>
                <a:spcPts val="0"/>
              </a:spcAft>
            </a:pPr>
            <a:r>
              <a:rPr sz="2200" b="0" i="0">
                <a:solidFill>
                  <a:srgbClr val="1F2D3D"/>
                </a:solidFill>
                <a:latin typeface="Arial"/>
              </a:rPr>
              <a:t>Quanto das obrigações trabalhistas tem reserva</a:t>
            </a:r>
          </a:p>
        </p:txBody>
      </p:sp>
      <p:sp>
        <p:nvSpPr>
          <p:cNvPr id="122" name="Rectangle 121"/>
          <p:cNvSpPr/>
          <p:nvPr/>
        </p:nvSpPr>
        <p:spPr>
          <a:xfrm>
            <a:off x="11916644" y="5450000"/>
            <a:ext cx="4499333" cy="1100000"/>
          </a:xfrm>
          <a:prstGeom prst="rect">
            <a:avLst/>
          </a:prstGeom>
          <a:solidFill>
            <a:srgbClr val="2C3E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50000" tIns="75000" rIns="150000" bIns="75000" rtlCol="0" anchor="ctr"/>
          <a:lstStyle/>
          <a:p>
            <a:pPr algn="ctr">
              <a:spcAft>
                <a:spcPts val="0"/>
              </a:spcAft>
            </a:pPr>
            <a:r>
              <a:rPr sz="2400" b="1" i="0">
                <a:solidFill>
                  <a:srgbClr val="FFFFFF"/>
                </a:solidFill>
                <a:latin typeface="Arial"/>
              </a:rPr>
              <a:t>Prazo médio de pagamento</a:t>
            </a:r>
          </a:p>
        </p:txBody>
      </p:sp>
      <p:sp>
        <p:nvSpPr>
          <p:cNvPr id="123" name="Rectangle 122"/>
          <p:cNvSpPr/>
          <p:nvPr/>
        </p:nvSpPr>
        <p:spPr>
          <a:xfrm>
            <a:off x="11916644" y="6550000"/>
            <a:ext cx="4499333" cy="1500000"/>
          </a:xfrm>
          <a:prstGeom prst="rect">
            <a:avLst/>
          </a:prstGeom>
          <a:solidFill>
            <a:srgbClr val="E8F1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00000" tIns="100000" rIns="200000" bIns="100000" rtlCol="0" anchor="ctr"/>
          <a:lstStyle/>
          <a:p>
            <a:pPr algn="ctr">
              <a:spcAft>
                <a:spcPts val="0"/>
              </a:spcAft>
            </a:pPr>
            <a:r>
              <a:rPr sz="2200" b="0" i="0">
                <a:solidFill>
                  <a:srgbClr val="1F2D3D"/>
                </a:solidFill>
                <a:latin typeface="Arial"/>
              </a:rPr>
              <a:t>Saúde da relação com fornecedores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8" name="Google Shape;108;p4"/>
          <p:cNvGrpSpPr/>
          <p:nvPr/>
        </p:nvGrpSpPr>
        <p:grpSpPr>
          <a:xfrm rot="5400000">
            <a:off x="825980" y="1220306"/>
            <a:ext cx="1301039" cy="752726"/>
            <a:chOff x="0" y="0"/>
            <a:chExt cx="1734718" cy="1003635"/>
          </a:xfrm>
        </p:grpSpPr>
        <p:sp>
          <p:nvSpPr>
            <p:cNvPr id="109" name="Google Shape;109;p4"/>
            <p:cNvSpPr/>
            <p:nvPr/>
          </p:nvSpPr>
          <p:spPr>
            <a:xfrm>
              <a:off x="731083" y="0"/>
              <a:ext cx="1003635" cy="1003635"/>
            </a:xfrm>
            <a:custGeom>
              <a:avLst/>
              <a:gdLst/>
              <a:ahLst/>
              <a:cxnLst/>
              <a:rect l="l" t="t" r="r" b="b"/>
              <a:pathLst>
                <a:path w="1003635" h="1003635" extrusionOk="0">
                  <a:moveTo>
                    <a:pt x="0" y="0"/>
                  </a:moveTo>
                  <a:lnTo>
                    <a:pt x="1003634" y="0"/>
                  </a:lnTo>
                  <a:lnTo>
                    <a:pt x="1003634" y="1003635"/>
                  </a:lnTo>
                  <a:lnTo>
                    <a:pt x="0" y="10036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" name="Google Shape;110;p4"/>
            <p:cNvSpPr/>
            <p:nvPr/>
          </p:nvSpPr>
          <p:spPr>
            <a:xfrm rot="10800000">
              <a:off x="0" y="0"/>
              <a:ext cx="1003635" cy="1003635"/>
            </a:xfrm>
            <a:custGeom>
              <a:avLst/>
              <a:gdLst/>
              <a:ahLst/>
              <a:cxnLst/>
              <a:rect l="l" t="t" r="r" b="b"/>
              <a:pathLst>
                <a:path w="1003635" h="1003635" extrusionOk="0">
                  <a:moveTo>
                    <a:pt x="1003635" y="1003635"/>
                  </a:moveTo>
                  <a:lnTo>
                    <a:pt x="0" y="1003635"/>
                  </a:lnTo>
                  <a:lnTo>
                    <a:pt x="0" y="0"/>
                  </a:lnTo>
                  <a:lnTo>
                    <a:pt x="1003635" y="0"/>
                  </a:lnTo>
                  <a:lnTo>
                    <a:pt x="1003635" y="1003635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1" name="Título"/>
          <p:cNvSpPr txBox="1"/>
          <p:nvPr/>
        </p:nvSpPr>
        <p:spPr>
          <a:xfrm>
            <a:off x="2117978" y="1050000"/>
            <a:ext cx="14298000" cy="110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3200" b="1" i="1">
                <a:solidFill>
                  <a:srgbClr val="0E2654"/>
                </a:solidFill>
                <a:latin typeface="Arial"/>
              </a:rPr>
              <a:t>O orçamento como acordo de gestão</a:t>
            </a:r>
          </a:p>
        </p:txBody>
      </p:sp>
      <p:sp>
        <p:nvSpPr>
          <p:cNvPr id="112" name="Rectangle 111"/>
          <p:cNvSpPr/>
          <p:nvPr/>
        </p:nvSpPr>
        <p:spPr>
          <a:xfrm>
            <a:off x="2117978" y="2450000"/>
            <a:ext cx="4499333" cy="1600000"/>
          </a:xfrm>
          <a:prstGeom prst="rect">
            <a:avLst/>
          </a:prstGeom>
          <a:solidFill>
            <a:srgbClr val="2C3E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50000" tIns="75000" rIns="150000" bIns="75000" rtlCol="0" anchor="ctr"/>
          <a:lstStyle/>
          <a:p>
            <a:pPr algn="ctr">
              <a:spcAft>
                <a:spcPts val="0"/>
              </a:spcAft>
            </a:pPr>
            <a:r>
              <a:rPr sz="2000" b="0" i="0">
                <a:solidFill>
                  <a:srgbClr val="BFD9EC"/>
                </a:solidFill>
                <a:latin typeface="Arial"/>
              </a:rPr>
              <a:t>ANTES</a:t>
            </a:r>
          </a:p>
          <a:p>
            <a:pPr algn="ctr">
              <a:spcAft>
                <a:spcPts val="0"/>
              </a:spcAft>
            </a:pPr>
            <a:r>
              <a:rPr sz="3400" b="1" i="0">
                <a:solidFill>
                  <a:srgbClr val="FFFFFF"/>
                </a:solidFill>
                <a:latin typeface="Arial"/>
              </a:rPr>
              <a:t>Planejar</a:t>
            </a:r>
          </a:p>
        </p:txBody>
      </p:sp>
      <p:sp>
        <p:nvSpPr>
          <p:cNvPr id="113" name="Rectangle 112"/>
          <p:cNvSpPr/>
          <p:nvPr/>
        </p:nvSpPr>
        <p:spPr>
          <a:xfrm>
            <a:off x="2117978" y="4050000"/>
            <a:ext cx="4499333" cy="2900000"/>
          </a:xfrm>
          <a:prstGeom prst="rect">
            <a:avLst/>
          </a:prstGeom>
          <a:solidFill>
            <a:srgbClr val="E8F1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80000" tIns="140000" rIns="280000" bIns="140000" rtlCol="0" anchor="t"/>
          <a:lstStyle/>
          <a:p>
            <a:pPr algn="l">
              <a:spcAft>
                <a:spcPts val="0"/>
              </a:spcAft>
            </a:pPr>
            <a:r>
              <a:rPr sz="2400" b="0" i="0">
                <a:solidFill>
                  <a:srgbClr val="1F2D3D"/>
                </a:solidFill>
                <a:latin typeface="Arial"/>
              </a:rPr>
              <a:t>Plano de trabalho com orçamento por rubrica, coerente com as metas e com o custo real.</a:t>
            </a:r>
          </a:p>
        </p:txBody>
      </p:sp>
      <p:sp>
        <p:nvSpPr>
          <p:cNvPr id="114" name="Rectangle 113"/>
          <p:cNvSpPr/>
          <p:nvPr/>
        </p:nvSpPr>
        <p:spPr>
          <a:xfrm>
            <a:off x="7017311" y="2450000"/>
            <a:ext cx="4499333" cy="1600000"/>
          </a:xfrm>
          <a:prstGeom prst="rect">
            <a:avLst/>
          </a:prstGeom>
          <a:solidFill>
            <a:srgbClr val="2980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50000" tIns="75000" rIns="150000" bIns="75000" rtlCol="0" anchor="ctr"/>
          <a:lstStyle/>
          <a:p>
            <a:pPr algn="ctr">
              <a:spcAft>
                <a:spcPts val="0"/>
              </a:spcAft>
            </a:pPr>
            <a:r>
              <a:rPr sz="2000" b="0" i="0">
                <a:solidFill>
                  <a:srgbClr val="BFD9EC"/>
                </a:solidFill>
                <a:latin typeface="Arial"/>
              </a:rPr>
              <a:t>DURANTE</a:t>
            </a:r>
          </a:p>
          <a:p>
            <a:pPr algn="ctr">
              <a:spcAft>
                <a:spcPts val="0"/>
              </a:spcAft>
            </a:pPr>
            <a:r>
              <a:rPr sz="3400" b="1" i="0">
                <a:solidFill>
                  <a:srgbClr val="FFFFFF"/>
                </a:solidFill>
                <a:latin typeface="Arial"/>
              </a:rPr>
              <a:t>Acompanhar</a:t>
            </a:r>
          </a:p>
        </p:txBody>
      </p:sp>
      <p:sp>
        <p:nvSpPr>
          <p:cNvPr id="115" name="Rectangle 114"/>
          <p:cNvSpPr/>
          <p:nvPr/>
        </p:nvSpPr>
        <p:spPr>
          <a:xfrm>
            <a:off x="7017311" y="4050000"/>
            <a:ext cx="4499333" cy="2900000"/>
          </a:xfrm>
          <a:prstGeom prst="rect">
            <a:avLst/>
          </a:prstGeom>
          <a:solidFill>
            <a:srgbClr val="E8F1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80000" tIns="140000" rIns="280000" bIns="140000" rtlCol="0" anchor="t"/>
          <a:lstStyle/>
          <a:p>
            <a:pPr algn="l">
              <a:spcAft>
                <a:spcPts val="0"/>
              </a:spcAft>
            </a:pPr>
            <a:r>
              <a:rPr sz="2400" b="0" i="0">
                <a:solidFill>
                  <a:srgbClr val="1F2D3D"/>
                </a:solidFill>
                <a:latin typeface="Arial"/>
              </a:rPr>
              <a:t>Orçado × realizado todo mês, com cada desvio explicado e um responsável.</a:t>
            </a:r>
          </a:p>
        </p:txBody>
      </p:sp>
      <p:sp>
        <p:nvSpPr>
          <p:cNvPr id="116" name="Rectangle 115"/>
          <p:cNvSpPr/>
          <p:nvPr/>
        </p:nvSpPr>
        <p:spPr>
          <a:xfrm>
            <a:off x="11916644" y="2450000"/>
            <a:ext cx="4499333" cy="1600000"/>
          </a:xfrm>
          <a:prstGeom prst="rect">
            <a:avLst/>
          </a:prstGeom>
          <a:solidFill>
            <a:srgbClr val="2C3E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50000" tIns="75000" rIns="150000" bIns="75000" rtlCol="0" anchor="ctr"/>
          <a:lstStyle/>
          <a:p>
            <a:pPr algn="ctr">
              <a:spcAft>
                <a:spcPts val="0"/>
              </a:spcAft>
            </a:pPr>
            <a:r>
              <a:rPr sz="2000" b="0" i="0">
                <a:solidFill>
                  <a:srgbClr val="BFD9EC"/>
                </a:solidFill>
                <a:latin typeface="Arial"/>
              </a:rPr>
              <a:t>DEPOIS</a:t>
            </a:r>
          </a:p>
          <a:p>
            <a:pPr algn="ctr">
              <a:spcAft>
                <a:spcPts val="0"/>
              </a:spcAft>
            </a:pPr>
            <a:r>
              <a:rPr sz="3400" b="1" i="0">
                <a:solidFill>
                  <a:srgbClr val="FFFFFF"/>
                </a:solidFill>
                <a:latin typeface="Arial"/>
              </a:rPr>
              <a:t>Repactuar</a:t>
            </a:r>
          </a:p>
        </p:txBody>
      </p:sp>
      <p:sp>
        <p:nvSpPr>
          <p:cNvPr id="117" name="Rectangle 116"/>
          <p:cNvSpPr/>
          <p:nvPr/>
        </p:nvSpPr>
        <p:spPr>
          <a:xfrm>
            <a:off x="11916644" y="4050000"/>
            <a:ext cx="4499333" cy="2900000"/>
          </a:xfrm>
          <a:prstGeom prst="rect">
            <a:avLst/>
          </a:prstGeom>
          <a:solidFill>
            <a:srgbClr val="E8F1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80000" tIns="140000" rIns="280000" bIns="140000" rtlCol="0" anchor="t"/>
          <a:lstStyle/>
          <a:p>
            <a:pPr algn="l">
              <a:spcAft>
                <a:spcPts val="0"/>
              </a:spcAft>
            </a:pPr>
            <a:r>
              <a:rPr sz="2400" b="0" i="0">
                <a:solidFill>
                  <a:srgbClr val="1F2D3D"/>
                </a:solidFill>
                <a:latin typeface="Arial"/>
              </a:rPr>
              <a:t>Dados de execução e custo como base técnica para aditivos e novos chamamentos.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8" name="Google Shape;108;p4"/>
          <p:cNvGrpSpPr/>
          <p:nvPr/>
        </p:nvGrpSpPr>
        <p:grpSpPr>
          <a:xfrm rot="5400000">
            <a:off x="825980" y="1220306"/>
            <a:ext cx="1301039" cy="752726"/>
            <a:chOff x="0" y="0"/>
            <a:chExt cx="1734718" cy="1003635"/>
          </a:xfrm>
        </p:grpSpPr>
        <p:sp>
          <p:nvSpPr>
            <p:cNvPr id="109" name="Google Shape;109;p4"/>
            <p:cNvSpPr/>
            <p:nvPr/>
          </p:nvSpPr>
          <p:spPr>
            <a:xfrm>
              <a:off x="731083" y="0"/>
              <a:ext cx="1003635" cy="1003635"/>
            </a:xfrm>
            <a:custGeom>
              <a:avLst/>
              <a:gdLst/>
              <a:ahLst/>
              <a:cxnLst/>
              <a:rect l="l" t="t" r="r" b="b"/>
              <a:pathLst>
                <a:path w="1003635" h="1003635" extrusionOk="0">
                  <a:moveTo>
                    <a:pt x="0" y="0"/>
                  </a:moveTo>
                  <a:lnTo>
                    <a:pt x="1003634" y="0"/>
                  </a:lnTo>
                  <a:lnTo>
                    <a:pt x="1003634" y="1003635"/>
                  </a:lnTo>
                  <a:lnTo>
                    <a:pt x="0" y="10036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" name="Google Shape;110;p4"/>
            <p:cNvSpPr/>
            <p:nvPr/>
          </p:nvSpPr>
          <p:spPr>
            <a:xfrm rot="10800000">
              <a:off x="0" y="0"/>
              <a:ext cx="1003635" cy="1003635"/>
            </a:xfrm>
            <a:custGeom>
              <a:avLst/>
              <a:gdLst/>
              <a:ahLst/>
              <a:cxnLst/>
              <a:rect l="l" t="t" r="r" b="b"/>
              <a:pathLst>
                <a:path w="1003635" h="1003635" extrusionOk="0">
                  <a:moveTo>
                    <a:pt x="1003635" y="1003635"/>
                  </a:moveTo>
                  <a:lnTo>
                    <a:pt x="0" y="1003635"/>
                  </a:lnTo>
                  <a:lnTo>
                    <a:pt x="0" y="0"/>
                  </a:lnTo>
                  <a:lnTo>
                    <a:pt x="1003635" y="0"/>
                  </a:lnTo>
                  <a:lnTo>
                    <a:pt x="1003635" y="1003635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1" name="Título"/>
          <p:cNvSpPr txBox="1"/>
          <p:nvPr/>
        </p:nvSpPr>
        <p:spPr>
          <a:xfrm>
            <a:off x="2117978" y="1050000"/>
            <a:ext cx="14298000" cy="110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3200" b="1" i="1">
                <a:solidFill>
                  <a:srgbClr val="0E2654"/>
                </a:solidFill>
                <a:latin typeface="Arial"/>
              </a:rPr>
              <a:t>O risco que só aparece no fim do contrato</a:t>
            </a:r>
          </a:p>
        </p:txBody>
      </p:sp>
      <p:sp>
        <p:nvSpPr>
          <p:cNvPr id="112" name="TextBox 111"/>
          <p:cNvSpPr txBox="1"/>
          <p:nvPr/>
        </p:nvSpPr>
        <p:spPr>
          <a:xfrm>
            <a:off x="2117978" y="2400000"/>
            <a:ext cx="14298000" cy="170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600" b="0" i="0">
                <a:solidFill>
                  <a:srgbClr val="1F2D3D"/>
                </a:solidFill>
                <a:latin typeface="Arial"/>
              </a:rPr>
              <a:t>Férias, 13º salário, rescisões e ações trabalhistas se acumulam mês a mês. Se não forem provisionados e reservados, viram passivo sem recurso quando o contrato termina.</a:t>
            </a:r>
          </a:p>
        </p:txBody>
      </p:sp>
      <p:sp>
        <p:nvSpPr>
          <p:cNvPr id="113" name="Rectangle 112"/>
          <p:cNvSpPr/>
          <p:nvPr/>
        </p:nvSpPr>
        <p:spPr>
          <a:xfrm>
            <a:off x="2117978" y="4500000"/>
            <a:ext cx="4499333" cy="1000000"/>
          </a:xfrm>
          <a:prstGeom prst="rect">
            <a:avLst/>
          </a:prstGeom>
          <a:solidFill>
            <a:srgbClr val="2980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spcAft>
                <a:spcPts val="0"/>
              </a:spcAft>
            </a:pPr>
            <a:r>
              <a:rPr sz="3200" b="1" i="0">
                <a:solidFill>
                  <a:srgbClr val="FFFFFF"/>
                </a:solidFill>
                <a:latin typeface="Arial"/>
              </a:rPr>
              <a:t>Calcular</a:t>
            </a:r>
          </a:p>
        </p:txBody>
      </p:sp>
      <p:sp>
        <p:nvSpPr>
          <p:cNvPr id="114" name="Rectangle 113"/>
          <p:cNvSpPr/>
          <p:nvPr/>
        </p:nvSpPr>
        <p:spPr>
          <a:xfrm>
            <a:off x="2117978" y="5500000"/>
            <a:ext cx="4499333" cy="2300000"/>
          </a:xfrm>
          <a:prstGeom prst="rect">
            <a:avLst/>
          </a:prstGeom>
          <a:solidFill>
            <a:srgbClr val="E8F1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80000" tIns="140000" rIns="280000" bIns="140000" rtlCol="0" anchor="ctr"/>
          <a:lstStyle/>
          <a:p>
            <a:pPr algn="l">
              <a:spcAft>
                <a:spcPts val="0"/>
              </a:spcAft>
            </a:pPr>
            <a:r>
              <a:rPr sz="2400" b="0" i="0">
                <a:solidFill>
                  <a:srgbClr val="1F2D3D"/>
                </a:solidFill>
                <a:latin typeface="Arial"/>
              </a:rPr>
              <a:t>Provisionar todo mês, por contrato (NBC TG 25 e 33)</a:t>
            </a:r>
          </a:p>
        </p:txBody>
      </p:sp>
      <p:sp>
        <p:nvSpPr>
          <p:cNvPr id="115" name="Rectangle 114"/>
          <p:cNvSpPr/>
          <p:nvPr/>
        </p:nvSpPr>
        <p:spPr>
          <a:xfrm>
            <a:off x="7017311" y="4500000"/>
            <a:ext cx="4499333" cy="1000000"/>
          </a:xfrm>
          <a:prstGeom prst="rect">
            <a:avLst/>
          </a:prstGeom>
          <a:solidFill>
            <a:srgbClr val="2980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spcAft>
                <a:spcPts val="0"/>
              </a:spcAft>
            </a:pPr>
            <a:r>
              <a:rPr sz="3200" b="1" i="0">
                <a:solidFill>
                  <a:srgbClr val="FFFFFF"/>
                </a:solidFill>
                <a:latin typeface="Arial"/>
              </a:rPr>
              <a:t>Reservar</a:t>
            </a:r>
          </a:p>
        </p:txBody>
      </p:sp>
      <p:sp>
        <p:nvSpPr>
          <p:cNvPr id="116" name="Rectangle 115"/>
          <p:cNvSpPr/>
          <p:nvPr/>
        </p:nvSpPr>
        <p:spPr>
          <a:xfrm>
            <a:off x="7017311" y="5500000"/>
            <a:ext cx="4499333" cy="2300000"/>
          </a:xfrm>
          <a:prstGeom prst="rect">
            <a:avLst/>
          </a:prstGeom>
          <a:solidFill>
            <a:srgbClr val="E8F1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80000" tIns="140000" rIns="280000" bIns="140000" rtlCol="0" anchor="ctr"/>
          <a:lstStyle/>
          <a:p>
            <a:pPr algn="l">
              <a:spcAft>
                <a:spcPts val="0"/>
              </a:spcAft>
            </a:pPr>
            <a:r>
              <a:rPr sz="2400" b="0" i="0">
                <a:solidFill>
                  <a:srgbClr val="1F2D3D"/>
                </a:solidFill>
                <a:latin typeface="Arial"/>
              </a:rPr>
              <a:t>Separar o recurso financeiro, não só o registro contábil</a:t>
            </a:r>
          </a:p>
        </p:txBody>
      </p:sp>
      <p:sp>
        <p:nvSpPr>
          <p:cNvPr id="117" name="Rectangle 116"/>
          <p:cNvSpPr/>
          <p:nvPr/>
        </p:nvSpPr>
        <p:spPr>
          <a:xfrm>
            <a:off x="11916644" y="4500000"/>
            <a:ext cx="4499333" cy="1000000"/>
          </a:xfrm>
          <a:prstGeom prst="rect">
            <a:avLst/>
          </a:prstGeom>
          <a:solidFill>
            <a:srgbClr val="2980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spcAft>
                <a:spcPts val="0"/>
              </a:spcAft>
            </a:pPr>
            <a:r>
              <a:rPr sz="3200" b="1" i="0">
                <a:solidFill>
                  <a:srgbClr val="FFFFFF"/>
                </a:solidFill>
                <a:latin typeface="Arial"/>
              </a:rPr>
              <a:t>Negociar</a:t>
            </a:r>
          </a:p>
        </p:txBody>
      </p:sp>
      <p:sp>
        <p:nvSpPr>
          <p:cNvPr id="118" name="Rectangle 117"/>
          <p:cNvSpPr/>
          <p:nvPr/>
        </p:nvSpPr>
        <p:spPr>
          <a:xfrm>
            <a:off x="11916644" y="5500000"/>
            <a:ext cx="4499333" cy="2300000"/>
          </a:xfrm>
          <a:prstGeom prst="rect">
            <a:avLst/>
          </a:prstGeom>
          <a:solidFill>
            <a:srgbClr val="E8F1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80000" tIns="140000" rIns="280000" bIns="140000" rtlCol="0" anchor="ctr"/>
          <a:lstStyle/>
          <a:p>
            <a:pPr algn="l">
              <a:spcAft>
                <a:spcPts val="0"/>
              </a:spcAft>
            </a:pPr>
            <a:r>
              <a:rPr sz="2400" b="0" i="0">
                <a:solidFill>
                  <a:srgbClr val="1F2D3D"/>
                </a:solidFill>
                <a:latin typeface="Arial"/>
              </a:rPr>
              <a:t>Garantir a previsão desses custos no repasse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8" name="Google Shape;108;p4"/>
          <p:cNvGrpSpPr/>
          <p:nvPr/>
        </p:nvGrpSpPr>
        <p:grpSpPr>
          <a:xfrm rot="5400000">
            <a:off x="825980" y="1220306"/>
            <a:ext cx="1301039" cy="752726"/>
            <a:chOff x="0" y="0"/>
            <a:chExt cx="1734718" cy="1003635"/>
          </a:xfrm>
        </p:grpSpPr>
        <p:sp>
          <p:nvSpPr>
            <p:cNvPr id="109" name="Google Shape;109;p4"/>
            <p:cNvSpPr/>
            <p:nvPr/>
          </p:nvSpPr>
          <p:spPr>
            <a:xfrm>
              <a:off x="731083" y="0"/>
              <a:ext cx="1003635" cy="1003635"/>
            </a:xfrm>
            <a:custGeom>
              <a:avLst/>
              <a:gdLst/>
              <a:ahLst/>
              <a:cxnLst/>
              <a:rect l="l" t="t" r="r" b="b"/>
              <a:pathLst>
                <a:path w="1003635" h="1003635" extrusionOk="0">
                  <a:moveTo>
                    <a:pt x="0" y="0"/>
                  </a:moveTo>
                  <a:lnTo>
                    <a:pt x="1003634" y="0"/>
                  </a:lnTo>
                  <a:lnTo>
                    <a:pt x="1003634" y="1003635"/>
                  </a:lnTo>
                  <a:lnTo>
                    <a:pt x="0" y="10036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" name="Google Shape;110;p4"/>
            <p:cNvSpPr/>
            <p:nvPr/>
          </p:nvSpPr>
          <p:spPr>
            <a:xfrm rot="10800000">
              <a:off x="0" y="0"/>
              <a:ext cx="1003635" cy="1003635"/>
            </a:xfrm>
            <a:custGeom>
              <a:avLst/>
              <a:gdLst/>
              <a:ahLst/>
              <a:cxnLst/>
              <a:rect l="l" t="t" r="r" b="b"/>
              <a:pathLst>
                <a:path w="1003635" h="1003635" extrusionOk="0">
                  <a:moveTo>
                    <a:pt x="1003635" y="1003635"/>
                  </a:moveTo>
                  <a:lnTo>
                    <a:pt x="0" y="1003635"/>
                  </a:lnTo>
                  <a:lnTo>
                    <a:pt x="0" y="0"/>
                  </a:lnTo>
                  <a:lnTo>
                    <a:pt x="1003635" y="0"/>
                  </a:lnTo>
                  <a:lnTo>
                    <a:pt x="1003635" y="1003635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1" name="Título"/>
          <p:cNvSpPr txBox="1"/>
          <p:nvPr/>
        </p:nvSpPr>
        <p:spPr>
          <a:xfrm>
            <a:off x="2117978" y="1050000"/>
            <a:ext cx="14298000" cy="110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3200" b="1" i="1">
                <a:solidFill>
                  <a:srgbClr val="0E2654"/>
                </a:solidFill>
                <a:latin typeface="Arial"/>
              </a:rPr>
              <a:t>Método GPS Saúde: uma forma de organizar tudo isso</a:t>
            </a:r>
          </a:p>
        </p:txBody>
      </p:sp>
      <p:sp>
        <p:nvSpPr>
          <p:cNvPr id="112" name="Rectangle 111"/>
          <p:cNvSpPr/>
          <p:nvPr/>
        </p:nvSpPr>
        <p:spPr>
          <a:xfrm>
            <a:off x="2117978" y="2450000"/>
            <a:ext cx="4499333" cy="4600000"/>
          </a:xfrm>
          <a:prstGeom prst="rect">
            <a:avLst/>
          </a:prstGeom>
          <a:solidFill>
            <a:srgbClr val="E8F1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/>
          <a:lstStyle/>
          <a:p>
            <a:pPr algn="l">
              <a:spcAft>
                <a:spcPts val="0"/>
              </a:spcAft>
            </a:pPr>
            <a:endParaRPr/>
          </a:p>
        </p:txBody>
      </p:sp>
      <p:sp>
        <p:nvSpPr>
          <p:cNvPr id="113" name="Oval 112"/>
          <p:cNvSpPr/>
          <p:nvPr/>
        </p:nvSpPr>
        <p:spPr>
          <a:xfrm>
            <a:off x="3467644" y="2750000"/>
            <a:ext cx="1800000" cy="1800000"/>
          </a:xfrm>
          <a:prstGeom prst="ellipse">
            <a:avLst/>
          </a:prstGeom>
          <a:solidFill>
            <a:srgbClr val="2980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spcAft>
                <a:spcPts val="0"/>
              </a:spcAft>
            </a:pPr>
            <a:r>
              <a:rPr sz="8000" b="1" i="0">
                <a:solidFill>
                  <a:srgbClr val="FFFFFF"/>
                </a:solidFill>
                <a:latin typeface="Arial"/>
              </a:rPr>
              <a:t>G</a:t>
            </a:r>
          </a:p>
        </p:txBody>
      </p:sp>
      <p:sp>
        <p:nvSpPr>
          <p:cNvPr id="114" name="TextBox 113"/>
          <p:cNvSpPr txBox="1"/>
          <p:nvPr/>
        </p:nvSpPr>
        <p:spPr>
          <a:xfrm>
            <a:off x="2217978" y="4800000"/>
            <a:ext cx="4299333" cy="70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3000" b="1" i="0">
                <a:solidFill>
                  <a:srgbClr val="0E2654"/>
                </a:solidFill>
                <a:latin typeface="Arial"/>
              </a:rPr>
              <a:t>Governança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2367978" y="5600000"/>
            <a:ext cx="3999333" cy="130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2400" b="0" i="0">
                <a:solidFill>
                  <a:srgbClr val="1F2D3D"/>
                </a:solidFill>
                <a:latin typeface="Arial"/>
              </a:rPr>
              <a:t>Estrutura de decisão, controles internos e transparência</a:t>
            </a:r>
          </a:p>
        </p:txBody>
      </p:sp>
      <p:sp>
        <p:nvSpPr>
          <p:cNvPr id="116" name="Rectangle 115"/>
          <p:cNvSpPr/>
          <p:nvPr/>
        </p:nvSpPr>
        <p:spPr>
          <a:xfrm>
            <a:off x="7017311" y="2450000"/>
            <a:ext cx="4499333" cy="4600000"/>
          </a:xfrm>
          <a:prstGeom prst="rect">
            <a:avLst/>
          </a:prstGeom>
          <a:solidFill>
            <a:srgbClr val="E8F1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/>
          <a:lstStyle/>
          <a:p>
            <a:pPr algn="l">
              <a:spcAft>
                <a:spcPts val="0"/>
              </a:spcAft>
            </a:pPr>
            <a:endParaRPr/>
          </a:p>
        </p:txBody>
      </p:sp>
      <p:sp>
        <p:nvSpPr>
          <p:cNvPr id="117" name="Oval 116"/>
          <p:cNvSpPr/>
          <p:nvPr/>
        </p:nvSpPr>
        <p:spPr>
          <a:xfrm>
            <a:off x="8366977" y="2750000"/>
            <a:ext cx="1800000" cy="1800000"/>
          </a:xfrm>
          <a:prstGeom prst="ellipse">
            <a:avLst/>
          </a:prstGeom>
          <a:solidFill>
            <a:srgbClr val="2980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spcAft>
                <a:spcPts val="0"/>
              </a:spcAft>
            </a:pPr>
            <a:r>
              <a:rPr sz="8000" b="1" i="0">
                <a:solidFill>
                  <a:srgbClr val="FFFFFF"/>
                </a:solidFill>
                <a:latin typeface="Arial"/>
              </a:rPr>
              <a:t>P</a:t>
            </a:r>
          </a:p>
        </p:txBody>
      </p:sp>
      <p:sp>
        <p:nvSpPr>
          <p:cNvPr id="118" name="TextBox 117"/>
          <p:cNvSpPr txBox="1"/>
          <p:nvPr/>
        </p:nvSpPr>
        <p:spPr>
          <a:xfrm>
            <a:off x="7117311" y="4800000"/>
            <a:ext cx="4299333" cy="70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3000" b="1" i="0">
                <a:solidFill>
                  <a:srgbClr val="0E2654"/>
                </a:solidFill>
                <a:latin typeface="Arial"/>
              </a:rPr>
              <a:t>Performance</a:t>
            </a:r>
          </a:p>
        </p:txBody>
      </p:sp>
      <p:sp>
        <p:nvSpPr>
          <p:cNvPr id="119" name="TextBox 118"/>
          <p:cNvSpPr txBox="1"/>
          <p:nvPr/>
        </p:nvSpPr>
        <p:spPr>
          <a:xfrm>
            <a:off x="7267311" y="5600000"/>
            <a:ext cx="3999333" cy="130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2400" b="0" i="0">
                <a:solidFill>
                  <a:srgbClr val="1F2D3D"/>
                </a:solidFill>
                <a:latin typeface="Arial"/>
              </a:rPr>
              <a:t>Custos, indicadores e cumprimento de metas</a:t>
            </a:r>
          </a:p>
        </p:txBody>
      </p:sp>
      <p:sp>
        <p:nvSpPr>
          <p:cNvPr id="120" name="Rectangle 119"/>
          <p:cNvSpPr/>
          <p:nvPr/>
        </p:nvSpPr>
        <p:spPr>
          <a:xfrm>
            <a:off x="11916644" y="2450000"/>
            <a:ext cx="4499333" cy="4600000"/>
          </a:xfrm>
          <a:prstGeom prst="rect">
            <a:avLst/>
          </a:prstGeom>
          <a:solidFill>
            <a:srgbClr val="E8F1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/>
          <a:lstStyle/>
          <a:p>
            <a:pPr algn="l">
              <a:spcAft>
                <a:spcPts val="0"/>
              </a:spcAft>
            </a:pPr>
            <a:endParaRPr/>
          </a:p>
        </p:txBody>
      </p:sp>
      <p:sp>
        <p:nvSpPr>
          <p:cNvPr id="121" name="Oval 120"/>
          <p:cNvSpPr/>
          <p:nvPr/>
        </p:nvSpPr>
        <p:spPr>
          <a:xfrm>
            <a:off x="13266310" y="2750000"/>
            <a:ext cx="1800000" cy="1800000"/>
          </a:xfrm>
          <a:prstGeom prst="ellipse">
            <a:avLst/>
          </a:prstGeom>
          <a:solidFill>
            <a:srgbClr val="2980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spcAft>
                <a:spcPts val="0"/>
              </a:spcAft>
            </a:pPr>
            <a:r>
              <a:rPr sz="8000" b="1" i="0">
                <a:solidFill>
                  <a:srgbClr val="FFFFFF"/>
                </a:solidFill>
                <a:latin typeface="Arial"/>
              </a:rPr>
              <a:t>S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12016644" y="4800000"/>
            <a:ext cx="4299333" cy="70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3000" b="1" i="0">
                <a:solidFill>
                  <a:srgbClr val="0E2654"/>
                </a:solidFill>
                <a:latin typeface="Arial"/>
              </a:rPr>
              <a:t>Sustentabilidade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12166644" y="5600000"/>
            <a:ext cx="3999333" cy="130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2400" b="0" i="0">
                <a:solidFill>
                  <a:srgbClr val="1F2D3D"/>
                </a:solidFill>
                <a:latin typeface="Arial"/>
              </a:rPr>
              <a:t>Equilíbrio financeiro, provisões e continuidade da instituição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úmero"/>
          <p:cNvSpPr txBox="1"/>
          <p:nvPr/>
        </p:nvSpPr>
        <p:spPr>
          <a:xfrm>
            <a:off x="2117978" y="2350000"/>
            <a:ext cx="14298000" cy="150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9600" b="1" i="0">
                <a:solidFill>
                  <a:srgbClr val="2980B9"/>
                </a:solidFill>
                <a:latin typeface="Arial"/>
              </a:rPr>
              <a:t>04</a:t>
            </a:r>
          </a:p>
        </p:txBody>
      </p:sp>
      <p:sp>
        <p:nvSpPr>
          <p:cNvPr id="3" name="Título"/>
          <p:cNvSpPr txBox="1"/>
          <p:nvPr/>
        </p:nvSpPr>
        <p:spPr>
          <a:xfrm>
            <a:off x="1570627" y="4000000"/>
            <a:ext cx="15461100" cy="240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5000" b="1" i="1">
                <a:solidFill>
                  <a:srgbClr val="0E2654"/>
                </a:solidFill>
                <a:latin typeface="Arial"/>
              </a:rPr>
              <a:t>Governança e compliance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8" name="Google Shape;108;p4"/>
          <p:cNvGrpSpPr/>
          <p:nvPr/>
        </p:nvGrpSpPr>
        <p:grpSpPr>
          <a:xfrm rot="5400000">
            <a:off x="825980" y="1220306"/>
            <a:ext cx="1301039" cy="752726"/>
            <a:chOff x="0" y="0"/>
            <a:chExt cx="1734718" cy="1003635"/>
          </a:xfrm>
        </p:grpSpPr>
        <p:sp>
          <p:nvSpPr>
            <p:cNvPr id="109" name="Google Shape;109;p4"/>
            <p:cNvSpPr/>
            <p:nvPr/>
          </p:nvSpPr>
          <p:spPr>
            <a:xfrm>
              <a:off x="731083" y="0"/>
              <a:ext cx="1003635" cy="1003635"/>
            </a:xfrm>
            <a:custGeom>
              <a:avLst/>
              <a:gdLst/>
              <a:ahLst/>
              <a:cxnLst/>
              <a:rect l="l" t="t" r="r" b="b"/>
              <a:pathLst>
                <a:path w="1003635" h="1003635" extrusionOk="0">
                  <a:moveTo>
                    <a:pt x="0" y="0"/>
                  </a:moveTo>
                  <a:lnTo>
                    <a:pt x="1003634" y="0"/>
                  </a:lnTo>
                  <a:lnTo>
                    <a:pt x="1003634" y="1003635"/>
                  </a:lnTo>
                  <a:lnTo>
                    <a:pt x="0" y="10036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" name="Google Shape;110;p4"/>
            <p:cNvSpPr/>
            <p:nvPr/>
          </p:nvSpPr>
          <p:spPr>
            <a:xfrm rot="10800000">
              <a:off x="0" y="0"/>
              <a:ext cx="1003635" cy="1003635"/>
            </a:xfrm>
            <a:custGeom>
              <a:avLst/>
              <a:gdLst/>
              <a:ahLst/>
              <a:cxnLst/>
              <a:rect l="l" t="t" r="r" b="b"/>
              <a:pathLst>
                <a:path w="1003635" h="1003635" extrusionOk="0">
                  <a:moveTo>
                    <a:pt x="1003635" y="1003635"/>
                  </a:moveTo>
                  <a:lnTo>
                    <a:pt x="0" y="1003635"/>
                  </a:lnTo>
                  <a:lnTo>
                    <a:pt x="0" y="0"/>
                  </a:lnTo>
                  <a:lnTo>
                    <a:pt x="1003635" y="0"/>
                  </a:lnTo>
                  <a:lnTo>
                    <a:pt x="1003635" y="1003635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1" name="Título"/>
          <p:cNvSpPr txBox="1"/>
          <p:nvPr/>
        </p:nvSpPr>
        <p:spPr>
          <a:xfrm>
            <a:off x="2117978" y="1050000"/>
            <a:ext cx="14298000" cy="110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3200" b="1" i="1">
                <a:solidFill>
                  <a:srgbClr val="0E2654"/>
                </a:solidFill>
                <a:latin typeface="Arial"/>
              </a:rPr>
              <a:t>Quem olha os números — e com que independência</a:t>
            </a:r>
          </a:p>
        </p:txBody>
      </p:sp>
      <p:sp>
        <p:nvSpPr>
          <p:cNvPr id="112" name="Rectangle 111"/>
          <p:cNvSpPr/>
          <p:nvPr/>
        </p:nvSpPr>
        <p:spPr>
          <a:xfrm>
            <a:off x="2117978" y="2400000"/>
            <a:ext cx="5900000" cy="1050000"/>
          </a:xfrm>
          <a:prstGeom prst="rect">
            <a:avLst/>
          </a:prstGeom>
          <a:solidFill>
            <a:srgbClr val="2980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50000" tIns="125000" rIns="250000" bIns="125000" rtlCol="0" anchor="ctr"/>
          <a:lstStyle/>
          <a:p>
            <a:pPr algn="l">
              <a:spcAft>
                <a:spcPts val="0"/>
              </a:spcAft>
            </a:pPr>
            <a:r>
              <a:rPr sz="2400" b="1" i="0">
                <a:solidFill>
                  <a:srgbClr val="FFFFFF"/>
                </a:solidFill>
                <a:latin typeface="Arial"/>
              </a:rPr>
              <a:t>Conselho de Administração</a:t>
            </a:r>
          </a:p>
        </p:txBody>
      </p:sp>
      <p:sp>
        <p:nvSpPr>
          <p:cNvPr id="113" name="Rectangle 112"/>
          <p:cNvSpPr/>
          <p:nvPr/>
        </p:nvSpPr>
        <p:spPr>
          <a:xfrm>
            <a:off x="8017978" y="2400000"/>
            <a:ext cx="8398000" cy="1050000"/>
          </a:xfrm>
          <a:prstGeom prst="rect">
            <a:avLst/>
          </a:prstGeom>
          <a:solidFill>
            <a:srgbClr val="E8F1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00000" tIns="150000" rIns="300000" bIns="150000" rtlCol="0" anchor="ctr"/>
          <a:lstStyle/>
          <a:p>
            <a:pPr algn="l">
              <a:spcAft>
                <a:spcPts val="0"/>
              </a:spcAft>
            </a:pPr>
            <a:r>
              <a:rPr sz="2400" b="0" i="0">
                <a:solidFill>
                  <a:srgbClr val="1F2D3D"/>
                </a:solidFill>
                <a:latin typeface="Arial"/>
              </a:rPr>
              <a:t>Aprova orçamento, contas e diretrizes</a:t>
            </a:r>
          </a:p>
        </p:txBody>
      </p:sp>
      <p:sp>
        <p:nvSpPr>
          <p:cNvPr id="114" name="Rectangle 113"/>
          <p:cNvSpPr/>
          <p:nvPr/>
        </p:nvSpPr>
        <p:spPr>
          <a:xfrm>
            <a:off x="2117978" y="3650000"/>
            <a:ext cx="5900000" cy="1050000"/>
          </a:xfrm>
          <a:prstGeom prst="rect">
            <a:avLst/>
          </a:prstGeom>
          <a:solidFill>
            <a:srgbClr val="2C3E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50000" tIns="125000" rIns="250000" bIns="125000" rtlCol="0" anchor="ctr"/>
          <a:lstStyle/>
          <a:p>
            <a:pPr algn="l">
              <a:spcAft>
                <a:spcPts val="0"/>
              </a:spcAft>
            </a:pPr>
            <a:r>
              <a:rPr sz="2400" b="1" i="0">
                <a:solidFill>
                  <a:srgbClr val="FFFFFF"/>
                </a:solidFill>
                <a:latin typeface="Arial"/>
              </a:rPr>
              <a:t>Conselho Fiscal</a:t>
            </a:r>
          </a:p>
        </p:txBody>
      </p:sp>
      <p:sp>
        <p:nvSpPr>
          <p:cNvPr id="115" name="Rectangle 114"/>
          <p:cNvSpPr/>
          <p:nvPr/>
        </p:nvSpPr>
        <p:spPr>
          <a:xfrm>
            <a:off x="8017978" y="3650000"/>
            <a:ext cx="8398000" cy="1050000"/>
          </a:xfrm>
          <a:prstGeom prst="rect">
            <a:avLst/>
          </a:prstGeom>
          <a:solidFill>
            <a:srgbClr val="E8F1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00000" tIns="150000" rIns="300000" bIns="150000" rtlCol="0" anchor="ctr"/>
          <a:lstStyle/>
          <a:p>
            <a:pPr algn="l">
              <a:spcAft>
                <a:spcPts val="0"/>
              </a:spcAft>
            </a:pPr>
            <a:r>
              <a:rPr sz="2400" b="0" i="0">
                <a:solidFill>
                  <a:srgbClr val="1F2D3D"/>
                </a:solidFill>
                <a:latin typeface="Arial"/>
              </a:rPr>
              <a:t>Examina a gestão financeira e emite parecer</a:t>
            </a:r>
          </a:p>
        </p:txBody>
      </p:sp>
      <p:sp>
        <p:nvSpPr>
          <p:cNvPr id="116" name="Rectangle 115"/>
          <p:cNvSpPr/>
          <p:nvPr/>
        </p:nvSpPr>
        <p:spPr>
          <a:xfrm>
            <a:off x="2117978" y="4900000"/>
            <a:ext cx="5900000" cy="1050000"/>
          </a:xfrm>
          <a:prstGeom prst="rect">
            <a:avLst/>
          </a:prstGeom>
          <a:solidFill>
            <a:srgbClr val="2980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50000" tIns="125000" rIns="250000" bIns="125000" rtlCol="0" anchor="ctr"/>
          <a:lstStyle/>
          <a:p>
            <a:pPr algn="l">
              <a:spcAft>
                <a:spcPts val="0"/>
              </a:spcAft>
            </a:pPr>
            <a:r>
              <a:rPr sz="2400" b="1" i="0">
                <a:solidFill>
                  <a:srgbClr val="FFFFFF"/>
                </a:solidFill>
                <a:latin typeface="Arial"/>
              </a:rPr>
              <a:t>Auditoria independente</a:t>
            </a:r>
          </a:p>
        </p:txBody>
      </p:sp>
      <p:sp>
        <p:nvSpPr>
          <p:cNvPr id="117" name="Rectangle 116"/>
          <p:cNvSpPr/>
          <p:nvPr/>
        </p:nvSpPr>
        <p:spPr>
          <a:xfrm>
            <a:off x="8017978" y="4900000"/>
            <a:ext cx="8398000" cy="1050000"/>
          </a:xfrm>
          <a:prstGeom prst="rect">
            <a:avLst/>
          </a:prstGeom>
          <a:solidFill>
            <a:srgbClr val="E8F1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00000" tIns="150000" rIns="300000" bIns="150000" rtlCol="0" anchor="ctr"/>
          <a:lstStyle/>
          <a:p>
            <a:pPr algn="l">
              <a:spcAft>
                <a:spcPts val="0"/>
              </a:spcAft>
            </a:pPr>
            <a:r>
              <a:rPr sz="2400" b="0" i="0">
                <a:solidFill>
                  <a:srgbClr val="1F2D3D"/>
                </a:solidFill>
                <a:latin typeface="Arial"/>
              </a:rPr>
              <a:t>Opina sobre as demonstrações contábeis</a:t>
            </a:r>
          </a:p>
        </p:txBody>
      </p:sp>
      <p:sp>
        <p:nvSpPr>
          <p:cNvPr id="118" name="Rectangle 117"/>
          <p:cNvSpPr/>
          <p:nvPr/>
        </p:nvSpPr>
        <p:spPr>
          <a:xfrm>
            <a:off x="2117978" y="6150000"/>
            <a:ext cx="5900000" cy="1050000"/>
          </a:xfrm>
          <a:prstGeom prst="rect">
            <a:avLst/>
          </a:prstGeom>
          <a:solidFill>
            <a:srgbClr val="2C3E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50000" tIns="125000" rIns="250000" bIns="125000" rtlCol="0" anchor="ctr"/>
          <a:lstStyle/>
          <a:p>
            <a:pPr algn="l">
              <a:spcAft>
                <a:spcPts val="0"/>
              </a:spcAft>
            </a:pPr>
            <a:r>
              <a:rPr sz="2400" b="1" i="0">
                <a:solidFill>
                  <a:srgbClr val="FFFFFF"/>
                </a:solidFill>
                <a:latin typeface="Arial"/>
              </a:rPr>
              <a:t>Controle interno e compliance</a:t>
            </a:r>
          </a:p>
        </p:txBody>
      </p:sp>
      <p:sp>
        <p:nvSpPr>
          <p:cNvPr id="119" name="Rectangle 118"/>
          <p:cNvSpPr/>
          <p:nvPr/>
        </p:nvSpPr>
        <p:spPr>
          <a:xfrm>
            <a:off x="8017978" y="6150000"/>
            <a:ext cx="8398000" cy="1050000"/>
          </a:xfrm>
          <a:prstGeom prst="rect">
            <a:avLst/>
          </a:prstGeom>
          <a:solidFill>
            <a:srgbClr val="E8F1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00000" tIns="150000" rIns="300000" bIns="150000" rtlCol="0" anchor="ctr"/>
          <a:lstStyle/>
          <a:p>
            <a:pPr algn="l">
              <a:spcAft>
                <a:spcPts val="0"/>
              </a:spcAft>
            </a:pPr>
            <a:r>
              <a:rPr sz="2400" b="0" i="0">
                <a:solidFill>
                  <a:srgbClr val="1F2D3D"/>
                </a:solidFill>
                <a:latin typeface="Arial"/>
              </a:rPr>
              <a:t>Rotinas, alçadas, segregação de funções</a:t>
            </a:r>
          </a:p>
        </p:txBody>
      </p:sp>
      <p:sp>
        <p:nvSpPr>
          <p:cNvPr id="120" name="Rectangle 119"/>
          <p:cNvSpPr/>
          <p:nvPr/>
        </p:nvSpPr>
        <p:spPr>
          <a:xfrm>
            <a:off x="2117978" y="7400000"/>
            <a:ext cx="5900000" cy="1050000"/>
          </a:xfrm>
          <a:prstGeom prst="rect">
            <a:avLst/>
          </a:prstGeom>
          <a:solidFill>
            <a:srgbClr val="2980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50000" tIns="125000" rIns="250000" bIns="125000" rtlCol="0" anchor="ctr"/>
          <a:lstStyle/>
          <a:p>
            <a:pPr algn="l">
              <a:spcAft>
                <a:spcPts val="0"/>
              </a:spcAft>
            </a:pPr>
            <a:r>
              <a:rPr sz="2400" b="1" i="0">
                <a:solidFill>
                  <a:srgbClr val="FFFFFF"/>
                </a:solidFill>
                <a:latin typeface="Arial"/>
              </a:rPr>
              <a:t>Transparência ativa</a:t>
            </a:r>
          </a:p>
        </p:txBody>
      </p:sp>
      <p:sp>
        <p:nvSpPr>
          <p:cNvPr id="121" name="Rectangle 120"/>
          <p:cNvSpPr/>
          <p:nvPr/>
        </p:nvSpPr>
        <p:spPr>
          <a:xfrm>
            <a:off x="8017978" y="7400000"/>
            <a:ext cx="8398000" cy="1050000"/>
          </a:xfrm>
          <a:prstGeom prst="rect">
            <a:avLst/>
          </a:prstGeom>
          <a:solidFill>
            <a:srgbClr val="E8F1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00000" tIns="150000" rIns="300000" bIns="150000" rtlCol="0" anchor="ctr"/>
          <a:lstStyle/>
          <a:p>
            <a:pPr algn="l">
              <a:spcAft>
                <a:spcPts val="0"/>
              </a:spcAft>
            </a:pPr>
            <a:r>
              <a:rPr sz="2400" b="0" i="0">
                <a:solidFill>
                  <a:srgbClr val="1F2D3D"/>
                </a:solidFill>
                <a:latin typeface="Arial"/>
              </a:rPr>
              <a:t>Portal com contratos, relatórios e demonstrações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8" name="Google Shape;108;p4"/>
          <p:cNvGrpSpPr/>
          <p:nvPr/>
        </p:nvGrpSpPr>
        <p:grpSpPr>
          <a:xfrm rot="5400000">
            <a:off x="825980" y="1220306"/>
            <a:ext cx="1301039" cy="752726"/>
            <a:chOff x="0" y="0"/>
            <a:chExt cx="1734718" cy="1003635"/>
          </a:xfrm>
        </p:grpSpPr>
        <p:sp>
          <p:nvSpPr>
            <p:cNvPr id="109" name="Google Shape;109;p4"/>
            <p:cNvSpPr/>
            <p:nvPr/>
          </p:nvSpPr>
          <p:spPr>
            <a:xfrm>
              <a:off x="731083" y="0"/>
              <a:ext cx="1003635" cy="1003635"/>
            </a:xfrm>
            <a:custGeom>
              <a:avLst/>
              <a:gdLst/>
              <a:ahLst/>
              <a:cxnLst/>
              <a:rect l="l" t="t" r="r" b="b"/>
              <a:pathLst>
                <a:path w="1003635" h="1003635" extrusionOk="0">
                  <a:moveTo>
                    <a:pt x="0" y="0"/>
                  </a:moveTo>
                  <a:lnTo>
                    <a:pt x="1003634" y="0"/>
                  </a:lnTo>
                  <a:lnTo>
                    <a:pt x="1003634" y="1003635"/>
                  </a:lnTo>
                  <a:lnTo>
                    <a:pt x="0" y="10036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" name="Google Shape;110;p4"/>
            <p:cNvSpPr/>
            <p:nvPr/>
          </p:nvSpPr>
          <p:spPr>
            <a:xfrm rot="10800000">
              <a:off x="0" y="0"/>
              <a:ext cx="1003635" cy="1003635"/>
            </a:xfrm>
            <a:custGeom>
              <a:avLst/>
              <a:gdLst/>
              <a:ahLst/>
              <a:cxnLst/>
              <a:rect l="l" t="t" r="r" b="b"/>
              <a:pathLst>
                <a:path w="1003635" h="1003635" extrusionOk="0">
                  <a:moveTo>
                    <a:pt x="1003635" y="1003635"/>
                  </a:moveTo>
                  <a:lnTo>
                    <a:pt x="0" y="1003635"/>
                  </a:lnTo>
                  <a:lnTo>
                    <a:pt x="0" y="0"/>
                  </a:lnTo>
                  <a:lnTo>
                    <a:pt x="1003635" y="0"/>
                  </a:lnTo>
                  <a:lnTo>
                    <a:pt x="1003635" y="1003635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1" name="Título"/>
          <p:cNvSpPr txBox="1"/>
          <p:nvPr/>
        </p:nvSpPr>
        <p:spPr>
          <a:xfrm>
            <a:off x="2117978" y="1050000"/>
            <a:ext cx="14298000" cy="110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3200" b="1" i="1">
                <a:solidFill>
                  <a:srgbClr val="0E2654"/>
                </a:solidFill>
                <a:latin typeface="Arial"/>
              </a:rPr>
              <a:t>Checklist da contabilidade estratégica</a:t>
            </a:r>
          </a:p>
        </p:txBody>
      </p:sp>
      <p:sp>
        <p:nvSpPr>
          <p:cNvPr id="112" name="Rectangle 111"/>
          <p:cNvSpPr/>
          <p:nvPr/>
        </p:nvSpPr>
        <p:spPr>
          <a:xfrm>
            <a:off x="2117978" y="2400000"/>
            <a:ext cx="6949000" cy="1200000"/>
          </a:xfrm>
          <a:prstGeom prst="rect">
            <a:avLst/>
          </a:prstGeom>
          <a:solidFill>
            <a:srgbClr val="E8F1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00000" tIns="150000" rIns="300000" bIns="150000" rtlCol="0" anchor="ctr"/>
          <a:lstStyle/>
          <a:p>
            <a:pPr algn="l">
              <a:spcAft>
                <a:spcPts val="0"/>
              </a:spcAft>
            </a:pPr>
            <a:r>
              <a:rPr sz="2400" b="0" i="0">
                <a:solidFill>
                  <a:srgbClr val="1F2D3D"/>
                </a:solidFill>
                <a:latin typeface="Arial"/>
              </a:rPr>
              <a:t>Conta bancária exclusiva por contrato</a:t>
            </a:r>
          </a:p>
        </p:txBody>
      </p:sp>
      <p:sp>
        <p:nvSpPr>
          <p:cNvPr id="113" name="Oval 112"/>
          <p:cNvSpPr/>
          <p:nvPr/>
        </p:nvSpPr>
        <p:spPr>
          <a:xfrm>
            <a:off x="8066978" y="2640000"/>
            <a:ext cx="720000" cy="720000"/>
          </a:xfrm>
          <a:prstGeom prst="ellipse">
            <a:avLst/>
          </a:prstGeom>
          <a:solidFill>
            <a:srgbClr val="2980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Freeform 1"/>
          <p:cNvSpPr/>
          <p:nvPr/>
        </p:nvSpPr>
        <p:spPr>
          <a:xfrm>
            <a:off x="8254178" y="2870400"/>
            <a:ext cx="352800" cy="259200"/>
          </a:xfrm>
          <a:custGeom>
            <a:avLst/>
            <a:gdLst/>
            <a:ahLst/>
            <a:cxnLst/>
            <a:rect l="l" t="t" r="r" b="b"/>
            <a:pathLst>
              <a:path w="352800" h="259200">
                <a:moveTo>
                  <a:pt x="0" y="144000"/>
                </a:moveTo>
                <a:lnTo>
                  <a:pt x="122400" y="259200"/>
                </a:lnTo>
                <a:lnTo>
                  <a:pt x="352800" y="0"/>
                </a:lnTo>
              </a:path>
            </a:pathLst>
          </a:custGeom>
          <a:noFill/>
          <a:ln w="635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4" name="Rectangle 113"/>
          <p:cNvSpPr/>
          <p:nvPr/>
        </p:nvSpPr>
        <p:spPr>
          <a:xfrm>
            <a:off x="9466978" y="2400000"/>
            <a:ext cx="6949000" cy="1200000"/>
          </a:xfrm>
          <a:prstGeom prst="rect">
            <a:avLst/>
          </a:prstGeom>
          <a:solidFill>
            <a:srgbClr val="E8F1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00000" tIns="150000" rIns="300000" bIns="150000" rtlCol="0" anchor="ctr"/>
          <a:lstStyle/>
          <a:p>
            <a:pPr algn="l">
              <a:spcAft>
                <a:spcPts val="0"/>
              </a:spcAft>
            </a:pPr>
            <a:r>
              <a:rPr sz="2400" b="0" i="0">
                <a:solidFill>
                  <a:srgbClr val="1F2D3D"/>
                </a:solidFill>
                <a:latin typeface="Arial"/>
              </a:rPr>
              <a:t>Orçado × realizado todo mês</a:t>
            </a:r>
          </a:p>
        </p:txBody>
      </p:sp>
      <p:sp>
        <p:nvSpPr>
          <p:cNvPr id="115" name="Oval 114"/>
          <p:cNvSpPr/>
          <p:nvPr/>
        </p:nvSpPr>
        <p:spPr>
          <a:xfrm>
            <a:off x="15415978" y="2640000"/>
            <a:ext cx="720000" cy="720000"/>
          </a:xfrm>
          <a:prstGeom prst="ellipse">
            <a:avLst/>
          </a:prstGeom>
          <a:solidFill>
            <a:srgbClr val="2980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Freeform 2"/>
          <p:cNvSpPr/>
          <p:nvPr/>
        </p:nvSpPr>
        <p:spPr>
          <a:xfrm>
            <a:off x="15603178" y="2870400"/>
            <a:ext cx="352800" cy="259200"/>
          </a:xfrm>
          <a:custGeom>
            <a:avLst/>
            <a:gdLst/>
            <a:ahLst/>
            <a:cxnLst/>
            <a:rect l="l" t="t" r="r" b="b"/>
            <a:pathLst>
              <a:path w="352800" h="259200">
                <a:moveTo>
                  <a:pt x="0" y="144000"/>
                </a:moveTo>
                <a:lnTo>
                  <a:pt x="122400" y="259200"/>
                </a:lnTo>
                <a:lnTo>
                  <a:pt x="352800" y="0"/>
                </a:lnTo>
              </a:path>
            </a:pathLst>
          </a:custGeom>
          <a:noFill/>
          <a:ln w="635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6" name="Rectangle 115"/>
          <p:cNvSpPr/>
          <p:nvPr/>
        </p:nvSpPr>
        <p:spPr>
          <a:xfrm>
            <a:off x="2117978" y="3880000"/>
            <a:ext cx="6949000" cy="1200000"/>
          </a:xfrm>
          <a:prstGeom prst="rect">
            <a:avLst/>
          </a:prstGeom>
          <a:solidFill>
            <a:srgbClr val="E8F1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00000" tIns="150000" rIns="300000" bIns="150000" rtlCol="0" anchor="ctr"/>
          <a:lstStyle/>
          <a:p>
            <a:pPr algn="l">
              <a:spcAft>
                <a:spcPts val="0"/>
              </a:spcAft>
            </a:pPr>
            <a:r>
              <a:rPr sz="2400" b="0" i="0">
                <a:solidFill>
                  <a:srgbClr val="1F2D3D"/>
                </a:solidFill>
                <a:latin typeface="Arial"/>
              </a:rPr>
              <a:t>Centros de custo por unidade</a:t>
            </a:r>
          </a:p>
        </p:txBody>
      </p:sp>
      <p:sp>
        <p:nvSpPr>
          <p:cNvPr id="117" name="Oval 116"/>
          <p:cNvSpPr/>
          <p:nvPr/>
        </p:nvSpPr>
        <p:spPr>
          <a:xfrm>
            <a:off x="8066978" y="4120000"/>
            <a:ext cx="720000" cy="720000"/>
          </a:xfrm>
          <a:prstGeom prst="ellipse">
            <a:avLst/>
          </a:prstGeom>
          <a:solidFill>
            <a:srgbClr val="2980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Freeform 3"/>
          <p:cNvSpPr/>
          <p:nvPr/>
        </p:nvSpPr>
        <p:spPr>
          <a:xfrm>
            <a:off x="8254178" y="4350400"/>
            <a:ext cx="352800" cy="259200"/>
          </a:xfrm>
          <a:custGeom>
            <a:avLst/>
            <a:gdLst/>
            <a:ahLst/>
            <a:cxnLst/>
            <a:rect l="l" t="t" r="r" b="b"/>
            <a:pathLst>
              <a:path w="352800" h="259200">
                <a:moveTo>
                  <a:pt x="0" y="144000"/>
                </a:moveTo>
                <a:lnTo>
                  <a:pt x="122400" y="259200"/>
                </a:lnTo>
                <a:lnTo>
                  <a:pt x="352800" y="0"/>
                </a:lnTo>
              </a:path>
            </a:pathLst>
          </a:custGeom>
          <a:noFill/>
          <a:ln w="635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8" name="Rectangle 117"/>
          <p:cNvSpPr/>
          <p:nvPr/>
        </p:nvSpPr>
        <p:spPr>
          <a:xfrm>
            <a:off x="9466978" y="3880000"/>
            <a:ext cx="6949000" cy="1200000"/>
          </a:xfrm>
          <a:prstGeom prst="rect">
            <a:avLst/>
          </a:prstGeom>
          <a:solidFill>
            <a:srgbClr val="E8F1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00000" tIns="150000" rIns="300000" bIns="150000" rtlCol="0" anchor="ctr"/>
          <a:lstStyle/>
          <a:p>
            <a:pPr algn="l">
              <a:spcAft>
                <a:spcPts val="0"/>
              </a:spcAft>
            </a:pPr>
            <a:r>
              <a:rPr sz="2400" b="0" i="0">
                <a:solidFill>
                  <a:srgbClr val="1F2D3D"/>
                </a:solidFill>
                <a:latin typeface="Arial"/>
              </a:rPr>
              <a:t>Provisões calculadas e reservadas</a:t>
            </a:r>
          </a:p>
        </p:txBody>
      </p:sp>
      <p:sp>
        <p:nvSpPr>
          <p:cNvPr id="119" name="Oval 118"/>
          <p:cNvSpPr/>
          <p:nvPr/>
        </p:nvSpPr>
        <p:spPr>
          <a:xfrm>
            <a:off x="15415978" y="4120000"/>
            <a:ext cx="720000" cy="720000"/>
          </a:xfrm>
          <a:prstGeom prst="ellipse">
            <a:avLst/>
          </a:prstGeom>
          <a:solidFill>
            <a:srgbClr val="2980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Freeform 4"/>
          <p:cNvSpPr/>
          <p:nvPr/>
        </p:nvSpPr>
        <p:spPr>
          <a:xfrm>
            <a:off x="15603178" y="4350400"/>
            <a:ext cx="352800" cy="259200"/>
          </a:xfrm>
          <a:custGeom>
            <a:avLst/>
            <a:gdLst/>
            <a:ahLst/>
            <a:cxnLst/>
            <a:rect l="l" t="t" r="r" b="b"/>
            <a:pathLst>
              <a:path w="352800" h="259200">
                <a:moveTo>
                  <a:pt x="0" y="144000"/>
                </a:moveTo>
                <a:lnTo>
                  <a:pt x="122400" y="259200"/>
                </a:lnTo>
                <a:lnTo>
                  <a:pt x="352800" y="0"/>
                </a:lnTo>
              </a:path>
            </a:pathLst>
          </a:custGeom>
          <a:noFill/>
          <a:ln w="635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0" name="Rectangle 119"/>
          <p:cNvSpPr/>
          <p:nvPr/>
        </p:nvSpPr>
        <p:spPr>
          <a:xfrm>
            <a:off x="2117978" y="5360000"/>
            <a:ext cx="6949000" cy="1200000"/>
          </a:xfrm>
          <a:prstGeom prst="rect">
            <a:avLst/>
          </a:prstGeom>
          <a:solidFill>
            <a:srgbClr val="E8F1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00000" tIns="150000" rIns="300000" bIns="150000" rtlCol="0" anchor="ctr"/>
          <a:lstStyle/>
          <a:p>
            <a:pPr algn="l">
              <a:spcAft>
                <a:spcPts val="0"/>
              </a:spcAft>
            </a:pPr>
            <a:r>
              <a:rPr sz="2400" b="0" i="0">
                <a:solidFill>
                  <a:srgbClr val="1F2D3D"/>
                </a:solidFill>
                <a:latin typeface="Arial"/>
              </a:rPr>
              <a:t>Conciliações fechadas até o dia [__]</a:t>
            </a:r>
          </a:p>
        </p:txBody>
      </p:sp>
      <p:sp>
        <p:nvSpPr>
          <p:cNvPr id="121" name="Oval 120"/>
          <p:cNvSpPr/>
          <p:nvPr/>
        </p:nvSpPr>
        <p:spPr>
          <a:xfrm>
            <a:off x="8066978" y="5600000"/>
            <a:ext cx="720000" cy="720000"/>
          </a:xfrm>
          <a:prstGeom prst="ellipse">
            <a:avLst/>
          </a:prstGeom>
          <a:solidFill>
            <a:srgbClr val="2980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Freeform 5"/>
          <p:cNvSpPr/>
          <p:nvPr/>
        </p:nvSpPr>
        <p:spPr>
          <a:xfrm>
            <a:off x="8254178" y="5830400"/>
            <a:ext cx="352800" cy="259200"/>
          </a:xfrm>
          <a:custGeom>
            <a:avLst/>
            <a:gdLst/>
            <a:ahLst/>
            <a:cxnLst/>
            <a:rect l="l" t="t" r="r" b="b"/>
            <a:pathLst>
              <a:path w="352800" h="259200">
                <a:moveTo>
                  <a:pt x="0" y="144000"/>
                </a:moveTo>
                <a:lnTo>
                  <a:pt x="122400" y="259200"/>
                </a:lnTo>
                <a:lnTo>
                  <a:pt x="352800" y="0"/>
                </a:lnTo>
              </a:path>
            </a:pathLst>
          </a:custGeom>
          <a:noFill/>
          <a:ln w="635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2" name="Rectangle 121"/>
          <p:cNvSpPr/>
          <p:nvPr/>
        </p:nvSpPr>
        <p:spPr>
          <a:xfrm>
            <a:off x="9466978" y="5360000"/>
            <a:ext cx="6949000" cy="1200000"/>
          </a:xfrm>
          <a:prstGeom prst="rect">
            <a:avLst/>
          </a:prstGeom>
          <a:solidFill>
            <a:srgbClr val="E8F1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00000" tIns="150000" rIns="300000" bIns="150000" rtlCol="0" anchor="ctr"/>
          <a:lstStyle/>
          <a:p>
            <a:pPr algn="l">
              <a:spcAft>
                <a:spcPts val="0"/>
              </a:spcAft>
            </a:pPr>
            <a:r>
              <a:rPr sz="2400" b="0" i="0">
                <a:solidFill>
                  <a:srgbClr val="1F2D3D"/>
                </a:solidFill>
                <a:latin typeface="Arial"/>
              </a:rPr>
              <a:t>Painel de indicadores na reunião mensal</a:t>
            </a:r>
          </a:p>
        </p:txBody>
      </p:sp>
      <p:sp>
        <p:nvSpPr>
          <p:cNvPr id="123" name="Oval 122"/>
          <p:cNvSpPr/>
          <p:nvPr/>
        </p:nvSpPr>
        <p:spPr>
          <a:xfrm>
            <a:off x="15415978" y="5600000"/>
            <a:ext cx="720000" cy="720000"/>
          </a:xfrm>
          <a:prstGeom prst="ellipse">
            <a:avLst/>
          </a:prstGeom>
          <a:solidFill>
            <a:srgbClr val="2980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Freeform 6"/>
          <p:cNvSpPr/>
          <p:nvPr/>
        </p:nvSpPr>
        <p:spPr>
          <a:xfrm>
            <a:off x="15603178" y="5830400"/>
            <a:ext cx="352800" cy="259200"/>
          </a:xfrm>
          <a:custGeom>
            <a:avLst/>
            <a:gdLst/>
            <a:ahLst/>
            <a:cxnLst/>
            <a:rect l="l" t="t" r="r" b="b"/>
            <a:pathLst>
              <a:path w="352800" h="259200">
                <a:moveTo>
                  <a:pt x="0" y="144000"/>
                </a:moveTo>
                <a:lnTo>
                  <a:pt x="122400" y="259200"/>
                </a:lnTo>
                <a:lnTo>
                  <a:pt x="352800" y="0"/>
                </a:lnTo>
              </a:path>
            </a:pathLst>
          </a:custGeom>
          <a:noFill/>
          <a:ln w="635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4" name="Rectangle 123"/>
          <p:cNvSpPr/>
          <p:nvPr/>
        </p:nvSpPr>
        <p:spPr>
          <a:xfrm>
            <a:off x="2117978" y="6840000"/>
            <a:ext cx="6949000" cy="1200000"/>
          </a:xfrm>
          <a:prstGeom prst="rect">
            <a:avLst/>
          </a:prstGeom>
          <a:solidFill>
            <a:srgbClr val="E8F1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00000" tIns="150000" rIns="300000" bIns="150000" rtlCol="0" anchor="ctr"/>
          <a:lstStyle/>
          <a:p>
            <a:pPr algn="l">
              <a:spcAft>
                <a:spcPts val="0"/>
              </a:spcAft>
            </a:pPr>
            <a:r>
              <a:rPr sz="2400" b="0" i="0">
                <a:solidFill>
                  <a:srgbClr val="1F2D3D"/>
                </a:solidFill>
                <a:latin typeface="Arial"/>
              </a:rPr>
              <a:t>Custo unitário apurado por serviço</a:t>
            </a:r>
          </a:p>
        </p:txBody>
      </p:sp>
      <p:sp>
        <p:nvSpPr>
          <p:cNvPr id="125" name="Oval 124"/>
          <p:cNvSpPr/>
          <p:nvPr/>
        </p:nvSpPr>
        <p:spPr>
          <a:xfrm>
            <a:off x="8066978" y="7080000"/>
            <a:ext cx="720000" cy="720000"/>
          </a:xfrm>
          <a:prstGeom prst="ellipse">
            <a:avLst/>
          </a:prstGeom>
          <a:solidFill>
            <a:srgbClr val="2980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Freeform 7"/>
          <p:cNvSpPr/>
          <p:nvPr/>
        </p:nvSpPr>
        <p:spPr>
          <a:xfrm>
            <a:off x="8254178" y="7310400"/>
            <a:ext cx="352800" cy="259200"/>
          </a:xfrm>
          <a:custGeom>
            <a:avLst/>
            <a:gdLst/>
            <a:ahLst/>
            <a:cxnLst/>
            <a:rect l="l" t="t" r="r" b="b"/>
            <a:pathLst>
              <a:path w="352800" h="259200">
                <a:moveTo>
                  <a:pt x="0" y="144000"/>
                </a:moveTo>
                <a:lnTo>
                  <a:pt x="122400" y="259200"/>
                </a:lnTo>
                <a:lnTo>
                  <a:pt x="352800" y="0"/>
                </a:lnTo>
              </a:path>
            </a:pathLst>
          </a:custGeom>
          <a:noFill/>
          <a:ln w="635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6" name="Rectangle 125"/>
          <p:cNvSpPr/>
          <p:nvPr/>
        </p:nvSpPr>
        <p:spPr>
          <a:xfrm>
            <a:off x="9466978" y="6840000"/>
            <a:ext cx="6949000" cy="1200000"/>
          </a:xfrm>
          <a:prstGeom prst="rect">
            <a:avLst/>
          </a:prstGeom>
          <a:solidFill>
            <a:srgbClr val="E8F1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00000" tIns="150000" rIns="300000" bIns="150000" rtlCol="0" anchor="ctr"/>
          <a:lstStyle/>
          <a:p>
            <a:pPr algn="l">
              <a:spcAft>
                <a:spcPts val="0"/>
              </a:spcAft>
            </a:pPr>
            <a:r>
              <a:rPr sz="2400" b="0" i="0">
                <a:solidFill>
                  <a:srgbClr val="1F2D3D"/>
                </a:solidFill>
                <a:latin typeface="Arial"/>
              </a:rPr>
              <a:t>Demonstrações auditadas e publicadas</a:t>
            </a:r>
          </a:p>
        </p:txBody>
      </p:sp>
      <p:sp>
        <p:nvSpPr>
          <p:cNvPr id="127" name="Oval 126"/>
          <p:cNvSpPr/>
          <p:nvPr/>
        </p:nvSpPr>
        <p:spPr>
          <a:xfrm>
            <a:off x="15415978" y="7080000"/>
            <a:ext cx="720000" cy="720000"/>
          </a:xfrm>
          <a:prstGeom prst="ellipse">
            <a:avLst/>
          </a:prstGeom>
          <a:solidFill>
            <a:srgbClr val="2980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Freeform 8"/>
          <p:cNvSpPr/>
          <p:nvPr/>
        </p:nvSpPr>
        <p:spPr>
          <a:xfrm>
            <a:off x="15603178" y="7310400"/>
            <a:ext cx="352800" cy="259200"/>
          </a:xfrm>
          <a:custGeom>
            <a:avLst/>
            <a:gdLst/>
            <a:ahLst/>
            <a:cxnLst/>
            <a:rect l="l" t="t" r="r" b="b"/>
            <a:pathLst>
              <a:path w="352800" h="259200">
                <a:moveTo>
                  <a:pt x="0" y="144000"/>
                </a:moveTo>
                <a:lnTo>
                  <a:pt x="122400" y="259200"/>
                </a:lnTo>
                <a:lnTo>
                  <a:pt x="352800" y="0"/>
                </a:lnTo>
              </a:path>
            </a:pathLst>
          </a:custGeom>
          <a:noFill/>
          <a:ln w="635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8" name="Google Shape;108;p4"/>
          <p:cNvGrpSpPr/>
          <p:nvPr/>
        </p:nvGrpSpPr>
        <p:grpSpPr>
          <a:xfrm rot="5400000">
            <a:off x="825980" y="1220306"/>
            <a:ext cx="1301039" cy="752726"/>
            <a:chOff x="0" y="0"/>
            <a:chExt cx="1734718" cy="1003635"/>
          </a:xfrm>
        </p:grpSpPr>
        <p:sp>
          <p:nvSpPr>
            <p:cNvPr id="109" name="Google Shape;109;p4"/>
            <p:cNvSpPr/>
            <p:nvPr/>
          </p:nvSpPr>
          <p:spPr>
            <a:xfrm>
              <a:off x="731083" y="0"/>
              <a:ext cx="1003635" cy="1003635"/>
            </a:xfrm>
            <a:custGeom>
              <a:avLst/>
              <a:gdLst/>
              <a:ahLst/>
              <a:cxnLst/>
              <a:rect l="l" t="t" r="r" b="b"/>
              <a:pathLst>
                <a:path w="1003635" h="1003635" extrusionOk="0">
                  <a:moveTo>
                    <a:pt x="0" y="0"/>
                  </a:moveTo>
                  <a:lnTo>
                    <a:pt x="1003634" y="0"/>
                  </a:lnTo>
                  <a:lnTo>
                    <a:pt x="1003634" y="1003635"/>
                  </a:lnTo>
                  <a:lnTo>
                    <a:pt x="0" y="10036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" name="Google Shape;110;p4"/>
            <p:cNvSpPr/>
            <p:nvPr/>
          </p:nvSpPr>
          <p:spPr>
            <a:xfrm rot="10800000">
              <a:off x="0" y="0"/>
              <a:ext cx="1003635" cy="1003635"/>
            </a:xfrm>
            <a:custGeom>
              <a:avLst/>
              <a:gdLst/>
              <a:ahLst/>
              <a:cxnLst/>
              <a:rect l="l" t="t" r="r" b="b"/>
              <a:pathLst>
                <a:path w="1003635" h="1003635" extrusionOk="0">
                  <a:moveTo>
                    <a:pt x="1003635" y="1003635"/>
                  </a:moveTo>
                  <a:lnTo>
                    <a:pt x="0" y="1003635"/>
                  </a:lnTo>
                  <a:lnTo>
                    <a:pt x="0" y="0"/>
                  </a:lnTo>
                  <a:lnTo>
                    <a:pt x="1003635" y="0"/>
                  </a:lnTo>
                  <a:lnTo>
                    <a:pt x="1003635" y="1003635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1" name="Título"/>
          <p:cNvSpPr txBox="1"/>
          <p:nvPr/>
        </p:nvSpPr>
        <p:spPr>
          <a:xfrm>
            <a:off x="2117978" y="1050000"/>
            <a:ext cx="14298000" cy="11000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3200" b="1" i="1">
                <a:solidFill>
                  <a:srgbClr val="0E2654"/>
                </a:solidFill>
                <a:latin typeface="Arial"/>
              </a:rPr>
              <a:t>Três mensagens finais</a:t>
            </a:r>
          </a:p>
        </p:txBody>
      </p:sp>
      <p:sp>
        <p:nvSpPr>
          <p:cNvPr id="112" name="Oval 111"/>
          <p:cNvSpPr/>
          <p:nvPr/>
        </p:nvSpPr>
        <p:spPr>
          <a:xfrm>
            <a:off x="2117978" y="2700000"/>
            <a:ext cx="1200000" cy="1200000"/>
          </a:xfrm>
          <a:prstGeom prst="ellipse">
            <a:avLst/>
          </a:prstGeom>
          <a:solidFill>
            <a:srgbClr val="2980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spcAft>
                <a:spcPts val="0"/>
              </a:spcAft>
            </a:pPr>
            <a:r>
              <a:rPr sz="48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113" name="Rectangle 112"/>
          <p:cNvSpPr/>
          <p:nvPr/>
        </p:nvSpPr>
        <p:spPr>
          <a:xfrm>
            <a:off x="3717978" y="2450000"/>
            <a:ext cx="12698000" cy="1700000"/>
          </a:xfrm>
          <a:prstGeom prst="rect">
            <a:avLst/>
          </a:prstGeom>
          <a:solidFill>
            <a:srgbClr val="E8F1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50000" tIns="175000" rIns="350000" bIns="175000" rtlCol="0" anchor="ctr"/>
          <a:lstStyle/>
          <a:p>
            <a:pPr algn="l">
              <a:spcAft>
                <a:spcPts val="0"/>
              </a:spcAft>
            </a:pPr>
            <a:r>
              <a:rPr sz="3200" b="1" i="0">
                <a:solidFill>
                  <a:srgbClr val="0E2654"/>
                </a:solidFill>
                <a:latin typeface="Arial"/>
              </a:rPr>
              <a:t>Registro impecável é o alicerce. Sem ele, não há estratégia.</a:t>
            </a:r>
          </a:p>
        </p:txBody>
      </p:sp>
      <p:sp>
        <p:nvSpPr>
          <p:cNvPr id="114" name="Oval 113"/>
          <p:cNvSpPr/>
          <p:nvPr/>
        </p:nvSpPr>
        <p:spPr>
          <a:xfrm>
            <a:off x="2117978" y="4550000"/>
            <a:ext cx="1200000" cy="1200000"/>
          </a:xfrm>
          <a:prstGeom prst="ellipse">
            <a:avLst/>
          </a:prstGeom>
          <a:solidFill>
            <a:srgbClr val="2980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spcAft>
                <a:spcPts val="0"/>
              </a:spcAft>
            </a:pPr>
            <a:r>
              <a:rPr sz="48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5" name="Rectangle 114"/>
          <p:cNvSpPr/>
          <p:nvPr/>
        </p:nvSpPr>
        <p:spPr>
          <a:xfrm>
            <a:off x="3717978" y="4300000"/>
            <a:ext cx="12698000" cy="1700000"/>
          </a:xfrm>
          <a:prstGeom prst="rect">
            <a:avLst/>
          </a:prstGeom>
          <a:solidFill>
            <a:srgbClr val="E8F1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50000" tIns="175000" rIns="350000" bIns="175000" rtlCol="0" anchor="ctr"/>
          <a:lstStyle/>
          <a:p>
            <a:pPr algn="l">
              <a:spcAft>
                <a:spcPts val="0"/>
              </a:spcAft>
            </a:pPr>
            <a:r>
              <a:rPr sz="3200" b="1" i="0">
                <a:solidFill>
                  <a:srgbClr val="0E2654"/>
                </a:solidFill>
                <a:latin typeface="Arial"/>
              </a:rPr>
              <a:t>Custo e indicador são a linguagem da negociação com o ente público.</a:t>
            </a:r>
          </a:p>
        </p:txBody>
      </p:sp>
      <p:sp>
        <p:nvSpPr>
          <p:cNvPr id="116" name="Oval 115"/>
          <p:cNvSpPr/>
          <p:nvPr/>
        </p:nvSpPr>
        <p:spPr>
          <a:xfrm>
            <a:off x="2117978" y="6400000"/>
            <a:ext cx="1200000" cy="1200000"/>
          </a:xfrm>
          <a:prstGeom prst="ellipse">
            <a:avLst/>
          </a:prstGeom>
          <a:solidFill>
            <a:srgbClr val="2980B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spcAft>
                <a:spcPts val="0"/>
              </a:spcAft>
            </a:pPr>
            <a:r>
              <a:rPr sz="4800" b="1" i="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17" name="Rectangle 116"/>
          <p:cNvSpPr/>
          <p:nvPr/>
        </p:nvSpPr>
        <p:spPr>
          <a:xfrm>
            <a:off x="3717978" y="6150000"/>
            <a:ext cx="12698000" cy="1700000"/>
          </a:xfrm>
          <a:prstGeom prst="rect">
            <a:avLst/>
          </a:prstGeom>
          <a:solidFill>
            <a:srgbClr val="E8F1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50000" tIns="175000" rIns="350000" bIns="175000" rtlCol="0" anchor="ctr"/>
          <a:lstStyle/>
          <a:p>
            <a:pPr algn="l">
              <a:spcAft>
                <a:spcPts val="0"/>
              </a:spcAft>
            </a:pPr>
            <a:r>
              <a:rPr sz="3200" b="1" i="0">
                <a:solidFill>
                  <a:srgbClr val="0E2654"/>
                </a:solidFill>
                <a:latin typeface="Arial"/>
              </a:rPr>
              <a:t>O lugar da contabilidade é na mesa de decisão — não no fim da fila.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"/>
          <p:cNvSpPr txBox="1"/>
          <p:nvPr/>
        </p:nvSpPr>
        <p:spPr>
          <a:xfrm>
            <a:off x="2117978" y="3200000"/>
            <a:ext cx="14298000" cy="150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8000" b="1" i="1">
                <a:solidFill>
                  <a:srgbClr val="0E2654"/>
                </a:solidFill>
                <a:latin typeface="Arial"/>
              </a:rPr>
              <a:t>Perguntas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000000" y="5000000"/>
            <a:ext cx="12288000" cy="150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3200" b="0" i="1">
                <a:solidFill>
                  <a:srgbClr val="1F2D3D"/>
                </a:solidFill>
                <a:latin typeface="Arial"/>
              </a:rPr>
              <a:t>Envie sua dúvida pelo chat. Vamos responder o máximo possível nos próximos minutos.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"/>
          <p:cNvSpPr txBox="1"/>
          <p:nvPr/>
        </p:nvSpPr>
        <p:spPr>
          <a:xfrm>
            <a:off x="2117978" y="2250000"/>
            <a:ext cx="14298000" cy="140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8000" b="1" i="1">
                <a:solidFill>
                  <a:srgbClr val="0E2654"/>
                </a:solidFill>
                <a:latin typeface="Arial"/>
              </a:rPr>
              <a:t>Obrigada!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00000" y="4100000"/>
            <a:ext cx="6600000" cy="13029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spcAft>
                <a:spcPts val="800"/>
              </a:spcAft>
            </a:pPr>
            <a:r>
              <a:rPr sz="3000" b="1" i="0" dirty="0">
                <a:solidFill>
                  <a:srgbClr val="0E2654"/>
                </a:solidFill>
                <a:latin typeface="Arial"/>
              </a:rPr>
              <a:t>Luana de Araújo</a:t>
            </a:r>
          </a:p>
          <a:p>
            <a:pPr algn="ctr">
              <a:spcAft>
                <a:spcPts val="0"/>
              </a:spcAft>
            </a:pPr>
            <a:r>
              <a:rPr sz="2400" b="0" i="0" dirty="0">
                <a:solidFill>
                  <a:srgbClr val="1F2D3D"/>
                </a:solidFill>
                <a:latin typeface="Arial"/>
              </a:rPr>
              <a:t>Instagram: @souluanaaraujo</a:t>
            </a:r>
          </a:p>
          <a:p>
            <a:pPr algn="ctr">
              <a:spcAft>
                <a:spcPts val="0"/>
              </a:spcAft>
            </a:pPr>
            <a:r>
              <a:rPr lang="pt-BR" sz="2400" dirty="0">
                <a:solidFill>
                  <a:srgbClr val="1F2D3D"/>
                </a:solidFill>
              </a:rPr>
              <a:t>l</a:t>
            </a:r>
            <a:r>
              <a:rPr lang="pt-BR" sz="2400" b="0" i="0" dirty="0">
                <a:solidFill>
                  <a:srgbClr val="1F2D3D"/>
                </a:solidFill>
                <a:latin typeface="Arial"/>
              </a:rPr>
              <a:t>uana.macedo.ce@gmail.com</a:t>
            </a:r>
            <a:endParaRPr sz="2400" b="0" i="0" dirty="0">
              <a:solidFill>
                <a:srgbClr val="1F2D3D"/>
              </a:solidFill>
              <a:latin typeface="Arial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400000" y="4100000"/>
            <a:ext cx="7000000" cy="320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spcAft>
                <a:spcPts val="800"/>
              </a:spcAft>
            </a:pPr>
            <a:r>
              <a:rPr sz="3000" b="1" i="0">
                <a:solidFill>
                  <a:srgbClr val="0E2654"/>
                </a:solidFill>
                <a:latin typeface="Arial"/>
              </a:rPr>
              <a:t>Benedita Vieira</a:t>
            </a:r>
          </a:p>
          <a:p>
            <a:pPr algn="ctr">
              <a:spcAft>
                <a:spcPts val="0"/>
              </a:spcAft>
            </a:pPr>
            <a:r>
              <a:rPr sz="2400" b="0" i="0">
                <a:solidFill>
                  <a:srgbClr val="1F2D3D"/>
                </a:solidFill>
                <a:latin typeface="Arial"/>
              </a:rPr>
              <a:t>Instagram: @beneditadefatima.Vieira.1 / @bg.assessoriacontabil</a:t>
            </a:r>
          </a:p>
          <a:p>
            <a:pPr algn="ctr">
              <a:spcAft>
                <a:spcPts val="0"/>
              </a:spcAft>
            </a:pPr>
            <a:r>
              <a:rPr sz="2400" b="0" i="0">
                <a:solidFill>
                  <a:srgbClr val="1F2D3D"/>
                </a:solidFill>
                <a:latin typeface="Arial"/>
              </a:rPr>
              <a:t>E-mail: beneditacontabilidade@gmail.com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1175</TotalTime>
  <Words>2789</Words>
  <Application>Microsoft Office PowerPoint</Application>
  <PresentationFormat>Personalizar</PresentationFormat>
  <Paragraphs>255</Paragraphs>
  <Slides>25</Slides>
  <Notes>25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25</vt:i4>
      </vt:variant>
    </vt:vector>
  </HeadingPairs>
  <TitlesOfParts>
    <vt:vector size="28" baseType="lpstr">
      <vt:lpstr>Arial</vt:lpstr>
      <vt:lpstr>Calibri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pichau</dc:creator>
  <cp:lastModifiedBy>LUANA</cp:lastModifiedBy>
  <cp:revision>11</cp:revision>
  <dcterms:created xsi:type="dcterms:W3CDTF">2006-08-16T00:00:00Z</dcterms:created>
  <dcterms:modified xsi:type="dcterms:W3CDTF">2026-10-13T19:06:28Z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0x01010030243B742AC148479F7CE00179F4DE07</vt:lpwstr>
  </property>
  <property fmtid="{D5CDD505-2E9C-101B-9397-08002B2CF9AE}" pid="3" name="MediaServiceImageTags">
    <vt:lpwstr/>
  </property>
</Properties>
</file>