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metadata" ContentType="application/binary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4"/>
  </p:notes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2" r:id="rId40"/>
    <p:sldId id="303" r:id="rId41"/>
    <p:sldId id="304" r:id="rId42"/>
    <p:sldId id="305" r:id="rId43"/>
    <p:sldId id="306" r:id="rId44"/>
    <p:sldId id="307" r:id="rId45"/>
    <p:sldId id="322" r:id="rId46"/>
    <p:sldId id="323" r:id="rId47"/>
    <p:sldId id="308" r:id="rId48"/>
    <p:sldId id="309" r:id="rId49"/>
    <p:sldId id="310" r:id="rId50"/>
    <p:sldId id="311" r:id="rId51"/>
    <p:sldId id="312" r:id="rId52"/>
    <p:sldId id="324" r:id="rId53"/>
    <p:sldId id="325" r:id="rId54"/>
    <p:sldId id="326" r:id="rId55"/>
    <p:sldId id="327" r:id="rId56"/>
    <p:sldId id="313" r:id="rId57"/>
    <p:sldId id="314" r:id="rId58"/>
    <p:sldId id="315" r:id="rId59"/>
    <p:sldId id="316" r:id="rId60"/>
    <p:sldId id="317" r:id="rId61"/>
    <p:sldId id="320" r:id="rId62"/>
    <p:sldId id="321" r:id="rId63"/>
  </p:sldIdLst>
  <p:sldSz cx="18288000" cy="10287000"/>
  <p:notesSz cx="6858000" cy="9144000"/>
  <p:embeddedFontLst>
    <p:embeddedFont>
      <p:font typeface="Open Sans" charset="0"/>
      <p:regular r:id="rId65"/>
      <p:bold r:id="rId66"/>
      <p:italic r:id="rId67"/>
      <p:boldItalic r:id="rId68"/>
    </p:embeddedFont>
    <p:embeddedFont>
      <p:font typeface="Calibri" pitchFamily="34" charset="0"/>
      <p:regular r:id="rId69"/>
      <p:bold r:id="rId70"/>
      <p:italic r:id="rId71"/>
      <p:boldItalic r:id="rId7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3" roundtripDataSignature="AMtx7miIPZA8mifFw8Uj6HxcpFZ2lr8D9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-65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font" Target="fonts/font4.fntdata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2.fntdata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1.fntdata"/><Relationship Id="rId73" Type="http://customschemas.google.com/relationships/presentationmetadata" Target="metadata"/><Relationship Id="rId78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font" Target="fonts/font5.fntdata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6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mem Cavalcante" userId="5c19159392cee3bd" providerId="LiveId" clId="{FD37C897-3163-4FAF-9019-819BD36707A2}"/>
    <pc:docChg chg="custSel modSld">
      <pc:chgData name="Carmem Cavalcante" userId="5c19159392cee3bd" providerId="LiveId" clId="{FD37C897-3163-4FAF-9019-819BD36707A2}" dt="2026-08-12T01:15:27.022" v="300" actId="20577"/>
      <pc:docMkLst>
        <pc:docMk/>
      </pc:docMkLst>
      <pc:sldChg chg="modSp mod">
        <pc:chgData name="Carmem Cavalcante" userId="5c19159392cee3bd" providerId="LiveId" clId="{FD37C897-3163-4FAF-9019-819BD36707A2}" dt="2026-08-12T01:07:04.472" v="112" actId="1038"/>
        <pc:sldMkLst>
          <pc:docMk/>
          <pc:sldMk cId="0" sldId="262"/>
        </pc:sldMkLst>
        <pc:spChg chg="mod">
          <ac:chgData name="Carmem Cavalcante" userId="5c19159392cee3bd" providerId="LiveId" clId="{FD37C897-3163-4FAF-9019-819BD36707A2}" dt="2026-08-12T01:07:04.472" v="112" actId="1038"/>
          <ac:spMkLst>
            <pc:docMk/>
            <pc:sldMk cId="0" sldId="262"/>
            <ac:spMk id="9002" creationId="{00000000-0000-0000-0000-000000000000}"/>
          </ac:spMkLst>
        </pc:spChg>
      </pc:sldChg>
      <pc:sldChg chg="modSp mod">
        <pc:chgData name="Carmem Cavalcante" userId="5c19159392cee3bd" providerId="LiveId" clId="{FD37C897-3163-4FAF-9019-819BD36707A2}" dt="2026-08-12T01:08:15.189" v="211" actId="1035"/>
        <pc:sldMkLst>
          <pc:docMk/>
          <pc:sldMk cId="0" sldId="264"/>
        </pc:sldMkLst>
        <pc:spChg chg="mod">
          <ac:chgData name="Carmem Cavalcante" userId="5c19159392cee3bd" providerId="LiveId" clId="{FD37C897-3163-4FAF-9019-819BD36707A2}" dt="2026-08-12T01:07:38.125" v="147" actId="1035"/>
          <ac:spMkLst>
            <pc:docMk/>
            <pc:sldMk cId="0" sldId="264"/>
            <ac:spMk id="9030" creationId="{00000000-0000-0000-0000-000000000000}"/>
          </ac:spMkLst>
        </pc:spChg>
        <pc:spChg chg="mod">
          <ac:chgData name="Carmem Cavalcante" userId="5c19159392cee3bd" providerId="LiveId" clId="{FD37C897-3163-4FAF-9019-819BD36707A2}" dt="2026-08-12T01:07:45.292" v="162" actId="1035"/>
          <ac:spMkLst>
            <pc:docMk/>
            <pc:sldMk cId="0" sldId="264"/>
            <ac:spMk id="9034" creationId="{00000000-0000-0000-0000-000000000000}"/>
          </ac:spMkLst>
        </pc:spChg>
        <pc:spChg chg="mod">
          <ac:chgData name="Carmem Cavalcante" userId="5c19159392cee3bd" providerId="LiveId" clId="{FD37C897-3163-4FAF-9019-819BD36707A2}" dt="2026-08-12T01:08:06.009" v="192" actId="1036"/>
          <ac:spMkLst>
            <pc:docMk/>
            <pc:sldMk cId="0" sldId="264"/>
            <ac:spMk id="9038" creationId="{00000000-0000-0000-0000-000000000000}"/>
          </ac:spMkLst>
        </pc:spChg>
        <pc:spChg chg="mod">
          <ac:chgData name="Carmem Cavalcante" userId="5c19159392cee3bd" providerId="LiveId" clId="{FD37C897-3163-4FAF-9019-819BD36707A2}" dt="2026-08-12T01:07:56.311" v="177" actId="1035"/>
          <ac:spMkLst>
            <pc:docMk/>
            <pc:sldMk cId="0" sldId="264"/>
            <ac:spMk id="9042" creationId="{00000000-0000-0000-0000-000000000000}"/>
          </ac:spMkLst>
        </pc:spChg>
        <pc:spChg chg="mod">
          <ac:chgData name="Carmem Cavalcante" userId="5c19159392cee3bd" providerId="LiveId" clId="{FD37C897-3163-4FAF-9019-819BD36707A2}" dt="2026-08-12T01:07:49.302" v="173" actId="1035"/>
          <ac:spMkLst>
            <pc:docMk/>
            <pc:sldMk cId="0" sldId="264"/>
            <ac:spMk id="9046" creationId="{00000000-0000-0000-0000-000000000000}"/>
          </ac:spMkLst>
        </pc:spChg>
        <pc:spChg chg="mod">
          <ac:chgData name="Carmem Cavalcante" userId="5c19159392cee3bd" providerId="LiveId" clId="{FD37C897-3163-4FAF-9019-819BD36707A2}" dt="2026-08-12T01:08:15.189" v="211" actId="1035"/>
          <ac:spMkLst>
            <pc:docMk/>
            <pc:sldMk cId="0" sldId="264"/>
            <ac:spMk id="9050" creationId="{00000000-0000-0000-0000-000000000000}"/>
          </ac:spMkLst>
        </pc:spChg>
      </pc:sldChg>
      <pc:sldChg chg="addSp delSp modSp mod">
        <pc:chgData name="Carmem Cavalcante" userId="5c19159392cee3bd" providerId="LiveId" clId="{FD37C897-3163-4FAF-9019-819BD36707A2}" dt="2026-08-12T01:15:27.022" v="300" actId="20577"/>
        <pc:sldMkLst>
          <pc:docMk/>
          <pc:sldMk cId="0" sldId="321"/>
        </pc:sldMkLst>
        <pc:spChg chg="add mod">
          <ac:chgData name="Carmem Cavalcante" userId="5c19159392cee3bd" providerId="LiveId" clId="{FD37C897-3163-4FAF-9019-819BD36707A2}" dt="2026-08-12T01:15:27.022" v="300" actId="20577"/>
          <ac:spMkLst>
            <pc:docMk/>
            <pc:sldMk cId="0" sldId="321"/>
            <ac:spMk id="3" creationId="{823E8F62-8965-C7AB-4B3B-C4D5BFAFF80E}"/>
          </ac:spMkLst>
        </pc:spChg>
        <pc:spChg chg="del">
          <ac:chgData name="Carmem Cavalcante" userId="5c19159392cee3bd" providerId="LiveId" clId="{FD37C897-3163-4FAF-9019-819BD36707A2}" dt="2026-08-12T01:15:06.033" v="235" actId="478"/>
          <ac:spMkLst>
            <pc:docMk/>
            <pc:sldMk cId="0" sldId="321"/>
            <ac:spMk id="917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9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/>
          <p:nvPr/>
        </p:nvSpPr>
        <p:spPr>
          <a:xfrm>
            <a:off x="9763125" y="11269415"/>
            <a:ext cx="5587711" cy="558771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85" name="Google Shape;85;p19"/>
          <p:cNvSpPr/>
          <p:nvPr/>
        </p:nvSpPr>
        <p:spPr>
          <a:xfrm>
            <a:off x="10639107" y="13568043"/>
            <a:ext cx="3746468" cy="229409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86" name="Google Shape;86;p19"/>
          <p:cNvSpPr/>
          <p:nvPr/>
        </p:nvSpPr>
        <p:spPr>
          <a:xfrm>
            <a:off x="4419978" y="13837513"/>
            <a:ext cx="5207919" cy="175515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001" name="tb9001"/>
          <p:cNvSpPr txBox="1"/>
          <p:nvPr/>
        </p:nvSpPr>
        <p:spPr>
          <a:xfrm>
            <a:off x="1371600" y="1005840"/>
            <a:ext cx="15087600" cy="8229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EQUIPARAÇÃO HOSPITALAR</a:t>
            </a:r>
          </a:p>
        </p:txBody>
      </p:sp>
      <p:sp>
        <p:nvSpPr>
          <p:cNvPr id="9002" name="tb9002"/>
          <p:cNvSpPr txBox="1"/>
          <p:nvPr/>
        </p:nvSpPr>
        <p:spPr>
          <a:xfrm>
            <a:off x="7315205" y="1691640"/>
            <a:ext cx="1463040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Redução de IRPJ e CSLL para empresas da Saúde</a:t>
            </a:r>
          </a:p>
        </p:txBody>
      </p:sp>
      <p:cxnSp>
        <p:nvCxnSpPr>
          <p:cNvPr id="9003" name="line9003"/>
          <p:cNvCxnSpPr/>
          <p:nvPr/>
        </p:nvCxnSpPr>
        <p:spPr>
          <a:xfrm>
            <a:off x="1417320" y="8778240"/>
            <a:ext cx="2514600" cy="1"/>
          </a:xfrm>
          <a:prstGeom prst="line">
            <a:avLst/>
          </a:prstGeom>
          <a:ln w="31750">
            <a:solidFill>
              <a:srgbClr val="AD8A36"/>
            </a:solidFill>
          </a:ln>
        </p:spPr>
      </p:cxnSp>
      <p:sp>
        <p:nvSpPr>
          <p:cNvPr id="9004" name="tb9004"/>
          <p:cNvSpPr txBox="1"/>
          <p:nvPr/>
        </p:nvSpPr>
        <p:spPr>
          <a:xfrm>
            <a:off x="1371600" y="8915400"/>
            <a:ext cx="15087600" cy="6400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50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Curso CRC-CE · Carga horária: 4 horas · Carmem Cavalcante · David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/>
          <p:nvPr/>
        </p:nvSpPr>
        <p:spPr>
          <a:xfrm>
            <a:off x="3712371" y="1636804"/>
            <a:ext cx="10863257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33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Para quais regimes tributários vale o benefício?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5"/>
          <p:cNvSpPr txBox="1"/>
          <p:nvPr/>
        </p:nvSpPr>
        <p:spPr>
          <a:xfrm>
            <a:off x="1634798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Lucro Presumido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"/>
          <p:cNvSpPr txBox="1"/>
          <p:nvPr/>
        </p:nvSpPr>
        <p:spPr>
          <a:xfrm>
            <a:off x="6853971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Simples Nacional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 txBox="1"/>
          <p:nvPr/>
        </p:nvSpPr>
        <p:spPr>
          <a:xfrm>
            <a:off x="12283698" y="5022090"/>
            <a:ext cx="45801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Lucro Real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3305195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"/>
          <p:cNvSpPr txBox="1"/>
          <p:nvPr/>
        </p:nvSpPr>
        <p:spPr>
          <a:xfrm>
            <a:off x="3305195" y="3173891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✔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8524368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5"/>
          <p:cNvSpPr txBox="1"/>
          <p:nvPr/>
        </p:nvSpPr>
        <p:spPr>
          <a:xfrm>
            <a:off x="8524368" y="3131788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✘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14014253" y="3350132"/>
            <a:ext cx="1238250" cy="1238250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/>
          <p:nvPr/>
        </p:nvSpPr>
        <p:spPr>
          <a:xfrm>
            <a:off x="14014253" y="3137798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✘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0" name="tb9030"/>
          <p:cNvSpPr txBox="1"/>
          <p:nvPr/>
        </p:nvSpPr>
        <p:spPr>
          <a:xfrm>
            <a:off x="3712464" y="640080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PREMISSA 01 — NÃO ERRE ISSO NUNCA</a:t>
            </a:r>
          </a:p>
        </p:txBody>
      </p:sp>
      <p:sp>
        <p:nvSpPr>
          <p:cNvPr id="9031" name="tb9031"/>
          <p:cNvSpPr txBox="1"/>
          <p:nvPr/>
        </p:nvSpPr>
        <p:spPr>
          <a:xfrm>
            <a:off x="1636776" y="5601903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É o único regime em que o benefício se aplica — é sobre a presunção que a redução incide.</a:t>
            </a:r>
          </a:p>
        </p:txBody>
      </p:sp>
      <p:sp>
        <p:nvSpPr>
          <p:cNvPr id="9032" name="tb9032"/>
          <p:cNvSpPr txBox="1"/>
          <p:nvPr/>
        </p:nvSpPr>
        <p:spPr>
          <a:xfrm>
            <a:off x="6858000" y="5698156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Não ofereça essa oportunidade. O Simples tem lógica de tributação própria, incompatível.</a:t>
            </a:r>
          </a:p>
        </p:txBody>
      </p:sp>
      <p:sp>
        <p:nvSpPr>
          <p:cNvPr id="9033" name="tb9033"/>
          <p:cNvSpPr txBox="1"/>
          <p:nvPr/>
        </p:nvSpPr>
        <p:spPr>
          <a:xfrm>
            <a:off x="12280392" y="5601898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Também não se aplica. A apuração não usa percentual de presunção sobre receita bruta.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4" name="tb9034"/>
          <p:cNvSpPr txBox="1"/>
          <p:nvPr/>
        </p:nvSpPr>
        <p:spPr>
          <a:xfrm>
            <a:off x="1097280" y="457200"/>
            <a:ext cx="160934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QUAIS EMPRESAS PODEM SE BENEFICIAR</a:t>
            </a:r>
          </a:p>
        </p:txBody>
      </p:sp>
      <p:sp>
        <p:nvSpPr>
          <p:cNvPr id="9035" name="tb9035"/>
          <p:cNvSpPr txBox="1"/>
          <p:nvPr/>
        </p:nvSpPr>
        <p:spPr>
          <a:xfrm>
            <a:off x="1097280" y="868680"/>
            <a:ext cx="16093440" cy="10058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Rol de serviços com percentual reduzido — 8% IRPJ / 12% CSLL</a:t>
            </a:r>
          </a:p>
        </p:txBody>
      </p:sp>
      <p:cxnSp>
        <p:nvCxnSpPr>
          <p:cNvPr id="9036" name="line9036"/>
          <p:cNvCxnSpPr/>
          <p:nvPr/>
        </p:nvCxnSpPr>
        <p:spPr>
          <a:xfrm>
            <a:off x="1097280" y="1874520"/>
            <a:ext cx="1609344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sp>
        <p:nvSpPr>
          <p:cNvPr id="9083" name="tb9083"/>
          <p:cNvSpPr txBox="1"/>
          <p:nvPr/>
        </p:nvSpPr>
        <p:spPr>
          <a:xfrm>
            <a:off x="1097280" y="219456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1" i="0" u="none" strike="noStrike" cap="none" noProof="0" dirty="0">
                <a:solidFill>
                  <a:srgbClr val="1F7A54"/>
                </a:solidFill>
                <a:latin typeface="Arial"/>
                <a:ea typeface="Arial"/>
                <a:cs typeface="Arial"/>
                <a:sym typeface="Arial"/>
              </a:rPr>
              <a:t>✔</a:t>
            </a:r>
          </a:p>
        </p:txBody>
      </p:sp>
      <p:sp>
        <p:nvSpPr>
          <p:cNvPr id="9084" name="tb9084"/>
          <p:cNvSpPr txBox="1"/>
          <p:nvPr/>
        </p:nvSpPr>
        <p:spPr>
          <a:xfrm>
            <a:off x="1600200" y="2194560"/>
            <a:ext cx="44348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Serviços hospitalares</a:t>
            </a:r>
          </a:p>
        </p:txBody>
      </p:sp>
      <p:sp>
        <p:nvSpPr>
          <p:cNvPr id="9085" name="tb9085"/>
          <p:cNvSpPr txBox="1"/>
          <p:nvPr/>
        </p:nvSpPr>
        <p:spPr>
          <a:xfrm>
            <a:off x="6217920" y="219456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1" i="0" u="none" strike="noStrike" cap="none" noProof="0" dirty="0">
                <a:solidFill>
                  <a:srgbClr val="1F7A54"/>
                </a:solidFill>
                <a:latin typeface="Arial"/>
                <a:ea typeface="Arial"/>
                <a:cs typeface="Arial"/>
                <a:sym typeface="Arial"/>
              </a:rPr>
              <a:t>✔</a:t>
            </a:r>
          </a:p>
        </p:txBody>
      </p:sp>
      <p:sp>
        <p:nvSpPr>
          <p:cNvPr id="9086" name="tb9086"/>
          <p:cNvSpPr txBox="1"/>
          <p:nvPr/>
        </p:nvSpPr>
        <p:spPr>
          <a:xfrm>
            <a:off x="6720840" y="2194560"/>
            <a:ext cx="44348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Análises e patologias clínicas</a:t>
            </a:r>
          </a:p>
        </p:txBody>
      </p:sp>
      <p:sp>
        <p:nvSpPr>
          <p:cNvPr id="9087" name="tb9087"/>
          <p:cNvSpPr txBox="1"/>
          <p:nvPr/>
        </p:nvSpPr>
        <p:spPr>
          <a:xfrm>
            <a:off x="11338560" y="219456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1" i="0" u="none" strike="noStrike" cap="none" noProof="0" dirty="0">
                <a:solidFill>
                  <a:srgbClr val="1F7A54"/>
                </a:solidFill>
                <a:latin typeface="Arial"/>
                <a:ea typeface="Arial"/>
                <a:cs typeface="Arial"/>
                <a:sym typeface="Arial"/>
              </a:rPr>
              <a:t>✔</a:t>
            </a:r>
          </a:p>
        </p:txBody>
      </p:sp>
      <p:sp>
        <p:nvSpPr>
          <p:cNvPr id="9088" name="tb9088"/>
          <p:cNvSpPr txBox="1"/>
          <p:nvPr/>
        </p:nvSpPr>
        <p:spPr>
          <a:xfrm>
            <a:off x="11841480" y="2194560"/>
            <a:ext cx="44348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Auxílio diagnóstico e terapia</a:t>
            </a:r>
          </a:p>
        </p:txBody>
      </p:sp>
      <p:sp>
        <p:nvSpPr>
          <p:cNvPr id="9089" name="tb9089"/>
          <p:cNvSpPr txBox="1"/>
          <p:nvPr/>
        </p:nvSpPr>
        <p:spPr>
          <a:xfrm>
            <a:off x="1097280" y="2761488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1" i="0" u="none" strike="noStrike" cap="none" noProof="0" dirty="0">
                <a:solidFill>
                  <a:srgbClr val="1F7A54"/>
                </a:solidFill>
                <a:latin typeface="Arial"/>
                <a:ea typeface="Arial"/>
                <a:cs typeface="Arial"/>
                <a:sym typeface="Arial"/>
              </a:rPr>
              <a:t>✔</a:t>
            </a:r>
          </a:p>
        </p:txBody>
      </p:sp>
      <p:sp>
        <p:nvSpPr>
          <p:cNvPr id="9090" name="tb9090"/>
          <p:cNvSpPr txBox="1"/>
          <p:nvPr/>
        </p:nvSpPr>
        <p:spPr>
          <a:xfrm>
            <a:off x="1600200" y="2761488"/>
            <a:ext cx="44348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Exames por métodos gráficos</a:t>
            </a:r>
          </a:p>
        </p:txBody>
      </p:sp>
      <p:sp>
        <p:nvSpPr>
          <p:cNvPr id="9091" name="tb9091"/>
          <p:cNvSpPr txBox="1"/>
          <p:nvPr/>
        </p:nvSpPr>
        <p:spPr>
          <a:xfrm>
            <a:off x="6217920" y="2761488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1" i="0" u="none" strike="noStrike" cap="none" noProof="0" dirty="0">
                <a:solidFill>
                  <a:srgbClr val="1F7A54"/>
                </a:solidFill>
                <a:latin typeface="Arial"/>
                <a:ea typeface="Arial"/>
                <a:cs typeface="Arial"/>
                <a:sym typeface="Arial"/>
              </a:rPr>
              <a:t>✔</a:t>
            </a:r>
          </a:p>
        </p:txBody>
      </p:sp>
      <p:sp>
        <p:nvSpPr>
          <p:cNvPr id="9092" name="tb9092"/>
          <p:cNvSpPr txBox="1"/>
          <p:nvPr/>
        </p:nvSpPr>
        <p:spPr>
          <a:xfrm>
            <a:off x="6720840" y="2761488"/>
            <a:ext cx="44348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Fisioterapia e terapia ocupacional</a:t>
            </a:r>
          </a:p>
        </p:txBody>
      </p:sp>
      <p:sp>
        <p:nvSpPr>
          <p:cNvPr id="9093" name="tb9093"/>
          <p:cNvSpPr txBox="1"/>
          <p:nvPr/>
        </p:nvSpPr>
        <p:spPr>
          <a:xfrm>
            <a:off x="11338560" y="2761488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1" i="0" u="none" strike="noStrike" cap="none" noProof="0" dirty="0">
                <a:solidFill>
                  <a:srgbClr val="1F7A54"/>
                </a:solidFill>
                <a:latin typeface="Arial"/>
                <a:ea typeface="Arial"/>
                <a:cs typeface="Arial"/>
                <a:sym typeface="Arial"/>
              </a:rPr>
              <a:t>✔</a:t>
            </a:r>
          </a:p>
        </p:txBody>
      </p:sp>
      <p:sp>
        <p:nvSpPr>
          <p:cNvPr id="9094" name="tb9094"/>
          <p:cNvSpPr txBox="1"/>
          <p:nvPr/>
        </p:nvSpPr>
        <p:spPr>
          <a:xfrm>
            <a:off x="11841480" y="2761488"/>
            <a:ext cx="44348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Procedimentos endoscópicos</a:t>
            </a:r>
          </a:p>
        </p:txBody>
      </p:sp>
      <p:sp>
        <p:nvSpPr>
          <p:cNvPr id="9095" name="tb9095"/>
          <p:cNvSpPr txBox="1"/>
          <p:nvPr/>
        </p:nvSpPr>
        <p:spPr>
          <a:xfrm>
            <a:off x="1097280" y="3328416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1" i="0" u="none" strike="noStrike" cap="none" noProof="0" dirty="0">
                <a:solidFill>
                  <a:srgbClr val="1F7A54"/>
                </a:solidFill>
                <a:latin typeface="Arial"/>
                <a:ea typeface="Arial"/>
                <a:cs typeface="Arial"/>
                <a:sym typeface="Arial"/>
              </a:rPr>
              <a:t>✔</a:t>
            </a:r>
          </a:p>
        </p:txBody>
      </p:sp>
      <p:sp>
        <p:nvSpPr>
          <p:cNvPr id="9096" name="tb9096"/>
          <p:cNvSpPr txBox="1"/>
          <p:nvPr/>
        </p:nvSpPr>
        <p:spPr>
          <a:xfrm>
            <a:off x="1600200" y="3328416"/>
            <a:ext cx="44348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Fonoaudiologia</a:t>
            </a:r>
          </a:p>
        </p:txBody>
      </p:sp>
      <p:sp>
        <p:nvSpPr>
          <p:cNvPr id="9097" name="tb9097"/>
          <p:cNvSpPr txBox="1"/>
          <p:nvPr/>
        </p:nvSpPr>
        <p:spPr>
          <a:xfrm>
            <a:off x="6217920" y="3328416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1" i="0" u="none" strike="noStrike" cap="none" noProof="0" dirty="0">
                <a:solidFill>
                  <a:srgbClr val="1F7A54"/>
                </a:solidFill>
                <a:latin typeface="Arial"/>
                <a:ea typeface="Arial"/>
                <a:cs typeface="Arial"/>
                <a:sym typeface="Arial"/>
              </a:rPr>
              <a:t>✔</a:t>
            </a:r>
          </a:p>
        </p:txBody>
      </p:sp>
      <p:sp>
        <p:nvSpPr>
          <p:cNvPr id="9098" name="tb9098"/>
          <p:cNvSpPr txBox="1"/>
          <p:nvPr/>
        </p:nvSpPr>
        <p:spPr>
          <a:xfrm>
            <a:off x="6720840" y="3328416"/>
            <a:ext cx="44348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Radioterapia</a:t>
            </a:r>
          </a:p>
        </p:txBody>
      </p:sp>
      <p:sp>
        <p:nvSpPr>
          <p:cNvPr id="9099" name="tb9099"/>
          <p:cNvSpPr txBox="1"/>
          <p:nvPr/>
        </p:nvSpPr>
        <p:spPr>
          <a:xfrm>
            <a:off x="11338560" y="3328416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1" i="0" u="none" strike="noStrike" cap="none" noProof="0" dirty="0">
                <a:solidFill>
                  <a:srgbClr val="1F7A54"/>
                </a:solidFill>
                <a:latin typeface="Arial"/>
                <a:ea typeface="Arial"/>
                <a:cs typeface="Arial"/>
                <a:sym typeface="Arial"/>
              </a:rPr>
              <a:t>✔</a:t>
            </a:r>
          </a:p>
        </p:txBody>
      </p:sp>
      <p:sp>
        <p:nvSpPr>
          <p:cNvPr id="9100" name="tb9100"/>
          <p:cNvSpPr txBox="1"/>
          <p:nvPr/>
        </p:nvSpPr>
        <p:spPr>
          <a:xfrm>
            <a:off x="11841480" y="3328416"/>
            <a:ext cx="44348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Patologia clínica</a:t>
            </a:r>
          </a:p>
        </p:txBody>
      </p:sp>
      <p:sp>
        <p:nvSpPr>
          <p:cNvPr id="9101" name="tb9101"/>
          <p:cNvSpPr txBox="1"/>
          <p:nvPr/>
        </p:nvSpPr>
        <p:spPr>
          <a:xfrm>
            <a:off x="1097280" y="3895344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1" i="0" u="none" strike="noStrike" cap="none" noProof="0" dirty="0">
                <a:solidFill>
                  <a:srgbClr val="1F7A54"/>
                </a:solidFill>
                <a:latin typeface="Arial"/>
                <a:ea typeface="Arial"/>
                <a:cs typeface="Arial"/>
                <a:sym typeface="Arial"/>
              </a:rPr>
              <a:t>✔</a:t>
            </a:r>
          </a:p>
        </p:txBody>
      </p:sp>
      <p:sp>
        <p:nvSpPr>
          <p:cNvPr id="9102" name="tb9102"/>
          <p:cNvSpPr txBox="1"/>
          <p:nvPr/>
        </p:nvSpPr>
        <p:spPr>
          <a:xfrm>
            <a:off x="1600200" y="3895344"/>
            <a:ext cx="44348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Quimioterapia</a:t>
            </a:r>
          </a:p>
        </p:txBody>
      </p:sp>
      <p:sp>
        <p:nvSpPr>
          <p:cNvPr id="9103" name="tb9103"/>
          <p:cNvSpPr txBox="1"/>
          <p:nvPr/>
        </p:nvSpPr>
        <p:spPr>
          <a:xfrm>
            <a:off x="6217920" y="3895344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1" i="0" u="none" strike="noStrike" cap="none" noProof="0" dirty="0">
                <a:solidFill>
                  <a:srgbClr val="1F7A54"/>
                </a:solidFill>
                <a:latin typeface="Arial"/>
                <a:ea typeface="Arial"/>
                <a:cs typeface="Arial"/>
                <a:sym typeface="Arial"/>
              </a:rPr>
              <a:t>✔</a:t>
            </a:r>
          </a:p>
        </p:txBody>
      </p:sp>
      <p:sp>
        <p:nvSpPr>
          <p:cNvPr id="9104" name="tb9104"/>
          <p:cNvSpPr txBox="1"/>
          <p:nvPr/>
        </p:nvSpPr>
        <p:spPr>
          <a:xfrm>
            <a:off x="6720840" y="3895344"/>
            <a:ext cx="44348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Imagenologia e radiologia</a:t>
            </a:r>
          </a:p>
        </p:txBody>
      </p:sp>
      <p:sp>
        <p:nvSpPr>
          <p:cNvPr id="9105" name="tb9105"/>
          <p:cNvSpPr txBox="1"/>
          <p:nvPr/>
        </p:nvSpPr>
        <p:spPr>
          <a:xfrm>
            <a:off x="11338560" y="3895344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1" i="0" u="none" strike="noStrike" cap="none" noProof="0" dirty="0">
                <a:solidFill>
                  <a:srgbClr val="1F7A54"/>
                </a:solidFill>
                <a:latin typeface="Arial"/>
                <a:ea typeface="Arial"/>
                <a:cs typeface="Arial"/>
                <a:sym typeface="Arial"/>
              </a:rPr>
              <a:t>✔</a:t>
            </a:r>
          </a:p>
        </p:txBody>
      </p:sp>
      <p:sp>
        <p:nvSpPr>
          <p:cNvPr id="9106" name="tb9106"/>
          <p:cNvSpPr txBox="1"/>
          <p:nvPr/>
        </p:nvSpPr>
        <p:spPr>
          <a:xfrm>
            <a:off x="11841480" y="3895344"/>
            <a:ext cx="44348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Diálise</a:t>
            </a:r>
          </a:p>
        </p:txBody>
      </p:sp>
      <p:sp>
        <p:nvSpPr>
          <p:cNvPr id="9107" name="tb9107"/>
          <p:cNvSpPr txBox="1"/>
          <p:nvPr/>
        </p:nvSpPr>
        <p:spPr>
          <a:xfrm>
            <a:off x="1097280" y="446227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1" i="0" u="none" strike="noStrike" cap="none" noProof="0" dirty="0">
                <a:solidFill>
                  <a:srgbClr val="1F7A54"/>
                </a:solidFill>
                <a:latin typeface="Arial"/>
                <a:ea typeface="Arial"/>
                <a:cs typeface="Arial"/>
                <a:sym typeface="Arial"/>
              </a:rPr>
              <a:t>✔</a:t>
            </a:r>
          </a:p>
        </p:txBody>
      </p:sp>
      <p:sp>
        <p:nvSpPr>
          <p:cNvPr id="9108" name="tb9108"/>
          <p:cNvSpPr txBox="1"/>
          <p:nvPr/>
        </p:nvSpPr>
        <p:spPr>
          <a:xfrm>
            <a:off x="1600200" y="4462272"/>
            <a:ext cx="44348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Anatomia patológica e citopatologia</a:t>
            </a:r>
          </a:p>
        </p:txBody>
      </p:sp>
      <p:sp>
        <p:nvSpPr>
          <p:cNvPr id="9109" name="tb9109"/>
          <p:cNvSpPr txBox="1"/>
          <p:nvPr/>
        </p:nvSpPr>
        <p:spPr>
          <a:xfrm>
            <a:off x="6217920" y="446227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1" i="0" u="none" strike="noStrike" cap="none" noProof="0" dirty="0">
                <a:solidFill>
                  <a:srgbClr val="1F7A54"/>
                </a:solidFill>
                <a:latin typeface="Arial"/>
                <a:ea typeface="Arial"/>
                <a:cs typeface="Arial"/>
                <a:sym typeface="Arial"/>
              </a:rPr>
              <a:t>✔</a:t>
            </a:r>
          </a:p>
        </p:txBody>
      </p:sp>
      <p:sp>
        <p:nvSpPr>
          <p:cNvPr id="9110" name="tb9110"/>
          <p:cNvSpPr txBox="1"/>
          <p:nvPr/>
        </p:nvSpPr>
        <p:spPr>
          <a:xfrm>
            <a:off x="6720840" y="4462272"/>
            <a:ext cx="44348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Oxigenoterapia hiperbárica</a:t>
            </a:r>
          </a:p>
        </p:txBody>
      </p:sp>
      <p:sp>
        <p:nvSpPr>
          <p:cNvPr id="9111" name="tb9111"/>
          <p:cNvSpPr txBox="1"/>
          <p:nvPr/>
        </p:nvSpPr>
        <p:spPr>
          <a:xfrm>
            <a:off x="11338560" y="446227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1" i="0" u="none" strike="noStrike" cap="none" noProof="0" dirty="0">
                <a:solidFill>
                  <a:srgbClr val="1F7A54"/>
                </a:solidFill>
                <a:latin typeface="Arial"/>
                <a:ea typeface="Arial"/>
                <a:cs typeface="Arial"/>
                <a:sym typeface="Arial"/>
              </a:rPr>
              <a:t>✔</a:t>
            </a:r>
          </a:p>
        </p:txBody>
      </p:sp>
      <p:sp>
        <p:nvSpPr>
          <p:cNvPr id="9112" name="tb9112"/>
          <p:cNvSpPr txBox="1"/>
          <p:nvPr/>
        </p:nvSpPr>
        <p:spPr>
          <a:xfrm>
            <a:off x="11841480" y="4462272"/>
            <a:ext cx="44348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Medicina nuclear</a:t>
            </a:r>
          </a:p>
        </p:txBody>
      </p:sp>
      <p:sp>
        <p:nvSpPr>
          <p:cNvPr id="9113" name="rect9113"/>
          <p:cNvSpPr/>
          <p:nvPr/>
        </p:nvSpPr>
        <p:spPr>
          <a:xfrm>
            <a:off x="1097280" y="5212080"/>
            <a:ext cx="16093440" cy="868680"/>
          </a:xfrm>
          <a:prstGeom prst="rect">
            <a:avLst/>
          </a:prstGeom>
          <a:solidFill>
            <a:srgbClr val="FBEDEA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14" name="tb9114"/>
          <p:cNvSpPr txBox="1"/>
          <p:nvPr/>
        </p:nvSpPr>
        <p:spPr>
          <a:xfrm>
            <a:off x="1417320" y="5212080"/>
            <a:ext cx="15544800" cy="868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50" b="1" i="0" u="none" strike="noStrike" cap="none" noProof="0" dirty="0">
                <a:solidFill>
                  <a:srgbClr val="B23A2F"/>
                </a:solidFill>
                <a:latin typeface="Arial"/>
                <a:ea typeface="Arial"/>
                <a:cs typeface="Arial"/>
                <a:sym typeface="Arial"/>
              </a:rPr>
              <a:t>✘  EXCLUÍDAS: simples consultas médicas de consultório. Não se confundem com serviços hospitalares (Tema 217/STJ)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96e8b6b7e2_0_0"/>
          <p:cNvSpPr txBox="1"/>
          <p:nvPr/>
        </p:nvSpPr>
        <p:spPr>
          <a:xfrm>
            <a:off x="1413465" y="5750000"/>
            <a:ext cx="16200000" cy="1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1950" b="0" i="1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Como o Fisco tentou (e ainda tenta) restringir o alcance da lei · Módulo 02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396e8b6b7e2_0_0"/>
          <p:cNvSpPr txBox="1"/>
          <p:nvPr/>
        </p:nvSpPr>
        <p:spPr>
          <a:xfrm>
            <a:off x="1413465" y="3200000"/>
            <a:ext cx="16200000" cy="2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pt-BR" sz="5100" b="1" i="1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Regulamentação da Receita Federal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7" name="tb9037"/>
          <p:cNvSpPr txBox="1"/>
          <p:nvPr/>
        </p:nvSpPr>
        <p:spPr>
          <a:xfrm>
            <a:off x="1371600" y="1371600"/>
            <a:ext cx="3429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60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/>
          <p:nvPr/>
        </p:nvSpPr>
        <p:spPr>
          <a:xfrm>
            <a:off x="3712371" y="1576642"/>
            <a:ext cx="10863257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33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Um degrau abaixo da lei — mas que pauta a fiscalização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5"/>
          <p:cNvSpPr txBox="1"/>
          <p:nvPr/>
        </p:nvSpPr>
        <p:spPr>
          <a:xfrm>
            <a:off x="1634798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Atos administrativos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"/>
          <p:cNvSpPr txBox="1"/>
          <p:nvPr/>
        </p:nvSpPr>
        <p:spPr>
          <a:xfrm>
            <a:off x="6853971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Não são lei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 txBox="1"/>
          <p:nvPr/>
        </p:nvSpPr>
        <p:spPr>
          <a:xfrm>
            <a:off x="12283698" y="5022090"/>
            <a:ext cx="45801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limite ultrapassado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3305195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"/>
          <p:cNvSpPr txBox="1"/>
          <p:nvPr/>
        </p:nvSpPr>
        <p:spPr>
          <a:xfrm>
            <a:off x="3305195" y="3197957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8524368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5"/>
          <p:cNvSpPr txBox="1"/>
          <p:nvPr/>
        </p:nvSpPr>
        <p:spPr>
          <a:xfrm>
            <a:off x="8524368" y="3191942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14014253" y="3350132"/>
            <a:ext cx="1238250" cy="1238250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/>
          <p:nvPr/>
        </p:nvSpPr>
        <p:spPr>
          <a:xfrm>
            <a:off x="14014253" y="3137804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8" name="tb9038"/>
          <p:cNvSpPr txBox="1"/>
          <p:nvPr/>
        </p:nvSpPr>
        <p:spPr>
          <a:xfrm>
            <a:off x="3712464" y="640080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O QUE SÃO INSTRUÇÕES NORMATIVAS</a:t>
            </a:r>
          </a:p>
        </p:txBody>
      </p:sp>
      <p:sp>
        <p:nvSpPr>
          <p:cNvPr id="9039" name="tb9039"/>
          <p:cNvSpPr txBox="1"/>
          <p:nvPr/>
        </p:nvSpPr>
        <p:spPr>
          <a:xfrm>
            <a:off x="1636776" y="5722217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Orientam os órgãos públicos quanto à interpretação e aplicação das leis tributárias.</a:t>
            </a:r>
          </a:p>
        </p:txBody>
      </p:sp>
      <p:sp>
        <p:nvSpPr>
          <p:cNvPr id="9040" name="tb9040"/>
          <p:cNvSpPr txBox="1"/>
          <p:nvPr/>
        </p:nvSpPr>
        <p:spPr>
          <a:xfrm>
            <a:off x="6858000" y="5794407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São fonte do Direito Tributário — mas não podem criar obrigação que a lei não previu.</a:t>
            </a:r>
          </a:p>
        </p:txBody>
      </p:sp>
      <p:sp>
        <p:nvSpPr>
          <p:cNvPr id="9041" name="tb9041"/>
          <p:cNvSpPr txBox="1"/>
          <p:nvPr/>
        </p:nvSpPr>
        <p:spPr>
          <a:xfrm>
            <a:off x="12280392" y="5686119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Foi esse limite que a Receita ultrapassou ao regulamentar a IN 1234/2012 e IN 1700/2017.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"/>
          <p:cNvSpPr txBox="1"/>
          <p:nvPr/>
        </p:nvSpPr>
        <p:spPr>
          <a:xfrm>
            <a:off x="1922744" y="1429182"/>
            <a:ext cx="14442513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45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As duas Instruções Normativas em vigor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2" name="tb9042"/>
          <p:cNvSpPr txBox="1"/>
          <p:nvPr/>
        </p:nvSpPr>
        <p:spPr>
          <a:xfrm>
            <a:off x="1920240" y="685800"/>
            <a:ext cx="1371600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NORMAS ATUALMENTE EM VIGOR</a:t>
            </a:r>
          </a:p>
        </p:txBody>
      </p:sp>
      <p:cxnSp>
        <p:nvCxnSpPr>
          <p:cNvPr id="9043" name="line9043"/>
          <p:cNvCxnSpPr/>
          <p:nvPr/>
        </p:nvCxnSpPr>
        <p:spPr>
          <a:xfrm>
            <a:off x="1920240" y="2606040"/>
            <a:ext cx="1444752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sp>
        <p:nvSpPr>
          <p:cNvPr id="9044" name="tb9044"/>
          <p:cNvSpPr txBox="1"/>
          <p:nvPr/>
        </p:nvSpPr>
        <p:spPr>
          <a:xfrm>
            <a:off x="1920240" y="2971800"/>
            <a:ext cx="7223760" cy="502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IN RFB 1.234/2012, art. 30: define “serviços hospitalares” com base nas atribuições 1 a 4 da Resolução RDC nº 50/2002 da Anvisa. Redação dada pela IN 1.540/2015.</a:t>
            </a:r>
          </a:p>
        </p:txBody>
      </p:sp>
      <p:sp>
        <p:nvSpPr>
          <p:cNvPr id="9045" name="tb9045"/>
          <p:cNvSpPr txBox="1"/>
          <p:nvPr/>
        </p:nvSpPr>
        <p:spPr>
          <a:xfrm>
            <a:off x="9509760" y="2971800"/>
            <a:ext cx="7223760" cy="502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IN RFB 1.700/2017, </a:t>
            </a:r>
            <a:r>
              <a:rPr lang="pt-BR" sz="2800" b="0" i="0" u="none" strike="noStrike" cap="none" noProof="0" dirty="0" err="1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arts</a:t>
            </a:r>
            <a:r>
              <a:rPr lang="pt-BR" sz="28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. 33 e 34: regulamenta a apuração do IRPJ e CSLL no Lucro Presumido e amplia o rol de atividades alcançadas pelo benefício.</a:t>
            </a:r>
          </a:p>
        </p:txBody>
      </p:sp>
      <p:sp>
        <p:nvSpPr>
          <p:cNvPr id="3" name="tb9045">
            <a:extLst>
              <a:ext uri="{FF2B5EF4-FFF2-40B4-BE49-F238E27FC236}">
                <a16:creationId xmlns:a16="http://schemas.microsoft.com/office/drawing/2014/main" xmlns="" id="{5190F955-F5FC-57C5-7DE8-0FC8BC0F2498}"/>
              </a:ext>
            </a:extLst>
          </p:cNvPr>
          <p:cNvSpPr txBox="1"/>
          <p:nvPr/>
        </p:nvSpPr>
        <p:spPr>
          <a:xfrm>
            <a:off x="5166360" y="6229763"/>
            <a:ext cx="7223760" cy="292768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lvl="0" algn="just">
              <a:lnSpc>
                <a:spcPct val="130000"/>
              </a:lnSpc>
            </a:pPr>
            <a:r>
              <a:rPr lang="pt-BR" sz="2400" noProof="0" dirty="0">
                <a:solidFill>
                  <a:schemeClr val="bg2"/>
                </a:solidFill>
              </a:rPr>
              <a:t>"Anos depois, ao regulamentar a Lei 9.249/95 através de Instruções Normativas, a Receita ultrapassou esse limite — criando exigências que a lei nunca previu."</a:t>
            </a:r>
            <a:endParaRPr lang="pt-BR" sz="2400" b="0" i="0" u="none" strike="noStrike" cap="none" noProof="0" dirty="0">
              <a:solidFill>
                <a:schemeClr val="bg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"/>
          <p:cNvSpPr txBox="1"/>
          <p:nvPr/>
        </p:nvSpPr>
        <p:spPr>
          <a:xfrm>
            <a:off x="1922744" y="1429182"/>
            <a:ext cx="14442513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45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Os dois requisitos cumulativos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6" name="tb9046"/>
          <p:cNvSpPr txBox="1"/>
          <p:nvPr/>
        </p:nvSpPr>
        <p:spPr>
          <a:xfrm>
            <a:off x="1920240" y="685800"/>
            <a:ext cx="1371600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PREMISSA 02 — CRITÉRIOS OBRIGATÓRIOS</a:t>
            </a:r>
          </a:p>
        </p:txBody>
      </p:sp>
      <p:cxnSp>
        <p:nvCxnSpPr>
          <p:cNvPr id="9047" name="line9047"/>
          <p:cNvCxnSpPr/>
          <p:nvPr/>
        </p:nvCxnSpPr>
        <p:spPr>
          <a:xfrm>
            <a:off x="1920240" y="2606040"/>
            <a:ext cx="1444752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sp>
        <p:nvSpPr>
          <p:cNvPr id="9048" name="tb9048"/>
          <p:cNvSpPr txBox="1"/>
          <p:nvPr/>
        </p:nvSpPr>
        <p:spPr>
          <a:xfrm>
            <a:off x="1920240" y="2971800"/>
            <a:ext cx="7223760" cy="502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REQUISITO 1 — Forma societária: Sociedade Empresária (Ltda./S.A.) com registro ativo na Junta Comercial. Sociedade Simples e Sociedade Limitada Unipessoal (SLU) são EXCLUÍDOS.</a:t>
            </a:r>
          </a:p>
        </p:txBody>
      </p:sp>
      <p:sp>
        <p:nvSpPr>
          <p:cNvPr id="9049" name="tb9049"/>
          <p:cNvSpPr txBox="1"/>
          <p:nvPr/>
        </p:nvSpPr>
        <p:spPr>
          <a:xfrm>
            <a:off x="9509760" y="2971800"/>
            <a:ext cx="7223760" cy="502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REQUISITO 2 — Normas da Anvisa: alvará de vigilância sanitária vigente à época do fato gerador, instalações conforme RDC nº 50/2002. Alvará vencido = período sem benefício.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/>
          <p:nvPr/>
        </p:nvSpPr>
        <p:spPr>
          <a:xfrm>
            <a:off x="3712371" y="1636796"/>
            <a:ext cx="10863257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33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Quando a Receita foi além do que a lei permitia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5"/>
          <p:cNvSpPr txBox="1"/>
          <p:nvPr/>
        </p:nvSpPr>
        <p:spPr>
          <a:xfrm>
            <a:off x="1634798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Estrutura física própria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"/>
          <p:cNvSpPr txBox="1"/>
          <p:nvPr/>
        </p:nvSpPr>
        <p:spPr>
          <a:xfrm>
            <a:off x="6853971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Capacidade de internação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 txBox="1"/>
          <p:nvPr/>
        </p:nvSpPr>
        <p:spPr>
          <a:xfrm>
            <a:off x="12283698" y="5022090"/>
            <a:ext cx="45801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Lista “taxativa” da Anvisa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3305195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"/>
          <p:cNvSpPr txBox="1"/>
          <p:nvPr/>
        </p:nvSpPr>
        <p:spPr>
          <a:xfrm>
            <a:off x="3305195" y="3173889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8524368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5"/>
          <p:cNvSpPr txBox="1"/>
          <p:nvPr/>
        </p:nvSpPr>
        <p:spPr>
          <a:xfrm>
            <a:off x="8524368" y="3131781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14014253" y="3350132"/>
            <a:ext cx="1238250" cy="1238250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/>
          <p:nvPr/>
        </p:nvSpPr>
        <p:spPr>
          <a:xfrm>
            <a:off x="14014253" y="3137801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0" name="tb9050"/>
          <p:cNvSpPr txBox="1"/>
          <p:nvPr/>
        </p:nvSpPr>
        <p:spPr>
          <a:xfrm>
            <a:off x="3712464" y="640080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O PROBLEMA HISTÓRICO</a:t>
            </a:r>
          </a:p>
        </p:txBody>
      </p:sp>
      <p:sp>
        <p:nvSpPr>
          <p:cNvPr id="9051" name="tb9051"/>
          <p:cNvSpPr txBox="1"/>
          <p:nvPr/>
        </p:nvSpPr>
        <p:spPr>
          <a:xfrm>
            <a:off x="1636776" y="5698149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A Receita exigia instalações comparáveis às de um hospital.</a:t>
            </a:r>
          </a:p>
        </p:txBody>
      </p:sp>
      <p:sp>
        <p:nvSpPr>
          <p:cNvPr id="9052" name="tb9052"/>
          <p:cNvSpPr txBox="1"/>
          <p:nvPr/>
        </p:nvSpPr>
        <p:spPr>
          <a:xfrm>
            <a:off x="6858000" y="5662059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Chegou a se exigir internação de pacientes — requisito que a lei nunca previu.</a:t>
            </a:r>
          </a:p>
        </p:txBody>
      </p:sp>
      <p:sp>
        <p:nvSpPr>
          <p:cNvPr id="9053" name="tb9053"/>
          <p:cNvSpPr txBox="1"/>
          <p:nvPr/>
        </p:nvSpPr>
        <p:spPr>
          <a:xfrm>
            <a:off x="12280392" y="5637994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Tratava o anexo da RDC 50/2002 como rol fechado, excluindo atividades correlatas.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96e8b6b7e2_0_0"/>
          <p:cNvSpPr txBox="1"/>
          <p:nvPr/>
        </p:nvSpPr>
        <p:spPr>
          <a:xfrm>
            <a:off x="1413465" y="5750000"/>
            <a:ext cx="16200000" cy="1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1950" b="0" i="1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Como um julgamento de 2009 mudou o critério para sempre · Módulo 03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396e8b6b7e2_0_0"/>
          <p:cNvSpPr txBox="1"/>
          <p:nvPr/>
        </p:nvSpPr>
        <p:spPr>
          <a:xfrm>
            <a:off x="1413465" y="3200000"/>
            <a:ext cx="16200000" cy="2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pt-BR" sz="5100" b="1" i="1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A Virada: Tema 217 do STJ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4" name="tb9054"/>
          <p:cNvSpPr txBox="1"/>
          <p:nvPr/>
        </p:nvSpPr>
        <p:spPr>
          <a:xfrm>
            <a:off x="1371600" y="1371600"/>
            <a:ext cx="3429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60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/>
          <p:nvPr/>
        </p:nvSpPr>
        <p:spPr>
          <a:xfrm>
            <a:off x="3712371" y="1696953"/>
            <a:ext cx="10863257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33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REsp 1.116.399/BA — o processo que definiu tudo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5"/>
          <p:cNvSpPr txBox="1"/>
          <p:nvPr/>
        </p:nvSpPr>
        <p:spPr>
          <a:xfrm>
            <a:off x="1634798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 partes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"/>
          <p:cNvSpPr txBox="1"/>
          <p:nvPr/>
        </p:nvSpPr>
        <p:spPr>
          <a:xfrm>
            <a:off x="6853971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Recurso repetitivo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 txBox="1"/>
          <p:nvPr/>
        </p:nvSpPr>
        <p:spPr>
          <a:xfrm>
            <a:off x="12283698" y="5022090"/>
            <a:ext cx="45801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Trânsito em julgado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3305195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"/>
          <p:cNvSpPr txBox="1"/>
          <p:nvPr/>
        </p:nvSpPr>
        <p:spPr>
          <a:xfrm>
            <a:off x="3305195" y="3113739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8524368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5"/>
          <p:cNvSpPr txBox="1"/>
          <p:nvPr/>
        </p:nvSpPr>
        <p:spPr>
          <a:xfrm>
            <a:off x="8524368" y="3071627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14014253" y="3350132"/>
            <a:ext cx="1238250" cy="1238250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/>
          <p:nvPr/>
        </p:nvSpPr>
        <p:spPr>
          <a:xfrm>
            <a:off x="14014253" y="3113735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5" name="tb9055"/>
          <p:cNvSpPr txBox="1"/>
          <p:nvPr/>
        </p:nvSpPr>
        <p:spPr>
          <a:xfrm>
            <a:off x="3712464" y="640080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O CASO QUE VIROU TESE VINCULANTE</a:t>
            </a:r>
          </a:p>
        </p:txBody>
      </p:sp>
      <p:sp>
        <p:nvSpPr>
          <p:cNvPr id="9056" name="tb9056"/>
          <p:cNvSpPr txBox="1"/>
          <p:nvPr/>
        </p:nvSpPr>
        <p:spPr>
          <a:xfrm>
            <a:off x="1636776" y="5505650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Relator Min. Benedito Gonçalves · Recorrente Fazenda Nacional · Recorrido laboratório da Bahia.</a:t>
            </a:r>
          </a:p>
        </p:txBody>
      </p:sp>
      <p:sp>
        <p:nvSpPr>
          <p:cNvPr id="9057" name="tb9057"/>
          <p:cNvSpPr txBox="1"/>
          <p:nvPr/>
        </p:nvSpPr>
        <p:spPr>
          <a:xfrm>
            <a:off x="6858000" y="5662061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Julgado em 28/10/2009 pela 1ª Seção, sob rito de recursos repetitivos — efeito vinculante.</a:t>
            </a:r>
          </a:p>
        </p:txBody>
      </p:sp>
      <p:sp>
        <p:nvSpPr>
          <p:cNvPr id="9058" name="tb9058"/>
          <p:cNvSpPr txBox="1"/>
          <p:nvPr/>
        </p:nvSpPr>
        <p:spPr>
          <a:xfrm>
            <a:off x="12280392" y="5589870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27/01/2010. Ficou conhecido como Tema 217 do STJ.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96e8b6b7e2_0_0"/>
          <p:cNvSpPr txBox="1"/>
          <p:nvPr/>
        </p:nvSpPr>
        <p:spPr>
          <a:xfrm>
            <a:off x="1413465" y="5243098"/>
            <a:ext cx="162000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1800" b="0" i="1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STJ, REsp 1.116.399/BA, Rel. Min. Benedito Gonçalves — Tema 217 · Na prática: o que importa é O QUE a empresa faz, não COMO ou ONDE.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396e8b6b7e2_0_0"/>
          <p:cNvSpPr txBox="1"/>
          <p:nvPr/>
        </p:nvSpPr>
        <p:spPr>
          <a:xfrm>
            <a:off x="1413465" y="2900000"/>
            <a:ext cx="16200000" cy="1713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pt-BR" sz="3200" b="1" i="1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“A expressão ‘serviços hospitalares’ deve ser interpretada de forma objetiva — sob a perspectiva da atividade realizada pelo contribuinte —, não a característica ou estrutura do contribuinte, mas a natureza do próprio serviço prestado.”</a:t>
            </a:r>
            <a:endParaRPr lang="pt-BR" sz="32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5" name="tb9005"/>
          <p:cNvSpPr txBox="1"/>
          <p:nvPr/>
        </p:nvSpPr>
        <p:spPr>
          <a:xfrm>
            <a:off x="1097280" y="457200"/>
            <a:ext cx="160934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QUEM CONDUZ ESSE TREINAMENTO</a:t>
            </a:r>
          </a:p>
        </p:txBody>
      </p:sp>
      <p:sp>
        <p:nvSpPr>
          <p:cNvPr id="9006" name="tb9006"/>
          <p:cNvSpPr txBox="1"/>
          <p:nvPr/>
        </p:nvSpPr>
        <p:spPr>
          <a:xfrm>
            <a:off x="1097280" y="868680"/>
            <a:ext cx="16093440" cy="10058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Dois olhares, uma tese só</a:t>
            </a:r>
          </a:p>
        </p:txBody>
      </p:sp>
      <p:cxnSp>
        <p:nvCxnSpPr>
          <p:cNvPr id="9007" name="line9007"/>
          <p:cNvCxnSpPr/>
          <p:nvPr/>
        </p:nvCxnSpPr>
        <p:spPr>
          <a:xfrm>
            <a:off x="1097280" y="1874520"/>
            <a:ext cx="1609344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sp>
        <p:nvSpPr>
          <p:cNvPr id="9001" name="rect9001"/>
          <p:cNvSpPr/>
          <p:nvPr/>
        </p:nvSpPr>
        <p:spPr>
          <a:xfrm>
            <a:off x="1097280" y="2468880"/>
            <a:ext cx="2606040" cy="4206240"/>
          </a:xfrm>
          <a:prstGeom prst="rect">
            <a:avLst/>
          </a:prstGeom>
          <a:solidFill>
            <a:srgbClr val="F8F5EC"/>
          </a:solidFill>
          <a:ln w="12700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pic>
        <p:nvPicPr>
          <p:cNvPr id="9002" name="foto_carmem"/>
          <p:cNvPicPr/>
          <p:nvPr/>
        </p:nvPicPr>
        <p:blipFill>
          <a:blip r:embed="rId3"/>
          <a:stretch>
            <a:fillRect/>
          </a:stretch>
        </p:blipFill>
        <p:spPr>
          <a:xfrm>
            <a:off x="1097280" y="2468880"/>
            <a:ext cx="2606040" cy="4206240"/>
          </a:xfrm>
          <a:prstGeom prst="rect">
            <a:avLst/>
          </a:prstGeom>
        </p:spPr>
      </p:pic>
      <p:sp>
        <p:nvSpPr>
          <p:cNvPr id="9003" name="tb9003"/>
          <p:cNvSpPr txBox="1"/>
          <p:nvPr/>
        </p:nvSpPr>
        <p:spPr>
          <a:xfrm>
            <a:off x="3977640" y="2514600"/>
            <a:ext cx="4983480" cy="5486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Carmem Cavalcante</a:t>
            </a:r>
          </a:p>
        </p:txBody>
      </p:sp>
      <p:sp>
        <p:nvSpPr>
          <p:cNvPr id="9004" name="tb9004"/>
          <p:cNvSpPr txBox="1"/>
          <p:nvPr/>
        </p:nvSpPr>
        <p:spPr>
          <a:xfrm>
            <a:off x="3977640" y="3063240"/>
            <a:ext cx="4983480" cy="7315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0" i="1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Contadora Consultiva e Consultora Tributária</a:t>
            </a:r>
          </a:p>
        </p:txBody>
      </p:sp>
      <p:sp>
        <p:nvSpPr>
          <p:cNvPr id="2" name="tb9005"/>
          <p:cNvSpPr txBox="1"/>
          <p:nvPr/>
        </p:nvSpPr>
        <p:spPr>
          <a:xfrm>
            <a:off x="3977640" y="3597442"/>
            <a:ext cx="4983480" cy="3657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50" b="1" i="0" u="none" strike="noStrike" cap="none" noProof="0" dirty="0">
                <a:solidFill>
                  <a:srgbClr val="8A8A8A"/>
                </a:solidFill>
                <a:latin typeface="Arial"/>
                <a:ea typeface="Arial"/>
                <a:cs typeface="Arial"/>
                <a:sym typeface="Arial"/>
              </a:rPr>
              <a:t>ATUAÇÃO</a:t>
            </a:r>
          </a:p>
        </p:txBody>
      </p:sp>
      <p:sp>
        <p:nvSpPr>
          <p:cNvPr id="3" name="tb9006"/>
          <p:cNvSpPr txBox="1"/>
          <p:nvPr/>
        </p:nvSpPr>
        <p:spPr>
          <a:xfrm>
            <a:off x="3977640" y="3903041"/>
            <a:ext cx="4983480" cy="1463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Conselheira no CRC/CE</a:t>
            </a: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Membra efetiva da comissão da Saúde no CRC/CE</a:t>
            </a: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Presidente da comissão do voluntariado no CRC/CE</a:t>
            </a:r>
          </a:p>
        </p:txBody>
      </p:sp>
      <p:sp>
        <p:nvSpPr>
          <p:cNvPr id="4" name="tb9007"/>
          <p:cNvSpPr txBox="1"/>
          <p:nvPr/>
        </p:nvSpPr>
        <p:spPr>
          <a:xfrm>
            <a:off x="3977640" y="6025415"/>
            <a:ext cx="4983480" cy="3657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50" b="1" i="0" u="none" strike="noStrike" cap="none" noProof="0" dirty="0">
                <a:solidFill>
                  <a:srgbClr val="8A8A8A"/>
                </a:solidFill>
                <a:latin typeface="Arial"/>
                <a:ea typeface="Arial"/>
                <a:cs typeface="Arial"/>
                <a:sym typeface="Arial"/>
              </a:rPr>
              <a:t>ESSÊNCIA</a:t>
            </a:r>
          </a:p>
        </p:txBody>
      </p:sp>
      <p:sp>
        <p:nvSpPr>
          <p:cNvPr id="9008" name="tb9008"/>
          <p:cNvSpPr txBox="1"/>
          <p:nvPr/>
        </p:nvSpPr>
        <p:spPr>
          <a:xfrm>
            <a:off x="3977640" y="6306956"/>
            <a:ext cx="4983480" cy="6400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Cristã · Católica · Mãe do Francisco Viana Arruda Júnior</a:t>
            </a:r>
          </a:p>
        </p:txBody>
      </p:sp>
      <p:sp>
        <p:nvSpPr>
          <p:cNvPr id="9011" name="tb9011"/>
          <p:cNvSpPr txBox="1"/>
          <p:nvPr/>
        </p:nvSpPr>
        <p:spPr>
          <a:xfrm>
            <a:off x="12390120" y="2514600"/>
            <a:ext cx="4983480" cy="5486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David Pinho</a:t>
            </a:r>
          </a:p>
        </p:txBody>
      </p:sp>
      <p:sp>
        <p:nvSpPr>
          <p:cNvPr id="9012" name="tb9012"/>
          <p:cNvSpPr txBox="1"/>
          <p:nvPr/>
        </p:nvSpPr>
        <p:spPr>
          <a:xfrm>
            <a:off x="12390120" y="3063240"/>
            <a:ext cx="4983480" cy="7315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pt-BR" sz="1500" b="0" i="1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Consultor Tributário - Especialista em Recuperação </a:t>
            </a:r>
            <a:r>
              <a:rPr lang="pt-BR" sz="1500" i="1" dirty="0">
                <a:solidFill>
                  <a:srgbClr val="AD8A36"/>
                </a:solidFill>
              </a:rPr>
              <a:t>de Créditos e Perito Judicial Contábil</a:t>
            </a:r>
            <a:endParaRPr lang="pt-BR" sz="1500" b="0" i="1" u="none" strike="noStrike" cap="none" noProof="0" dirty="0">
              <a:solidFill>
                <a:srgbClr val="AD8A3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3" name="tb9013"/>
          <p:cNvSpPr txBox="1"/>
          <p:nvPr/>
        </p:nvSpPr>
        <p:spPr>
          <a:xfrm>
            <a:off x="12390120" y="3886200"/>
            <a:ext cx="4983480" cy="3657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50" b="1" i="0" u="none" strike="noStrike" cap="none" noProof="0" dirty="0">
                <a:solidFill>
                  <a:srgbClr val="8A8A8A"/>
                </a:solidFill>
                <a:latin typeface="Arial"/>
                <a:ea typeface="Arial"/>
                <a:cs typeface="Arial"/>
                <a:sym typeface="Arial"/>
              </a:rPr>
              <a:t>ATUAÇÃO</a:t>
            </a:r>
          </a:p>
        </p:txBody>
      </p:sp>
      <p:sp>
        <p:nvSpPr>
          <p:cNvPr id="9014" name="tb9014"/>
          <p:cNvSpPr txBox="1"/>
          <p:nvPr/>
        </p:nvSpPr>
        <p:spPr>
          <a:xfrm>
            <a:off x="12390120" y="4251960"/>
            <a:ext cx="4983480" cy="1463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Vice-Presidente — Comissão de Estudos da Reforma Tributária (CRC-CE)</a:t>
            </a: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noProof="0" dirty="0">
                <a:solidFill>
                  <a:srgbClr val="0E2654"/>
                </a:solidFill>
              </a:rPr>
              <a:t>Membro efetivo da Comissão de Direito Contábil (OAB-CE)</a:t>
            </a:r>
            <a:endParaRPr lang="pt-BR" sz="1450" b="0" i="0" u="none" strike="noStrike" cap="none" noProof="0" dirty="0">
              <a:solidFill>
                <a:srgbClr val="0E265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Sócio Fundador — Foros Inteligência Fiscal</a:t>
            </a: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Mais de 10 anos em consultoria tributária no Brasil</a:t>
            </a:r>
          </a:p>
        </p:txBody>
      </p:sp>
      <p:sp>
        <p:nvSpPr>
          <p:cNvPr id="9015" name="tb9015"/>
          <p:cNvSpPr txBox="1"/>
          <p:nvPr/>
        </p:nvSpPr>
        <p:spPr>
          <a:xfrm>
            <a:off x="12390120" y="5760720"/>
            <a:ext cx="4983480" cy="3657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50" b="1" i="0" u="none" strike="noStrike" cap="none" noProof="0" dirty="0">
                <a:solidFill>
                  <a:srgbClr val="8A8A8A"/>
                </a:solidFill>
                <a:latin typeface="Arial"/>
                <a:ea typeface="Arial"/>
                <a:cs typeface="Arial"/>
                <a:sym typeface="Arial"/>
              </a:rPr>
              <a:t>FORMAÇÃO</a:t>
            </a:r>
          </a:p>
        </p:txBody>
      </p:sp>
      <p:sp>
        <p:nvSpPr>
          <p:cNvPr id="9016" name="tb9016"/>
          <p:cNvSpPr txBox="1"/>
          <p:nvPr/>
        </p:nvSpPr>
        <p:spPr>
          <a:xfrm>
            <a:off x="12390120" y="6126480"/>
            <a:ext cx="4983480" cy="6400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Contador (UFC) · Direito (</a:t>
            </a:r>
            <a:r>
              <a:rPr lang="pt-BR" sz="1450" noProof="0" dirty="0">
                <a:solidFill>
                  <a:srgbClr val="0E2654"/>
                </a:solidFill>
              </a:rPr>
              <a:t>Luciano Feijão</a:t>
            </a: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) · Pós em Direito e Processo Tributário (IBMEC</a:t>
            </a:r>
            <a:r>
              <a:rPr lang="pt-BR" sz="1450" dirty="0">
                <a:solidFill>
                  <a:srgbClr val="0E2654"/>
                </a:solidFill>
              </a:rPr>
              <a:t>) · MBA em Contabilidade Tributária e Inteligência Fiscal</a:t>
            </a:r>
            <a:endParaRPr lang="pt-BR" sz="1450" b="0" i="0" u="none" strike="noStrike" cap="none" noProof="0" dirty="0">
              <a:solidFill>
                <a:srgbClr val="0E265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tb9015">
            <a:extLst>
              <a:ext uri="{FF2B5EF4-FFF2-40B4-BE49-F238E27FC236}">
                <a16:creationId xmlns:a16="http://schemas.microsoft.com/office/drawing/2014/main" xmlns="" id="{AAD6CEF3-6DB1-0B89-E80F-5C5F70C0E933}"/>
              </a:ext>
            </a:extLst>
          </p:cNvPr>
          <p:cNvSpPr txBox="1"/>
          <p:nvPr/>
        </p:nvSpPr>
        <p:spPr>
          <a:xfrm>
            <a:off x="3939930" y="4938554"/>
            <a:ext cx="4983480" cy="3657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50" b="1" i="0" u="none" strike="noStrike" cap="none" noProof="0" dirty="0">
                <a:solidFill>
                  <a:srgbClr val="8A8A8A"/>
                </a:solidFill>
                <a:latin typeface="Arial"/>
                <a:ea typeface="Arial"/>
                <a:cs typeface="Arial"/>
                <a:sym typeface="Arial"/>
              </a:rPr>
              <a:t>FORMAÇÃO</a:t>
            </a:r>
          </a:p>
        </p:txBody>
      </p:sp>
      <p:sp>
        <p:nvSpPr>
          <p:cNvPr id="8" name="tb9016">
            <a:extLst>
              <a:ext uri="{FF2B5EF4-FFF2-40B4-BE49-F238E27FC236}">
                <a16:creationId xmlns:a16="http://schemas.microsoft.com/office/drawing/2014/main" xmlns="" id="{20F2ED3C-D708-DC9A-7D41-74AB40C97CE6}"/>
              </a:ext>
            </a:extLst>
          </p:cNvPr>
          <p:cNvSpPr txBox="1"/>
          <p:nvPr/>
        </p:nvSpPr>
        <p:spPr>
          <a:xfrm>
            <a:off x="3939927" y="5256185"/>
            <a:ext cx="4983480" cy="6400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Contadora · MBA em </a:t>
            </a:r>
            <a:r>
              <a:rPr lang="pt-BR" sz="1450" noProof="0" dirty="0">
                <a:solidFill>
                  <a:srgbClr val="0E2654"/>
                </a:solidFill>
              </a:rPr>
              <a:t>Gestão Empresarial – MBA em Contabilidade, Auditoria e Gestão Tributária.</a:t>
            </a:r>
            <a:endParaRPr lang="pt-BR" sz="1450" b="0" i="0" u="none" strike="noStrike" cap="none" noProof="0" dirty="0">
              <a:solidFill>
                <a:srgbClr val="0E265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026B42B9-F063-6AEC-89A2-F864383C22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1117" y="2116297"/>
            <a:ext cx="3321747" cy="498262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/>
          <p:nvPr/>
        </p:nvSpPr>
        <p:spPr>
          <a:xfrm>
            <a:off x="3712371" y="1468357"/>
            <a:ext cx="10863257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39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O que o STJ derrubou — e o que manteve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5"/>
          <p:cNvSpPr txBox="1"/>
          <p:nvPr/>
        </p:nvSpPr>
        <p:spPr>
          <a:xfrm>
            <a:off x="1634798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Derrubou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"/>
          <p:cNvSpPr txBox="1"/>
          <p:nvPr/>
        </p:nvSpPr>
        <p:spPr>
          <a:xfrm>
            <a:off x="6853971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Manteve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 txBox="1"/>
          <p:nvPr/>
        </p:nvSpPr>
        <p:spPr>
          <a:xfrm>
            <a:off x="12283698" y="5022090"/>
            <a:ext cx="45801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Excluiu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3305195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"/>
          <p:cNvSpPr txBox="1"/>
          <p:nvPr/>
        </p:nvSpPr>
        <p:spPr>
          <a:xfrm>
            <a:off x="3305195" y="3209991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✘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8524368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5"/>
          <p:cNvSpPr txBox="1"/>
          <p:nvPr/>
        </p:nvSpPr>
        <p:spPr>
          <a:xfrm>
            <a:off x="8524368" y="3095691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✔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14014253" y="3350132"/>
            <a:ext cx="1238250" cy="1238250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/>
          <p:nvPr/>
        </p:nvSpPr>
        <p:spPr>
          <a:xfrm>
            <a:off x="14014253" y="3161862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✘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9" name="tb9059"/>
          <p:cNvSpPr txBox="1"/>
          <p:nvPr/>
        </p:nvSpPr>
        <p:spPr>
          <a:xfrm>
            <a:off x="3712464" y="640080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O QUE MUDOU NA PRÁTICA</a:t>
            </a:r>
          </a:p>
        </p:txBody>
      </p:sp>
      <p:sp>
        <p:nvSpPr>
          <p:cNvPr id="9060" name="tb9060"/>
          <p:cNvSpPr txBox="1"/>
          <p:nvPr/>
        </p:nvSpPr>
        <p:spPr>
          <a:xfrm>
            <a:off x="1636776" y="5890659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A exigência de estrutura própria de internação (leitos, UTI) como condição para o benefício.</a:t>
            </a:r>
          </a:p>
        </p:txBody>
      </p:sp>
      <p:sp>
        <p:nvSpPr>
          <p:cNvPr id="9061" name="tb9061"/>
          <p:cNvSpPr txBox="1"/>
          <p:nvPr/>
        </p:nvSpPr>
        <p:spPr>
          <a:xfrm>
            <a:off x="6858000" y="5962852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São hospitalares os serviços vinculados às atividades dos hospitais, voltados à saúde.</a:t>
            </a:r>
          </a:p>
        </p:txBody>
      </p:sp>
      <p:sp>
        <p:nvSpPr>
          <p:cNvPr id="9062" name="tb9062"/>
          <p:cNvSpPr txBox="1"/>
          <p:nvPr/>
        </p:nvSpPr>
        <p:spPr>
          <a:xfrm>
            <a:off x="12280392" y="5914729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Continuam de fora as simples consultas médicas — mesmo dentro de um hospital.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96e8b6b7e2_0_0"/>
          <p:cNvSpPr txBox="1"/>
          <p:nvPr/>
        </p:nvSpPr>
        <p:spPr>
          <a:xfrm>
            <a:off x="1413465" y="5750000"/>
            <a:ext cx="16200000" cy="1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1950" b="0" i="1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O que mudou de 2021 pra cá e por que isso muda sua consultoria · Módulo 04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396e8b6b7e2_0_0"/>
          <p:cNvSpPr txBox="1"/>
          <p:nvPr/>
        </p:nvSpPr>
        <p:spPr>
          <a:xfrm>
            <a:off x="1413465" y="3200000"/>
            <a:ext cx="16200000" cy="2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pt-BR" sz="5100" b="1" i="1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Panorama Pós-2021: O Parecer PGFN 7.689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7" name="tb9067"/>
          <p:cNvSpPr txBox="1"/>
          <p:nvPr/>
        </p:nvSpPr>
        <p:spPr>
          <a:xfrm>
            <a:off x="1371600" y="1371600"/>
            <a:ext cx="3429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60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/>
          <p:nvPr/>
        </p:nvSpPr>
        <p:spPr>
          <a:xfrm>
            <a:off x="3712371" y="866775"/>
            <a:ext cx="10863257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33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O que ainda estava em aberto depois do Tema 217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5"/>
          <p:cNvSpPr txBox="1"/>
          <p:nvPr/>
        </p:nvSpPr>
        <p:spPr>
          <a:xfrm>
            <a:off x="1634798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lacuna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"/>
          <p:cNvSpPr txBox="1"/>
          <p:nvPr/>
        </p:nvSpPr>
        <p:spPr>
          <a:xfrm>
            <a:off x="6853971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Zona cinzenta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 txBox="1"/>
          <p:nvPr/>
        </p:nvSpPr>
        <p:spPr>
          <a:xfrm>
            <a:off x="12283698" y="5022090"/>
            <a:ext cx="45801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fechamento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3305195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"/>
          <p:cNvSpPr txBox="1"/>
          <p:nvPr/>
        </p:nvSpPr>
        <p:spPr>
          <a:xfrm>
            <a:off x="3305195" y="3113739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8524368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5"/>
          <p:cNvSpPr txBox="1"/>
          <p:nvPr/>
        </p:nvSpPr>
        <p:spPr>
          <a:xfrm>
            <a:off x="8524368" y="3131784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14014253" y="3350132"/>
            <a:ext cx="1238250" cy="1238250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/>
          <p:nvPr/>
        </p:nvSpPr>
        <p:spPr>
          <a:xfrm>
            <a:off x="14014253" y="3137802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8" name="tb9068"/>
          <p:cNvSpPr txBox="1"/>
          <p:nvPr/>
        </p:nvSpPr>
        <p:spPr>
          <a:xfrm>
            <a:off x="3712464" y="640080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POR QUE 2021 É UM MARCO</a:t>
            </a:r>
          </a:p>
        </p:txBody>
      </p:sp>
      <p:sp>
        <p:nvSpPr>
          <p:cNvPr id="9069" name="tb9069"/>
          <p:cNvSpPr txBox="1"/>
          <p:nvPr/>
        </p:nvSpPr>
        <p:spPr>
          <a:xfrm>
            <a:off x="1636776" y="5962846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E se a empresa presta o serviço usando estrutura de terceiro (hospital não é dela)?</a:t>
            </a:r>
          </a:p>
        </p:txBody>
      </p:sp>
      <p:sp>
        <p:nvSpPr>
          <p:cNvPr id="9070" name="tb9070"/>
          <p:cNvSpPr txBox="1"/>
          <p:nvPr/>
        </p:nvSpPr>
        <p:spPr>
          <a:xfrm>
            <a:off x="6858000" y="5842537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Durante anos, cada Delegacia e cada Vara Federal podia interpretar de um jeito.</a:t>
            </a:r>
          </a:p>
        </p:txBody>
      </p:sp>
      <p:sp>
        <p:nvSpPr>
          <p:cNvPr id="9071" name="tb9071"/>
          <p:cNvSpPr txBox="1"/>
          <p:nvPr/>
        </p:nvSpPr>
        <p:spPr>
          <a:xfrm>
            <a:off x="12280392" y="5674095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O Parecer SEI PGFN 7.689/2021/ME fechou a lacuna de forma vinculante para toda a Receita.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/>
          <p:nvPr/>
        </p:nvSpPr>
        <p:spPr>
          <a:xfrm>
            <a:off x="3712371" y="866775"/>
            <a:ext cx="10863257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33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O que é o Parecer SEI PGFN nº 7.689/2021/ME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5"/>
          <p:cNvSpPr txBox="1"/>
          <p:nvPr/>
        </p:nvSpPr>
        <p:spPr>
          <a:xfrm>
            <a:off x="1634798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Não cria direito novo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"/>
          <p:cNvSpPr txBox="1"/>
          <p:nvPr/>
        </p:nvSpPr>
        <p:spPr>
          <a:xfrm>
            <a:off x="6853971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Vincula a PGFN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 txBox="1"/>
          <p:nvPr/>
        </p:nvSpPr>
        <p:spPr>
          <a:xfrm>
            <a:off x="12283698" y="5022090"/>
            <a:ext cx="45801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Resolve a estrutura de terceiro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3305195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"/>
          <p:cNvSpPr txBox="1"/>
          <p:nvPr/>
        </p:nvSpPr>
        <p:spPr>
          <a:xfrm>
            <a:off x="3305195" y="3113739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8524368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5"/>
          <p:cNvSpPr txBox="1"/>
          <p:nvPr/>
        </p:nvSpPr>
        <p:spPr>
          <a:xfrm>
            <a:off x="8524368" y="3143816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14014253" y="3350132"/>
            <a:ext cx="1238250" cy="1238250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/>
          <p:nvPr/>
        </p:nvSpPr>
        <p:spPr>
          <a:xfrm>
            <a:off x="14014253" y="3173894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72" name="tb9072"/>
          <p:cNvSpPr txBox="1"/>
          <p:nvPr/>
        </p:nvSpPr>
        <p:spPr>
          <a:xfrm>
            <a:off x="3712464" y="640080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O DOCUMENTO EM SI</a:t>
            </a:r>
          </a:p>
        </p:txBody>
      </p:sp>
      <p:sp>
        <p:nvSpPr>
          <p:cNvPr id="9073" name="tb9073"/>
          <p:cNvSpPr txBox="1"/>
          <p:nvPr/>
        </p:nvSpPr>
        <p:spPr>
          <a:xfrm>
            <a:off x="1636776" y="6119258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Interpreta e aplica o que o STJ já decidiu no Tema 217 — não é lei nova.</a:t>
            </a:r>
          </a:p>
        </p:txBody>
      </p:sp>
      <p:sp>
        <p:nvSpPr>
          <p:cNvPr id="9074" name="tb9074"/>
          <p:cNvSpPr txBox="1"/>
          <p:nvPr/>
        </p:nvSpPr>
        <p:spPr>
          <a:xfrm>
            <a:off x="6858000" y="6059105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Orienta a Procuradoria a não recorrer de decisões que sigam o Tema 217.</a:t>
            </a:r>
          </a:p>
        </p:txBody>
      </p:sp>
      <p:sp>
        <p:nvSpPr>
          <p:cNvPr id="9075" name="tb9075"/>
          <p:cNvSpPr txBox="1"/>
          <p:nvPr/>
        </p:nvSpPr>
        <p:spPr>
          <a:xfrm>
            <a:off x="12280392" y="6023009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Reconhece que usar estrutura alheia não impede o benefício, sob condições.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96e8b6b7e2_0_0"/>
          <p:cNvSpPr txBox="1"/>
          <p:nvPr/>
        </p:nvSpPr>
        <p:spPr>
          <a:xfrm>
            <a:off x="1413465" y="5231062"/>
            <a:ext cx="162000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1800" b="0" i="1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Parecer SEI PGFN nº 7.689/2021/ME — Processo SEI nº 12883.101839/2020-15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396e8b6b7e2_0_0"/>
          <p:cNvSpPr txBox="1"/>
          <p:nvPr/>
        </p:nvSpPr>
        <p:spPr>
          <a:xfrm>
            <a:off x="1413465" y="2900000"/>
            <a:ext cx="16200000" cy="1713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pt-BR" sz="3200" b="1" i="1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“Os serviços de Home </a:t>
            </a:r>
            <a:r>
              <a:rPr lang="pt-BR" sz="3200" b="1" i="1" u="none" strike="noStrike" cap="none" noProof="0" dirty="0" err="1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Care</a:t>
            </a:r>
            <a:r>
              <a:rPr lang="pt-BR" sz="3200" b="1" i="1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 e sociedades que se utilizam da estrutura de terceiro alcançam o benefício, desde que organizadas sob a forma empresária e obedeçam as normas da Anvisa, possuindo alvará de funcionamento.”</a:t>
            </a:r>
            <a:endParaRPr lang="pt-BR" sz="32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"/>
          <p:cNvSpPr txBox="1"/>
          <p:nvPr/>
        </p:nvSpPr>
        <p:spPr>
          <a:xfrm>
            <a:off x="1922744" y="1429182"/>
            <a:ext cx="14442513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375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Antes x depois — estrutura de terceiro e Home </a:t>
            </a:r>
            <a:r>
              <a:rPr lang="pt-BR" sz="3750" b="1" i="0" u="none" strike="noStrike" cap="none" noProof="0" dirty="0" err="1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Care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76" name="tb9076"/>
          <p:cNvSpPr txBox="1"/>
          <p:nvPr/>
        </p:nvSpPr>
        <p:spPr>
          <a:xfrm>
            <a:off x="1920240" y="685800"/>
            <a:ext cx="1371600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O TRECHO QUE VOCÊ PRECISA SABER DE COR</a:t>
            </a:r>
          </a:p>
        </p:txBody>
      </p:sp>
      <p:cxnSp>
        <p:nvCxnSpPr>
          <p:cNvPr id="9077" name="line9077"/>
          <p:cNvCxnSpPr/>
          <p:nvPr/>
        </p:nvCxnSpPr>
        <p:spPr>
          <a:xfrm>
            <a:off x="1920240" y="2606040"/>
            <a:ext cx="1444752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sp>
        <p:nvSpPr>
          <p:cNvPr id="9078" name="tb9078"/>
          <p:cNvSpPr txBox="1"/>
          <p:nvPr/>
        </p:nvSpPr>
        <p:spPr>
          <a:xfrm>
            <a:off x="1920240" y="2971800"/>
            <a:ext cx="7223760" cy="502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ANTES</a:t>
            </a:r>
            <a:r>
              <a:rPr lang="pt-BR" sz="28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 (IN 1.700/2017, art. 33, §4º): estrutura de terceiro VEDADA. Home </a:t>
            </a:r>
            <a:r>
              <a:rPr lang="pt-BR" sz="2800" b="0" i="0" u="none" strike="noStrike" cap="none" noProof="0" dirty="0" err="1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care</a:t>
            </a:r>
            <a:r>
              <a:rPr lang="pt-BR" sz="28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 VEDADO. A IN restringia mais do que a lei autorizava.</a:t>
            </a:r>
          </a:p>
        </p:txBody>
      </p:sp>
      <p:sp>
        <p:nvSpPr>
          <p:cNvPr id="9079" name="tb9079"/>
          <p:cNvSpPr txBox="1"/>
          <p:nvPr/>
        </p:nvSpPr>
        <p:spPr>
          <a:xfrm>
            <a:off x="9509760" y="2971800"/>
            <a:ext cx="7223760" cy="502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DEPOIS</a:t>
            </a:r>
            <a:r>
              <a:rPr lang="pt-BR" sz="28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 (Parecer SEI 7.689/2021): estrutura de terceiro ADMITIDA. Home </a:t>
            </a:r>
            <a:r>
              <a:rPr lang="pt-BR" sz="2800" b="0" i="0" u="none" strike="noStrike" cap="none" noProof="0" dirty="0" err="1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care</a:t>
            </a:r>
            <a:r>
              <a:rPr lang="pt-BR" sz="28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 ADMITIDO. As vedações extrapolavam o Tema 217/STJ.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"/>
          <p:cNvSpPr txBox="1"/>
          <p:nvPr/>
        </p:nvSpPr>
        <p:spPr>
          <a:xfrm>
            <a:off x="1922744" y="1429182"/>
            <a:ext cx="14442513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45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Atenção — isso não é cheque em branco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0" name="tb9080"/>
          <p:cNvSpPr txBox="1"/>
          <p:nvPr/>
        </p:nvSpPr>
        <p:spPr>
          <a:xfrm>
            <a:off x="1920240" y="685800"/>
            <a:ext cx="1371600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A RESSALVA QUE O PRÓPRIO PARECER FAZ</a:t>
            </a:r>
          </a:p>
        </p:txBody>
      </p:sp>
      <p:cxnSp>
        <p:nvCxnSpPr>
          <p:cNvPr id="9081" name="line9081"/>
          <p:cNvCxnSpPr/>
          <p:nvPr/>
        </p:nvCxnSpPr>
        <p:spPr>
          <a:xfrm>
            <a:off x="1920240" y="2606040"/>
            <a:ext cx="1444752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sp>
        <p:nvSpPr>
          <p:cNvPr id="9082" name="tb9082"/>
          <p:cNvSpPr txBox="1"/>
          <p:nvPr/>
        </p:nvSpPr>
        <p:spPr>
          <a:xfrm>
            <a:off x="1920240" y="2971800"/>
            <a:ext cx="7223760" cy="502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O que o parecer alerta: a ausência de estrutura própria pode ser indício de que a sociedade não tem “elemento de empresa” de verdade — só usando roupagem societária para acessar o benefício.</a:t>
            </a:r>
          </a:p>
        </p:txBody>
      </p:sp>
      <p:sp>
        <p:nvSpPr>
          <p:cNvPr id="9083" name="tb9083"/>
          <p:cNvSpPr txBox="1"/>
          <p:nvPr/>
        </p:nvSpPr>
        <p:spPr>
          <a:xfrm>
            <a:off x="9509760" y="2971800"/>
            <a:ext cx="7223760" cy="502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O que isso significa: não basta abrir um CNPJ de sociedade empresária no papel. É preciso organização profissional real — capital, estrutura, risco.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/>
          <p:nvPr/>
        </p:nvSpPr>
        <p:spPr>
          <a:xfrm>
            <a:off x="3712371" y="1516483"/>
            <a:ext cx="10863257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33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Como as Soluções de Consulta da RFB incorporaram o Parecer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5"/>
          <p:cNvSpPr txBox="1"/>
          <p:nvPr/>
        </p:nvSpPr>
        <p:spPr>
          <a:xfrm>
            <a:off x="1634798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 DISIT/SRRF 4.030/2023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"/>
          <p:cNvSpPr txBox="1"/>
          <p:nvPr/>
        </p:nvSpPr>
        <p:spPr>
          <a:xfrm>
            <a:off x="6853971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COSIT nº 147/2023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 txBox="1"/>
          <p:nvPr/>
        </p:nvSpPr>
        <p:spPr>
          <a:xfrm>
            <a:off x="12283698" y="5022090"/>
            <a:ext cx="45801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COSIT nº 60/2025 — SLU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3305195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"/>
          <p:cNvSpPr txBox="1"/>
          <p:nvPr/>
        </p:nvSpPr>
        <p:spPr>
          <a:xfrm>
            <a:off x="3305195" y="3161865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8524368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5"/>
          <p:cNvSpPr txBox="1"/>
          <p:nvPr/>
        </p:nvSpPr>
        <p:spPr>
          <a:xfrm>
            <a:off x="8524368" y="3131784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14014253" y="3350132"/>
            <a:ext cx="1238250" cy="1238250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/>
          <p:nvPr/>
        </p:nvSpPr>
        <p:spPr>
          <a:xfrm>
            <a:off x="14014253" y="3137800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4" name="tb9084"/>
          <p:cNvSpPr txBox="1"/>
          <p:nvPr/>
        </p:nvSpPr>
        <p:spPr>
          <a:xfrm>
            <a:off x="3712464" y="640080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A RECEITA MUDA DE POSIÇÃO</a:t>
            </a:r>
          </a:p>
        </p:txBody>
      </p:sp>
      <p:sp>
        <p:nvSpPr>
          <p:cNvPr id="9085" name="tb9085"/>
          <p:cNvSpPr txBox="1"/>
          <p:nvPr/>
        </p:nvSpPr>
        <p:spPr>
          <a:xfrm>
            <a:off x="1636776" y="5902690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1ª vez que a RFB reconheceu o direito em ambiente de terceiro, a um contribuinte específico.</a:t>
            </a:r>
          </a:p>
        </p:txBody>
      </p:sp>
      <p:sp>
        <p:nvSpPr>
          <p:cNvPr id="9086" name="tb9086"/>
          <p:cNvSpPr txBox="1"/>
          <p:nvPr/>
        </p:nvSpPr>
        <p:spPr>
          <a:xfrm>
            <a:off x="6858000" y="5890659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Virou a referência mãe: consolidou os requisitos do benefício.</a:t>
            </a:r>
          </a:p>
        </p:txBody>
      </p:sp>
      <p:sp>
        <p:nvSpPr>
          <p:cNvPr id="9087" name="tb9087"/>
          <p:cNvSpPr txBox="1"/>
          <p:nvPr/>
        </p:nvSpPr>
        <p:spPr>
          <a:xfrm>
            <a:off x="12280392" y="5758315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Confirma que a Sociedade Limitada Unipessoal cumpre “sociedade empresária” se houver organização real.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8" name="tb9088"/>
          <p:cNvSpPr txBox="1"/>
          <p:nvPr/>
        </p:nvSpPr>
        <p:spPr>
          <a:xfrm>
            <a:off x="1097280" y="457200"/>
            <a:ext cx="160934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LINHA DO TEMPO CONSOLIDADA</a:t>
            </a:r>
          </a:p>
        </p:txBody>
      </p:sp>
      <p:sp>
        <p:nvSpPr>
          <p:cNvPr id="9089" name="tb9089"/>
          <p:cNvSpPr txBox="1"/>
          <p:nvPr/>
        </p:nvSpPr>
        <p:spPr>
          <a:xfrm>
            <a:off x="1097280" y="868680"/>
            <a:ext cx="16093440" cy="10058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16 anos de evolução do entendimento — de 2009 a 2025</a:t>
            </a:r>
          </a:p>
        </p:txBody>
      </p:sp>
      <p:cxnSp>
        <p:nvCxnSpPr>
          <p:cNvPr id="9090" name="line9090"/>
          <p:cNvCxnSpPr/>
          <p:nvPr/>
        </p:nvCxnSpPr>
        <p:spPr>
          <a:xfrm>
            <a:off x="1097280" y="1874520"/>
            <a:ext cx="1609344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cxnSp>
        <p:nvCxnSpPr>
          <p:cNvPr id="9115" name="line9115"/>
          <p:cNvCxnSpPr/>
          <p:nvPr/>
        </p:nvCxnSpPr>
        <p:spPr>
          <a:xfrm>
            <a:off x="2011680" y="5120640"/>
            <a:ext cx="14264640" cy="1"/>
          </a:xfrm>
          <a:prstGeom prst="line">
            <a:avLst/>
          </a:prstGeom>
          <a:ln w="38100">
            <a:solidFill>
              <a:srgbClr val="AD8A36"/>
            </a:solidFill>
          </a:ln>
        </p:spPr>
      </p:cxnSp>
      <p:sp>
        <p:nvSpPr>
          <p:cNvPr id="9116" name="ell9116"/>
          <p:cNvSpPr/>
          <p:nvPr/>
        </p:nvSpPr>
        <p:spPr>
          <a:xfrm>
            <a:off x="1892808" y="5001768"/>
            <a:ext cx="237744" cy="237744"/>
          </a:xfrm>
          <a:prstGeom prst="ellipse">
            <a:avLst/>
          </a:prstGeom>
          <a:solidFill>
            <a:srgbClr val="AD8A36"/>
          </a:solidFill>
          <a:ln>
            <a:solidFill>
              <a:srgbClr val="FFFFFF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17" name="tb9117"/>
          <p:cNvSpPr txBox="1"/>
          <p:nvPr/>
        </p:nvSpPr>
        <p:spPr>
          <a:xfrm>
            <a:off x="640080" y="4343400"/>
            <a:ext cx="274320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2009</a:t>
            </a:r>
          </a:p>
        </p:txBody>
      </p:sp>
      <p:sp>
        <p:nvSpPr>
          <p:cNvPr id="9118" name="tb9118"/>
          <p:cNvSpPr txBox="1"/>
          <p:nvPr/>
        </p:nvSpPr>
        <p:spPr>
          <a:xfrm>
            <a:off x="640080" y="3154680"/>
            <a:ext cx="2852928" cy="10972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STJ julga o REsp 1.116.399/BA — Tema 217</a:t>
            </a:r>
          </a:p>
        </p:txBody>
      </p:sp>
      <p:sp>
        <p:nvSpPr>
          <p:cNvPr id="9119" name="ell9119"/>
          <p:cNvSpPr/>
          <p:nvPr/>
        </p:nvSpPr>
        <p:spPr>
          <a:xfrm>
            <a:off x="4745736" y="5001768"/>
            <a:ext cx="237744" cy="237744"/>
          </a:xfrm>
          <a:prstGeom prst="ellipse">
            <a:avLst/>
          </a:prstGeom>
          <a:solidFill>
            <a:srgbClr val="AD8A36"/>
          </a:solidFill>
          <a:ln>
            <a:solidFill>
              <a:srgbClr val="FFFFFF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20" name="tb9120"/>
          <p:cNvSpPr txBox="1"/>
          <p:nvPr/>
        </p:nvSpPr>
        <p:spPr>
          <a:xfrm>
            <a:off x="3493008" y="5394960"/>
            <a:ext cx="274320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2012</a:t>
            </a:r>
          </a:p>
        </p:txBody>
      </p:sp>
      <p:sp>
        <p:nvSpPr>
          <p:cNvPr id="9121" name="tb9121"/>
          <p:cNvSpPr txBox="1"/>
          <p:nvPr/>
        </p:nvSpPr>
        <p:spPr>
          <a:xfrm>
            <a:off x="3493008" y="5897880"/>
            <a:ext cx="2852928" cy="10972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Nota Explicativa PGFN/CRJ 1.114 — 1ª reação do Fisco</a:t>
            </a:r>
          </a:p>
        </p:txBody>
      </p:sp>
      <p:sp>
        <p:nvSpPr>
          <p:cNvPr id="9122" name="ell9122"/>
          <p:cNvSpPr/>
          <p:nvPr/>
        </p:nvSpPr>
        <p:spPr>
          <a:xfrm>
            <a:off x="7598664" y="5001768"/>
            <a:ext cx="237744" cy="237744"/>
          </a:xfrm>
          <a:prstGeom prst="ellipse">
            <a:avLst/>
          </a:prstGeom>
          <a:solidFill>
            <a:srgbClr val="AD8A36"/>
          </a:solidFill>
          <a:ln>
            <a:solidFill>
              <a:srgbClr val="FFFFFF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23" name="tb9123"/>
          <p:cNvSpPr txBox="1"/>
          <p:nvPr/>
        </p:nvSpPr>
        <p:spPr>
          <a:xfrm>
            <a:off x="6345936" y="4343400"/>
            <a:ext cx="274320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</a:p>
        </p:txBody>
      </p:sp>
      <p:sp>
        <p:nvSpPr>
          <p:cNvPr id="9124" name="tb9124"/>
          <p:cNvSpPr txBox="1"/>
          <p:nvPr/>
        </p:nvSpPr>
        <p:spPr>
          <a:xfrm>
            <a:off x="6345936" y="3154680"/>
            <a:ext cx="2743200" cy="10972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IN RFB 1.700 amplia o rol de atividades</a:t>
            </a:r>
          </a:p>
        </p:txBody>
      </p:sp>
      <p:sp>
        <p:nvSpPr>
          <p:cNvPr id="9125" name="ell9125"/>
          <p:cNvSpPr/>
          <p:nvPr/>
        </p:nvSpPr>
        <p:spPr>
          <a:xfrm>
            <a:off x="10451592" y="5001768"/>
            <a:ext cx="237744" cy="237744"/>
          </a:xfrm>
          <a:prstGeom prst="ellipse">
            <a:avLst/>
          </a:prstGeom>
          <a:solidFill>
            <a:srgbClr val="AD8A36"/>
          </a:solidFill>
          <a:ln>
            <a:solidFill>
              <a:srgbClr val="FFFFFF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26" name="tb9126"/>
          <p:cNvSpPr txBox="1"/>
          <p:nvPr/>
        </p:nvSpPr>
        <p:spPr>
          <a:xfrm>
            <a:off x="9198864" y="5394960"/>
            <a:ext cx="274320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2021</a:t>
            </a:r>
          </a:p>
        </p:txBody>
      </p:sp>
      <p:sp>
        <p:nvSpPr>
          <p:cNvPr id="9127" name="tb9127"/>
          <p:cNvSpPr txBox="1"/>
          <p:nvPr/>
        </p:nvSpPr>
        <p:spPr>
          <a:xfrm>
            <a:off x="9198864" y="5897880"/>
            <a:ext cx="2852928" cy="10972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Parecer PGFN 7.689 — resolve estrutura de terceiro</a:t>
            </a:r>
          </a:p>
        </p:txBody>
      </p:sp>
      <p:sp>
        <p:nvSpPr>
          <p:cNvPr id="9128" name="ell9128"/>
          <p:cNvSpPr/>
          <p:nvPr/>
        </p:nvSpPr>
        <p:spPr>
          <a:xfrm>
            <a:off x="13304520" y="5001768"/>
            <a:ext cx="237744" cy="237744"/>
          </a:xfrm>
          <a:prstGeom prst="ellipse">
            <a:avLst/>
          </a:prstGeom>
          <a:solidFill>
            <a:srgbClr val="AD8A36"/>
          </a:solidFill>
          <a:ln>
            <a:solidFill>
              <a:srgbClr val="FFFFFF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29" name="tb9129"/>
          <p:cNvSpPr txBox="1"/>
          <p:nvPr/>
        </p:nvSpPr>
        <p:spPr>
          <a:xfrm>
            <a:off x="12051792" y="4343400"/>
            <a:ext cx="274320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2023</a:t>
            </a:r>
          </a:p>
        </p:txBody>
      </p:sp>
      <p:sp>
        <p:nvSpPr>
          <p:cNvPr id="9130" name="tb9130"/>
          <p:cNvSpPr txBox="1"/>
          <p:nvPr/>
        </p:nvSpPr>
        <p:spPr>
          <a:xfrm>
            <a:off x="12051792" y="3154680"/>
            <a:ext cx="2743200" cy="10972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SC 4.030 e COSIT 147 — a Receita aplica na prática</a:t>
            </a:r>
          </a:p>
        </p:txBody>
      </p:sp>
      <p:sp>
        <p:nvSpPr>
          <p:cNvPr id="9131" name="ell9131"/>
          <p:cNvSpPr/>
          <p:nvPr/>
        </p:nvSpPr>
        <p:spPr>
          <a:xfrm>
            <a:off x="16157448" y="5001768"/>
            <a:ext cx="237744" cy="237744"/>
          </a:xfrm>
          <a:prstGeom prst="ellipse">
            <a:avLst/>
          </a:prstGeom>
          <a:solidFill>
            <a:srgbClr val="AD8A36"/>
          </a:solidFill>
          <a:ln>
            <a:solidFill>
              <a:srgbClr val="FFFFFF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32" name="tb9132"/>
          <p:cNvSpPr txBox="1"/>
          <p:nvPr/>
        </p:nvSpPr>
        <p:spPr>
          <a:xfrm>
            <a:off x="14904720" y="5394960"/>
            <a:ext cx="274320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</a:p>
        </p:txBody>
      </p:sp>
      <p:sp>
        <p:nvSpPr>
          <p:cNvPr id="9133" name="tb9133"/>
          <p:cNvSpPr txBox="1"/>
          <p:nvPr/>
        </p:nvSpPr>
        <p:spPr>
          <a:xfrm>
            <a:off x="14590059" y="5897880"/>
            <a:ext cx="3057861" cy="10972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COSIT 60 — reconhece a SLU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96e8b6b7e2_0_0"/>
          <p:cNvSpPr txBox="1"/>
          <p:nvPr/>
        </p:nvSpPr>
        <p:spPr>
          <a:xfrm>
            <a:off x="1413465" y="5750000"/>
            <a:ext cx="16200000" cy="1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1950" b="0" i="1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O que os tribunais vêm decidindo — e como a Receita fiscaliza hoje · Módulo 05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396e8b6b7e2_0_0"/>
          <p:cNvSpPr txBox="1"/>
          <p:nvPr/>
        </p:nvSpPr>
        <p:spPr>
          <a:xfrm>
            <a:off x="1413465" y="3200000"/>
            <a:ext cx="16200000" cy="2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pt-BR" sz="5100" b="1" i="1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Jurisprudência e Fiscalização em 2026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1" name="tb9091"/>
          <p:cNvSpPr txBox="1"/>
          <p:nvPr/>
        </p:nvSpPr>
        <p:spPr>
          <a:xfrm>
            <a:off x="1371600" y="1371600"/>
            <a:ext cx="3429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60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9" name="tb9009"/>
          <p:cNvSpPr txBox="1"/>
          <p:nvPr/>
        </p:nvSpPr>
        <p:spPr>
          <a:xfrm>
            <a:off x="1097280" y="868680"/>
            <a:ext cx="16093440" cy="10058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Trilha do treinamento </a:t>
            </a:r>
          </a:p>
        </p:txBody>
      </p:sp>
      <p:cxnSp>
        <p:nvCxnSpPr>
          <p:cNvPr id="9010" name="line9010"/>
          <p:cNvCxnSpPr/>
          <p:nvPr/>
        </p:nvCxnSpPr>
        <p:spPr>
          <a:xfrm>
            <a:off x="1097280" y="1874520"/>
            <a:ext cx="1609344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sp>
        <p:nvSpPr>
          <p:cNvPr id="9018" name="rect9018"/>
          <p:cNvSpPr/>
          <p:nvPr/>
        </p:nvSpPr>
        <p:spPr>
          <a:xfrm>
            <a:off x="1097280" y="2331720"/>
            <a:ext cx="5212080" cy="2148840"/>
          </a:xfrm>
          <a:prstGeom prst="rect">
            <a:avLst/>
          </a:prstGeom>
          <a:solidFill>
            <a:srgbClr val="0E2654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019" name="tb9019"/>
          <p:cNvSpPr txBox="1"/>
          <p:nvPr/>
        </p:nvSpPr>
        <p:spPr>
          <a:xfrm>
            <a:off x="1325880" y="2496312"/>
            <a:ext cx="1097280" cy="6400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0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id="9020" name="tb9020"/>
          <p:cNvSpPr txBox="1"/>
          <p:nvPr/>
        </p:nvSpPr>
        <p:spPr>
          <a:xfrm>
            <a:off x="1325880" y="3200400"/>
            <a:ext cx="4754880" cy="5486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 noProof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Fundamentos Legais</a:t>
            </a:r>
          </a:p>
        </p:txBody>
      </p:sp>
      <p:sp>
        <p:nvSpPr>
          <p:cNvPr id="9021" name="tb9021"/>
          <p:cNvSpPr txBox="1"/>
          <p:nvPr/>
        </p:nvSpPr>
        <p:spPr>
          <a:xfrm>
            <a:off x="1325880" y="3749040"/>
            <a:ext cx="4754880" cy="5486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0" i="0" u="none" strike="noStrike" cap="none" noProof="0" dirty="0">
                <a:solidFill>
                  <a:srgbClr val="C7D0E3"/>
                </a:solidFill>
                <a:latin typeface="Arial"/>
                <a:ea typeface="Arial"/>
                <a:cs typeface="Arial"/>
                <a:sym typeface="Arial"/>
              </a:rPr>
              <a:t>Lei 9.249/95</a:t>
            </a:r>
          </a:p>
        </p:txBody>
      </p:sp>
      <p:sp>
        <p:nvSpPr>
          <p:cNvPr id="9022" name="rect9022"/>
          <p:cNvSpPr/>
          <p:nvPr/>
        </p:nvSpPr>
        <p:spPr>
          <a:xfrm>
            <a:off x="6629400" y="2331720"/>
            <a:ext cx="5212080" cy="2148840"/>
          </a:xfrm>
          <a:prstGeom prst="rect">
            <a:avLst/>
          </a:prstGeom>
          <a:solidFill>
            <a:srgbClr val="0E2654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023" name="tb9023"/>
          <p:cNvSpPr txBox="1"/>
          <p:nvPr/>
        </p:nvSpPr>
        <p:spPr>
          <a:xfrm>
            <a:off x="6858000" y="2496312"/>
            <a:ext cx="1097280" cy="6400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0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sp>
        <p:nvSpPr>
          <p:cNvPr id="9024" name="tb9024"/>
          <p:cNvSpPr txBox="1"/>
          <p:nvPr/>
        </p:nvSpPr>
        <p:spPr>
          <a:xfrm>
            <a:off x="6858000" y="3200400"/>
            <a:ext cx="4754880" cy="5486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 noProof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Regulamentação</a:t>
            </a:r>
          </a:p>
        </p:txBody>
      </p:sp>
      <p:sp>
        <p:nvSpPr>
          <p:cNvPr id="9025" name="tb9025"/>
          <p:cNvSpPr txBox="1"/>
          <p:nvPr/>
        </p:nvSpPr>
        <p:spPr>
          <a:xfrm>
            <a:off x="6858000" y="3749040"/>
            <a:ext cx="4754880" cy="5486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0" i="0" u="none" strike="noStrike" cap="none" noProof="0" dirty="0">
                <a:solidFill>
                  <a:srgbClr val="C7D0E3"/>
                </a:solidFill>
                <a:latin typeface="Arial"/>
                <a:ea typeface="Arial"/>
                <a:cs typeface="Arial"/>
                <a:sym typeface="Arial"/>
              </a:rPr>
              <a:t>Instruções Normativas</a:t>
            </a:r>
          </a:p>
        </p:txBody>
      </p:sp>
      <p:sp>
        <p:nvSpPr>
          <p:cNvPr id="9026" name="rect9026"/>
          <p:cNvSpPr/>
          <p:nvPr/>
        </p:nvSpPr>
        <p:spPr>
          <a:xfrm>
            <a:off x="12161520" y="2331720"/>
            <a:ext cx="5212080" cy="2148840"/>
          </a:xfrm>
          <a:prstGeom prst="rect">
            <a:avLst/>
          </a:prstGeom>
          <a:solidFill>
            <a:srgbClr val="0E2654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027" name="tb9027"/>
          <p:cNvSpPr txBox="1"/>
          <p:nvPr/>
        </p:nvSpPr>
        <p:spPr>
          <a:xfrm>
            <a:off x="12390120" y="2496312"/>
            <a:ext cx="1097280" cy="6400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0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  <p:sp>
        <p:nvSpPr>
          <p:cNvPr id="9028" name="tb9028"/>
          <p:cNvSpPr txBox="1"/>
          <p:nvPr/>
        </p:nvSpPr>
        <p:spPr>
          <a:xfrm>
            <a:off x="12390120" y="3200400"/>
            <a:ext cx="4754880" cy="5486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 noProof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 Virada</a:t>
            </a:r>
          </a:p>
        </p:txBody>
      </p:sp>
      <p:sp>
        <p:nvSpPr>
          <p:cNvPr id="9029" name="tb9029"/>
          <p:cNvSpPr txBox="1"/>
          <p:nvPr/>
        </p:nvSpPr>
        <p:spPr>
          <a:xfrm>
            <a:off x="12390120" y="3749040"/>
            <a:ext cx="4754880" cy="5486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0" i="0" u="none" strike="noStrike" cap="none" noProof="0" dirty="0">
                <a:solidFill>
                  <a:srgbClr val="C7D0E3"/>
                </a:solidFill>
                <a:latin typeface="Arial"/>
                <a:ea typeface="Arial"/>
                <a:cs typeface="Arial"/>
                <a:sym typeface="Arial"/>
              </a:rPr>
              <a:t>Tema 217 STJ</a:t>
            </a:r>
          </a:p>
        </p:txBody>
      </p:sp>
      <p:sp>
        <p:nvSpPr>
          <p:cNvPr id="9030" name="rect9030"/>
          <p:cNvSpPr/>
          <p:nvPr/>
        </p:nvSpPr>
        <p:spPr>
          <a:xfrm>
            <a:off x="1097280" y="4620120"/>
            <a:ext cx="5212080" cy="2148840"/>
          </a:xfrm>
          <a:prstGeom prst="rect">
            <a:avLst/>
          </a:prstGeom>
          <a:solidFill>
            <a:srgbClr val="0E2654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031" name="tb9031"/>
          <p:cNvSpPr txBox="1"/>
          <p:nvPr/>
        </p:nvSpPr>
        <p:spPr>
          <a:xfrm>
            <a:off x="1325880" y="4965192"/>
            <a:ext cx="1097280" cy="6400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0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</a:p>
        </p:txBody>
      </p:sp>
      <p:sp>
        <p:nvSpPr>
          <p:cNvPr id="9032" name="tb9032"/>
          <p:cNvSpPr txBox="1"/>
          <p:nvPr/>
        </p:nvSpPr>
        <p:spPr>
          <a:xfrm>
            <a:off x="1325880" y="5669280"/>
            <a:ext cx="4754880" cy="5486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 noProof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Pós-2021</a:t>
            </a:r>
          </a:p>
        </p:txBody>
      </p:sp>
      <p:sp>
        <p:nvSpPr>
          <p:cNvPr id="9033" name="tb9033"/>
          <p:cNvSpPr txBox="1"/>
          <p:nvPr/>
        </p:nvSpPr>
        <p:spPr>
          <a:xfrm>
            <a:off x="1325880" y="6217920"/>
            <a:ext cx="4754880" cy="5486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0" i="0" u="none" strike="noStrike" cap="none" noProof="0" dirty="0">
                <a:solidFill>
                  <a:srgbClr val="C7D0E3"/>
                </a:solidFill>
                <a:latin typeface="Arial"/>
                <a:ea typeface="Arial"/>
                <a:cs typeface="Arial"/>
                <a:sym typeface="Arial"/>
              </a:rPr>
              <a:t>Parecer PGFN 7.689</a:t>
            </a:r>
          </a:p>
        </p:txBody>
      </p:sp>
      <p:sp>
        <p:nvSpPr>
          <p:cNvPr id="9034" name="rect9034"/>
          <p:cNvSpPr/>
          <p:nvPr/>
        </p:nvSpPr>
        <p:spPr>
          <a:xfrm>
            <a:off x="6629400" y="4620120"/>
            <a:ext cx="5212080" cy="2148840"/>
          </a:xfrm>
          <a:prstGeom prst="rect">
            <a:avLst/>
          </a:prstGeom>
          <a:solidFill>
            <a:srgbClr val="0E2654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035" name="tb9035"/>
          <p:cNvSpPr txBox="1"/>
          <p:nvPr/>
        </p:nvSpPr>
        <p:spPr>
          <a:xfrm>
            <a:off x="6858000" y="4965192"/>
            <a:ext cx="1097280" cy="6400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0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</a:p>
        </p:txBody>
      </p:sp>
      <p:sp>
        <p:nvSpPr>
          <p:cNvPr id="9036" name="tb9036"/>
          <p:cNvSpPr txBox="1"/>
          <p:nvPr/>
        </p:nvSpPr>
        <p:spPr>
          <a:xfrm>
            <a:off x="6858000" y="5669280"/>
            <a:ext cx="4754880" cy="5486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 noProof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Jurisprudência</a:t>
            </a:r>
          </a:p>
        </p:txBody>
      </p:sp>
      <p:sp>
        <p:nvSpPr>
          <p:cNvPr id="9037" name="tb9037"/>
          <p:cNvSpPr txBox="1"/>
          <p:nvPr/>
        </p:nvSpPr>
        <p:spPr>
          <a:xfrm>
            <a:off x="6858000" y="6217920"/>
            <a:ext cx="4754880" cy="5486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0" i="0" u="none" strike="noStrike" cap="none" noProof="0" dirty="0">
                <a:solidFill>
                  <a:srgbClr val="C7D0E3"/>
                </a:solidFill>
                <a:latin typeface="Arial"/>
                <a:ea typeface="Arial"/>
                <a:cs typeface="Arial"/>
                <a:sym typeface="Arial"/>
              </a:rPr>
              <a:t>e fiscalização 2026</a:t>
            </a:r>
          </a:p>
        </p:txBody>
      </p:sp>
      <p:sp>
        <p:nvSpPr>
          <p:cNvPr id="9038" name="rect9038"/>
          <p:cNvSpPr/>
          <p:nvPr/>
        </p:nvSpPr>
        <p:spPr>
          <a:xfrm>
            <a:off x="12161520" y="4632156"/>
            <a:ext cx="5212080" cy="2148840"/>
          </a:xfrm>
          <a:prstGeom prst="rect">
            <a:avLst/>
          </a:prstGeom>
          <a:solidFill>
            <a:srgbClr val="0E2654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039" name="tb9039"/>
          <p:cNvSpPr txBox="1"/>
          <p:nvPr/>
        </p:nvSpPr>
        <p:spPr>
          <a:xfrm>
            <a:off x="12390120" y="4965192"/>
            <a:ext cx="1097280" cy="6400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0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</a:p>
        </p:txBody>
      </p:sp>
      <p:sp>
        <p:nvSpPr>
          <p:cNvPr id="9040" name="tb9040"/>
          <p:cNvSpPr txBox="1"/>
          <p:nvPr/>
        </p:nvSpPr>
        <p:spPr>
          <a:xfrm>
            <a:off x="12390120" y="5669280"/>
            <a:ext cx="4754880" cy="5486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 noProof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Reforma</a:t>
            </a:r>
          </a:p>
        </p:txBody>
      </p:sp>
      <p:sp>
        <p:nvSpPr>
          <p:cNvPr id="9041" name="tb9041"/>
          <p:cNvSpPr txBox="1"/>
          <p:nvPr/>
        </p:nvSpPr>
        <p:spPr>
          <a:xfrm>
            <a:off x="12390120" y="6217920"/>
            <a:ext cx="4754880" cy="5486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0" i="0" u="none" strike="noStrike" cap="none" noProof="0" dirty="0">
                <a:solidFill>
                  <a:srgbClr val="C7D0E3"/>
                </a:solidFill>
                <a:latin typeface="Arial"/>
                <a:ea typeface="Arial"/>
                <a:cs typeface="Arial"/>
                <a:sym typeface="Arial"/>
              </a:rPr>
              <a:t>Tributária</a:t>
            </a:r>
          </a:p>
        </p:txBody>
      </p:sp>
      <p:sp>
        <p:nvSpPr>
          <p:cNvPr id="9042" name="rect9042"/>
          <p:cNvSpPr/>
          <p:nvPr/>
        </p:nvSpPr>
        <p:spPr>
          <a:xfrm>
            <a:off x="1097280" y="7004776"/>
            <a:ext cx="5212080" cy="2148840"/>
          </a:xfrm>
          <a:prstGeom prst="rect">
            <a:avLst/>
          </a:prstGeom>
          <a:solidFill>
            <a:srgbClr val="0E2654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043" name="tb9043"/>
          <p:cNvSpPr txBox="1"/>
          <p:nvPr/>
        </p:nvSpPr>
        <p:spPr>
          <a:xfrm>
            <a:off x="1325880" y="7434072"/>
            <a:ext cx="1097280" cy="6400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0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</a:p>
        </p:txBody>
      </p:sp>
      <p:sp>
        <p:nvSpPr>
          <p:cNvPr id="9044" name="tb9044"/>
          <p:cNvSpPr txBox="1"/>
          <p:nvPr/>
        </p:nvSpPr>
        <p:spPr>
          <a:xfrm>
            <a:off x="1325880" y="8138160"/>
            <a:ext cx="4754880" cy="5486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 noProof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Riscos e caminhos</a:t>
            </a:r>
          </a:p>
        </p:txBody>
      </p:sp>
      <p:sp>
        <p:nvSpPr>
          <p:cNvPr id="9045" name="tb9045"/>
          <p:cNvSpPr txBox="1"/>
          <p:nvPr/>
        </p:nvSpPr>
        <p:spPr>
          <a:xfrm>
            <a:off x="1325880" y="8686800"/>
            <a:ext cx="4754880" cy="5486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0" i="0" u="none" strike="noStrike" cap="none" noProof="0" dirty="0">
                <a:solidFill>
                  <a:srgbClr val="C7D0E3"/>
                </a:solidFill>
                <a:latin typeface="Arial"/>
                <a:ea typeface="Arial"/>
                <a:cs typeface="Arial"/>
                <a:sym typeface="Arial"/>
              </a:rPr>
              <a:t>Administrativo x Judicial</a:t>
            </a:r>
          </a:p>
        </p:txBody>
      </p:sp>
      <p:sp>
        <p:nvSpPr>
          <p:cNvPr id="9046" name="rect9046"/>
          <p:cNvSpPr/>
          <p:nvPr/>
        </p:nvSpPr>
        <p:spPr>
          <a:xfrm>
            <a:off x="6629400" y="7028846"/>
            <a:ext cx="5212080" cy="2148840"/>
          </a:xfrm>
          <a:prstGeom prst="rect">
            <a:avLst/>
          </a:prstGeom>
          <a:solidFill>
            <a:srgbClr val="AD8A36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047" name="tb9047"/>
          <p:cNvSpPr txBox="1"/>
          <p:nvPr/>
        </p:nvSpPr>
        <p:spPr>
          <a:xfrm>
            <a:off x="6858000" y="7434072"/>
            <a:ext cx="1097280" cy="6400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</a:p>
        </p:txBody>
      </p:sp>
      <p:sp>
        <p:nvSpPr>
          <p:cNvPr id="9048" name="tb9048"/>
          <p:cNvSpPr txBox="1"/>
          <p:nvPr/>
        </p:nvSpPr>
        <p:spPr>
          <a:xfrm>
            <a:off x="6858000" y="8138160"/>
            <a:ext cx="4754880" cy="5486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 noProof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Mão na massa</a:t>
            </a:r>
          </a:p>
        </p:txBody>
      </p:sp>
      <p:sp>
        <p:nvSpPr>
          <p:cNvPr id="9049" name="tb9049"/>
          <p:cNvSpPr txBox="1"/>
          <p:nvPr/>
        </p:nvSpPr>
        <p:spPr>
          <a:xfrm>
            <a:off x="6858000" y="8686800"/>
            <a:ext cx="4754880" cy="5486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Operacional + case real</a:t>
            </a:r>
          </a:p>
        </p:txBody>
      </p:sp>
      <p:sp>
        <p:nvSpPr>
          <p:cNvPr id="9050" name="rect9050"/>
          <p:cNvSpPr/>
          <p:nvPr/>
        </p:nvSpPr>
        <p:spPr>
          <a:xfrm>
            <a:off x="12161520" y="7004779"/>
            <a:ext cx="5212080" cy="2148840"/>
          </a:xfrm>
          <a:prstGeom prst="rect">
            <a:avLst/>
          </a:prstGeom>
          <a:solidFill>
            <a:srgbClr val="0E2654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051" name="tb9051"/>
          <p:cNvSpPr txBox="1"/>
          <p:nvPr/>
        </p:nvSpPr>
        <p:spPr>
          <a:xfrm>
            <a:off x="12390120" y="7434072"/>
            <a:ext cx="1097280" cy="6400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0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</a:p>
        </p:txBody>
      </p:sp>
      <p:sp>
        <p:nvSpPr>
          <p:cNvPr id="9052" name="tb9052"/>
          <p:cNvSpPr txBox="1"/>
          <p:nvPr/>
        </p:nvSpPr>
        <p:spPr>
          <a:xfrm>
            <a:off x="12390120" y="8138160"/>
            <a:ext cx="4754880" cy="5486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 noProof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Bônus</a:t>
            </a:r>
          </a:p>
        </p:txBody>
      </p:sp>
      <p:sp>
        <p:nvSpPr>
          <p:cNvPr id="9053" name="tb9053"/>
          <p:cNvSpPr txBox="1"/>
          <p:nvPr/>
        </p:nvSpPr>
        <p:spPr>
          <a:xfrm>
            <a:off x="12390120" y="8686800"/>
            <a:ext cx="4754880" cy="5486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0" i="0" u="none" strike="noStrike" cap="none" noProof="0" dirty="0">
                <a:solidFill>
                  <a:srgbClr val="C7D0E3"/>
                </a:solidFill>
                <a:latin typeface="Arial"/>
                <a:ea typeface="Arial"/>
                <a:cs typeface="Arial"/>
                <a:sym typeface="Arial"/>
              </a:rPr>
              <a:t>Casos-limite e mitos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/>
          <p:nvPr/>
        </p:nvSpPr>
        <p:spPr>
          <a:xfrm>
            <a:off x="3712371" y="1624770"/>
            <a:ext cx="10863257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33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Decisões favoráveis — o padrão que se repete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5"/>
          <p:cNvSpPr txBox="1"/>
          <p:nvPr/>
        </p:nvSpPr>
        <p:spPr>
          <a:xfrm>
            <a:off x="1634798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Aplicação consistente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"/>
          <p:cNvSpPr txBox="1"/>
          <p:nvPr/>
        </p:nvSpPr>
        <p:spPr>
          <a:xfrm>
            <a:off x="6853971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Sem obrigatoriedade de local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 txBox="1"/>
          <p:nvPr/>
        </p:nvSpPr>
        <p:spPr>
          <a:xfrm>
            <a:off x="12283698" y="5022090"/>
            <a:ext cx="45801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Exceção mantida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3305195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"/>
          <p:cNvSpPr txBox="1"/>
          <p:nvPr/>
        </p:nvSpPr>
        <p:spPr>
          <a:xfrm>
            <a:off x="3305195" y="3113739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8524368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5"/>
          <p:cNvSpPr txBox="1"/>
          <p:nvPr/>
        </p:nvSpPr>
        <p:spPr>
          <a:xfrm>
            <a:off x="8524368" y="3107720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14014253" y="3350132"/>
            <a:ext cx="1238250" cy="1238250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/>
          <p:nvPr/>
        </p:nvSpPr>
        <p:spPr>
          <a:xfrm>
            <a:off x="14014253" y="3137798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2" name="tb9092"/>
          <p:cNvSpPr txBox="1"/>
          <p:nvPr/>
        </p:nvSpPr>
        <p:spPr>
          <a:xfrm>
            <a:off x="3712464" y="640080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O PADRÃO NOS TRIBUNAIS REGIONAIS FEDERAIS</a:t>
            </a:r>
          </a:p>
        </p:txBody>
      </p:sp>
      <p:sp>
        <p:nvSpPr>
          <p:cNvPr id="9093" name="tb9093"/>
          <p:cNvSpPr txBox="1"/>
          <p:nvPr/>
        </p:nvSpPr>
        <p:spPr>
          <a:xfrm>
            <a:off x="1636776" y="5794406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TRFs aplicam o Tema 217 para quem comprova sociedade empresária + normas Anvisa.</a:t>
            </a:r>
          </a:p>
        </p:txBody>
      </p:sp>
      <p:sp>
        <p:nvSpPr>
          <p:cNvPr id="9094" name="tb9094"/>
          <p:cNvSpPr txBox="1"/>
          <p:nvPr/>
        </p:nvSpPr>
        <p:spPr>
          <a:xfrm>
            <a:off x="6858000" y="5986912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Os serviços podem ser prestados dentro do hospital de terceiros, comprovando as normas da </a:t>
            </a:r>
            <a:r>
              <a:rPr lang="pt-BR" sz="1875" b="0" i="0" u="none" strike="noStrike" cap="none" noProof="0" dirty="0" err="1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anvisa</a:t>
            </a: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sp>
        <p:nvSpPr>
          <p:cNvPr id="9095" name="tb9095"/>
          <p:cNvSpPr txBox="1"/>
          <p:nvPr/>
        </p:nvSpPr>
        <p:spPr>
          <a:xfrm>
            <a:off x="12280392" y="5734243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Ficam de fora apenas as simples consultas médicas — mesmo dentro de hospital.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96e8b6b7e2_0_0"/>
          <p:cNvSpPr txBox="1"/>
          <p:nvPr/>
        </p:nvSpPr>
        <p:spPr>
          <a:xfrm>
            <a:off x="1413465" y="5171792"/>
            <a:ext cx="162000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1800" b="0" i="1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Sentença, 27ª Vara Federal do Rio de Janeiro — Processo nº 5050934-38.2019.4.02.5101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396e8b6b7e2_0_0"/>
          <p:cNvSpPr txBox="1"/>
          <p:nvPr/>
        </p:nvSpPr>
        <p:spPr>
          <a:xfrm>
            <a:off x="470647" y="2900000"/>
            <a:ext cx="17142818" cy="1713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pt-BR" sz="3200" b="1" i="1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“Não é o fato de os serviços de anestesiologia serem prestados em estabelecimentos de terceiros que desnatura a sua natureza de serviços hospitalares [...] independe se o serviço é prestado dentro de estabelecimento próprio.”</a:t>
            </a:r>
            <a:endParaRPr lang="pt-BR" sz="32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"/>
          <p:cNvSpPr txBox="1"/>
          <p:nvPr/>
        </p:nvSpPr>
        <p:spPr>
          <a:xfrm>
            <a:off x="1922744" y="1429182"/>
            <a:ext cx="14442513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375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Decisões restritivas — onde as empresas perdem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6" name="tb9096"/>
          <p:cNvSpPr txBox="1"/>
          <p:nvPr/>
        </p:nvSpPr>
        <p:spPr>
          <a:xfrm>
            <a:off x="1920240" y="685800"/>
            <a:ext cx="1371600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NEM TUDO É VITÓRIA GARANTIDA</a:t>
            </a:r>
          </a:p>
        </p:txBody>
      </p:sp>
      <p:cxnSp>
        <p:nvCxnSpPr>
          <p:cNvPr id="9097" name="line9097"/>
          <p:cNvCxnSpPr/>
          <p:nvPr/>
        </p:nvCxnSpPr>
        <p:spPr>
          <a:xfrm>
            <a:off x="1920240" y="2606040"/>
            <a:ext cx="1444752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sp>
        <p:nvSpPr>
          <p:cNvPr id="9098" name="tb9098"/>
          <p:cNvSpPr txBox="1"/>
          <p:nvPr/>
        </p:nvSpPr>
        <p:spPr>
          <a:xfrm>
            <a:off x="1920240" y="2971800"/>
            <a:ext cx="7223760" cy="502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“Sociedade empresária descaracterizada”: TRF-4 negou o benefício quando a sociedade limitada só instrumentalizava profissão intelectual, sem elemento de empresa real.</a:t>
            </a:r>
          </a:p>
        </p:txBody>
      </p:sp>
      <p:sp>
        <p:nvSpPr>
          <p:cNvPr id="9099" name="tb9099"/>
          <p:cNvSpPr txBox="1"/>
          <p:nvPr/>
        </p:nvSpPr>
        <p:spPr>
          <a:xfrm>
            <a:off x="9509760" y="2971800"/>
            <a:ext cx="7223760" cy="502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Contrato social não basta: o tribunal foi claro — a informação no contrato social não é suficiente, por si só, para caracterizar sociedade empresária.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/>
          <p:nvPr/>
        </p:nvSpPr>
        <p:spPr>
          <a:xfrm>
            <a:off x="3712371" y="1636801"/>
            <a:ext cx="10863257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33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De “o direito existe?” para “os documentos provam?”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5"/>
          <p:cNvSpPr txBox="1"/>
          <p:nvPr/>
        </p:nvSpPr>
        <p:spPr>
          <a:xfrm>
            <a:off x="1634798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Contratos genéricos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"/>
          <p:cNvSpPr txBox="1"/>
          <p:nvPr/>
        </p:nvSpPr>
        <p:spPr>
          <a:xfrm>
            <a:off x="6853971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Notas fiscais vagas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 txBox="1"/>
          <p:nvPr/>
        </p:nvSpPr>
        <p:spPr>
          <a:xfrm>
            <a:off x="12283698" y="5022090"/>
            <a:ext cx="45801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Alvará incompatível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3305195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"/>
          <p:cNvSpPr txBox="1"/>
          <p:nvPr/>
        </p:nvSpPr>
        <p:spPr>
          <a:xfrm>
            <a:off x="3305195" y="3077645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8524368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5"/>
          <p:cNvSpPr txBox="1"/>
          <p:nvPr/>
        </p:nvSpPr>
        <p:spPr>
          <a:xfrm>
            <a:off x="8524368" y="3119752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14014253" y="3350132"/>
            <a:ext cx="1238250" cy="1238250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/>
          <p:nvPr/>
        </p:nvSpPr>
        <p:spPr>
          <a:xfrm>
            <a:off x="14014253" y="3125770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0" name="tb9100"/>
          <p:cNvSpPr txBox="1"/>
          <p:nvPr/>
        </p:nvSpPr>
        <p:spPr>
          <a:xfrm>
            <a:off x="3712464" y="640080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O QUE MUDOU — A DISCUSSÃO HOJE É OUTRA</a:t>
            </a:r>
          </a:p>
        </p:txBody>
      </p:sp>
      <p:sp>
        <p:nvSpPr>
          <p:cNvPr id="9101" name="tb9101"/>
          <p:cNvSpPr txBox="1"/>
          <p:nvPr/>
        </p:nvSpPr>
        <p:spPr>
          <a:xfrm>
            <a:off x="1636776" y="5782378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Documentos que não especificam claramente a natureza do serviço prestado.</a:t>
            </a:r>
          </a:p>
        </p:txBody>
      </p:sp>
      <p:sp>
        <p:nvSpPr>
          <p:cNvPr id="9102" name="tb9102"/>
          <p:cNvSpPr txBox="1"/>
          <p:nvPr/>
        </p:nvSpPr>
        <p:spPr>
          <a:xfrm>
            <a:off x="6858000" y="5794406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Descrição como “serviços médicos”, sem identificar o procedimento específico.</a:t>
            </a:r>
          </a:p>
        </p:txBody>
      </p:sp>
      <p:sp>
        <p:nvSpPr>
          <p:cNvPr id="9103" name="tb9103"/>
          <p:cNvSpPr txBox="1"/>
          <p:nvPr/>
        </p:nvSpPr>
        <p:spPr>
          <a:xfrm>
            <a:off x="12280392" y="5686119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Ausência de alvará sanitário compatível com a atividade declarada.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4" name="tb9104"/>
          <p:cNvSpPr txBox="1"/>
          <p:nvPr/>
        </p:nvSpPr>
        <p:spPr>
          <a:xfrm>
            <a:off x="1097280" y="457200"/>
            <a:ext cx="160934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FISCALIZAÇÃO EM 2026 — O QUE MUDOU NA PRÁTICA</a:t>
            </a:r>
          </a:p>
        </p:txBody>
      </p:sp>
      <p:sp>
        <p:nvSpPr>
          <p:cNvPr id="9105" name="tb9105"/>
          <p:cNvSpPr txBox="1"/>
          <p:nvPr/>
        </p:nvSpPr>
        <p:spPr>
          <a:xfrm>
            <a:off x="1097280" y="868680"/>
            <a:ext cx="16093440" cy="10058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O cruzamento de dados ficou automático</a:t>
            </a:r>
          </a:p>
        </p:txBody>
      </p:sp>
      <p:cxnSp>
        <p:nvCxnSpPr>
          <p:cNvPr id="9106" name="line9106"/>
          <p:cNvCxnSpPr/>
          <p:nvPr/>
        </p:nvCxnSpPr>
        <p:spPr>
          <a:xfrm>
            <a:off x="1097280" y="1874520"/>
            <a:ext cx="1609344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sp>
        <p:nvSpPr>
          <p:cNvPr id="9134" name="rect9134"/>
          <p:cNvSpPr/>
          <p:nvPr/>
        </p:nvSpPr>
        <p:spPr>
          <a:xfrm>
            <a:off x="1097280" y="2423160"/>
            <a:ext cx="146304" cy="146304"/>
          </a:xfrm>
          <a:prstGeom prst="rect">
            <a:avLst/>
          </a:prstGeom>
          <a:solidFill>
            <a:srgbClr val="AD8A36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35" name="tb9135"/>
          <p:cNvSpPr txBox="1"/>
          <p:nvPr/>
        </p:nvSpPr>
        <p:spPr>
          <a:xfrm>
            <a:off x="1508760" y="2331720"/>
            <a:ext cx="16429616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Com o Portal Nacional da NFS-e operacional em 2026, o cruzamento entre a NF e o CNAE passou a ser em tempo real;</a:t>
            </a:r>
          </a:p>
        </p:txBody>
      </p:sp>
      <p:sp>
        <p:nvSpPr>
          <p:cNvPr id="9136" name="rect9136"/>
          <p:cNvSpPr/>
          <p:nvPr/>
        </p:nvSpPr>
        <p:spPr>
          <a:xfrm>
            <a:off x="1097280" y="3291840"/>
            <a:ext cx="146304" cy="146304"/>
          </a:xfrm>
          <a:prstGeom prst="rect">
            <a:avLst/>
          </a:prstGeom>
          <a:solidFill>
            <a:srgbClr val="AD8A36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37" name="tb9137"/>
          <p:cNvSpPr txBox="1"/>
          <p:nvPr/>
        </p:nvSpPr>
        <p:spPr>
          <a:xfrm>
            <a:off x="1508760" y="3200400"/>
            <a:ext cx="1499616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Clínicas que faturam “serviços médicos” de forma genérica ficam muito mais expostas a questionamento;</a:t>
            </a:r>
          </a:p>
        </p:txBody>
      </p:sp>
      <p:sp>
        <p:nvSpPr>
          <p:cNvPr id="9138" name="rect9138"/>
          <p:cNvSpPr/>
          <p:nvPr/>
        </p:nvSpPr>
        <p:spPr>
          <a:xfrm>
            <a:off x="1097280" y="4160520"/>
            <a:ext cx="146304" cy="146304"/>
          </a:xfrm>
          <a:prstGeom prst="rect">
            <a:avLst/>
          </a:prstGeom>
          <a:solidFill>
            <a:srgbClr val="AD8A36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39" name="tb9139"/>
          <p:cNvSpPr txBox="1"/>
          <p:nvPr/>
        </p:nvSpPr>
        <p:spPr>
          <a:xfrm>
            <a:off x="1508760" y="4069080"/>
            <a:ext cx="1499616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A partir de abril de 2026, multas por irregularidades na emissão de notas ficaram mais rigorosas.</a:t>
            </a:r>
          </a:p>
        </p:txBody>
      </p:sp>
      <p:sp>
        <p:nvSpPr>
          <p:cNvPr id="9140" name="rect9140"/>
          <p:cNvSpPr/>
          <p:nvPr/>
        </p:nvSpPr>
        <p:spPr>
          <a:xfrm>
            <a:off x="1097280" y="5074920"/>
            <a:ext cx="16093440" cy="822960"/>
          </a:xfrm>
          <a:prstGeom prst="rect">
            <a:avLst/>
          </a:prstGeom>
          <a:solidFill>
            <a:srgbClr val="0E2654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41" name="tb9141"/>
          <p:cNvSpPr txBox="1"/>
          <p:nvPr/>
        </p:nvSpPr>
        <p:spPr>
          <a:xfrm>
            <a:off x="1508760" y="5308899"/>
            <a:ext cx="15544800" cy="8229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Recomendação prática: reveja com o cliente a descrição usada nas notas fiscais AGORA.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7" name="tb9107"/>
          <p:cNvSpPr txBox="1"/>
          <p:nvPr/>
        </p:nvSpPr>
        <p:spPr>
          <a:xfrm>
            <a:off x="1097280" y="457200"/>
            <a:ext cx="160934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CHECKLIST RÁPIDO</a:t>
            </a:r>
          </a:p>
        </p:txBody>
      </p:sp>
      <p:sp>
        <p:nvSpPr>
          <p:cNvPr id="9108" name="tb9108"/>
          <p:cNvSpPr txBox="1"/>
          <p:nvPr/>
        </p:nvSpPr>
        <p:spPr>
          <a:xfrm>
            <a:off x="1097280" y="868680"/>
            <a:ext cx="16093440" cy="10058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Onde as empresas mais erram — visão geral</a:t>
            </a:r>
          </a:p>
        </p:txBody>
      </p:sp>
      <p:cxnSp>
        <p:nvCxnSpPr>
          <p:cNvPr id="9109" name="line9109"/>
          <p:cNvCxnSpPr/>
          <p:nvPr/>
        </p:nvCxnSpPr>
        <p:spPr>
          <a:xfrm>
            <a:off x="1097280" y="1874520"/>
            <a:ext cx="1609344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sp>
        <p:nvSpPr>
          <p:cNvPr id="9142" name="rect9142"/>
          <p:cNvSpPr/>
          <p:nvPr/>
        </p:nvSpPr>
        <p:spPr>
          <a:xfrm>
            <a:off x="1097280" y="2286000"/>
            <a:ext cx="5303520" cy="777240"/>
          </a:xfrm>
          <a:prstGeom prst="rect">
            <a:avLst/>
          </a:prstGeom>
          <a:solidFill>
            <a:srgbClr val="0E2654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43" name="tb9143"/>
          <p:cNvSpPr txBox="1"/>
          <p:nvPr/>
        </p:nvSpPr>
        <p:spPr>
          <a:xfrm>
            <a:off x="1325880" y="2541494"/>
            <a:ext cx="484632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1" i="0" u="none" strike="noStrike" cap="none" noProof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Ponto de atenção</a:t>
            </a:r>
          </a:p>
        </p:txBody>
      </p:sp>
      <p:sp>
        <p:nvSpPr>
          <p:cNvPr id="9144" name="rect9144"/>
          <p:cNvSpPr/>
          <p:nvPr/>
        </p:nvSpPr>
        <p:spPr>
          <a:xfrm>
            <a:off x="6400800" y="2286000"/>
            <a:ext cx="6035040" cy="777240"/>
          </a:xfrm>
          <a:prstGeom prst="rect">
            <a:avLst/>
          </a:prstGeom>
          <a:solidFill>
            <a:srgbClr val="0E2654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45" name="tb9145"/>
          <p:cNvSpPr txBox="1"/>
          <p:nvPr/>
        </p:nvSpPr>
        <p:spPr>
          <a:xfrm>
            <a:off x="6629400" y="2541494"/>
            <a:ext cx="557784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1" i="0" u="none" strike="noStrike" cap="none" noProof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Erro comum</a:t>
            </a:r>
          </a:p>
        </p:txBody>
      </p:sp>
      <p:sp>
        <p:nvSpPr>
          <p:cNvPr id="9146" name="rect9146"/>
          <p:cNvSpPr/>
          <p:nvPr/>
        </p:nvSpPr>
        <p:spPr>
          <a:xfrm>
            <a:off x="12435840" y="2286000"/>
            <a:ext cx="4754880" cy="777240"/>
          </a:xfrm>
          <a:prstGeom prst="rect">
            <a:avLst/>
          </a:prstGeom>
          <a:solidFill>
            <a:srgbClr val="0E2654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47" name="tb9147"/>
          <p:cNvSpPr txBox="1"/>
          <p:nvPr/>
        </p:nvSpPr>
        <p:spPr>
          <a:xfrm>
            <a:off x="12664440" y="2541494"/>
            <a:ext cx="429768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1" i="0" u="none" strike="noStrike" cap="none" noProof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Consequência</a:t>
            </a:r>
          </a:p>
        </p:txBody>
      </p:sp>
      <p:sp>
        <p:nvSpPr>
          <p:cNvPr id="9148" name="rect9148"/>
          <p:cNvSpPr/>
          <p:nvPr/>
        </p:nvSpPr>
        <p:spPr>
          <a:xfrm>
            <a:off x="1097280" y="3063240"/>
            <a:ext cx="5303520" cy="777240"/>
          </a:xfrm>
          <a:prstGeom prst="rect">
            <a:avLst/>
          </a:prstGeom>
          <a:solidFill>
            <a:srgbClr val="FFFFFF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49" name="tb9149"/>
          <p:cNvSpPr txBox="1"/>
          <p:nvPr/>
        </p:nvSpPr>
        <p:spPr>
          <a:xfrm>
            <a:off x="1325880" y="3302598"/>
            <a:ext cx="484632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Tipo societário</a:t>
            </a:r>
          </a:p>
        </p:txBody>
      </p:sp>
      <p:sp>
        <p:nvSpPr>
          <p:cNvPr id="9150" name="rect9150"/>
          <p:cNvSpPr/>
          <p:nvPr/>
        </p:nvSpPr>
        <p:spPr>
          <a:xfrm>
            <a:off x="6400800" y="3063240"/>
            <a:ext cx="6035040" cy="777240"/>
          </a:xfrm>
          <a:prstGeom prst="rect">
            <a:avLst/>
          </a:prstGeom>
          <a:solidFill>
            <a:srgbClr val="FFFFFF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51" name="tb9151"/>
          <p:cNvSpPr txBox="1"/>
          <p:nvPr/>
        </p:nvSpPr>
        <p:spPr>
          <a:xfrm>
            <a:off x="6629400" y="3302598"/>
            <a:ext cx="557784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Contrato social “de fachada” sem atividade real</a:t>
            </a:r>
          </a:p>
        </p:txBody>
      </p:sp>
      <p:sp>
        <p:nvSpPr>
          <p:cNvPr id="9152" name="rect9152"/>
          <p:cNvSpPr/>
          <p:nvPr/>
        </p:nvSpPr>
        <p:spPr>
          <a:xfrm>
            <a:off x="12435840" y="3063240"/>
            <a:ext cx="4754880" cy="777240"/>
          </a:xfrm>
          <a:prstGeom prst="rect">
            <a:avLst/>
          </a:prstGeom>
          <a:solidFill>
            <a:srgbClr val="FFFFFF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53" name="tb9153"/>
          <p:cNvSpPr txBox="1"/>
          <p:nvPr/>
        </p:nvSpPr>
        <p:spPr>
          <a:xfrm>
            <a:off x="12664440" y="3286462"/>
            <a:ext cx="429768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Descaracterização da sociedade empresária</a:t>
            </a:r>
          </a:p>
        </p:txBody>
      </p:sp>
      <p:sp>
        <p:nvSpPr>
          <p:cNvPr id="9154" name="rect9154"/>
          <p:cNvSpPr/>
          <p:nvPr/>
        </p:nvSpPr>
        <p:spPr>
          <a:xfrm>
            <a:off x="1097280" y="3840480"/>
            <a:ext cx="5303520" cy="777240"/>
          </a:xfrm>
          <a:prstGeom prst="rect">
            <a:avLst/>
          </a:prstGeom>
          <a:solidFill>
            <a:srgbClr val="F8F5EC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55" name="tb9155"/>
          <p:cNvSpPr txBox="1"/>
          <p:nvPr/>
        </p:nvSpPr>
        <p:spPr>
          <a:xfrm>
            <a:off x="1325880" y="4079838"/>
            <a:ext cx="484632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Nota fiscal</a:t>
            </a:r>
          </a:p>
        </p:txBody>
      </p:sp>
      <p:sp>
        <p:nvSpPr>
          <p:cNvPr id="9156" name="rect9156"/>
          <p:cNvSpPr/>
          <p:nvPr/>
        </p:nvSpPr>
        <p:spPr>
          <a:xfrm>
            <a:off x="6400800" y="3840480"/>
            <a:ext cx="6035040" cy="777240"/>
          </a:xfrm>
          <a:prstGeom prst="rect">
            <a:avLst/>
          </a:prstGeom>
          <a:solidFill>
            <a:srgbClr val="F8F5EC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57" name="tb9157"/>
          <p:cNvSpPr txBox="1"/>
          <p:nvPr/>
        </p:nvSpPr>
        <p:spPr>
          <a:xfrm>
            <a:off x="6629400" y="4063702"/>
            <a:ext cx="557784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Descrição genérica (“serviços médicos”)</a:t>
            </a:r>
          </a:p>
        </p:txBody>
      </p:sp>
      <p:sp>
        <p:nvSpPr>
          <p:cNvPr id="9158" name="rect9158"/>
          <p:cNvSpPr/>
          <p:nvPr/>
        </p:nvSpPr>
        <p:spPr>
          <a:xfrm>
            <a:off x="12435840" y="3840480"/>
            <a:ext cx="4754880" cy="777240"/>
          </a:xfrm>
          <a:prstGeom prst="rect">
            <a:avLst/>
          </a:prstGeom>
          <a:solidFill>
            <a:srgbClr val="F8F5EC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59" name="tb9159"/>
          <p:cNvSpPr txBox="1"/>
          <p:nvPr/>
        </p:nvSpPr>
        <p:spPr>
          <a:xfrm>
            <a:off x="12664440" y="4044876"/>
            <a:ext cx="429768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Exposição a questionamento e autuação</a:t>
            </a:r>
          </a:p>
        </p:txBody>
      </p:sp>
      <p:sp>
        <p:nvSpPr>
          <p:cNvPr id="9160" name="rect9160"/>
          <p:cNvSpPr/>
          <p:nvPr/>
        </p:nvSpPr>
        <p:spPr>
          <a:xfrm>
            <a:off x="1097280" y="4617720"/>
            <a:ext cx="5303520" cy="777240"/>
          </a:xfrm>
          <a:prstGeom prst="rect">
            <a:avLst/>
          </a:prstGeom>
          <a:solidFill>
            <a:srgbClr val="FFFFFF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61" name="tb9161"/>
          <p:cNvSpPr txBox="1"/>
          <p:nvPr/>
        </p:nvSpPr>
        <p:spPr>
          <a:xfrm>
            <a:off x="1325880" y="4881283"/>
            <a:ext cx="484632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Alvará sanitário</a:t>
            </a:r>
          </a:p>
        </p:txBody>
      </p:sp>
      <p:sp>
        <p:nvSpPr>
          <p:cNvPr id="9162" name="rect9162"/>
          <p:cNvSpPr/>
          <p:nvPr/>
        </p:nvSpPr>
        <p:spPr>
          <a:xfrm>
            <a:off x="6400800" y="4617720"/>
            <a:ext cx="6035040" cy="777240"/>
          </a:xfrm>
          <a:prstGeom prst="rect">
            <a:avLst/>
          </a:prstGeom>
          <a:solidFill>
            <a:srgbClr val="FFFFFF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63" name="tb9163"/>
          <p:cNvSpPr txBox="1"/>
          <p:nvPr/>
        </p:nvSpPr>
        <p:spPr>
          <a:xfrm>
            <a:off x="6629400" y="4873215"/>
            <a:ext cx="557784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Vencido, incompatível ou inexistente</a:t>
            </a:r>
          </a:p>
        </p:txBody>
      </p:sp>
      <p:sp>
        <p:nvSpPr>
          <p:cNvPr id="9164" name="rect9164"/>
          <p:cNvSpPr/>
          <p:nvPr/>
        </p:nvSpPr>
        <p:spPr>
          <a:xfrm>
            <a:off x="12435840" y="4617720"/>
            <a:ext cx="4754880" cy="777240"/>
          </a:xfrm>
          <a:prstGeom prst="rect">
            <a:avLst/>
          </a:prstGeom>
          <a:solidFill>
            <a:srgbClr val="FFFFFF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65" name="tb9165"/>
          <p:cNvSpPr txBox="1"/>
          <p:nvPr/>
        </p:nvSpPr>
        <p:spPr>
          <a:xfrm>
            <a:off x="12664440" y="4846321"/>
            <a:ext cx="429768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Perda do requisito da Anvisa</a:t>
            </a:r>
          </a:p>
        </p:txBody>
      </p:sp>
      <p:sp>
        <p:nvSpPr>
          <p:cNvPr id="9166" name="rect9166"/>
          <p:cNvSpPr/>
          <p:nvPr/>
        </p:nvSpPr>
        <p:spPr>
          <a:xfrm>
            <a:off x="1097280" y="5394960"/>
            <a:ext cx="5303520" cy="777240"/>
          </a:xfrm>
          <a:prstGeom prst="rect">
            <a:avLst/>
          </a:prstGeom>
          <a:solidFill>
            <a:srgbClr val="F8F5EC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67" name="tb9167"/>
          <p:cNvSpPr txBox="1"/>
          <p:nvPr/>
        </p:nvSpPr>
        <p:spPr>
          <a:xfrm>
            <a:off x="1325880" y="5623560"/>
            <a:ext cx="484632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Segregação de receita</a:t>
            </a:r>
          </a:p>
        </p:txBody>
      </p:sp>
      <p:sp>
        <p:nvSpPr>
          <p:cNvPr id="9168" name="rect9168"/>
          <p:cNvSpPr/>
          <p:nvPr/>
        </p:nvSpPr>
        <p:spPr>
          <a:xfrm>
            <a:off x="6400800" y="5394960"/>
            <a:ext cx="6035040" cy="777240"/>
          </a:xfrm>
          <a:prstGeom prst="rect">
            <a:avLst/>
          </a:prstGeom>
          <a:solidFill>
            <a:srgbClr val="F8F5EC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69" name="tb9169"/>
          <p:cNvSpPr txBox="1"/>
          <p:nvPr/>
        </p:nvSpPr>
        <p:spPr>
          <a:xfrm>
            <a:off x="6629400" y="5618182"/>
            <a:ext cx="557784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Não separar consulta de serviço hospitalar</a:t>
            </a:r>
          </a:p>
        </p:txBody>
      </p:sp>
      <p:sp>
        <p:nvSpPr>
          <p:cNvPr id="9170" name="rect9170"/>
          <p:cNvSpPr/>
          <p:nvPr/>
        </p:nvSpPr>
        <p:spPr>
          <a:xfrm>
            <a:off x="12435840" y="5394960"/>
            <a:ext cx="4754880" cy="777240"/>
          </a:xfrm>
          <a:prstGeom prst="rect">
            <a:avLst/>
          </a:prstGeom>
          <a:solidFill>
            <a:srgbClr val="F8F5EC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71" name="tb9171"/>
          <p:cNvSpPr txBox="1"/>
          <p:nvPr/>
        </p:nvSpPr>
        <p:spPr>
          <a:xfrm>
            <a:off x="12664440" y="5615492"/>
            <a:ext cx="429768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Aplicação de 32% sobre tudo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96e8b6b7e2_0_0"/>
          <p:cNvSpPr txBox="1"/>
          <p:nvPr/>
        </p:nvSpPr>
        <p:spPr>
          <a:xfrm>
            <a:off x="1413465" y="5750000"/>
            <a:ext cx="16200000" cy="1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1950" b="0" i="1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Separando o que é discussão de consumo do que é discussão de lucro · Módulo 06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396e8b6b7e2_0_0"/>
          <p:cNvSpPr txBox="1"/>
          <p:nvPr/>
        </p:nvSpPr>
        <p:spPr>
          <a:xfrm>
            <a:off x="1413465" y="3200000"/>
            <a:ext cx="16200000" cy="2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pt-BR" sz="5100" b="1" i="1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Reforma Tributária e o que muda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0" name="tb9110"/>
          <p:cNvSpPr txBox="1"/>
          <p:nvPr/>
        </p:nvSpPr>
        <p:spPr>
          <a:xfrm>
            <a:off x="1371600" y="1371600"/>
            <a:ext cx="3429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60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96e8b6b7e2_0_0"/>
          <p:cNvSpPr txBox="1"/>
          <p:nvPr/>
        </p:nvSpPr>
        <p:spPr>
          <a:xfrm>
            <a:off x="1413465" y="4593388"/>
            <a:ext cx="162000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1800" b="0" i="1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Síntese com base na EC 132/2023 e LC 214/2025 · A equiparação hospitalar continua 100% válida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396e8b6b7e2_0_0"/>
          <p:cNvSpPr txBox="1"/>
          <p:nvPr/>
        </p:nvSpPr>
        <p:spPr>
          <a:xfrm>
            <a:off x="881544" y="2913447"/>
            <a:ext cx="16524911" cy="999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pt-BR" sz="2800" b="1" i="1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“A EC 132/2023 e a LC 214/2025 são reformas do consumo. O IRPJ e a CSLL não foram alterados. Os artigos 15 e 20 da Lei 9.249/95 estão intactos. O Tema 217 do STJ não foi revisado.”</a:t>
            </a:r>
            <a:endParaRPr lang="pt-BR" sz="28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"/>
          <p:cNvSpPr txBox="1"/>
          <p:nvPr/>
        </p:nvSpPr>
        <p:spPr>
          <a:xfrm>
            <a:off x="1922744" y="1429182"/>
            <a:ext cx="14442513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375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Duas frentes que coexistem e precisam ser lidas juntas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1" name="tb9111"/>
          <p:cNvSpPr txBox="1"/>
          <p:nvPr/>
        </p:nvSpPr>
        <p:spPr>
          <a:xfrm>
            <a:off x="1920240" y="685800"/>
            <a:ext cx="1371600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MAS O CONTEXTO AO REDOR MUDOU</a:t>
            </a:r>
          </a:p>
        </p:txBody>
      </p:sp>
      <p:cxnSp>
        <p:nvCxnSpPr>
          <p:cNvPr id="9112" name="line9112"/>
          <p:cNvCxnSpPr/>
          <p:nvPr/>
        </p:nvCxnSpPr>
        <p:spPr>
          <a:xfrm>
            <a:off x="1920240" y="2606040"/>
            <a:ext cx="1444752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sp>
        <p:nvSpPr>
          <p:cNvPr id="9113" name="tb9113"/>
          <p:cNvSpPr txBox="1"/>
          <p:nvPr/>
        </p:nvSpPr>
        <p:spPr>
          <a:xfrm>
            <a:off x="1920240" y="2971800"/>
            <a:ext cx="7223760" cy="502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Equiparação hospitalar: atua sobre a apuração de IRPJ e CSLL no Lucro Presumido. Continua sendo sua ferramenta de redução de carga direta.</a:t>
            </a:r>
          </a:p>
        </p:txBody>
      </p:sp>
      <p:sp>
        <p:nvSpPr>
          <p:cNvPr id="9114" name="tb9114"/>
          <p:cNvSpPr txBox="1"/>
          <p:nvPr/>
        </p:nvSpPr>
        <p:spPr>
          <a:xfrm>
            <a:off x="9509760" y="2971800"/>
            <a:ext cx="7223760" cy="502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IBS/CBS (Reforma): incide sobre o consumo. O setor de saúde ganhou redução de cerca de 60% na alíquota padrão do IVA Dual.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96e8b6b7e2_0_0"/>
          <p:cNvSpPr txBox="1"/>
          <p:nvPr/>
        </p:nvSpPr>
        <p:spPr>
          <a:xfrm>
            <a:off x="1413465" y="5750000"/>
            <a:ext cx="16200000" cy="1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1950" b="0" i="1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Via administrativa ou via judicial — como decidir com o cliente · Módulo 07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396e8b6b7e2_0_0"/>
          <p:cNvSpPr txBox="1"/>
          <p:nvPr/>
        </p:nvSpPr>
        <p:spPr>
          <a:xfrm>
            <a:off x="1413465" y="3200000"/>
            <a:ext cx="16200000" cy="2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pt-BR" sz="4200" b="1" i="1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Riscos, Oportunidades e o Caminho a Seguir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9" name="tb9119"/>
          <p:cNvSpPr txBox="1"/>
          <p:nvPr/>
        </p:nvSpPr>
        <p:spPr>
          <a:xfrm>
            <a:off x="1371600" y="1371600"/>
            <a:ext cx="3429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60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" name="tb9011"/>
          <p:cNvSpPr txBox="1"/>
          <p:nvPr/>
        </p:nvSpPr>
        <p:spPr>
          <a:xfrm>
            <a:off x="1097280" y="457200"/>
            <a:ext cx="160934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OBJETIVO DESTE WORKSHOP</a:t>
            </a:r>
          </a:p>
        </p:txBody>
      </p:sp>
      <p:sp>
        <p:nvSpPr>
          <p:cNvPr id="9012" name="tb9012"/>
          <p:cNvSpPr txBox="1"/>
          <p:nvPr/>
        </p:nvSpPr>
        <p:spPr>
          <a:xfrm>
            <a:off x="1097280" y="868680"/>
            <a:ext cx="16093440" cy="10058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O que vocês vão conseguir fazer ao final</a:t>
            </a:r>
          </a:p>
        </p:txBody>
      </p:sp>
      <p:cxnSp>
        <p:nvCxnSpPr>
          <p:cNvPr id="9013" name="line9013"/>
          <p:cNvCxnSpPr/>
          <p:nvPr/>
        </p:nvCxnSpPr>
        <p:spPr>
          <a:xfrm>
            <a:off x="1097280" y="1874520"/>
            <a:ext cx="1609344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sp>
        <p:nvSpPr>
          <p:cNvPr id="9054" name="rect9054"/>
          <p:cNvSpPr/>
          <p:nvPr/>
        </p:nvSpPr>
        <p:spPr>
          <a:xfrm>
            <a:off x="1097280" y="2286000"/>
            <a:ext cx="384048" cy="384048"/>
          </a:xfrm>
          <a:prstGeom prst="rect">
            <a:avLst/>
          </a:prstGeom>
          <a:solidFill>
            <a:srgbClr val="AD8A36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055" name="tb9055"/>
          <p:cNvSpPr txBox="1"/>
          <p:nvPr/>
        </p:nvSpPr>
        <p:spPr>
          <a:xfrm>
            <a:off x="1097280" y="2286000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b="1" i="0" u="none" strike="noStrike" cap="none" noProof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id="9056" name="tb9056"/>
          <p:cNvSpPr txBox="1"/>
          <p:nvPr/>
        </p:nvSpPr>
        <p:spPr>
          <a:xfrm>
            <a:off x="1691640" y="2240280"/>
            <a:ext cx="1517904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Identificar, em qualquer cliente da área da Saúde, se ele tem direito a reduzir a presunção de IRPJ de 32% para 8% e de CSLL de 32% para 12%;</a:t>
            </a:r>
          </a:p>
        </p:txBody>
      </p:sp>
      <p:sp>
        <p:nvSpPr>
          <p:cNvPr id="9057" name="rect9057"/>
          <p:cNvSpPr/>
          <p:nvPr/>
        </p:nvSpPr>
        <p:spPr>
          <a:xfrm>
            <a:off x="1097280" y="3127248"/>
            <a:ext cx="384048" cy="384048"/>
          </a:xfrm>
          <a:prstGeom prst="rect">
            <a:avLst/>
          </a:prstGeom>
          <a:solidFill>
            <a:srgbClr val="AD8A36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058" name="tb9058"/>
          <p:cNvSpPr txBox="1"/>
          <p:nvPr/>
        </p:nvSpPr>
        <p:spPr>
          <a:xfrm>
            <a:off x="1097280" y="3127248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b="1" i="0" u="none" strike="noStrike" cap="none" noProof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sp>
        <p:nvSpPr>
          <p:cNvPr id="9059" name="tb9059"/>
          <p:cNvSpPr txBox="1"/>
          <p:nvPr/>
        </p:nvSpPr>
        <p:spPr>
          <a:xfrm>
            <a:off x="1691640" y="3081528"/>
            <a:ext cx="1517904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Explicar ao cliente — com segurança técnica — por que esse direito existe e o que a legislação, a Receita e o Judiciário dizem sobre ele;</a:t>
            </a:r>
          </a:p>
        </p:txBody>
      </p:sp>
      <p:sp>
        <p:nvSpPr>
          <p:cNvPr id="9060" name="rect9060"/>
          <p:cNvSpPr/>
          <p:nvPr/>
        </p:nvSpPr>
        <p:spPr>
          <a:xfrm>
            <a:off x="1097280" y="3968496"/>
            <a:ext cx="384048" cy="384048"/>
          </a:xfrm>
          <a:prstGeom prst="rect">
            <a:avLst/>
          </a:prstGeom>
          <a:solidFill>
            <a:srgbClr val="AD8A36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061" name="tb9061"/>
          <p:cNvSpPr txBox="1"/>
          <p:nvPr/>
        </p:nvSpPr>
        <p:spPr>
          <a:xfrm>
            <a:off x="1097280" y="3968496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b="1" i="0" u="none" strike="noStrike" cap="none" noProof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  <p:sp>
        <p:nvSpPr>
          <p:cNvPr id="9062" name="tb9062"/>
          <p:cNvSpPr txBox="1"/>
          <p:nvPr/>
        </p:nvSpPr>
        <p:spPr>
          <a:xfrm>
            <a:off x="1691640" y="3922776"/>
            <a:ext cx="1517904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Reconhecer quando a estrutura de terceiros não impede o benefício — e quando ela pode ser questionada;</a:t>
            </a:r>
          </a:p>
        </p:txBody>
      </p:sp>
      <p:sp>
        <p:nvSpPr>
          <p:cNvPr id="9063" name="rect9063"/>
          <p:cNvSpPr/>
          <p:nvPr/>
        </p:nvSpPr>
        <p:spPr>
          <a:xfrm>
            <a:off x="1097280" y="4809744"/>
            <a:ext cx="384048" cy="384048"/>
          </a:xfrm>
          <a:prstGeom prst="rect">
            <a:avLst/>
          </a:prstGeom>
          <a:solidFill>
            <a:srgbClr val="AD8A36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064" name="tb9064"/>
          <p:cNvSpPr txBox="1"/>
          <p:nvPr/>
        </p:nvSpPr>
        <p:spPr>
          <a:xfrm>
            <a:off x="1097280" y="4809744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b="1" i="0" u="none" strike="noStrike" cap="none" noProof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</a:p>
        </p:txBody>
      </p:sp>
      <p:sp>
        <p:nvSpPr>
          <p:cNvPr id="9065" name="tb9065"/>
          <p:cNvSpPr txBox="1"/>
          <p:nvPr/>
        </p:nvSpPr>
        <p:spPr>
          <a:xfrm>
            <a:off x="1691640" y="4764024"/>
            <a:ext cx="1517904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Levantar se a empresa tem valores dos últimos 5 anos para recuperar, e organizar a documentação para comprovar isso;</a:t>
            </a:r>
          </a:p>
        </p:txBody>
      </p:sp>
      <p:sp>
        <p:nvSpPr>
          <p:cNvPr id="9066" name="rect9066"/>
          <p:cNvSpPr/>
          <p:nvPr/>
        </p:nvSpPr>
        <p:spPr>
          <a:xfrm>
            <a:off x="1097280" y="5650992"/>
            <a:ext cx="384048" cy="384048"/>
          </a:xfrm>
          <a:prstGeom prst="rect">
            <a:avLst/>
          </a:prstGeom>
          <a:solidFill>
            <a:srgbClr val="AD8A36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067" name="tb9067"/>
          <p:cNvSpPr txBox="1"/>
          <p:nvPr/>
        </p:nvSpPr>
        <p:spPr>
          <a:xfrm>
            <a:off x="1097280" y="5650992"/>
            <a:ext cx="384048" cy="38404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b="1" i="0" u="none" strike="noStrike" cap="none" noProof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</a:p>
        </p:txBody>
      </p:sp>
      <p:sp>
        <p:nvSpPr>
          <p:cNvPr id="9068" name="tb9068"/>
          <p:cNvSpPr txBox="1"/>
          <p:nvPr/>
        </p:nvSpPr>
        <p:spPr>
          <a:xfrm>
            <a:off x="1691640" y="5605272"/>
            <a:ext cx="1517904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Decidir, com critério, entre buscar o ajuste pela via administrativa ou pela via judicial.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/>
          <p:nvPr/>
        </p:nvSpPr>
        <p:spPr>
          <a:xfrm>
            <a:off x="3712371" y="1480388"/>
            <a:ext cx="10863257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33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Fisco, contribuinte e Judiciário — os três personagens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5"/>
          <p:cNvSpPr txBox="1"/>
          <p:nvPr/>
        </p:nvSpPr>
        <p:spPr>
          <a:xfrm>
            <a:off x="1634798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Fisco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"/>
          <p:cNvSpPr txBox="1"/>
          <p:nvPr/>
        </p:nvSpPr>
        <p:spPr>
          <a:xfrm>
            <a:off x="6853971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contribuinte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 txBox="1"/>
          <p:nvPr/>
        </p:nvSpPr>
        <p:spPr>
          <a:xfrm>
            <a:off x="12283698" y="5022090"/>
            <a:ext cx="45801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Judiciário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3305195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"/>
          <p:cNvSpPr txBox="1"/>
          <p:nvPr/>
        </p:nvSpPr>
        <p:spPr>
          <a:xfrm>
            <a:off x="3305195" y="3113739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8524368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5"/>
          <p:cNvSpPr txBox="1"/>
          <p:nvPr/>
        </p:nvSpPr>
        <p:spPr>
          <a:xfrm>
            <a:off x="8524368" y="3119754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14014253" y="3350132"/>
            <a:ext cx="1238250" cy="1238250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/>
          <p:nvPr/>
        </p:nvSpPr>
        <p:spPr>
          <a:xfrm>
            <a:off x="14014253" y="3137799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20" name="tb9120"/>
          <p:cNvSpPr txBox="1"/>
          <p:nvPr/>
        </p:nvSpPr>
        <p:spPr>
          <a:xfrm>
            <a:off x="3712464" y="640080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O TABULEIRO DA DECISÃO</a:t>
            </a:r>
          </a:p>
        </p:txBody>
      </p:sp>
      <p:sp>
        <p:nvSpPr>
          <p:cNvPr id="9121" name="tb9121"/>
          <p:cNvSpPr txBox="1"/>
          <p:nvPr/>
        </p:nvSpPr>
        <p:spPr>
          <a:xfrm>
            <a:off x="1636776" y="5698156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Sempre buscará restringir os direitos dos contribuintes — é papel institucional, não má vontade.</a:t>
            </a:r>
          </a:p>
        </p:txBody>
      </p:sp>
      <p:sp>
        <p:nvSpPr>
          <p:cNvPr id="9122" name="tb9122"/>
          <p:cNvSpPr txBox="1"/>
          <p:nvPr/>
        </p:nvSpPr>
        <p:spPr>
          <a:xfrm>
            <a:off x="6858000" y="5722214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Busca reduzir a carga tributária dentro da legalidade, com base em tese pacificada.</a:t>
            </a:r>
          </a:p>
        </p:txBody>
      </p:sp>
      <p:sp>
        <p:nvSpPr>
          <p:cNvPr id="9123" name="tb9123"/>
          <p:cNvSpPr txBox="1"/>
          <p:nvPr/>
        </p:nvSpPr>
        <p:spPr>
          <a:xfrm>
            <a:off x="12280392" y="5674098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Resguarda os direitos previstos em lei quando há divergência de interpretação.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"/>
          <p:cNvSpPr txBox="1"/>
          <p:nvPr/>
        </p:nvSpPr>
        <p:spPr>
          <a:xfrm>
            <a:off x="1922744" y="1429182"/>
            <a:ext cx="14442513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45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Via administrativa x via judicial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24" name="tb9124"/>
          <p:cNvSpPr txBox="1"/>
          <p:nvPr/>
        </p:nvSpPr>
        <p:spPr>
          <a:xfrm>
            <a:off x="1920240" y="685800"/>
            <a:ext cx="1371600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OS DOIS CAMINHOS POSSÍVEIS</a:t>
            </a:r>
          </a:p>
        </p:txBody>
      </p:sp>
      <p:cxnSp>
        <p:nvCxnSpPr>
          <p:cNvPr id="9125" name="line9125"/>
          <p:cNvCxnSpPr/>
          <p:nvPr/>
        </p:nvCxnSpPr>
        <p:spPr>
          <a:xfrm>
            <a:off x="1920240" y="2606040"/>
            <a:ext cx="1444752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sp>
        <p:nvSpPr>
          <p:cNvPr id="9126" name="tb9126"/>
          <p:cNvSpPr txBox="1"/>
          <p:nvPr/>
        </p:nvSpPr>
        <p:spPr>
          <a:xfrm>
            <a:off x="1920240" y="2971800"/>
            <a:ext cx="7223760" cy="502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OPÇÃO 1 — Administrativa: risco de fiscalização e autuação; oportunidade de impacto imediato no caixa, sem custo processual, se a empresa atende aos requisitos.</a:t>
            </a:r>
          </a:p>
        </p:txBody>
      </p:sp>
      <p:sp>
        <p:nvSpPr>
          <p:cNvPr id="9127" name="tb9127"/>
          <p:cNvSpPr txBox="1"/>
          <p:nvPr/>
        </p:nvSpPr>
        <p:spPr>
          <a:xfrm>
            <a:off x="9509760" y="2971800"/>
            <a:ext cx="7223760" cy="502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OPÇÃO 2 — Judicial: chama o Fisco como parte formal; oportunidade de segurança jurídica maior, liminar pode suspender exigibilidade.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8" name="tb9128"/>
          <p:cNvSpPr txBox="1"/>
          <p:nvPr/>
        </p:nvSpPr>
        <p:spPr>
          <a:xfrm>
            <a:off x="1097280" y="457200"/>
            <a:ext cx="160934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QUAL CAMINHO ESCOLHER</a:t>
            </a:r>
          </a:p>
        </p:txBody>
      </p:sp>
      <p:sp>
        <p:nvSpPr>
          <p:cNvPr id="9129" name="tb9129"/>
          <p:cNvSpPr txBox="1"/>
          <p:nvPr/>
        </p:nvSpPr>
        <p:spPr>
          <a:xfrm>
            <a:off x="1097280" y="868680"/>
            <a:ext cx="16093440" cy="10058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Comparativo rápido para orientar o cliente</a:t>
            </a:r>
          </a:p>
        </p:txBody>
      </p:sp>
      <p:cxnSp>
        <p:nvCxnSpPr>
          <p:cNvPr id="9130" name="line9130"/>
          <p:cNvCxnSpPr/>
          <p:nvPr/>
        </p:nvCxnSpPr>
        <p:spPr>
          <a:xfrm>
            <a:off x="1097280" y="1874520"/>
            <a:ext cx="1609344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sp>
        <p:nvSpPr>
          <p:cNvPr id="9172" name="rect9172"/>
          <p:cNvSpPr/>
          <p:nvPr/>
        </p:nvSpPr>
        <p:spPr>
          <a:xfrm>
            <a:off x="1097280" y="2286000"/>
            <a:ext cx="5303520" cy="777240"/>
          </a:xfrm>
          <a:prstGeom prst="rect">
            <a:avLst/>
          </a:prstGeom>
          <a:solidFill>
            <a:srgbClr val="0E2654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73" name="tb9173"/>
          <p:cNvSpPr txBox="1"/>
          <p:nvPr/>
        </p:nvSpPr>
        <p:spPr>
          <a:xfrm>
            <a:off x="1325880" y="2557631"/>
            <a:ext cx="484632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1" i="0" u="none" strike="noStrike" cap="none" noProof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Critério</a:t>
            </a:r>
          </a:p>
        </p:txBody>
      </p:sp>
      <p:sp>
        <p:nvSpPr>
          <p:cNvPr id="9174" name="rect9174"/>
          <p:cNvSpPr/>
          <p:nvPr/>
        </p:nvSpPr>
        <p:spPr>
          <a:xfrm>
            <a:off x="6400800" y="2286000"/>
            <a:ext cx="6035040" cy="777240"/>
          </a:xfrm>
          <a:prstGeom prst="rect">
            <a:avLst/>
          </a:prstGeom>
          <a:solidFill>
            <a:srgbClr val="0E2654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75" name="tb9175"/>
          <p:cNvSpPr txBox="1"/>
          <p:nvPr/>
        </p:nvSpPr>
        <p:spPr>
          <a:xfrm>
            <a:off x="6629400" y="2557631"/>
            <a:ext cx="557784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1" i="0" u="none" strike="noStrike" cap="none" noProof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Via Administrativa</a:t>
            </a:r>
          </a:p>
        </p:txBody>
      </p:sp>
      <p:sp>
        <p:nvSpPr>
          <p:cNvPr id="9176" name="rect9176"/>
          <p:cNvSpPr/>
          <p:nvPr/>
        </p:nvSpPr>
        <p:spPr>
          <a:xfrm>
            <a:off x="12435840" y="2286000"/>
            <a:ext cx="4754880" cy="777240"/>
          </a:xfrm>
          <a:prstGeom prst="rect">
            <a:avLst/>
          </a:prstGeom>
          <a:solidFill>
            <a:srgbClr val="0E2654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77" name="tb9177"/>
          <p:cNvSpPr txBox="1"/>
          <p:nvPr/>
        </p:nvSpPr>
        <p:spPr>
          <a:xfrm>
            <a:off x="12664440" y="2557631"/>
            <a:ext cx="429768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1" i="0" u="none" strike="noStrike" cap="none" noProof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Via Judicial</a:t>
            </a:r>
          </a:p>
        </p:txBody>
      </p:sp>
      <p:sp>
        <p:nvSpPr>
          <p:cNvPr id="9178" name="rect9178"/>
          <p:cNvSpPr/>
          <p:nvPr/>
        </p:nvSpPr>
        <p:spPr>
          <a:xfrm>
            <a:off x="1097280" y="3063240"/>
            <a:ext cx="5303520" cy="777240"/>
          </a:xfrm>
          <a:prstGeom prst="rect">
            <a:avLst/>
          </a:prstGeom>
          <a:solidFill>
            <a:srgbClr val="FFFFFF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79" name="tb9179"/>
          <p:cNvSpPr txBox="1"/>
          <p:nvPr/>
        </p:nvSpPr>
        <p:spPr>
          <a:xfrm>
            <a:off x="1325880" y="3334871"/>
            <a:ext cx="484632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Velocidade</a:t>
            </a:r>
          </a:p>
        </p:txBody>
      </p:sp>
      <p:sp>
        <p:nvSpPr>
          <p:cNvPr id="9180" name="rect9180"/>
          <p:cNvSpPr/>
          <p:nvPr/>
        </p:nvSpPr>
        <p:spPr>
          <a:xfrm>
            <a:off x="6400800" y="3063240"/>
            <a:ext cx="6035040" cy="777240"/>
          </a:xfrm>
          <a:prstGeom prst="rect">
            <a:avLst/>
          </a:prstGeom>
          <a:solidFill>
            <a:srgbClr val="FFFFFF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81" name="tb9181"/>
          <p:cNvSpPr txBox="1"/>
          <p:nvPr/>
        </p:nvSpPr>
        <p:spPr>
          <a:xfrm>
            <a:off x="6629400" y="3332182"/>
            <a:ext cx="557784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Imediata</a:t>
            </a:r>
          </a:p>
        </p:txBody>
      </p:sp>
      <p:sp>
        <p:nvSpPr>
          <p:cNvPr id="9182" name="rect9182"/>
          <p:cNvSpPr/>
          <p:nvPr/>
        </p:nvSpPr>
        <p:spPr>
          <a:xfrm>
            <a:off x="12435840" y="3063240"/>
            <a:ext cx="4754880" cy="777240"/>
          </a:xfrm>
          <a:prstGeom prst="rect">
            <a:avLst/>
          </a:prstGeom>
          <a:solidFill>
            <a:srgbClr val="FFFFFF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83" name="tb9183"/>
          <p:cNvSpPr txBox="1"/>
          <p:nvPr/>
        </p:nvSpPr>
        <p:spPr>
          <a:xfrm>
            <a:off x="12664440" y="3332182"/>
            <a:ext cx="429768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Depende do trâmite processual</a:t>
            </a:r>
          </a:p>
        </p:txBody>
      </p:sp>
      <p:sp>
        <p:nvSpPr>
          <p:cNvPr id="9184" name="rect9184"/>
          <p:cNvSpPr/>
          <p:nvPr/>
        </p:nvSpPr>
        <p:spPr>
          <a:xfrm>
            <a:off x="1097280" y="3840480"/>
            <a:ext cx="5303520" cy="777240"/>
          </a:xfrm>
          <a:prstGeom prst="rect">
            <a:avLst/>
          </a:prstGeom>
          <a:solidFill>
            <a:srgbClr val="F8F5EC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85" name="tb9185"/>
          <p:cNvSpPr txBox="1"/>
          <p:nvPr/>
        </p:nvSpPr>
        <p:spPr>
          <a:xfrm>
            <a:off x="1325880" y="4109422"/>
            <a:ext cx="484632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Segurança jurídica</a:t>
            </a:r>
          </a:p>
        </p:txBody>
      </p:sp>
      <p:sp>
        <p:nvSpPr>
          <p:cNvPr id="9186" name="rect9186"/>
          <p:cNvSpPr/>
          <p:nvPr/>
        </p:nvSpPr>
        <p:spPr>
          <a:xfrm>
            <a:off x="6400800" y="3840480"/>
            <a:ext cx="6035040" cy="777240"/>
          </a:xfrm>
          <a:prstGeom prst="rect">
            <a:avLst/>
          </a:prstGeom>
          <a:solidFill>
            <a:srgbClr val="F8F5EC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87" name="tb9187"/>
          <p:cNvSpPr txBox="1"/>
          <p:nvPr/>
        </p:nvSpPr>
        <p:spPr>
          <a:xfrm>
            <a:off x="6629400" y="4090596"/>
            <a:ext cx="557784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Menor — sujeita a autuação</a:t>
            </a:r>
          </a:p>
        </p:txBody>
      </p:sp>
      <p:sp>
        <p:nvSpPr>
          <p:cNvPr id="9188" name="rect9188"/>
          <p:cNvSpPr/>
          <p:nvPr/>
        </p:nvSpPr>
        <p:spPr>
          <a:xfrm>
            <a:off x="12435840" y="3840480"/>
            <a:ext cx="4754880" cy="777240"/>
          </a:xfrm>
          <a:prstGeom prst="rect">
            <a:avLst/>
          </a:prstGeom>
          <a:solidFill>
            <a:srgbClr val="F8F5EC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89" name="tb9189"/>
          <p:cNvSpPr txBox="1"/>
          <p:nvPr/>
        </p:nvSpPr>
        <p:spPr>
          <a:xfrm>
            <a:off x="12664440" y="4090596"/>
            <a:ext cx="429768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Maior — decisão vincula o Fisco</a:t>
            </a:r>
          </a:p>
        </p:txBody>
      </p:sp>
      <p:sp>
        <p:nvSpPr>
          <p:cNvPr id="9190" name="rect9190"/>
          <p:cNvSpPr/>
          <p:nvPr/>
        </p:nvSpPr>
        <p:spPr>
          <a:xfrm>
            <a:off x="1097280" y="4617720"/>
            <a:ext cx="5303520" cy="777240"/>
          </a:xfrm>
          <a:prstGeom prst="rect">
            <a:avLst/>
          </a:prstGeom>
          <a:solidFill>
            <a:srgbClr val="FFFFFF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91" name="tb9191"/>
          <p:cNvSpPr txBox="1"/>
          <p:nvPr/>
        </p:nvSpPr>
        <p:spPr>
          <a:xfrm>
            <a:off x="1325880" y="4867836"/>
            <a:ext cx="484632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Custo</a:t>
            </a:r>
          </a:p>
        </p:txBody>
      </p:sp>
      <p:sp>
        <p:nvSpPr>
          <p:cNvPr id="9192" name="rect9192"/>
          <p:cNvSpPr/>
          <p:nvPr/>
        </p:nvSpPr>
        <p:spPr>
          <a:xfrm>
            <a:off x="6400800" y="4617720"/>
            <a:ext cx="6035040" cy="777240"/>
          </a:xfrm>
          <a:prstGeom prst="rect">
            <a:avLst/>
          </a:prstGeom>
          <a:solidFill>
            <a:srgbClr val="FFFFFF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93" name="tb9193"/>
          <p:cNvSpPr txBox="1"/>
          <p:nvPr/>
        </p:nvSpPr>
        <p:spPr>
          <a:xfrm>
            <a:off x="6629400" y="4867836"/>
            <a:ext cx="557784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Baixo (sem custo processual)</a:t>
            </a:r>
          </a:p>
        </p:txBody>
      </p:sp>
      <p:sp>
        <p:nvSpPr>
          <p:cNvPr id="9194" name="rect9194"/>
          <p:cNvSpPr/>
          <p:nvPr/>
        </p:nvSpPr>
        <p:spPr>
          <a:xfrm>
            <a:off x="12435840" y="4617720"/>
            <a:ext cx="4754880" cy="777240"/>
          </a:xfrm>
          <a:prstGeom prst="rect">
            <a:avLst/>
          </a:prstGeom>
          <a:solidFill>
            <a:srgbClr val="FFFFFF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95" name="tb9195"/>
          <p:cNvSpPr txBox="1"/>
          <p:nvPr/>
        </p:nvSpPr>
        <p:spPr>
          <a:xfrm>
            <a:off x="12664440" y="4867836"/>
            <a:ext cx="429768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Custas e honorários envolvidos</a:t>
            </a:r>
          </a:p>
        </p:txBody>
      </p:sp>
      <p:sp>
        <p:nvSpPr>
          <p:cNvPr id="9196" name="rect9196"/>
          <p:cNvSpPr/>
          <p:nvPr/>
        </p:nvSpPr>
        <p:spPr>
          <a:xfrm>
            <a:off x="1097280" y="5394960"/>
            <a:ext cx="5303520" cy="777240"/>
          </a:xfrm>
          <a:prstGeom prst="rect">
            <a:avLst/>
          </a:prstGeom>
          <a:solidFill>
            <a:srgbClr val="F8F5EC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97" name="tb9197"/>
          <p:cNvSpPr txBox="1"/>
          <p:nvPr/>
        </p:nvSpPr>
        <p:spPr>
          <a:xfrm>
            <a:off x="1325880" y="5663902"/>
            <a:ext cx="484632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Indicado quando</a:t>
            </a:r>
          </a:p>
        </p:txBody>
      </p:sp>
      <p:sp>
        <p:nvSpPr>
          <p:cNvPr id="9198" name="rect9198"/>
          <p:cNvSpPr/>
          <p:nvPr/>
        </p:nvSpPr>
        <p:spPr>
          <a:xfrm>
            <a:off x="6400800" y="5394960"/>
            <a:ext cx="6035040" cy="777240"/>
          </a:xfrm>
          <a:prstGeom prst="rect">
            <a:avLst/>
          </a:prstGeom>
          <a:solidFill>
            <a:srgbClr val="F8F5EC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199" name="tb9199"/>
          <p:cNvSpPr txBox="1"/>
          <p:nvPr/>
        </p:nvSpPr>
        <p:spPr>
          <a:xfrm>
            <a:off x="6629400" y="5663902"/>
            <a:ext cx="557784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Documentação robusta e clara</a:t>
            </a:r>
          </a:p>
        </p:txBody>
      </p:sp>
      <p:sp>
        <p:nvSpPr>
          <p:cNvPr id="9200" name="rect9200"/>
          <p:cNvSpPr/>
          <p:nvPr/>
        </p:nvSpPr>
        <p:spPr>
          <a:xfrm>
            <a:off x="12435840" y="5394960"/>
            <a:ext cx="4754880" cy="777240"/>
          </a:xfrm>
          <a:prstGeom prst="rect">
            <a:avLst/>
          </a:prstGeom>
          <a:solidFill>
            <a:srgbClr val="F8F5EC"/>
          </a:solidFill>
          <a:ln w="9525">
            <a:solidFill>
              <a:srgbClr val="E3E0D5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01" name="tb9201"/>
          <p:cNvSpPr txBox="1"/>
          <p:nvPr/>
        </p:nvSpPr>
        <p:spPr>
          <a:xfrm>
            <a:off x="12664440" y="5645076"/>
            <a:ext cx="429768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Situação limítrofe ou histórico de autuação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96e8b6b7e2_0_0"/>
          <p:cNvSpPr txBox="1"/>
          <p:nvPr/>
        </p:nvSpPr>
        <p:spPr>
          <a:xfrm>
            <a:off x="1413465" y="5750000"/>
            <a:ext cx="16200000" cy="1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1950" b="0" i="1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Documentos, operacional e um case real de R$ 900 mil recuperados · Módulo 08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396e8b6b7e2_0_0"/>
          <p:cNvSpPr txBox="1"/>
          <p:nvPr/>
        </p:nvSpPr>
        <p:spPr>
          <a:xfrm>
            <a:off x="1413465" y="3200000"/>
            <a:ext cx="16200000" cy="2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pt-BR" sz="4200" b="1" i="1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Mão na Massa: Do Diagnóstico à Recuperação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1" name="tb9131"/>
          <p:cNvSpPr txBox="1"/>
          <p:nvPr/>
        </p:nvSpPr>
        <p:spPr>
          <a:xfrm>
            <a:off x="1371600" y="1371600"/>
            <a:ext cx="3429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60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2" name="tb9132"/>
          <p:cNvSpPr txBox="1"/>
          <p:nvPr/>
        </p:nvSpPr>
        <p:spPr>
          <a:xfrm>
            <a:off x="1097280" y="457200"/>
            <a:ext cx="160934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PASSO 1 — DIAGNÓSTICO DO CLIENTE</a:t>
            </a:r>
          </a:p>
        </p:txBody>
      </p:sp>
      <p:sp>
        <p:nvSpPr>
          <p:cNvPr id="9133" name="tb9133"/>
          <p:cNvSpPr txBox="1"/>
          <p:nvPr/>
        </p:nvSpPr>
        <p:spPr>
          <a:xfrm>
            <a:off x="1097280" y="868680"/>
            <a:ext cx="16093440" cy="10058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Quais documentos analisar primeiro</a:t>
            </a:r>
          </a:p>
        </p:txBody>
      </p:sp>
      <p:cxnSp>
        <p:nvCxnSpPr>
          <p:cNvPr id="9134" name="line9134"/>
          <p:cNvCxnSpPr/>
          <p:nvPr/>
        </p:nvCxnSpPr>
        <p:spPr>
          <a:xfrm>
            <a:off x="1097280" y="1874520"/>
            <a:ext cx="1609344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sp>
        <p:nvSpPr>
          <p:cNvPr id="9202" name="rect9202"/>
          <p:cNvSpPr/>
          <p:nvPr/>
        </p:nvSpPr>
        <p:spPr>
          <a:xfrm>
            <a:off x="1097280" y="2423160"/>
            <a:ext cx="146304" cy="146304"/>
          </a:xfrm>
          <a:prstGeom prst="rect">
            <a:avLst/>
          </a:prstGeom>
          <a:solidFill>
            <a:srgbClr val="AD8A36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03" name="tb9203"/>
          <p:cNvSpPr txBox="1"/>
          <p:nvPr/>
        </p:nvSpPr>
        <p:spPr>
          <a:xfrm>
            <a:off x="1508760" y="2331720"/>
            <a:ext cx="1499616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Contrato social — verificar se a empresa é sociedade empresária de fato, não só no papel;</a:t>
            </a:r>
          </a:p>
        </p:txBody>
      </p:sp>
      <p:sp>
        <p:nvSpPr>
          <p:cNvPr id="9204" name="rect9204"/>
          <p:cNvSpPr/>
          <p:nvPr/>
        </p:nvSpPr>
        <p:spPr>
          <a:xfrm>
            <a:off x="1097280" y="3291840"/>
            <a:ext cx="146304" cy="146304"/>
          </a:xfrm>
          <a:prstGeom prst="rect">
            <a:avLst/>
          </a:prstGeom>
          <a:solidFill>
            <a:srgbClr val="AD8A36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05" name="tb9205"/>
          <p:cNvSpPr txBox="1"/>
          <p:nvPr/>
        </p:nvSpPr>
        <p:spPr>
          <a:xfrm>
            <a:off x="1508760" y="3200400"/>
            <a:ext cx="1499616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Alvará de funcionamento — vigente e compatível com a atividade exercida;</a:t>
            </a:r>
          </a:p>
        </p:txBody>
      </p:sp>
      <p:sp>
        <p:nvSpPr>
          <p:cNvPr id="9206" name="rect9206"/>
          <p:cNvSpPr/>
          <p:nvPr/>
        </p:nvSpPr>
        <p:spPr>
          <a:xfrm>
            <a:off x="1097280" y="4160520"/>
            <a:ext cx="146304" cy="146304"/>
          </a:xfrm>
          <a:prstGeom prst="rect">
            <a:avLst/>
          </a:prstGeom>
          <a:solidFill>
            <a:srgbClr val="AD8A36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07" name="tb9207"/>
          <p:cNvSpPr txBox="1"/>
          <p:nvPr/>
        </p:nvSpPr>
        <p:spPr>
          <a:xfrm>
            <a:off x="1508760" y="4069080"/>
            <a:ext cx="1499616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Notas fiscais emitidas — checar se a descrição identifica a atividade hospitalar;</a:t>
            </a:r>
          </a:p>
        </p:txBody>
      </p:sp>
      <p:sp>
        <p:nvSpPr>
          <p:cNvPr id="9208" name="rect9208"/>
          <p:cNvSpPr/>
          <p:nvPr/>
        </p:nvSpPr>
        <p:spPr>
          <a:xfrm>
            <a:off x="1097280" y="5029200"/>
            <a:ext cx="146304" cy="146304"/>
          </a:xfrm>
          <a:prstGeom prst="rect">
            <a:avLst/>
          </a:prstGeom>
          <a:solidFill>
            <a:srgbClr val="AD8A36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09" name="tb9209"/>
          <p:cNvSpPr txBox="1"/>
          <p:nvPr/>
        </p:nvSpPr>
        <p:spPr>
          <a:xfrm>
            <a:off x="1508760" y="4937760"/>
            <a:ext cx="1499616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CNAE cadastrado — coerente com a atividade e as notas fiscais;</a:t>
            </a:r>
          </a:p>
        </p:txBody>
      </p:sp>
      <p:sp>
        <p:nvSpPr>
          <p:cNvPr id="9210" name="rect9210"/>
          <p:cNvSpPr/>
          <p:nvPr/>
        </p:nvSpPr>
        <p:spPr>
          <a:xfrm>
            <a:off x="1097280" y="5897880"/>
            <a:ext cx="146304" cy="146304"/>
          </a:xfrm>
          <a:prstGeom prst="rect">
            <a:avLst/>
          </a:prstGeom>
          <a:solidFill>
            <a:srgbClr val="AD8A36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11" name="tb9211"/>
          <p:cNvSpPr txBox="1"/>
          <p:nvPr/>
        </p:nvSpPr>
        <p:spPr>
          <a:xfrm>
            <a:off x="1508760" y="5806440"/>
            <a:ext cx="1499616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Apuração atual de IRPJ/CSLL — confirmar Lucro Presumido e percentual aplicado hoje.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3">
          <a:extLst>
            <a:ext uri="{FF2B5EF4-FFF2-40B4-BE49-F238E27FC236}">
              <a16:creationId xmlns:a16="http://schemas.microsoft.com/office/drawing/2014/main" xmlns="" id="{3FF9F290-5C3F-E8DD-65DE-A1197C33D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2" name="tb9132">
            <a:extLst>
              <a:ext uri="{FF2B5EF4-FFF2-40B4-BE49-F238E27FC236}">
                <a16:creationId xmlns:a16="http://schemas.microsoft.com/office/drawing/2014/main" xmlns="" id="{CFE0DA91-6800-EBA3-A7F1-AB9A940E6C35}"/>
              </a:ext>
            </a:extLst>
          </p:cNvPr>
          <p:cNvSpPr txBox="1"/>
          <p:nvPr/>
        </p:nvSpPr>
        <p:spPr>
          <a:xfrm>
            <a:off x="1097280" y="114300"/>
            <a:ext cx="160934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>
                <a:solidFill>
                  <a:srgbClr val="AD8A36"/>
                </a:solidFill>
              </a:rPr>
              <a:t>CASO REAL</a:t>
            </a:r>
            <a:endParaRPr lang="pt-BR" sz="2800" b="1" i="0" u="none" strike="noStrike" cap="none" noProof="0" dirty="0">
              <a:solidFill>
                <a:srgbClr val="AD8A3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3" name="tb9133">
            <a:extLst>
              <a:ext uri="{FF2B5EF4-FFF2-40B4-BE49-F238E27FC236}">
                <a16:creationId xmlns:a16="http://schemas.microsoft.com/office/drawing/2014/main" xmlns="" id="{65CEF264-D8F4-3F7E-DFAD-44EC539C7C72}"/>
              </a:ext>
            </a:extLst>
          </p:cNvPr>
          <p:cNvSpPr txBox="1"/>
          <p:nvPr/>
        </p:nvSpPr>
        <p:spPr>
          <a:xfrm>
            <a:off x="1097280" y="868680"/>
            <a:ext cx="16093440" cy="10058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3200" b="1" i="0" u="none" strike="noStrike" cap="none" noProof="0" dirty="0">
              <a:solidFill>
                <a:srgbClr val="0E265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134" name="line9134">
            <a:extLst>
              <a:ext uri="{FF2B5EF4-FFF2-40B4-BE49-F238E27FC236}">
                <a16:creationId xmlns:a16="http://schemas.microsoft.com/office/drawing/2014/main" xmlns="" id="{80839BB2-77F0-07C5-5E45-C6D35FD2B3B5}"/>
              </a:ext>
            </a:extLst>
          </p:cNvPr>
          <p:cNvCxnSpPr/>
          <p:nvPr/>
        </p:nvCxnSpPr>
        <p:spPr>
          <a:xfrm>
            <a:off x="1097280" y="1874520"/>
            <a:ext cx="1609344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842C9466-CF92-FB10-7A3C-989EF1429F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2187" y="617220"/>
            <a:ext cx="15563625" cy="835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983776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3">
          <a:extLst>
            <a:ext uri="{FF2B5EF4-FFF2-40B4-BE49-F238E27FC236}">
              <a16:creationId xmlns:a16="http://schemas.microsoft.com/office/drawing/2014/main" xmlns="" id="{52A7FD79-A2CF-BF3A-6E9D-CC89BBF3A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2" name="tb9132">
            <a:extLst>
              <a:ext uri="{FF2B5EF4-FFF2-40B4-BE49-F238E27FC236}">
                <a16:creationId xmlns:a16="http://schemas.microsoft.com/office/drawing/2014/main" xmlns="" id="{143EA47F-57ED-3AD4-C307-C648608F24E6}"/>
              </a:ext>
            </a:extLst>
          </p:cNvPr>
          <p:cNvSpPr txBox="1"/>
          <p:nvPr/>
        </p:nvSpPr>
        <p:spPr>
          <a:xfrm>
            <a:off x="1097280" y="114300"/>
            <a:ext cx="160934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>
                <a:solidFill>
                  <a:srgbClr val="AD8A36"/>
                </a:solidFill>
              </a:rPr>
              <a:t>CASO REAL</a:t>
            </a:r>
            <a:endParaRPr lang="pt-BR" sz="2800" b="1" i="0" u="none" strike="noStrike" cap="none" noProof="0" dirty="0">
              <a:solidFill>
                <a:srgbClr val="AD8A3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3" name="tb9133">
            <a:extLst>
              <a:ext uri="{FF2B5EF4-FFF2-40B4-BE49-F238E27FC236}">
                <a16:creationId xmlns:a16="http://schemas.microsoft.com/office/drawing/2014/main" xmlns="" id="{B64844B0-3986-B8FD-11DD-2F70FC0A4C16}"/>
              </a:ext>
            </a:extLst>
          </p:cNvPr>
          <p:cNvSpPr txBox="1"/>
          <p:nvPr/>
        </p:nvSpPr>
        <p:spPr>
          <a:xfrm>
            <a:off x="1097280" y="868680"/>
            <a:ext cx="16093440" cy="10058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3200" b="1" i="0" u="none" strike="noStrike" cap="none" noProof="0" dirty="0">
              <a:solidFill>
                <a:srgbClr val="0E265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134" name="line9134">
            <a:extLst>
              <a:ext uri="{FF2B5EF4-FFF2-40B4-BE49-F238E27FC236}">
                <a16:creationId xmlns:a16="http://schemas.microsoft.com/office/drawing/2014/main" xmlns="" id="{14DC5F91-6919-2845-6EE3-B43FFB44F872}"/>
              </a:ext>
            </a:extLst>
          </p:cNvPr>
          <p:cNvCxnSpPr/>
          <p:nvPr/>
        </p:nvCxnSpPr>
        <p:spPr>
          <a:xfrm>
            <a:off x="1097280" y="1874520"/>
            <a:ext cx="1609344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</p:spTree>
    <p:extLst>
      <p:ext uri="{BB962C8B-B14F-4D97-AF65-F5344CB8AC3E}">
        <p14:creationId xmlns:p14="http://schemas.microsoft.com/office/powerpoint/2010/main" xmlns="" val="28602261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/>
          <p:nvPr/>
        </p:nvSpPr>
        <p:spPr>
          <a:xfrm>
            <a:off x="3712370" y="1061591"/>
            <a:ext cx="10863257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33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A base de tudo: separar o que gera benefício, nota a nota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5"/>
          <p:cNvSpPr txBox="1"/>
          <p:nvPr/>
        </p:nvSpPr>
        <p:spPr>
          <a:xfrm>
            <a:off x="1634798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Controle interno + NF-e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"/>
          <p:cNvSpPr txBox="1"/>
          <p:nvPr/>
        </p:nvSpPr>
        <p:spPr>
          <a:xfrm>
            <a:off x="6853971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Classificação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 txBox="1"/>
          <p:nvPr/>
        </p:nvSpPr>
        <p:spPr>
          <a:xfrm>
            <a:off x="12283698" y="5022090"/>
            <a:ext cx="45801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Planilha de detalhamento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3305195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"/>
          <p:cNvSpPr txBox="1"/>
          <p:nvPr/>
        </p:nvSpPr>
        <p:spPr>
          <a:xfrm>
            <a:off x="3305195" y="3077643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8524368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5"/>
          <p:cNvSpPr txBox="1"/>
          <p:nvPr/>
        </p:nvSpPr>
        <p:spPr>
          <a:xfrm>
            <a:off x="8524368" y="3095692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14014253" y="3350132"/>
            <a:ext cx="1238250" cy="1238250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/>
          <p:nvPr/>
        </p:nvSpPr>
        <p:spPr>
          <a:xfrm>
            <a:off x="14014253" y="3101702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5" name="tb9135"/>
          <p:cNvSpPr txBox="1"/>
          <p:nvPr/>
        </p:nvSpPr>
        <p:spPr>
          <a:xfrm>
            <a:off x="3712464" y="640080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PASSO 2 — SEGREGAÇÃO DE RECEITAS</a:t>
            </a:r>
          </a:p>
        </p:txBody>
      </p:sp>
      <p:sp>
        <p:nvSpPr>
          <p:cNvPr id="9136" name="tb9136"/>
          <p:cNvSpPr txBox="1"/>
          <p:nvPr/>
        </p:nvSpPr>
        <p:spPr>
          <a:xfrm>
            <a:off x="1636776" y="5866595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Levantar faturamento por tipo de serviço; extrair XML das notas.</a:t>
            </a:r>
          </a:p>
        </p:txBody>
      </p:sp>
      <p:sp>
        <p:nvSpPr>
          <p:cNvPr id="9137" name="tb9137"/>
          <p:cNvSpPr txBox="1"/>
          <p:nvPr/>
        </p:nvSpPr>
        <p:spPr>
          <a:xfrm>
            <a:off x="6858000" y="5782377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Classificar cada nota: hospitalar (8%/12%) ou consulta/geral (32%).</a:t>
            </a:r>
          </a:p>
        </p:txBody>
      </p:sp>
      <p:sp>
        <p:nvSpPr>
          <p:cNvPr id="9138" name="tb9138"/>
          <p:cNvSpPr txBox="1"/>
          <p:nvPr/>
        </p:nvSpPr>
        <p:spPr>
          <a:xfrm>
            <a:off x="12280392" y="5698156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Consolidar por trimestre: receita segregada, base correta, crédito estimado.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/>
          <p:nvPr/>
        </p:nvSpPr>
        <p:spPr>
          <a:xfrm>
            <a:off x="3712371" y="1805238"/>
            <a:ext cx="10863257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33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Códigos de serviço e </a:t>
            </a:r>
            <a:r>
              <a:rPr lang="pt-BR" sz="3300" b="1" i="0" u="none" strike="noStrike" cap="none" noProof="0" dirty="0" err="1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CNAEs</a:t>
            </a:r>
            <a:r>
              <a:rPr lang="pt-BR" sz="33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 mais comuns no setor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5"/>
          <p:cNvSpPr txBox="1"/>
          <p:nvPr/>
        </p:nvSpPr>
        <p:spPr>
          <a:xfrm>
            <a:off x="1634798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CNAEs</a:t>
            </a: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típicos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"/>
          <p:cNvSpPr txBox="1"/>
          <p:nvPr/>
        </p:nvSpPr>
        <p:spPr>
          <a:xfrm>
            <a:off x="6853971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Descrição na NF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 txBox="1"/>
          <p:nvPr/>
        </p:nvSpPr>
        <p:spPr>
          <a:xfrm>
            <a:off x="12283698" y="5022090"/>
            <a:ext cx="45801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Segregação de receita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3305195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"/>
          <p:cNvSpPr txBox="1"/>
          <p:nvPr/>
        </p:nvSpPr>
        <p:spPr>
          <a:xfrm>
            <a:off x="3305195" y="3161865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8524368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5"/>
          <p:cNvSpPr txBox="1"/>
          <p:nvPr/>
        </p:nvSpPr>
        <p:spPr>
          <a:xfrm>
            <a:off x="8524368" y="3083662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14014253" y="3350132"/>
            <a:ext cx="1238250" cy="1238250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/>
          <p:nvPr/>
        </p:nvSpPr>
        <p:spPr>
          <a:xfrm>
            <a:off x="14014253" y="3113737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9" name="tb9139"/>
          <p:cNvSpPr txBox="1"/>
          <p:nvPr/>
        </p:nvSpPr>
        <p:spPr>
          <a:xfrm>
            <a:off x="3712464" y="640080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PASSO 3 — ASPECTOS OPERACIONAIS</a:t>
            </a:r>
          </a:p>
        </p:txBody>
      </p:sp>
      <p:sp>
        <p:nvSpPr>
          <p:cNvPr id="9140" name="tb9140"/>
          <p:cNvSpPr txBox="1"/>
          <p:nvPr/>
        </p:nvSpPr>
        <p:spPr>
          <a:xfrm>
            <a:off x="1636776" y="5866596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Atendimento hospitalar, clínicas especializadas, diagnóstico por imagem, laboratórios.</a:t>
            </a:r>
          </a:p>
        </p:txBody>
      </p:sp>
      <p:sp>
        <p:nvSpPr>
          <p:cNvPr id="9141" name="tb9141"/>
          <p:cNvSpPr txBox="1"/>
          <p:nvPr/>
        </p:nvSpPr>
        <p:spPr>
          <a:xfrm>
            <a:off x="6858000" y="5854563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Nunca genérica — identifique o procedimento (“hemodiálise”, não “serviços médicos”).</a:t>
            </a:r>
          </a:p>
        </p:txBody>
      </p:sp>
      <p:sp>
        <p:nvSpPr>
          <p:cNvPr id="9142" name="tb9142"/>
          <p:cNvSpPr txBox="1"/>
          <p:nvPr/>
        </p:nvSpPr>
        <p:spPr>
          <a:xfrm>
            <a:off x="12280392" y="5770345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Consulta e Serviço Hospitalar? Segregue — tratamento tributário diferente.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"/>
          <p:cNvSpPr txBox="1"/>
          <p:nvPr/>
        </p:nvSpPr>
        <p:spPr>
          <a:xfrm>
            <a:off x="1922744" y="1429182"/>
            <a:ext cx="14442513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45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Passo 4 — Retificação: ECF e DCTF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3" name="tb9143"/>
          <p:cNvSpPr txBox="1"/>
          <p:nvPr/>
        </p:nvSpPr>
        <p:spPr>
          <a:xfrm>
            <a:off x="1920240" y="685800"/>
            <a:ext cx="1371600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A ORDEM IMPORTA</a:t>
            </a:r>
          </a:p>
        </p:txBody>
      </p:sp>
      <p:cxnSp>
        <p:nvCxnSpPr>
          <p:cNvPr id="9144" name="line9144"/>
          <p:cNvCxnSpPr/>
          <p:nvPr/>
        </p:nvCxnSpPr>
        <p:spPr>
          <a:xfrm>
            <a:off x="1920240" y="2606040"/>
            <a:ext cx="1444752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sp>
        <p:nvSpPr>
          <p:cNvPr id="9145" name="tb9145"/>
          <p:cNvSpPr txBox="1"/>
          <p:nvPr/>
        </p:nvSpPr>
        <p:spPr>
          <a:xfrm>
            <a:off x="1920240" y="2971800"/>
            <a:ext cx="7223760" cy="502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ECF — Escrituração Contábil Fiscal: a retificação aplica os percentuais corretos (8%/12%) e recalcula o tributo devido.</a:t>
            </a:r>
          </a:p>
        </p:txBody>
      </p:sp>
      <p:sp>
        <p:nvSpPr>
          <p:cNvPr id="9146" name="tb9146"/>
          <p:cNvSpPr txBox="1"/>
          <p:nvPr/>
        </p:nvSpPr>
        <p:spPr>
          <a:xfrm>
            <a:off x="9509760" y="2971800"/>
            <a:ext cx="7223760" cy="502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DCTF: a retificação corrige o débito declarado, refletindo os novos valores da ECF.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7DA47F9E-F07A-EF75-9614-36115CFADA51}"/>
              </a:ext>
            </a:extLst>
          </p:cNvPr>
          <p:cNvSpPr txBox="1"/>
          <p:nvPr/>
        </p:nvSpPr>
        <p:spPr>
          <a:xfrm>
            <a:off x="4754880" y="5917024"/>
            <a:ext cx="9144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Ordem obrigatória:</a:t>
            </a:r>
          </a:p>
          <a:p>
            <a:pPr algn="ctr"/>
            <a:r>
              <a:rPr lang="pt-BR" sz="28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pt-BR" sz="28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800" b="1" i="0" u="none" strike="noStrike" cap="none" noProof="0" dirty="0">
                <a:solidFill>
                  <a:srgbClr val="0E2654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1º ECF → 2º DCTF → 3º PER/DCOMP</a:t>
            </a:r>
            <a:endParaRPr lang="pt-BR" b="1"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96e8b6b7e2_0_0"/>
          <p:cNvSpPr txBox="1"/>
          <p:nvPr/>
        </p:nvSpPr>
        <p:spPr>
          <a:xfrm>
            <a:off x="1413465" y="5750000"/>
            <a:ext cx="16200000" cy="1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1950" b="0" i="1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De onde vem o direito à redução de alíquotas — e por que ele existe · Módulo 01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396e8b6b7e2_0_0"/>
          <p:cNvSpPr txBox="1"/>
          <p:nvPr/>
        </p:nvSpPr>
        <p:spPr>
          <a:xfrm>
            <a:off x="1413465" y="3200000"/>
            <a:ext cx="16200000" cy="2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pt-BR" sz="5100" b="1" i="1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Fundamentos Legais — Lei nº 9.249/1995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4" name="tb9014"/>
          <p:cNvSpPr txBox="1"/>
          <p:nvPr/>
        </p:nvSpPr>
        <p:spPr>
          <a:xfrm>
            <a:off x="1371600" y="1371600"/>
            <a:ext cx="3429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60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"/>
          <p:cNvSpPr txBox="1"/>
          <p:nvPr/>
        </p:nvSpPr>
        <p:spPr>
          <a:xfrm>
            <a:off x="1922744" y="1429182"/>
            <a:ext cx="14442513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45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Passo 5 — PER/DCOMP Web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7" name="tb9147"/>
          <p:cNvSpPr txBox="1"/>
          <p:nvPr/>
        </p:nvSpPr>
        <p:spPr>
          <a:xfrm>
            <a:off x="1920240" y="685800"/>
            <a:ext cx="1371600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RESTITUIÇÃO X COMPENSAÇÃO, VIA E-CAC</a:t>
            </a:r>
          </a:p>
        </p:txBody>
      </p:sp>
      <p:cxnSp>
        <p:nvCxnSpPr>
          <p:cNvPr id="9148" name="line9148"/>
          <p:cNvCxnSpPr/>
          <p:nvPr/>
        </p:nvCxnSpPr>
        <p:spPr>
          <a:xfrm>
            <a:off x="1920240" y="2606040"/>
            <a:ext cx="1444752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sp>
        <p:nvSpPr>
          <p:cNvPr id="9149" name="tb9149"/>
          <p:cNvSpPr txBox="1"/>
          <p:nvPr/>
        </p:nvSpPr>
        <p:spPr>
          <a:xfrm>
            <a:off x="1920240" y="2971800"/>
            <a:ext cx="7223760" cy="502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RESTITUIÇÃO (PER): o crédito retorna em espécie na conta da empresa. Ideal para caixa imediato. Prazo médio: 60 a 360 dias.</a:t>
            </a:r>
          </a:p>
        </p:txBody>
      </p:sp>
      <p:sp>
        <p:nvSpPr>
          <p:cNvPr id="9150" name="tb9150"/>
          <p:cNvSpPr txBox="1"/>
          <p:nvPr/>
        </p:nvSpPr>
        <p:spPr>
          <a:xfrm>
            <a:off x="9509760" y="2971800"/>
            <a:ext cx="7223760" cy="502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COMPENSAÇÃO (DCOMP): o crédito abate tributos correntes, com efeito imediato no fluxo de caixa. Sujeita a homologação.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3C7F8E4A-0EF2-D8AA-97C9-E8A310CC38F8}"/>
              </a:ext>
            </a:extLst>
          </p:cNvPr>
          <p:cNvSpPr txBox="1"/>
          <p:nvPr/>
        </p:nvSpPr>
        <p:spPr>
          <a:xfrm>
            <a:off x="3493546" y="5926787"/>
            <a:ext cx="11943678" cy="594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**Débitos antigos, Compensação de Ofício, Compensação Cruzada**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96e8b6b7e2_0_0"/>
          <p:cNvSpPr txBox="1"/>
          <p:nvPr/>
        </p:nvSpPr>
        <p:spPr>
          <a:xfrm>
            <a:off x="1413465" y="5303251"/>
            <a:ext cx="162000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1800" b="0" i="1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16 trimestres (2020–2023) · Lucro Presumido · Do diagnóstico à restituição, com os números reais de um caso fechado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396e8b6b7e2_0_0"/>
          <p:cNvSpPr txBox="1"/>
          <p:nvPr/>
        </p:nvSpPr>
        <p:spPr>
          <a:xfrm>
            <a:off x="1413465" y="2900000"/>
            <a:ext cx="16200000" cy="3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pt-BR" sz="3300" b="1" i="1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Case Real: Hospital de Olhos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3">
          <a:extLst>
            <a:ext uri="{FF2B5EF4-FFF2-40B4-BE49-F238E27FC236}">
              <a16:creationId xmlns:a16="http://schemas.microsoft.com/office/drawing/2014/main" xmlns="" id="{DFC6C3AE-276B-C4B2-E808-C12E507DB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2" name="tb9132">
            <a:extLst>
              <a:ext uri="{FF2B5EF4-FFF2-40B4-BE49-F238E27FC236}">
                <a16:creationId xmlns:a16="http://schemas.microsoft.com/office/drawing/2014/main" xmlns="" id="{A0D2E743-D918-2875-0C72-C24AFB770F5F}"/>
              </a:ext>
            </a:extLst>
          </p:cNvPr>
          <p:cNvSpPr txBox="1"/>
          <p:nvPr/>
        </p:nvSpPr>
        <p:spPr>
          <a:xfrm>
            <a:off x="1097280" y="114300"/>
            <a:ext cx="160934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>
                <a:solidFill>
                  <a:srgbClr val="AD8A36"/>
                </a:solidFill>
              </a:rPr>
              <a:t>CASO REAL</a:t>
            </a:r>
            <a:endParaRPr lang="pt-BR" sz="2800" b="1" i="0" u="none" strike="noStrike" cap="none" noProof="0" dirty="0">
              <a:solidFill>
                <a:srgbClr val="AD8A3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3" name="tb9133">
            <a:extLst>
              <a:ext uri="{FF2B5EF4-FFF2-40B4-BE49-F238E27FC236}">
                <a16:creationId xmlns:a16="http://schemas.microsoft.com/office/drawing/2014/main" xmlns="" id="{4E37D65F-DBD5-E857-2909-2B5181D89444}"/>
              </a:ext>
            </a:extLst>
          </p:cNvPr>
          <p:cNvSpPr txBox="1"/>
          <p:nvPr/>
        </p:nvSpPr>
        <p:spPr>
          <a:xfrm>
            <a:off x="1097280" y="868680"/>
            <a:ext cx="16093440" cy="10058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3200" b="1" i="0" u="none" strike="noStrike" cap="none" noProof="0" dirty="0">
              <a:solidFill>
                <a:srgbClr val="0E265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134" name="line9134">
            <a:extLst>
              <a:ext uri="{FF2B5EF4-FFF2-40B4-BE49-F238E27FC236}">
                <a16:creationId xmlns:a16="http://schemas.microsoft.com/office/drawing/2014/main" xmlns="" id="{A04F688A-8BE7-BA91-3AA5-261DA77AB952}"/>
              </a:ext>
            </a:extLst>
          </p:cNvPr>
          <p:cNvCxnSpPr/>
          <p:nvPr/>
        </p:nvCxnSpPr>
        <p:spPr>
          <a:xfrm>
            <a:off x="1097280" y="1874520"/>
            <a:ext cx="1609344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pic>
        <p:nvPicPr>
          <p:cNvPr id="5" name="Imagem 4" descr="Consulta Médic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1708" y="845521"/>
            <a:ext cx="15475527" cy="8108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67443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3">
          <a:extLst>
            <a:ext uri="{FF2B5EF4-FFF2-40B4-BE49-F238E27FC236}">
              <a16:creationId xmlns:a16="http://schemas.microsoft.com/office/drawing/2014/main" xmlns="" id="{DFC6C3AE-276B-C4B2-E808-C12E507DB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2" name="tb9132">
            <a:extLst>
              <a:ext uri="{FF2B5EF4-FFF2-40B4-BE49-F238E27FC236}">
                <a16:creationId xmlns:a16="http://schemas.microsoft.com/office/drawing/2014/main" xmlns="" id="{A0D2E743-D918-2875-0C72-C24AFB770F5F}"/>
              </a:ext>
            </a:extLst>
          </p:cNvPr>
          <p:cNvSpPr txBox="1"/>
          <p:nvPr/>
        </p:nvSpPr>
        <p:spPr>
          <a:xfrm>
            <a:off x="1097280" y="114300"/>
            <a:ext cx="160934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>
                <a:solidFill>
                  <a:srgbClr val="AD8A36"/>
                </a:solidFill>
              </a:rPr>
              <a:t>CASO REAL</a:t>
            </a:r>
            <a:endParaRPr lang="pt-BR" sz="2800" b="1" i="0" u="none" strike="noStrike" cap="none" noProof="0" dirty="0">
              <a:solidFill>
                <a:srgbClr val="AD8A3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3" name="tb9133">
            <a:extLst>
              <a:ext uri="{FF2B5EF4-FFF2-40B4-BE49-F238E27FC236}">
                <a16:creationId xmlns:a16="http://schemas.microsoft.com/office/drawing/2014/main" xmlns="" id="{4E37D65F-DBD5-E857-2909-2B5181D89444}"/>
              </a:ext>
            </a:extLst>
          </p:cNvPr>
          <p:cNvSpPr txBox="1"/>
          <p:nvPr/>
        </p:nvSpPr>
        <p:spPr>
          <a:xfrm>
            <a:off x="1097280" y="868680"/>
            <a:ext cx="16093440" cy="10058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3200" b="1" i="0" u="none" strike="noStrike" cap="none" noProof="0" dirty="0">
              <a:solidFill>
                <a:srgbClr val="0E265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134" name="line9134">
            <a:extLst>
              <a:ext uri="{FF2B5EF4-FFF2-40B4-BE49-F238E27FC236}">
                <a16:creationId xmlns:a16="http://schemas.microsoft.com/office/drawing/2014/main" xmlns="" id="{A04F688A-8BE7-BA91-3AA5-261DA77AB952}"/>
              </a:ext>
            </a:extLst>
          </p:cNvPr>
          <p:cNvCxnSpPr/>
          <p:nvPr/>
        </p:nvCxnSpPr>
        <p:spPr>
          <a:xfrm>
            <a:off x="1097280" y="1874520"/>
            <a:ext cx="1609344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pic>
        <p:nvPicPr>
          <p:cNvPr id="5" name="Imagem 4" descr="Serviços Médicos 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9" y="767551"/>
            <a:ext cx="16223673" cy="801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6744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3">
          <a:extLst>
            <a:ext uri="{FF2B5EF4-FFF2-40B4-BE49-F238E27FC236}">
              <a16:creationId xmlns:a16="http://schemas.microsoft.com/office/drawing/2014/main" xmlns="" id="{DFC6C3AE-276B-C4B2-E808-C12E507DB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2" name="tb9132">
            <a:extLst>
              <a:ext uri="{FF2B5EF4-FFF2-40B4-BE49-F238E27FC236}">
                <a16:creationId xmlns:a16="http://schemas.microsoft.com/office/drawing/2014/main" xmlns="" id="{A0D2E743-D918-2875-0C72-C24AFB770F5F}"/>
              </a:ext>
            </a:extLst>
          </p:cNvPr>
          <p:cNvSpPr txBox="1"/>
          <p:nvPr/>
        </p:nvSpPr>
        <p:spPr>
          <a:xfrm>
            <a:off x="1097280" y="114300"/>
            <a:ext cx="160934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>
                <a:solidFill>
                  <a:srgbClr val="AD8A36"/>
                </a:solidFill>
              </a:rPr>
              <a:t>CASO REAL</a:t>
            </a:r>
            <a:endParaRPr lang="pt-BR" sz="2800" b="1" i="0" u="none" strike="noStrike" cap="none" noProof="0" dirty="0">
              <a:solidFill>
                <a:srgbClr val="AD8A3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3" name="tb9133">
            <a:extLst>
              <a:ext uri="{FF2B5EF4-FFF2-40B4-BE49-F238E27FC236}">
                <a16:creationId xmlns:a16="http://schemas.microsoft.com/office/drawing/2014/main" xmlns="" id="{4E37D65F-DBD5-E857-2909-2B5181D89444}"/>
              </a:ext>
            </a:extLst>
          </p:cNvPr>
          <p:cNvSpPr txBox="1"/>
          <p:nvPr/>
        </p:nvSpPr>
        <p:spPr>
          <a:xfrm>
            <a:off x="1097280" y="868680"/>
            <a:ext cx="16093440" cy="10058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3200" b="1" i="0" u="none" strike="noStrike" cap="none" noProof="0" dirty="0">
              <a:solidFill>
                <a:srgbClr val="0E265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134" name="line9134">
            <a:extLst>
              <a:ext uri="{FF2B5EF4-FFF2-40B4-BE49-F238E27FC236}">
                <a16:creationId xmlns:a16="http://schemas.microsoft.com/office/drawing/2014/main" xmlns="" id="{A04F688A-8BE7-BA91-3AA5-261DA77AB952}"/>
              </a:ext>
            </a:extLst>
          </p:cNvPr>
          <p:cNvCxnSpPr/>
          <p:nvPr/>
        </p:nvCxnSpPr>
        <p:spPr>
          <a:xfrm>
            <a:off x="1097280" y="1874520"/>
            <a:ext cx="1609344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pic>
        <p:nvPicPr>
          <p:cNvPr id="5" name="Imagem 4" descr="Serviços Médicos (2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5345" y="956946"/>
            <a:ext cx="16098982" cy="811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6744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3">
          <a:extLst>
            <a:ext uri="{FF2B5EF4-FFF2-40B4-BE49-F238E27FC236}">
              <a16:creationId xmlns:a16="http://schemas.microsoft.com/office/drawing/2014/main" xmlns="" id="{DFC6C3AE-276B-C4B2-E808-C12E507DB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2" name="tb9132">
            <a:extLst>
              <a:ext uri="{FF2B5EF4-FFF2-40B4-BE49-F238E27FC236}">
                <a16:creationId xmlns:a16="http://schemas.microsoft.com/office/drawing/2014/main" xmlns="" id="{A0D2E743-D918-2875-0C72-C24AFB770F5F}"/>
              </a:ext>
            </a:extLst>
          </p:cNvPr>
          <p:cNvSpPr txBox="1"/>
          <p:nvPr/>
        </p:nvSpPr>
        <p:spPr>
          <a:xfrm>
            <a:off x="1097280" y="114300"/>
            <a:ext cx="160934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>
                <a:solidFill>
                  <a:srgbClr val="AD8A36"/>
                </a:solidFill>
              </a:rPr>
              <a:t>CASO REAL</a:t>
            </a:r>
            <a:endParaRPr lang="pt-BR" sz="2800" b="1" i="0" u="none" strike="noStrike" cap="none" noProof="0" dirty="0">
              <a:solidFill>
                <a:srgbClr val="AD8A3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3" name="tb9133">
            <a:extLst>
              <a:ext uri="{FF2B5EF4-FFF2-40B4-BE49-F238E27FC236}">
                <a16:creationId xmlns:a16="http://schemas.microsoft.com/office/drawing/2014/main" xmlns="" id="{4E37D65F-DBD5-E857-2909-2B5181D89444}"/>
              </a:ext>
            </a:extLst>
          </p:cNvPr>
          <p:cNvSpPr txBox="1"/>
          <p:nvPr/>
        </p:nvSpPr>
        <p:spPr>
          <a:xfrm>
            <a:off x="1097280" y="868680"/>
            <a:ext cx="16093440" cy="10058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3200" b="1" i="0" u="none" strike="noStrike" cap="none" noProof="0" dirty="0">
              <a:solidFill>
                <a:srgbClr val="0E265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134" name="line9134">
            <a:extLst>
              <a:ext uri="{FF2B5EF4-FFF2-40B4-BE49-F238E27FC236}">
                <a16:creationId xmlns:a16="http://schemas.microsoft.com/office/drawing/2014/main" xmlns="" id="{A04F688A-8BE7-BA91-3AA5-261DA77AB952}"/>
              </a:ext>
            </a:extLst>
          </p:cNvPr>
          <p:cNvCxnSpPr/>
          <p:nvPr/>
        </p:nvCxnSpPr>
        <p:spPr>
          <a:xfrm>
            <a:off x="1097280" y="1874520"/>
            <a:ext cx="1609344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pic>
        <p:nvPicPr>
          <p:cNvPr id="5" name="Imagem 4" descr="Serviços Médicos (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927" y="939033"/>
            <a:ext cx="16057418" cy="7986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67443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1" name="tb9151"/>
          <p:cNvSpPr txBox="1"/>
          <p:nvPr/>
        </p:nvSpPr>
        <p:spPr>
          <a:xfrm>
            <a:off x="1097280" y="457200"/>
            <a:ext cx="160934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O ANTES E O DEPOIS, TRIMESTRE A TRIMESTRE</a:t>
            </a:r>
          </a:p>
        </p:txBody>
      </p:sp>
      <p:sp>
        <p:nvSpPr>
          <p:cNvPr id="9152" name="tb9152"/>
          <p:cNvSpPr txBox="1"/>
          <p:nvPr/>
        </p:nvSpPr>
        <p:spPr>
          <a:xfrm>
            <a:off x="1097280" y="868680"/>
            <a:ext cx="16093440" cy="10058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IRPJ apurado a 32% x IRPJ com a equiparação aplicada</a:t>
            </a:r>
          </a:p>
        </p:txBody>
      </p:sp>
      <p:cxnSp>
        <p:nvCxnSpPr>
          <p:cNvPr id="9153" name="line9153"/>
          <p:cNvCxnSpPr/>
          <p:nvPr/>
        </p:nvCxnSpPr>
        <p:spPr>
          <a:xfrm>
            <a:off x="1097280" y="1874520"/>
            <a:ext cx="1609344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cxnSp>
        <p:nvCxnSpPr>
          <p:cNvPr id="9212" name="line9212"/>
          <p:cNvCxnSpPr/>
          <p:nvPr/>
        </p:nvCxnSpPr>
        <p:spPr>
          <a:xfrm>
            <a:off x="1463040" y="7589520"/>
            <a:ext cx="15361920" cy="1"/>
          </a:xfrm>
          <a:prstGeom prst="line">
            <a:avLst/>
          </a:prstGeom>
          <a:ln w="19050">
            <a:solidFill>
              <a:srgbClr val="E3E0D5"/>
            </a:solidFill>
          </a:ln>
        </p:spPr>
      </p:cxnSp>
      <p:sp>
        <p:nvSpPr>
          <p:cNvPr id="9213" name="rect9213"/>
          <p:cNvSpPr/>
          <p:nvPr/>
        </p:nvSpPr>
        <p:spPr>
          <a:xfrm>
            <a:off x="2176272" y="4835641"/>
            <a:ext cx="777240" cy="2753879"/>
          </a:xfrm>
          <a:prstGeom prst="rect">
            <a:avLst/>
          </a:prstGeom>
          <a:solidFill>
            <a:srgbClr val="545454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14" name="tb9214"/>
          <p:cNvSpPr txBox="1"/>
          <p:nvPr/>
        </p:nvSpPr>
        <p:spPr>
          <a:xfrm>
            <a:off x="2176272" y="4424161"/>
            <a:ext cx="777240" cy="3657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R$33.130</a:t>
            </a:r>
          </a:p>
        </p:txBody>
      </p:sp>
      <p:sp>
        <p:nvSpPr>
          <p:cNvPr id="9215" name="rect9215"/>
          <p:cNvSpPr/>
          <p:nvPr/>
        </p:nvSpPr>
        <p:spPr>
          <a:xfrm>
            <a:off x="3044952" y="7063113"/>
            <a:ext cx="777240" cy="526407"/>
          </a:xfrm>
          <a:prstGeom prst="rect">
            <a:avLst/>
          </a:prstGeom>
          <a:solidFill>
            <a:srgbClr val="AD8A36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16" name="tb9216"/>
          <p:cNvSpPr txBox="1"/>
          <p:nvPr/>
        </p:nvSpPr>
        <p:spPr>
          <a:xfrm>
            <a:off x="3044952" y="6651633"/>
            <a:ext cx="777240" cy="3657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R$6.333</a:t>
            </a:r>
          </a:p>
        </p:txBody>
      </p:sp>
      <p:sp>
        <p:nvSpPr>
          <p:cNvPr id="9217" name="tb9217"/>
          <p:cNvSpPr txBox="1"/>
          <p:nvPr/>
        </p:nvSpPr>
        <p:spPr>
          <a:xfrm>
            <a:off x="2221992" y="7726680"/>
            <a:ext cx="164592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1T/2020</a:t>
            </a:r>
          </a:p>
        </p:txBody>
      </p:sp>
      <p:sp>
        <p:nvSpPr>
          <p:cNvPr id="9218" name="rect9218"/>
          <p:cNvSpPr/>
          <p:nvPr/>
        </p:nvSpPr>
        <p:spPr>
          <a:xfrm>
            <a:off x="5248656" y="6581245"/>
            <a:ext cx="777240" cy="1008275"/>
          </a:xfrm>
          <a:prstGeom prst="rect">
            <a:avLst/>
          </a:prstGeom>
          <a:solidFill>
            <a:srgbClr val="545454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19" name="tb9219"/>
          <p:cNvSpPr txBox="1"/>
          <p:nvPr/>
        </p:nvSpPr>
        <p:spPr>
          <a:xfrm>
            <a:off x="5248656" y="6169765"/>
            <a:ext cx="777240" cy="3657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R$12.130</a:t>
            </a:r>
          </a:p>
        </p:txBody>
      </p:sp>
      <p:sp>
        <p:nvSpPr>
          <p:cNvPr id="9220" name="rect9220"/>
          <p:cNvSpPr/>
          <p:nvPr/>
        </p:nvSpPr>
        <p:spPr>
          <a:xfrm>
            <a:off x="6117336" y="7348486"/>
            <a:ext cx="777240" cy="241034"/>
          </a:xfrm>
          <a:prstGeom prst="rect">
            <a:avLst/>
          </a:prstGeom>
          <a:solidFill>
            <a:srgbClr val="AD8A36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21" name="tb9221"/>
          <p:cNvSpPr txBox="1"/>
          <p:nvPr/>
        </p:nvSpPr>
        <p:spPr>
          <a:xfrm>
            <a:off x="6117336" y="6937006"/>
            <a:ext cx="777240" cy="3657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R$2.900</a:t>
            </a:r>
          </a:p>
        </p:txBody>
      </p:sp>
      <p:sp>
        <p:nvSpPr>
          <p:cNvPr id="9222" name="tb9222"/>
          <p:cNvSpPr txBox="1"/>
          <p:nvPr/>
        </p:nvSpPr>
        <p:spPr>
          <a:xfrm>
            <a:off x="5294376" y="7726680"/>
            <a:ext cx="164592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2T/2020</a:t>
            </a:r>
          </a:p>
        </p:txBody>
      </p:sp>
      <p:sp>
        <p:nvSpPr>
          <p:cNvPr id="9223" name="rect9223"/>
          <p:cNvSpPr/>
          <p:nvPr/>
        </p:nvSpPr>
        <p:spPr>
          <a:xfrm>
            <a:off x="8321040" y="5291128"/>
            <a:ext cx="777240" cy="2298392"/>
          </a:xfrm>
          <a:prstGeom prst="rect">
            <a:avLst/>
          </a:prstGeom>
          <a:solidFill>
            <a:srgbClr val="545454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24" name="tb9224"/>
          <p:cNvSpPr txBox="1"/>
          <p:nvPr/>
        </p:nvSpPr>
        <p:spPr>
          <a:xfrm>
            <a:off x="8321040" y="4879648"/>
            <a:ext cx="777240" cy="3657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R$27.650</a:t>
            </a:r>
          </a:p>
        </p:txBody>
      </p:sp>
      <p:sp>
        <p:nvSpPr>
          <p:cNvPr id="9225" name="rect9225"/>
          <p:cNvSpPr/>
          <p:nvPr/>
        </p:nvSpPr>
        <p:spPr>
          <a:xfrm>
            <a:off x="9189720" y="7117746"/>
            <a:ext cx="777240" cy="471774"/>
          </a:xfrm>
          <a:prstGeom prst="rect">
            <a:avLst/>
          </a:prstGeom>
          <a:solidFill>
            <a:srgbClr val="AD8A36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26" name="tb9226"/>
          <p:cNvSpPr txBox="1"/>
          <p:nvPr/>
        </p:nvSpPr>
        <p:spPr>
          <a:xfrm>
            <a:off x="9189720" y="6706266"/>
            <a:ext cx="777240" cy="3657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R$5.676</a:t>
            </a:r>
          </a:p>
        </p:txBody>
      </p:sp>
      <p:sp>
        <p:nvSpPr>
          <p:cNvPr id="9227" name="tb9227"/>
          <p:cNvSpPr txBox="1"/>
          <p:nvPr/>
        </p:nvSpPr>
        <p:spPr>
          <a:xfrm>
            <a:off x="8366760" y="7726680"/>
            <a:ext cx="164592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1T/2021</a:t>
            </a:r>
          </a:p>
        </p:txBody>
      </p:sp>
      <p:sp>
        <p:nvSpPr>
          <p:cNvPr id="9228" name="rect9228"/>
          <p:cNvSpPr/>
          <p:nvPr/>
        </p:nvSpPr>
        <p:spPr>
          <a:xfrm>
            <a:off x="11393424" y="3971772"/>
            <a:ext cx="777240" cy="3617748"/>
          </a:xfrm>
          <a:prstGeom prst="rect">
            <a:avLst/>
          </a:prstGeom>
          <a:solidFill>
            <a:srgbClr val="545454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29" name="tb9229"/>
          <p:cNvSpPr txBox="1"/>
          <p:nvPr/>
        </p:nvSpPr>
        <p:spPr>
          <a:xfrm>
            <a:off x="11393424" y="3560292"/>
            <a:ext cx="777240" cy="3657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R$43.522</a:t>
            </a:r>
          </a:p>
        </p:txBody>
      </p:sp>
      <p:sp>
        <p:nvSpPr>
          <p:cNvPr id="9230" name="rect9230"/>
          <p:cNvSpPr/>
          <p:nvPr/>
        </p:nvSpPr>
        <p:spPr>
          <a:xfrm>
            <a:off x="12262104" y="6907567"/>
            <a:ext cx="777240" cy="681953"/>
          </a:xfrm>
          <a:prstGeom prst="rect">
            <a:avLst/>
          </a:prstGeom>
          <a:solidFill>
            <a:srgbClr val="AD8A36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31" name="tb9231"/>
          <p:cNvSpPr txBox="1"/>
          <p:nvPr/>
        </p:nvSpPr>
        <p:spPr>
          <a:xfrm>
            <a:off x="12262104" y="6496087"/>
            <a:ext cx="777240" cy="3657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R$8.204</a:t>
            </a:r>
          </a:p>
        </p:txBody>
      </p:sp>
      <p:sp>
        <p:nvSpPr>
          <p:cNvPr id="9232" name="tb9232"/>
          <p:cNvSpPr txBox="1"/>
          <p:nvPr/>
        </p:nvSpPr>
        <p:spPr>
          <a:xfrm>
            <a:off x="11439144" y="7726680"/>
            <a:ext cx="164592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1T/2022</a:t>
            </a:r>
          </a:p>
        </p:txBody>
      </p:sp>
      <p:sp>
        <p:nvSpPr>
          <p:cNvPr id="9233" name="rect9233"/>
          <p:cNvSpPr/>
          <p:nvPr/>
        </p:nvSpPr>
        <p:spPr>
          <a:xfrm>
            <a:off x="14465808" y="2926080"/>
            <a:ext cx="777240" cy="4663440"/>
          </a:xfrm>
          <a:prstGeom prst="rect">
            <a:avLst/>
          </a:prstGeom>
          <a:solidFill>
            <a:srgbClr val="545454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34" name="tb9234"/>
          <p:cNvSpPr txBox="1"/>
          <p:nvPr/>
        </p:nvSpPr>
        <p:spPr>
          <a:xfrm>
            <a:off x="14465808" y="2514600"/>
            <a:ext cx="777240" cy="3657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R$56.102</a:t>
            </a:r>
          </a:p>
        </p:txBody>
      </p:sp>
      <p:sp>
        <p:nvSpPr>
          <p:cNvPr id="9235" name="rect9235"/>
          <p:cNvSpPr/>
          <p:nvPr/>
        </p:nvSpPr>
        <p:spPr>
          <a:xfrm>
            <a:off x="15334488" y="6356245"/>
            <a:ext cx="777240" cy="1233275"/>
          </a:xfrm>
          <a:prstGeom prst="rect">
            <a:avLst/>
          </a:prstGeom>
          <a:solidFill>
            <a:srgbClr val="AD8A36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36" name="tb9236"/>
          <p:cNvSpPr txBox="1"/>
          <p:nvPr/>
        </p:nvSpPr>
        <p:spPr>
          <a:xfrm>
            <a:off x="15334488" y="5944765"/>
            <a:ext cx="777240" cy="3657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R$14.837</a:t>
            </a:r>
          </a:p>
        </p:txBody>
      </p:sp>
      <p:sp>
        <p:nvSpPr>
          <p:cNvPr id="9237" name="tb9237"/>
          <p:cNvSpPr txBox="1"/>
          <p:nvPr/>
        </p:nvSpPr>
        <p:spPr>
          <a:xfrm>
            <a:off x="14511528" y="7726680"/>
            <a:ext cx="164592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1T/2023</a:t>
            </a:r>
          </a:p>
        </p:txBody>
      </p:sp>
      <p:sp>
        <p:nvSpPr>
          <p:cNvPr id="9238" name="rect9238"/>
          <p:cNvSpPr/>
          <p:nvPr/>
        </p:nvSpPr>
        <p:spPr>
          <a:xfrm>
            <a:off x="5577840" y="8275320"/>
            <a:ext cx="320040" cy="228600"/>
          </a:xfrm>
          <a:prstGeom prst="rect">
            <a:avLst/>
          </a:prstGeom>
          <a:solidFill>
            <a:srgbClr val="545454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39" name="tb9239"/>
          <p:cNvSpPr txBox="1"/>
          <p:nvPr/>
        </p:nvSpPr>
        <p:spPr>
          <a:xfrm>
            <a:off x="6035040" y="8183880"/>
            <a:ext cx="4572000" cy="4114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IRPJ a 32% (sem equiparação)</a:t>
            </a:r>
          </a:p>
        </p:txBody>
      </p:sp>
      <p:sp>
        <p:nvSpPr>
          <p:cNvPr id="9240" name="rect9240"/>
          <p:cNvSpPr/>
          <p:nvPr/>
        </p:nvSpPr>
        <p:spPr>
          <a:xfrm>
            <a:off x="10607040" y="8275320"/>
            <a:ext cx="320040" cy="228600"/>
          </a:xfrm>
          <a:prstGeom prst="rect">
            <a:avLst/>
          </a:prstGeom>
          <a:solidFill>
            <a:srgbClr val="AD8A36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41" name="tb9241"/>
          <p:cNvSpPr txBox="1"/>
          <p:nvPr/>
        </p:nvSpPr>
        <p:spPr>
          <a:xfrm>
            <a:off x="11064240" y="8183880"/>
            <a:ext cx="5029200" cy="4114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IRPJ com equiparação (8%)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/>
          <p:nvPr/>
        </p:nvSpPr>
        <p:spPr>
          <a:xfrm>
            <a:off x="3712371" y="866775"/>
            <a:ext cx="10863257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33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O resultado final, depois de atualizado pela Selic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5"/>
          <p:cNvSpPr txBox="1"/>
          <p:nvPr/>
        </p:nvSpPr>
        <p:spPr>
          <a:xfrm>
            <a:off x="1634798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8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R$ 710.119,00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"/>
          <p:cNvSpPr txBox="1"/>
          <p:nvPr/>
        </p:nvSpPr>
        <p:spPr>
          <a:xfrm>
            <a:off x="6853971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8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R$ 900.073,08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 txBox="1"/>
          <p:nvPr/>
        </p:nvSpPr>
        <p:spPr>
          <a:xfrm>
            <a:off x="12283698" y="5022090"/>
            <a:ext cx="45801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8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R$ 270.021,92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3305195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"/>
          <p:cNvSpPr txBox="1"/>
          <p:nvPr/>
        </p:nvSpPr>
        <p:spPr>
          <a:xfrm>
            <a:off x="3305195" y="3125772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R$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8524368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5"/>
          <p:cNvSpPr txBox="1"/>
          <p:nvPr/>
        </p:nvSpPr>
        <p:spPr>
          <a:xfrm>
            <a:off x="8524368" y="3143818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R$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14014253" y="3350132"/>
            <a:ext cx="1238250" cy="1238250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/>
          <p:nvPr/>
        </p:nvSpPr>
        <p:spPr>
          <a:xfrm>
            <a:off x="14014253" y="3125767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R$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4" name="tb9154"/>
          <p:cNvSpPr txBox="1"/>
          <p:nvPr/>
        </p:nvSpPr>
        <p:spPr>
          <a:xfrm>
            <a:off x="3712464" y="640080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PASSO 4 — CONSOLIDAÇÃO DO CRÉDITO</a:t>
            </a:r>
          </a:p>
        </p:txBody>
      </p:sp>
      <p:sp>
        <p:nvSpPr>
          <p:cNvPr id="9155" name="tb9155"/>
          <p:cNvSpPr txBox="1"/>
          <p:nvPr/>
        </p:nvSpPr>
        <p:spPr>
          <a:xfrm>
            <a:off x="2503052" y="6456148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Total apurado (sem atualização)</a:t>
            </a:r>
          </a:p>
        </p:txBody>
      </p:sp>
      <p:sp>
        <p:nvSpPr>
          <p:cNvPr id="9156" name="tb9156"/>
          <p:cNvSpPr txBox="1"/>
          <p:nvPr/>
        </p:nvSpPr>
        <p:spPr>
          <a:xfrm>
            <a:off x="7555834" y="6359893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Total recuperado (atualizado com Selic)</a:t>
            </a:r>
          </a:p>
        </p:txBody>
      </p:sp>
      <p:sp>
        <p:nvSpPr>
          <p:cNvPr id="9157" name="tb9157"/>
          <p:cNvSpPr txBox="1"/>
          <p:nvPr/>
        </p:nvSpPr>
        <p:spPr>
          <a:xfrm>
            <a:off x="13531678" y="6239578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Honorários (30%)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8" name="tb9158"/>
          <p:cNvSpPr txBox="1"/>
          <p:nvPr/>
        </p:nvSpPr>
        <p:spPr>
          <a:xfrm>
            <a:off x="1097280" y="457200"/>
            <a:ext cx="160934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CHECKLIST FINAL</a:t>
            </a:r>
          </a:p>
        </p:txBody>
      </p:sp>
      <p:sp>
        <p:nvSpPr>
          <p:cNvPr id="9159" name="tb9159"/>
          <p:cNvSpPr txBox="1"/>
          <p:nvPr/>
        </p:nvSpPr>
        <p:spPr>
          <a:xfrm>
            <a:off x="1097280" y="868680"/>
            <a:ext cx="16093440" cy="10058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Antes de apresentar a oportunidade ao cliente</a:t>
            </a:r>
          </a:p>
        </p:txBody>
      </p:sp>
      <p:cxnSp>
        <p:nvCxnSpPr>
          <p:cNvPr id="9160" name="line9160"/>
          <p:cNvCxnSpPr/>
          <p:nvPr/>
        </p:nvCxnSpPr>
        <p:spPr>
          <a:xfrm>
            <a:off x="1097280" y="1874520"/>
            <a:ext cx="1609344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sp>
        <p:nvSpPr>
          <p:cNvPr id="9242" name="rect9242"/>
          <p:cNvSpPr/>
          <p:nvPr/>
        </p:nvSpPr>
        <p:spPr>
          <a:xfrm>
            <a:off x="1097280" y="2377440"/>
            <a:ext cx="384048" cy="384048"/>
          </a:xfrm>
          <a:prstGeom prst="rect">
            <a:avLst/>
          </a:prstGeom>
          <a:solidFill>
            <a:srgbClr val="FFFFFF"/>
          </a:solidFill>
          <a:ln w="25400">
            <a:solidFill>
              <a:srgbClr val="AD8A36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43" name="tb9243"/>
          <p:cNvSpPr txBox="1"/>
          <p:nvPr/>
        </p:nvSpPr>
        <p:spPr>
          <a:xfrm>
            <a:off x="1645920" y="2331720"/>
            <a:ext cx="731520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Empresa está no Lucro Presumido</a:t>
            </a:r>
          </a:p>
        </p:txBody>
      </p:sp>
      <p:sp>
        <p:nvSpPr>
          <p:cNvPr id="9244" name="rect9244"/>
          <p:cNvSpPr/>
          <p:nvPr/>
        </p:nvSpPr>
        <p:spPr>
          <a:xfrm>
            <a:off x="9326880" y="2377440"/>
            <a:ext cx="384048" cy="384048"/>
          </a:xfrm>
          <a:prstGeom prst="rect">
            <a:avLst/>
          </a:prstGeom>
          <a:solidFill>
            <a:srgbClr val="FFFFFF"/>
          </a:solidFill>
          <a:ln w="25400">
            <a:solidFill>
              <a:srgbClr val="AD8A36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45" name="tb9245"/>
          <p:cNvSpPr txBox="1"/>
          <p:nvPr/>
        </p:nvSpPr>
        <p:spPr>
          <a:xfrm>
            <a:off x="9875520" y="2331720"/>
            <a:ext cx="731520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Contrato social caracteriza sociedade empresária real</a:t>
            </a:r>
          </a:p>
        </p:txBody>
      </p:sp>
      <p:sp>
        <p:nvSpPr>
          <p:cNvPr id="9246" name="rect9246"/>
          <p:cNvSpPr/>
          <p:nvPr/>
        </p:nvSpPr>
        <p:spPr>
          <a:xfrm>
            <a:off x="1097280" y="3246120"/>
            <a:ext cx="384048" cy="384048"/>
          </a:xfrm>
          <a:prstGeom prst="rect">
            <a:avLst/>
          </a:prstGeom>
          <a:solidFill>
            <a:srgbClr val="FFFFFF"/>
          </a:solidFill>
          <a:ln w="25400">
            <a:solidFill>
              <a:srgbClr val="AD8A36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47" name="tb9247"/>
          <p:cNvSpPr txBox="1"/>
          <p:nvPr/>
        </p:nvSpPr>
        <p:spPr>
          <a:xfrm>
            <a:off x="1645920" y="3200400"/>
            <a:ext cx="731520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Alvará sanitário vigente e compatível</a:t>
            </a:r>
          </a:p>
        </p:txBody>
      </p:sp>
      <p:sp>
        <p:nvSpPr>
          <p:cNvPr id="9248" name="rect9248"/>
          <p:cNvSpPr/>
          <p:nvPr/>
        </p:nvSpPr>
        <p:spPr>
          <a:xfrm>
            <a:off x="9326880" y="3246120"/>
            <a:ext cx="384048" cy="384048"/>
          </a:xfrm>
          <a:prstGeom prst="rect">
            <a:avLst/>
          </a:prstGeom>
          <a:solidFill>
            <a:srgbClr val="FFFFFF"/>
          </a:solidFill>
          <a:ln w="25400">
            <a:solidFill>
              <a:srgbClr val="AD8A36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49" name="tb9249"/>
          <p:cNvSpPr txBox="1"/>
          <p:nvPr/>
        </p:nvSpPr>
        <p:spPr>
          <a:xfrm>
            <a:off x="9875520" y="3200400"/>
            <a:ext cx="731520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Atividade se enquadra no conceito do Tema 217</a:t>
            </a:r>
          </a:p>
        </p:txBody>
      </p:sp>
      <p:sp>
        <p:nvSpPr>
          <p:cNvPr id="9250" name="rect9250"/>
          <p:cNvSpPr/>
          <p:nvPr/>
        </p:nvSpPr>
        <p:spPr>
          <a:xfrm>
            <a:off x="1097280" y="4114800"/>
            <a:ext cx="384048" cy="384048"/>
          </a:xfrm>
          <a:prstGeom prst="rect">
            <a:avLst/>
          </a:prstGeom>
          <a:solidFill>
            <a:srgbClr val="FFFFFF"/>
          </a:solidFill>
          <a:ln w="25400">
            <a:solidFill>
              <a:srgbClr val="AD8A36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51" name="tb9251"/>
          <p:cNvSpPr txBox="1"/>
          <p:nvPr/>
        </p:nvSpPr>
        <p:spPr>
          <a:xfrm>
            <a:off x="1645920" y="4069080"/>
            <a:ext cx="731520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Notas fiscais descrevem o serviço de forma específica</a:t>
            </a:r>
          </a:p>
        </p:txBody>
      </p:sp>
      <p:sp>
        <p:nvSpPr>
          <p:cNvPr id="9252" name="rect9252"/>
          <p:cNvSpPr/>
          <p:nvPr/>
        </p:nvSpPr>
        <p:spPr>
          <a:xfrm>
            <a:off x="9326880" y="4114800"/>
            <a:ext cx="384048" cy="384048"/>
          </a:xfrm>
          <a:prstGeom prst="rect">
            <a:avLst/>
          </a:prstGeom>
          <a:solidFill>
            <a:srgbClr val="FFFFFF"/>
          </a:solidFill>
          <a:ln w="25400">
            <a:solidFill>
              <a:srgbClr val="AD8A36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53" name="tb9253"/>
          <p:cNvSpPr txBox="1"/>
          <p:nvPr/>
        </p:nvSpPr>
        <p:spPr>
          <a:xfrm>
            <a:off x="9875520" y="4069080"/>
            <a:ext cx="731520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CNAE cadastrado é coerente com a atividade</a:t>
            </a:r>
          </a:p>
        </p:txBody>
      </p:sp>
      <p:sp>
        <p:nvSpPr>
          <p:cNvPr id="9254" name="rect9254"/>
          <p:cNvSpPr/>
          <p:nvPr/>
        </p:nvSpPr>
        <p:spPr>
          <a:xfrm>
            <a:off x="1097280" y="4983480"/>
            <a:ext cx="384048" cy="384048"/>
          </a:xfrm>
          <a:prstGeom prst="rect">
            <a:avLst/>
          </a:prstGeom>
          <a:solidFill>
            <a:srgbClr val="FFFFFF"/>
          </a:solidFill>
          <a:ln w="25400">
            <a:solidFill>
              <a:srgbClr val="AD8A36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55" name="tb9255"/>
          <p:cNvSpPr txBox="1"/>
          <p:nvPr/>
        </p:nvSpPr>
        <p:spPr>
          <a:xfrm>
            <a:off x="1645920" y="4937760"/>
            <a:ext cx="731520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Levantamento dos últimos 5 anos foi feito</a:t>
            </a:r>
          </a:p>
        </p:txBody>
      </p:sp>
      <p:sp>
        <p:nvSpPr>
          <p:cNvPr id="9256" name="rect9256"/>
          <p:cNvSpPr/>
          <p:nvPr/>
        </p:nvSpPr>
        <p:spPr>
          <a:xfrm>
            <a:off x="9326880" y="4983480"/>
            <a:ext cx="384048" cy="384048"/>
          </a:xfrm>
          <a:prstGeom prst="rect">
            <a:avLst/>
          </a:prstGeom>
          <a:solidFill>
            <a:srgbClr val="FFFFFF"/>
          </a:solidFill>
          <a:ln w="25400">
            <a:solidFill>
              <a:srgbClr val="AD8A36"/>
            </a:solidFill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57" name="tb9257"/>
          <p:cNvSpPr txBox="1"/>
          <p:nvPr/>
        </p:nvSpPr>
        <p:spPr>
          <a:xfrm>
            <a:off x="9875520" y="4937760"/>
            <a:ext cx="731520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5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Decisão administrativa x judicial foi discutida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/>
          <p:nvPr/>
        </p:nvSpPr>
        <p:spPr>
          <a:xfrm>
            <a:off x="3703135" y="1226138"/>
            <a:ext cx="10863257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39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Os deslizes mais caros da consultoria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5"/>
          <p:cNvSpPr txBox="1"/>
          <p:nvPr/>
        </p:nvSpPr>
        <p:spPr>
          <a:xfrm>
            <a:off x="1634798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Ignorar a ressalva do Parecer PGFN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"/>
          <p:cNvSpPr txBox="1"/>
          <p:nvPr/>
        </p:nvSpPr>
        <p:spPr>
          <a:xfrm>
            <a:off x="6853971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Nota fiscal genérica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 txBox="1"/>
          <p:nvPr/>
        </p:nvSpPr>
        <p:spPr>
          <a:xfrm>
            <a:off x="12283698" y="5022090"/>
            <a:ext cx="45801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Aplicar percentual sobre tudo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3305195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"/>
          <p:cNvSpPr txBox="1"/>
          <p:nvPr/>
        </p:nvSpPr>
        <p:spPr>
          <a:xfrm>
            <a:off x="3305195" y="3101707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✘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8524368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5"/>
          <p:cNvSpPr txBox="1"/>
          <p:nvPr/>
        </p:nvSpPr>
        <p:spPr>
          <a:xfrm>
            <a:off x="8524368" y="3131784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✘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14014253" y="3350132"/>
            <a:ext cx="1238250" cy="1238250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/>
          <p:nvPr/>
        </p:nvSpPr>
        <p:spPr>
          <a:xfrm>
            <a:off x="14014253" y="3149832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✘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1" name="tb9161"/>
          <p:cNvSpPr txBox="1"/>
          <p:nvPr/>
        </p:nvSpPr>
        <p:spPr>
          <a:xfrm>
            <a:off x="3712464" y="640080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ERROS QUE NÃO PODEM SER COMETIDOS</a:t>
            </a:r>
          </a:p>
        </p:txBody>
      </p:sp>
      <p:sp>
        <p:nvSpPr>
          <p:cNvPr id="9162" name="tb9162"/>
          <p:cNvSpPr txBox="1"/>
          <p:nvPr/>
        </p:nvSpPr>
        <p:spPr>
          <a:xfrm>
            <a:off x="1636776" y="6095197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Sociedade de fachada não sustenta o benefício.</a:t>
            </a:r>
          </a:p>
        </p:txBody>
      </p:sp>
      <p:sp>
        <p:nvSpPr>
          <p:cNvPr id="9163" name="tb9163"/>
          <p:cNvSpPr txBox="1"/>
          <p:nvPr/>
        </p:nvSpPr>
        <p:spPr>
          <a:xfrm>
            <a:off x="6858000" y="6071132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Porta de entrada mais comum para questionamento em 2026.</a:t>
            </a:r>
          </a:p>
        </p:txBody>
      </p:sp>
      <p:sp>
        <p:nvSpPr>
          <p:cNvPr id="9164" name="tb9164"/>
          <p:cNvSpPr txBox="1"/>
          <p:nvPr/>
        </p:nvSpPr>
        <p:spPr>
          <a:xfrm>
            <a:off x="12280392" y="6095193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Sem segregar consultas — o benefício é só sobre a parcela específica.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/>
          <p:nvPr/>
        </p:nvSpPr>
        <p:spPr>
          <a:xfrm>
            <a:off x="3712371" y="1648831"/>
            <a:ext cx="10863257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39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Vocês sabem explicar isso ao cliente?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5"/>
          <p:cNvSpPr txBox="1"/>
          <p:nvPr/>
        </p:nvSpPr>
        <p:spPr>
          <a:xfrm>
            <a:off x="1634798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Diferença entre 32% e 8%/12%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"/>
          <p:cNvSpPr txBox="1"/>
          <p:nvPr/>
        </p:nvSpPr>
        <p:spPr>
          <a:xfrm>
            <a:off x="6853971" y="5022090"/>
            <a:ext cx="4580058" cy="120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 que a lei dá esse benefício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 txBox="1"/>
          <p:nvPr/>
        </p:nvSpPr>
        <p:spPr>
          <a:xfrm>
            <a:off x="12283698" y="5022090"/>
            <a:ext cx="45801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2250" b="1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Vale para qualquer regime?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3305195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"/>
          <p:cNvSpPr txBox="1"/>
          <p:nvPr/>
        </p:nvSpPr>
        <p:spPr>
          <a:xfrm>
            <a:off x="3305195" y="3125769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8524368" y="3350132"/>
            <a:ext cx="1239263" cy="1239263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5"/>
          <p:cNvSpPr txBox="1"/>
          <p:nvPr/>
        </p:nvSpPr>
        <p:spPr>
          <a:xfrm>
            <a:off x="8524368" y="3119754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14014253" y="3350132"/>
            <a:ext cx="1238250" cy="1238250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D8A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/>
          <p:nvPr/>
        </p:nvSpPr>
        <p:spPr>
          <a:xfrm>
            <a:off x="14014253" y="3125766"/>
            <a:ext cx="1239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99"/>
              <a:buFont typeface="Arial"/>
              <a:buNone/>
            </a:pPr>
            <a:r>
              <a:rPr lang="pt-BR" sz="6399" b="1" i="0" u="none" strike="noStrike" cap="none" noProof="0" dirty="0">
                <a:solidFill>
                  <a:srgbClr val="F8F5EC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5" name="tb9015"/>
          <p:cNvSpPr txBox="1"/>
          <p:nvPr/>
        </p:nvSpPr>
        <p:spPr>
          <a:xfrm>
            <a:off x="3712464" y="640080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ANTES DE ABRIR QUALQUER LEI — EM CONSULTORIA</a:t>
            </a:r>
          </a:p>
        </p:txBody>
      </p:sp>
      <p:sp>
        <p:nvSpPr>
          <p:cNvPr id="9016" name="tb9016"/>
          <p:cNvSpPr txBox="1"/>
          <p:nvPr/>
        </p:nvSpPr>
        <p:spPr>
          <a:xfrm>
            <a:off x="1636776" y="5842534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Vocês conseguem calcular de cabeça o impacto disso no caixa do cliente?</a:t>
            </a:r>
          </a:p>
        </p:txBody>
      </p:sp>
      <p:sp>
        <p:nvSpPr>
          <p:cNvPr id="9017" name="tb9017"/>
          <p:cNvSpPr txBox="1"/>
          <p:nvPr/>
        </p:nvSpPr>
        <p:spPr>
          <a:xfrm>
            <a:off x="6858000" y="5734253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E não é só “um jeito de pagar menos imposto” — qual a razão social por trás?</a:t>
            </a:r>
          </a:p>
        </p:txBody>
      </p:sp>
      <p:sp>
        <p:nvSpPr>
          <p:cNvPr id="9018" name="tb9018"/>
          <p:cNvSpPr txBox="1"/>
          <p:nvPr/>
        </p:nvSpPr>
        <p:spPr>
          <a:xfrm>
            <a:off x="12280392" y="5637994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75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Esse benefício vale para qualquer regime tributário, ou só para um?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96e8b6b7e2_0_0"/>
          <p:cNvSpPr txBox="1"/>
          <p:nvPr/>
        </p:nvSpPr>
        <p:spPr>
          <a:xfrm>
            <a:off x="1618002" y="5650000"/>
            <a:ext cx="16200000" cy="34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1950" b="0" i="1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· Módulo 09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396e8b6b7e2_0_0"/>
          <p:cNvSpPr txBox="1"/>
          <p:nvPr/>
        </p:nvSpPr>
        <p:spPr>
          <a:xfrm>
            <a:off x="1413465" y="3200000"/>
            <a:ext cx="16200000" cy="2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pt-BR" sz="5100" b="1" i="1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Bônus: Casos-Limite e Mitos do Cliente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5" name="tb9165"/>
          <p:cNvSpPr txBox="1"/>
          <p:nvPr/>
        </p:nvSpPr>
        <p:spPr>
          <a:xfrm>
            <a:off x="1371600" y="1371600"/>
            <a:ext cx="3429000" cy="21945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60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3" name="tb9173"/>
          <p:cNvSpPr txBox="1"/>
          <p:nvPr/>
        </p:nvSpPr>
        <p:spPr>
          <a:xfrm>
            <a:off x="1097280" y="457200"/>
            <a:ext cx="160934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RECAPITULANDO</a:t>
            </a:r>
          </a:p>
        </p:txBody>
      </p:sp>
      <p:sp>
        <p:nvSpPr>
          <p:cNvPr id="9174" name="tb9174"/>
          <p:cNvSpPr txBox="1"/>
          <p:nvPr/>
        </p:nvSpPr>
        <p:spPr>
          <a:xfrm>
            <a:off x="1097280" y="868680"/>
            <a:ext cx="16093440" cy="10058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O que muda no seu dia a dia amanhã</a:t>
            </a:r>
          </a:p>
        </p:txBody>
      </p:sp>
      <p:cxnSp>
        <p:nvCxnSpPr>
          <p:cNvPr id="9175" name="line9175"/>
          <p:cNvCxnSpPr/>
          <p:nvPr/>
        </p:nvCxnSpPr>
        <p:spPr>
          <a:xfrm>
            <a:off x="1097280" y="1874520"/>
            <a:ext cx="1609344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sp>
        <p:nvSpPr>
          <p:cNvPr id="9278" name="rect9278"/>
          <p:cNvSpPr/>
          <p:nvPr/>
        </p:nvSpPr>
        <p:spPr>
          <a:xfrm>
            <a:off x="1097280" y="2423160"/>
            <a:ext cx="146304" cy="146304"/>
          </a:xfrm>
          <a:prstGeom prst="rect">
            <a:avLst/>
          </a:prstGeom>
          <a:solidFill>
            <a:srgbClr val="AD8A36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79" name="tb9279"/>
          <p:cNvSpPr txBox="1"/>
          <p:nvPr/>
        </p:nvSpPr>
        <p:spPr>
          <a:xfrm>
            <a:off x="1508760" y="2331720"/>
            <a:ext cx="1499616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A base é sempre a Lei 9.249/95, </a:t>
            </a:r>
            <a:r>
              <a:rPr lang="pt-BR" sz="2400" b="0" i="0" u="none" strike="noStrike" cap="none" noProof="0" dirty="0" err="1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arts</a:t>
            </a:r>
            <a:r>
              <a:rPr lang="pt-BR" sz="24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. 15 e 20 — 8% de IRPJ e 12% de CSLL, no Lucro Presumido;</a:t>
            </a:r>
          </a:p>
        </p:txBody>
      </p:sp>
      <p:sp>
        <p:nvSpPr>
          <p:cNvPr id="9280" name="rect9280"/>
          <p:cNvSpPr/>
          <p:nvPr/>
        </p:nvSpPr>
        <p:spPr>
          <a:xfrm>
            <a:off x="1097280" y="3291840"/>
            <a:ext cx="146304" cy="146304"/>
          </a:xfrm>
          <a:prstGeom prst="rect">
            <a:avLst/>
          </a:prstGeom>
          <a:solidFill>
            <a:srgbClr val="AD8A36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81" name="tb9281"/>
          <p:cNvSpPr txBox="1"/>
          <p:nvPr/>
        </p:nvSpPr>
        <p:spPr>
          <a:xfrm>
            <a:off x="1508760" y="3200400"/>
            <a:ext cx="1499616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O Tema 217 do STJ definiu: o que importa é a natureza do serviço, não a estrutura física;</a:t>
            </a:r>
          </a:p>
        </p:txBody>
      </p:sp>
      <p:sp>
        <p:nvSpPr>
          <p:cNvPr id="9282" name="rect9282"/>
          <p:cNvSpPr/>
          <p:nvPr/>
        </p:nvSpPr>
        <p:spPr>
          <a:xfrm>
            <a:off x="1097280" y="4160520"/>
            <a:ext cx="146304" cy="146304"/>
          </a:xfrm>
          <a:prstGeom prst="rect">
            <a:avLst/>
          </a:prstGeom>
          <a:solidFill>
            <a:srgbClr val="AD8A36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83" name="tb9283"/>
          <p:cNvSpPr txBox="1"/>
          <p:nvPr/>
        </p:nvSpPr>
        <p:spPr>
          <a:xfrm>
            <a:off x="1508760" y="4069080"/>
            <a:ext cx="1499616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O Parecer PGFN 7.689/2021 resolveu a estrutura de terceiro e o Home </a:t>
            </a:r>
            <a:r>
              <a:rPr lang="pt-BR" sz="2400" b="0" i="0" u="none" strike="noStrike" cap="none" noProof="0" dirty="0" err="1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Care</a:t>
            </a:r>
            <a:r>
              <a:rPr lang="pt-BR" sz="24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, com a ressalva do “elemento de empresa”;</a:t>
            </a:r>
          </a:p>
        </p:txBody>
      </p:sp>
      <p:sp>
        <p:nvSpPr>
          <p:cNvPr id="9284" name="rect9284"/>
          <p:cNvSpPr/>
          <p:nvPr/>
        </p:nvSpPr>
        <p:spPr>
          <a:xfrm>
            <a:off x="1097280" y="5306210"/>
            <a:ext cx="146304" cy="146304"/>
          </a:xfrm>
          <a:prstGeom prst="rect">
            <a:avLst/>
          </a:prstGeom>
          <a:solidFill>
            <a:srgbClr val="AD8A36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85" name="tb9285"/>
          <p:cNvSpPr txBox="1"/>
          <p:nvPr/>
        </p:nvSpPr>
        <p:spPr>
          <a:xfrm>
            <a:off x="1508760" y="5208583"/>
            <a:ext cx="1499616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A Reforma Tributária não mexeu no IRPJ/CSLL — a urgência de revisar clientes continua a mesma;</a:t>
            </a:r>
          </a:p>
        </p:txBody>
      </p:sp>
      <p:sp>
        <p:nvSpPr>
          <p:cNvPr id="9286" name="rect9286"/>
          <p:cNvSpPr/>
          <p:nvPr/>
        </p:nvSpPr>
        <p:spPr>
          <a:xfrm>
            <a:off x="1097280" y="6321194"/>
            <a:ext cx="146304" cy="146304"/>
          </a:xfrm>
          <a:prstGeom prst="rect">
            <a:avLst/>
          </a:prstGeom>
          <a:solidFill>
            <a:srgbClr val="AD8A36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287" name="tb9287"/>
          <p:cNvSpPr txBox="1"/>
          <p:nvPr/>
        </p:nvSpPr>
        <p:spPr>
          <a:xfrm>
            <a:off x="1508760" y="6213617"/>
            <a:ext cx="14996160" cy="777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Documentação específica é o que decide autuação hoje — não mais a tese em si.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6" name="tb9176"/>
          <p:cNvSpPr txBox="1"/>
          <p:nvPr/>
        </p:nvSpPr>
        <p:spPr>
          <a:xfrm>
            <a:off x="1920240" y="1051560"/>
            <a:ext cx="1371600" cy="914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90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</a:p>
        </p:txBody>
      </p:sp>
      <p:sp>
        <p:nvSpPr>
          <p:cNvPr id="9178" name="tb9178"/>
          <p:cNvSpPr txBox="1"/>
          <p:nvPr/>
        </p:nvSpPr>
        <p:spPr>
          <a:xfrm>
            <a:off x="6383958" y="8366760"/>
            <a:ext cx="1371600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Obrigado(a) pela atenção de todos. · Carmem Cavalcante · David Pinho</a:t>
            </a:r>
          </a:p>
        </p:txBody>
      </p:sp>
      <p:sp>
        <p:nvSpPr>
          <p:cNvPr id="3" name="tb9177">
            <a:extLst>
              <a:ext uri="{FF2B5EF4-FFF2-40B4-BE49-F238E27FC236}">
                <a16:creationId xmlns:a16="http://schemas.microsoft.com/office/drawing/2014/main" xmlns="" id="{823E8F62-8965-C7AB-4B3B-C4D5BFAFF80E}"/>
              </a:ext>
            </a:extLst>
          </p:cNvPr>
          <p:cNvSpPr txBox="1"/>
          <p:nvPr/>
        </p:nvSpPr>
        <p:spPr>
          <a:xfrm>
            <a:off x="2325303" y="1523996"/>
            <a:ext cx="12829532" cy="1828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 b="1" i="1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Quem tem pressa não faz bem as coisas; quem só olha a </a:t>
            </a:r>
          </a:p>
          <a:p>
            <a:pPr marL="0" marR="0" lvl="0" indent="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 b="1" i="1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pequena vantagem não realiza a grande obra.</a:t>
            </a:r>
          </a:p>
          <a:p>
            <a:pPr marL="0" marR="0" lvl="0" indent="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2700" b="1" i="1" u="none" strike="noStrike" cap="none" noProof="0" dirty="0">
              <a:solidFill>
                <a:srgbClr val="0E265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 b="1" i="1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Confúcio, Analectos, XIII, 17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"/>
          <p:cNvSpPr txBox="1"/>
          <p:nvPr/>
        </p:nvSpPr>
        <p:spPr>
          <a:xfrm>
            <a:off x="1922744" y="1429182"/>
            <a:ext cx="14442513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45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Lei nº 9.249/1995 — o porquê da redução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9" name="tb9019"/>
          <p:cNvSpPr txBox="1"/>
          <p:nvPr/>
        </p:nvSpPr>
        <p:spPr>
          <a:xfrm>
            <a:off x="1920240" y="685800"/>
            <a:ext cx="1371600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TUDO COMEÇA AQUI</a:t>
            </a:r>
          </a:p>
        </p:txBody>
      </p:sp>
      <p:cxnSp>
        <p:nvCxnSpPr>
          <p:cNvPr id="9020" name="line9020"/>
          <p:cNvCxnSpPr/>
          <p:nvPr/>
        </p:nvCxnSpPr>
        <p:spPr>
          <a:xfrm>
            <a:off x="1920240" y="2606040"/>
            <a:ext cx="1444752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sp>
        <p:nvSpPr>
          <p:cNvPr id="9021" name="tb9021"/>
          <p:cNvSpPr txBox="1"/>
          <p:nvPr/>
        </p:nvSpPr>
        <p:spPr>
          <a:xfrm>
            <a:off x="1920240" y="2971800"/>
            <a:ext cx="7223760" cy="502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25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As empresas prestadoras de serviços hospitalares têm a tributação de IRPJ e CSLL com alíquotas reduzidas.</a:t>
            </a:r>
          </a:p>
        </p:txBody>
      </p:sp>
      <p:sp>
        <p:nvSpPr>
          <p:cNvPr id="9022" name="tb9022"/>
          <p:cNvSpPr txBox="1"/>
          <p:nvPr/>
        </p:nvSpPr>
        <p:spPr>
          <a:xfrm>
            <a:off x="9509760" y="2971800"/>
            <a:ext cx="7223760" cy="502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25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O benefício fiscal tem como justificativa a finalidade social dessas instituições — a saúde é um direito social previsto na Constituição, e a população deve ter amplo acesso a serviços médicos e hospitalares.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"/>
          <p:cNvSpPr txBox="1"/>
          <p:nvPr/>
        </p:nvSpPr>
        <p:spPr>
          <a:xfrm>
            <a:off x="1922744" y="1429182"/>
            <a:ext cx="14442513" cy="138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45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Art. 15 (IRPJ) e Art. 20 (CSLL)</a:t>
            </a:r>
            <a:endParaRPr lang="pt-B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3" name="tb9023"/>
          <p:cNvSpPr txBox="1"/>
          <p:nvPr/>
        </p:nvSpPr>
        <p:spPr>
          <a:xfrm>
            <a:off x="1920240" y="685800"/>
            <a:ext cx="1371600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NA LETRA DA LEI</a:t>
            </a:r>
          </a:p>
        </p:txBody>
      </p:sp>
      <p:cxnSp>
        <p:nvCxnSpPr>
          <p:cNvPr id="9024" name="line9024"/>
          <p:cNvCxnSpPr/>
          <p:nvPr/>
        </p:nvCxnSpPr>
        <p:spPr>
          <a:xfrm>
            <a:off x="1920240" y="2606040"/>
            <a:ext cx="1444752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sp>
        <p:nvSpPr>
          <p:cNvPr id="9025" name="tb9025"/>
          <p:cNvSpPr txBox="1"/>
          <p:nvPr/>
        </p:nvSpPr>
        <p:spPr>
          <a:xfrm>
            <a:off x="1920240" y="2971800"/>
            <a:ext cx="7223760" cy="502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25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Art. 15, caput e §1º, III, “a”: a base de cálculo do IRPJ será de 8% sobre a receita bruta mensal (em vez de 32%) na prestação de serviços hospitalares — desde que a prestadora seja sociedade empresária e atenda às normas da Anvisa.</a:t>
            </a:r>
          </a:p>
        </p:txBody>
      </p:sp>
      <p:sp>
        <p:nvSpPr>
          <p:cNvPr id="9026" name="tb9026"/>
          <p:cNvSpPr txBox="1"/>
          <p:nvPr/>
        </p:nvSpPr>
        <p:spPr>
          <a:xfrm>
            <a:off x="9509760" y="2971800"/>
            <a:ext cx="7223760" cy="502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25" b="0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Art. 20: a base de cálculo da CSLL corresponderá a 12% sobre a receita bruta — em vez de 32% — para as mesmas atividades e sob as mesmas condições do art. 15.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7" name="tb9027"/>
          <p:cNvSpPr txBox="1"/>
          <p:nvPr/>
        </p:nvSpPr>
        <p:spPr>
          <a:xfrm>
            <a:off x="1097280" y="457200"/>
            <a:ext cx="1609344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O IMPACTO EM UMA IMAGEM</a:t>
            </a:r>
          </a:p>
        </p:txBody>
      </p:sp>
      <p:sp>
        <p:nvSpPr>
          <p:cNvPr id="9028" name="tb9028"/>
          <p:cNvSpPr txBox="1"/>
          <p:nvPr/>
        </p:nvSpPr>
        <p:spPr>
          <a:xfrm>
            <a:off x="1097280" y="868680"/>
            <a:ext cx="16093440" cy="10058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i="0" u="none" strike="noStrike" cap="none" noProof="0" dirty="0">
                <a:solidFill>
                  <a:srgbClr val="0E2654"/>
                </a:solidFill>
                <a:latin typeface="Arial"/>
                <a:ea typeface="Arial"/>
                <a:cs typeface="Arial"/>
                <a:sym typeface="Arial"/>
              </a:rPr>
              <a:t>De 32% para 8%/12%</a:t>
            </a:r>
          </a:p>
        </p:txBody>
      </p:sp>
      <p:cxnSp>
        <p:nvCxnSpPr>
          <p:cNvPr id="9029" name="line9029"/>
          <p:cNvCxnSpPr/>
          <p:nvPr/>
        </p:nvCxnSpPr>
        <p:spPr>
          <a:xfrm>
            <a:off x="1097280" y="1874520"/>
            <a:ext cx="16093440" cy="1"/>
          </a:xfrm>
          <a:prstGeom prst="line">
            <a:avLst/>
          </a:prstGeom>
          <a:ln w="15240">
            <a:solidFill>
              <a:srgbClr val="E3E0D5"/>
            </a:solidFill>
          </a:ln>
        </p:spPr>
      </p:cxnSp>
      <p:sp>
        <p:nvSpPr>
          <p:cNvPr id="9069" name="rect9069"/>
          <p:cNvSpPr/>
          <p:nvPr/>
        </p:nvSpPr>
        <p:spPr>
          <a:xfrm>
            <a:off x="1097280" y="2377440"/>
            <a:ext cx="7498080" cy="420624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070" name="tb9070"/>
          <p:cNvSpPr txBox="1"/>
          <p:nvPr/>
        </p:nvSpPr>
        <p:spPr>
          <a:xfrm>
            <a:off x="1417320" y="2743200"/>
            <a:ext cx="685800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SEM EQUIPARAÇÃO</a:t>
            </a:r>
          </a:p>
        </p:txBody>
      </p:sp>
      <p:sp>
        <p:nvSpPr>
          <p:cNvPr id="9071" name="tb9071"/>
          <p:cNvSpPr txBox="1"/>
          <p:nvPr/>
        </p:nvSpPr>
        <p:spPr>
          <a:xfrm>
            <a:off x="1417320" y="3291840"/>
            <a:ext cx="6858000" cy="1645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600" b="1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32%</a:t>
            </a:r>
          </a:p>
        </p:txBody>
      </p:sp>
      <p:sp>
        <p:nvSpPr>
          <p:cNvPr id="9072" name="tb9072"/>
          <p:cNvSpPr txBox="1"/>
          <p:nvPr/>
        </p:nvSpPr>
        <p:spPr>
          <a:xfrm>
            <a:off x="1417320" y="5029200"/>
            <a:ext cx="6858000" cy="502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0" i="0" u="none" strike="noStrike" cap="none" noProof="0" dirty="0">
                <a:solidFill>
                  <a:srgbClr val="545454"/>
                </a:solidFill>
                <a:latin typeface="Arial"/>
                <a:ea typeface="Arial"/>
                <a:cs typeface="Arial"/>
                <a:sym typeface="Arial"/>
              </a:rPr>
              <a:t>base de cálculo de IRPJ e CSLL</a:t>
            </a:r>
          </a:p>
        </p:txBody>
      </p:sp>
      <p:sp>
        <p:nvSpPr>
          <p:cNvPr id="9073" name="tb9073"/>
          <p:cNvSpPr txBox="1"/>
          <p:nvPr/>
        </p:nvSpPr>
        <p:spPr>
          <a:xfrm>
            <a:off x="1417320" y="5623560"/>
            <a:ext cx="6858000" cy="7315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b="0" i="1" u="none" strike="noStrike" cap="none" noProof="0" dirty="0">
                <a:solidFill>
                  <a:srgbClr val="8A8A8A"/>
                </a:solidFill>
                <a:latin typeface="Arial"/>
                <a:ea typeface="Arial"/>
                <a:cs typeface="Arial"/>
                <a:sym typeface="Arial"/>
              </a:rPr>
              <a:t>Consultas médicas, serviços gerais e serviços hospitalares tratados igual</a:t>
            </a:r>
          </a:p>
        </p:txBody>
      </p:sp>
      <p:sp>
        <p:nvSpPr>
          <p:cNvPr id="9074" name="tb9074"/>
          <p:cNvSpPr txBox="1"/>
          <p:nvPr/>
        </p:nvSpPr>
        <p:spPr>
          <a:xfrm>
            <a:off x="8732520" y="393192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40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</a:p>
        </p:txBody>
      </p:sp>
      <p:sp>
        <p:nvSpPr>
          <p:cNvPr id="9075" name="rect9075"/>
          <p:cNvSpPr/>
          <p:nvPr/>
        </p:nvSpPr>
        <p:spPr>
          <a:xfrm>
            <a:off x="9738360" y="2377440"/>
            <a:ext cx="7498080" cy="4206240"/>
          </a:xfrm>
          <a:prstGeom prst="rect">
            <a:avLst/>
          </a:prstGeom>
          <a:solidFill>
            <a:srgbClr val="0E2654"/>
          </a:solidFill>
          <a:ln>
            <a:noFill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076" name="tb9076"/>
          <p:cNvSpPr txBox="1"/>
          <p:nvPr/>
        </p:nvSpPr>
        <p:spPr>
          <a:xfrm>
            <a:off x="10058400" y="2743200"/>
            <a:ext cx="685800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COM EQUIPARAÇÃO</a:t>
            </a:r>
          </a:p>
        </p:txBody>
      </p:sp>
      <p:sp>
        <p:nvSpPr>
          <p:cNvPr id="9077" name="tb9077"/>
          <p:cNvSpPr txBox="1"/>
          <p:nvPr/>
        </p:nvSpPr>
        <p:spPr>
          <a:xfrm>
            <a:off x="10058400" y="3246120"/>
            <a:ext cx="3200400" cy="1463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800" b="1" i="0" u="none" strike="noStrike" cap="none" noProof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8%</a:t>
            </a:r>
          </a:p>
        </p:txBody>
      </p:sp>
      <p:sp>
        <p:nvSpPr>
          <p:cNvPr id="9078" name="tb9078"/>
          <p:cNvSpPr txBox="1"/>
          <p:nvPr/>
        </p:nvSpPr>
        <p:spPr>
          <a:xfrm>
            <a:off x="10058400" y="4709160"/>
            <a:ext cx="320040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IRPJ</a:t>
            </a:r>
          </a:p>
        </p:txBody>
      </p:sp>
      <p:sp>
        <p:nvSpPr>
          <p:cNvPr id="9079" name="tb9079"/>
          <p:cNvSpPr txBox="1"/>
          <p:nvPr/>
        </p:nvSpPr>
        <p:spPr>
          <a:xfrm>
            <a:off x="13350240" y="3246120"/>
            <a:ext cx="3200400" cy="1463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800" b="1" i="0" u="none" strike="noStrike" cap="none" noProof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12%</a:t>
            </a:r>
          </a:p>
        </p:txBody>
      </p:sp>
      <p:sp>
        <p:nvSpPr>
          <p:cNvPr id="9080" name="tb9080"/>
          <p:cNvSpPr txBox="1"/>
          <p:nvPr/>
        </p:nvSpPr>
        <p:spPr>
          <a:xfrm>
            <a:off x="13350240" y="4709160"/>
            <a:ext cx="320040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CSLL</a:t>
            </a:r>
          </a:p>
        </p:txBody>
      </p:sp>
      <p:sp>
        <p:nvSpPr>
          <p:cNvPr id="9081" name="tb9081"/>
          <p:cNvSpPr txBox="1"/>
          <p:nvPr/>
        </p:nvSpPr>
        <p:spPr>
          <a:xfrm>
            <a:off x="10058400" y="5623560"/>
            <a:ext cx="6858000" cy="7315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1" u="none" strike="noStrike" cap="none" noProof="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Somente sobre a receita de serviços hospitalares</a:t>
            </a:r>
          </a:p>
        </p:txBody>
      </p:sp>
      <p:sp>
        <p:nvSpPr>
          <p:cNvPr id="9082" name="tb9082"/>
          <p:cNvSpPr txBox="1"/>
          <p:nvPr/>
        </p:nvSpPr>
        <p:spPr>
          <a:xfrm>
            <a:off x="1097280" y="6858000"/>
            <a:ext cx="16093440" cy="5486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50" b="1" i="0" u="none" strike="noStrike" cap="none" noProof="0" dirty="0">
                <a:solidFill>
                  <a:srgbClr val="AD8A36"/>
                </a:solidFill>
                <a:latin typeface="Arial"/>
                <a:ea typeface="Arial"/>
                <a:cs typeface="Arial"/>
                <a:sym typeface="Arial"/>
              </a:rPr>
              <a:t>💡  Redução de até 75% na base de cálculo do IRPJ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3509</Words>
  <Application>Microsoft Office PowerPoint</Application>
  <PresentationFormat>Personalizar</PresentationFormat>
  <Paragraphs>481</Paragraphs>
  <Slides>62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62</vt:i4>
      </vt:variant>
    </vt:vector>
  </HeadingPairs>
  <TitlesOfParts>
    <vt:vector size="66" baseType="lpstr">
      <vt:lpstr>Arial</vt:lpstr>
      <vt:lpstr>Open Sans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pichau</dc:creator>
  <cp:lastModifiedBy>Lidia Caroline</cp:lastModifiedBy>
  <cp:revision>16</cp:revision>
  <dcterms:created xsi:type="dcterms:W3CDTF">2006-08-16T00:00:00Z</dcterms:created>
  <dcterms:modified xsi:type="dcterms:W3CDTF">2026-08-14T13:07:19Z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0x01010030243B742AC148479F7CE00179F4DE07</vt:lpwstr>
  </property>
  <property fmtid="{D5CDD505-2E9C-101B-9397-08002B2CF9AE}" pid="3" name="MediaServiceImageTags">
    <vt:lpwstr/>
  </property>
</Properties>
</file>