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9" r:id="rId8"/>
    <p:sldId id="277" r:id="rId9"/>
    <p:sldId id="431" r:id="rId10"/>
    <p:sldId id="432" r:id="rId11"/>
    <p:sldId id="433" r:id="rId12"/>
    <p:sldId id="259" r:id="rId13"/>
    <p:sldId id="261" r:id="rId14"/>
    <p:sldId id="264" r:id="rId15"/>
    <p:sldId id="435" r:id="rId16"/>
    <p:sldId id="436" r:id="rId17"/>
    <p:sldId id="434" r:id="rId18"/>
    <p:sldId id="440" r:id="rId19"/>
    <p:sldId id="265" r:id="rId20"/>
    <p:sldId id="439" r:id="rId21"/>
    <p:sldId id="438" r:id="rId22"/>
    <p:sldId id="266" r:id="rId2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18/06/2024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2.sv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-1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0" y="119776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E71C"/>
                </a:solidFill>
                <a:latin typeface="Montserrat" pitchFamily="2" charset="0"/>
              </a:rPr>
              <a:t>A importância dos controles internos para a qualidade das Demonstrações Contábeis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C56B90-ED38-BCE1-1D6D-E4ADD98B140E}"/>
              </a:ext>
            </a:extLst>
          </p:cNvPr>
          <p:cNvSpPr txBox="1"/>
          <p:nvPr/>
        </p:nvSpPr>
        <p:spPr>
          <a:xfrm>
            <a:off x="5537749" y="342586"/>
            <a:ext cx="3419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processos estão interligados diretamente com as Demonstrações contábeis. </a:t>
            </a:r>
            <a:endParaRPr lang="pt-PT" sz="18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DA64BD-19B0-4AC3-3055-40F5F4FBE19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32058" y="2256660"/>
            <a:ext cx="1492403" cy="6922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2244" tIns="12244" rIns="12244" bIns="12244" anchor="ctr"/>
          <a:lstStyle>
            <a:lvl1pPr marL="342900" indent="-3429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400" i="1" dirty="0" err="1">
                <a:solidFill>
                  <a:schemeClr val="bg1"/>
                </a:solidFill>
              </a:rPr>
              <a:t>Controle</a:t>
            </a:r>
            <a:r>
              <a:rPr lang="en-GB" sz="1400" i="1" dirty="0">
                <a:solidFill>
                  <a:schemeClr val="bg1"/>
                </a:solidFill>
              </a:rPr>
              <a:t> Patrimonial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263BE6D-DFD7-C016-BBB7-B406C0BB448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113049" y="3606518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SEGREGAÇÃO DE FUNÇÕES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2DF10F-A7F9-412E-4799-4E678A5AB85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957495" y="1604409"/>
            <a:ext cx="1331501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DEPRECIAÇÃO DO ATIVO IMOBILIZADO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9292FC-F676-BA3B-5874-A7B640CC4B7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957495" y="2356010"/>
            <a:ext cx="1331854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ADMINISTRAÇÃO DO ATIVO IMOBILIZADO (IDENTIFICAÇÃO/ SALVAGUARDA)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08833EA-C171-E651-6038-460DAEC7B21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55644" y="3157285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ANÁLISES DE REALIZAÇÃO (IMPAIRMENT)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1564DE9-26D9-03A4-2E05-582BF9DDDB4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957495" y="3157285"/>
            <a:ext cx="1331501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CONTABILIZAÇÃO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2B1BB42-676E-4A09-20C5-5D74BFEF7E3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113049" y="1102260"/>
            <a:ext cx="1330420" cy="493509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AQUISIÇÃO DE ATIVO IMOBILIZADO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207BC2A-797A-C255-DAD8-8148DFC5414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55644" y="2356010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MANUTENÇÃO DO REGISTRO E/OU BASE DO ATIVO IMOBILIZADO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B36CAC6-C6BB-A699-EE3A-5DBDCC7BA80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255644" y="1604409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BAIXAS DE ATIVO IMOBILIZADO</a:t>
            </a:r>
          </a:p>
        </p:txBody>
      </p:sp>
      <p:cxnSp>
        <p:nvCxnSpPr>
          <p:cNvPr id="15" name="AutoShape 11">
            <a:extLst>
              <a:ext uri="{FF2B5EF4-FFF2-40B4-BE49-F238E27FC236}">
                <a16:creationId xmlns:a16="http://schemas.microsoft.com/office/drawing/2014/main" id="{6E409A03-12E6-A9BC-BF44-B1E4702D971B}"/>
              </a:ext>
            </a:extLst>
          </p:cNvPr>
          <p:cNvCxnSpPr>
            <a:cxnSpLocks noChangeShapeType="1"/>
            <a:stCxn id="14" idx="3"/>
            <a:endCxn id="3" idx="1"/>
          </p:cNvCxnSpPr>
          <p:nvPr/>
        </p:nvCxnSpPr>
        <p:spPr bwMode="auto">
          <a:xfrm>
            <a:off x="3586064" y="1851702"/>
            <a:ext cx="66413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16" name="AutoShape 12">
            <a:extLst>
              <a:ext uri="{FF2B5EF4-FFF2-40B4-BE49-F238E27FC236}">
                <a16:creationId xmlns:a16="http://schemas.microsoft.com/office/drawing/2014/main" id="{64F57D29-98C2-3220-CC31-B3FEBF375EBA}"/>
              </a:ext>
            </a:extLst>
          </p:cNvPr>
          <p:cNvCxnSpPr>
            <a:cxnSpLocks noChangeShapeType="1"/>
            <a:stCxn id="10" idx="3"/>
            <a:endCxn id="3" idx="3"/>
          </p:cNvCxnSpPr>
          <p:nvPr/>
        </p:nvCxnSpPr>
        <p:spPr bwMode="auto">
          <a:xfrm flipV="1">
            <a:off x="3586064" y="2847358"/>
            <a:ext cx="66413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17" name="AutoShape 13">
            <a:extLst>
              <a:ext uri="{FF2B5EF4-FFF2-40B4-BE49-F238E27FC236}">
                <a16:creationId xmlns:a16="http://schemas.microsoft.com/office/drawing/2014/main" id="{66E242A2-AAD3-5763-B883-081D83895492}"/>
              </a:ext>
            </a:extLst>
          </p:cNvPr>
          <p:cNvCxnSpPr>
            <a:cxnSpLocks noChangeShapeType="1"/>
            <a:stCxn id="11" idx="1"/>
            <a:endCxn id="3" idx="5"/>
          </p:cNvCxnSpPr>
          <p:nvPr/>
        </p:nvCxnSpPr>
        <p:spPr bwMode="auto">
          <a:xfrm rot="10800000">
            <a:off x="5306324" y="2847358"/>
            <a:ext cx="65117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A4D2A61D-27E9-D594-AC3E-F09AD76BC1DC}"/>
              </a:ext>
            </a:extLst>
          </p:cNvPr>
          <p:cNvCxnSpPr>
            <a:cxnSpLocks noChangeShapeType="1"/>
            <a:stCxn id="8" idx="1"/>
            <a:endCxn id="3" idx="7"/>
          </p:cNvCxnSpPr>
          <p:nvPr/>
        </p:nvCxnSpPr>
        <p:spPr bwMode="auto">
          <a:xfrm rot="10800000" flipV="1">
            <a:off x="5306324" y="1851702"/>
            <a:ext cx="65117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19" name="AutoShape 15">
            <a:extLst>
              <a:ext uri="{FF2B5EF4-FFF2-40B4-BE49-F238E27FC236}">
                <a16:creationId xmlns:a16="http://schemas.microsoft.com/office/drawing/2014/main" id="{9341773B-9DA6-BBF9-4F26-B261FA102F5B}"/>
              </a:ext>
            </a:extLst>
          </p:cNvPr>
          <p:cNvCxnSpPr>
            <a:cxnSpLocks noChangeShapeType="1"/>
            <a:stCxn id="12" idx="2"/>
            <a:endCxn id="3" idx="0"/>
          </p:cNvCxnSpPr>
          <p:nvPr/>
        </p:nvCxnSpPr>
        <p:spPr bwMode="auto">
          <a:xfrm>
            <a:off x="4778259" y="1595769"/>
            <a:ext cx="0" cy="66089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20" name="AutoShape 16">
            <a:extLst>
              <a:ext uri="{FF2B5EF4-FFF2-40B4-BE49-F238E27FC236}">
                <a16:creationId xmlns:a16="http://schemas.microsoft.com/office/drawing/2014/main" id="{1FDD8912-9883-0B9A-D331-92EAF10010AC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778259" y="2948867"/>
            <a:ext cx="0" cy="65765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21" name="AutoShape 17">
            <a:extLst>
              <a:ext uri="{FF2B5EF4-FFF2-40B4-BE49-F238E27FC236}">
                <a16:creationId xmlns:a16="http://schemas.microsoft.com/office/drawing/2014/main" id="{27942ECB-FA89-7BD4-9FF5-AE4AEA425EB8}"/>
              </a:ext>
            </a:extLst>
          </p:cNvPr>
          <p:cNvCxnSpPr>
            <a:cxnSpLocks noChangeShapeType="1"/>
            <a:stCxn id="13" idx="3"/>
            <a:endCxn id="3" idx="2"/>
          </p:cNvCxnSpPr>
          <p:nvPr/>
        </p:nvCxnSpPr>
        <p:spPr bwMode="auto">
          <a:xfrm>
            <a:off x="3586064" y="2602224"/>
            <a:ext cx="44599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22" name="AutoShape 18">
            <a:extLst>
              <a:ext uri="{FF2B5EF4-FFF2-40B4-BE49-F238E27FC236}">
                <a16:creationId xmlns:a16="http://schemas.microsoft.com/office/drawing/2014/main" id="{26EDB281-E35A-FC63-45C2-05B3F9E01BEC}"/>
              </a:ext>
            </a:extLst>
          </p:cNvPr>
          <p:cNvCxnSpPr>
            <a:cxnSpLocks noChangeShapeType="1"/>
            <a:stCxn id="9" idx="1"/>
            <a:endCxn id="3" idx="6"/>
          </p:cNvCxnSpPr>
          <p:nvPr/>
        </p:nvCxnSpPr>
        <p:spPr bwMode="auto">
          <a:xfrm rot="10800000" flipV="1">
            <a:off x="5524461" y="2602224"/>
            <a:ext cx="43303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079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C56B90-ED38-BCE1-1D6D-E4ADD98B140E}"/>
              </a:ext>
            </a:extLst>
          </p:cNvPr>
          <p:cNvSpPr txBox="1"/>
          <p:nvPr/>
        </p:nvSpPr>
        <p:spPr>
          <a:xfrm>
            <a:off x="5537749" y="342586"/>
            <a:ext cx="3419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processos estão interligados diretamente com as Demonstrações contábeis. </a:t>
            </a:r>
            <a:endParaRPr lang="pt-PT" sz="18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7C7BCED-3E77-4CA8-0C71-FE7B961E5AA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951066" y="2157660"/>
            <a:ext cx="1492403" cy="6922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2244" tIns="12244" rIns="12244" bIns="12244" anchor="ctr"/>
          <a:lstStyle>
            <a:lvl1pPr marL="342900" indent="-3429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400" i="1" dirty="0">
                <a:solidFill>
                  <a:schemeClr val="bg1"/>
                </a:solidFill>
              </a:rPr>
              <a:t>Folha de </a:t>
            </a:r>
            <a:r>
              <a:rPr lang="en-GB" sz="1400" i="1" dirty="0" err="1">
                <a:solidFill>
                  <a:schemeClr val="bg1"/>
                </a:solidFill>
              </a:rPr>
              <a:t>pagamento</a:t>
            </a:r>
            <a:endParaRPr lang="en-GB" sz="1400" i="1" dirty="0">
              <a:solidFill>
                <a:schemeClr val="bg1"/>
              </a:solidFill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EFA1D9CC-260E-C244-13C1-979803F7A37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32057" y="3507518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SEGREGAÇÃO DE FUNÇÕES</a:t>
            </a:r>
            <a:endParaRPr lang="en-GB" sz="12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E6C4D7B-C816-D2C4-82E0-8B79AA82714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76503" y="1505408"/>
            <a:ext cx="1331501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REGISTRO DAS HORAS TRABALHADAS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9D067820-375B-9B07-46D6-14EC0851187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76503" y="2257009"/>
            <a:ext cx="1331501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CALCULO DA FOLHA DE PAGAMENTO</a:t>
            </a:r>
            <a:endParaRPr lang="en-GB" sz="12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8C53F6A4-1208-95E9-39F9-11E0DE7F6E9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74652" y="3058285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REVISÃO DOS CÁLCULOS DE FOLHA DE PAGAMENTO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3369F080-C15D-D3A4-8B3A-5DCC6F917F8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76503" y="3058285"/>
            <a:ext cx="1331501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CONTABILIZAÇÃO DA FOLHA DE PAGAMENTO</a:t>
            </a:r>
            <a:endParaRPr lang="en-GB" sz="12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8BD9C28-375C-6B8C-46CD-F03158FFB1B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32057" y="1003260"/>
            <a:ext cx="1330420" cy="493509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CONTRATAÇÃO DE PESSOAL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E01A5B31-742F-C428-B3E0-A56E0D09A32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74652" y="2257009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DESEMBOLSO DA FOLHA DE PAGAMENTO</a:t>
            </a:r>
            <a:endParaRPr lang="en-GB" sz="12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08FA2DC0-E7B5-7AF8-9B96-AB4BF7D82C9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74652" y="1505408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2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DESLIGAMENTO DE PESSOAL</a:t>
            </a:r>
          </a:p>
        </p:txBody>
      </p:sp>
      <p:cxnSp>
        <p:nvCxnSpPr>
          <p:cNvPr id="32" name="AutoShape 11">
            <a:extLst>
              <a:ext uri="{FF2B5EF4-FFF2-40B4-BE49-F238E27FC236}">
                <a16:creationId xmlns:a16="http://schemas.microsoft.com/office/drawing/2014/main" id="{DB5A6F87-04FE-9345-29FA-09C847F80BAB}"/>
              </a:ext>
            </a:extLst>
          </p:cNvPr>
          <p:cNvCxnSpPr>
            <a:cxnSpLocks noChangeShapeType="1"/>
            <a:stCxn id="31" idx="3"/>
            <a:endCxn id="23" idx="1"/>
          </p:cNvCxnSpPr>
          <p:nvPr/>
        </p:nvCxnSpPr>
        <p:spPr bwMode="auto">
          <a:xfrm>
            <a:off x="3505072" y="1752701"/>
            <a:ext cx="66413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3" name="AutoShape 12">
            <a:extLst>
              <a:ext uri="{FF2B5EF4-FFF2-40B4-BE49-F238E27FC236}">
                <a16:creationId xmlns:a16="http://schemas.microsoft.com/office/drawing/2014/main" id="{1B205082-E32E-7195-1A8B-6B114111E3BF}"/>
              </a:ext>
            </a:extLst>
          </p:cNvPr>
          <p:cNvCxnSpPr>
            <a:cxnSpLocks noChangeShapeType="1"/>
            <a:stCxn id="27" idx="3"/>
            <a:endCxn id="23" idx="3"/>
          </p:cNvCxnSpPr>
          <p:nvPr/>
        </p:nvCxnSpPr>
        <p:spPr bwMode="auto">
          <a:xfrm flipV="1">
            <a:off x="3505072" y="2748357"/>
            <a:ext cx="66413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4" name="AutoShape 13">
            <a:extLst>
              <a:ext uri="{FF2B5EF4-FFF2-40B4-BE49-F238E27FC236}">
                <a16:creationId xmlns:a16="http://schemas.microsoft.com/office/drawing/2014/main" id="{782A4A58-A84B-5BD3-E123-328A8855C516}"/>
              </a:ext>
            </a:extLst>
          </p:cNvPr>
          <p:cNvCxnSpPr>
            <a:cxnSpLocks noChangeShapeType="1"/>
            <a:stCxn id="28" idx="1"/>
            <a:endCxn id="23" idx="5"/>
          </p:cNvCxnSpPr>
          <p:nvPr/>
        </p:nvCxnSpPr>
        <p:spPr bwMode="auto">
          <a:xfrm rot="10800000">
            <a:off x="5225332" y="2748357"/>
            <a:ext cx="65117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5" name="AutoShape 14">
            <a:extLst>
              <a:ext uri="{FF2B5EF4-FFF2-40B4-BE49-F238E27FC236}">
                <a16:creationId xmlns:a16="http://schemas.microsoft.com/office/drawing/2014/main" id="{E4AE0EC6-D3FD-E98E-2235-EC4AA02CD1A6}"/>
              </a:ext>
            </a:extLst>
          </p:cNvPr>
          <p:cNvCxnSpPr>
            <a:cxnSpLocks noChangeShapeType="1"/>
            <a:stCxn id="25" idx="1"/>
            <a:endCxn id="23" idx="7"/>
          </p:cNvCxnSpPr>
          <p:nvPr/>
        </p:nvCxnSpPr>
        <p:spPr bwMode="auto">
          <a:xfrm rot="10800000" flipV="1">
            <a:off x="5225332" y="1752701"/>
            <a:ext cx="65117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5A5CEE7C-92C4-9527-4A03-09C57CA67AEF}"/>
              </a:ext>
            </a:extLst>
          </p:cNvPr>
          <p:cNvCxnSpPr>
            <a:cxnSpLocks noChangeShapeType="1"/>
            <a:stCxn id="29" idx="2"/>
            <a:endCxn id="23" idx="0"/>
          </p:cNvCxnSpPr>
          <p:nvPr/>
        </p:nvCxnSpPr>
        <p:spPr bwMode="auto">
          <a:xfrm>
            <a:off x="4697267" y="1496768"/>
            <a:ext cx="0" cy="66089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7" name="AutoShape 16">
            <a:extLst>
              <a:ext uri="{FF2B5EF4-FFF2-40B4-BE49-F238E27FC236}">
                <a16:creationId xmlns:a16="http://schemas.microsoft.com/office/drawing/2014/main" id="{D3AA622A-BB4C-ABCE-AC30-E6F49942270C}"/>
              </a:ext>
            </a:extLst>
          </p:cNvPr>
          <p:cNvCxnSpPr>
            <a:cxnSpLocks noChangeShapeType="1"/>
            <a:stCxn id="24" idx="0"/>
            <a:endCxn id="23" idx="4"/>
          </p:cNvCxnSpPr>
          <p:nvPr/>
        </p:nvCxnSpPr>
        <p:spPr bwMode="auto">
          <a:xfrm flipV="1">
            <a:off x="4697267" y="2849866"/>
            <a:ext cx="0" cy="65765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AE99D65B-0411-88F1-CE1B-9DDA8C301083}"/>
              </a:ext>
            </a:extLst>
          </p:cNvPr>
          <p:cNvCxnSpPr>
            <a:cxnSpLocks noChangeShapeType="1"/>
            <a:stCxn id="30" idx="3"/>
            <a:endCxn id="23" idx="2"/>
          </p:cNvCxnSpPr>
          <p:nvPr/>
        </p:nvCxnSpPr>
        <p:spPr bwMode="auto">
          <a:xfrm>
            <a:off x="3505072" y="2503223"/>
            <a:ext cx="44599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9" name="AutoShape 18">
            <a:extLst>
              <a:ext uri="{FF2B5EF4-FFF2-40B4-BE49-F238E27FC236}">
                <a16:creationId xmlns:a16="http://schemas.microsoft.com/office/drawing/2014/main" id="{9F1A9071-3D58-40AC-836E-BF47D87FBA6F}"/>
              </a:ext>
            </a:extLst>
          </p:cNvPr>
          <p:cNvCxnSpPr>
            <a:cxnSpLocks noChangeShapeType="1"/>
            <a:stCxn id="26" idx="1"/>
            <a:endCxn id="23" idx="6"/>
          </p:cNvCxnSpPr>
          <p:nvPr/>
        </p:nvCxnSpPr>
        <p:spPr bwMode="auto">
          <a:xfrm flipH="1">
            <a:off x="5443469" y="2503223"/>
            <a:ext cx="43303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12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B441D3-FD54-058E-86C6-20BFB2395290}"/>
              </a:ext>
            </a:extLst>
          </p:cNvPr>
          <p:cNvSpPr txBox="1"/>
          <p:nvPr/>
        </p:nvSpPr>
        <p:spPr>
          <a:xfrm>
            <a:off x="335086" y="267494"/>
            <a:ext cx="8784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Perspectiva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risco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controles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internos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5A8C65DD-46BA-00A8-BA7E-F3CBAD0485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92636"/>
              </p:ext>
            </p:extLst>
          </p:nvPr>
        </p:nvGraphicFramePr>
        <p:xfrm>
          <a:off x="756011" y="1500548"/>
          <a:ext cx="2056251" cy="280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761905" imgH="6504762" progId="">
                  <p:embed/>
                </p:oleObj>
              </mc:Choice>
              <mc:Fallback>
                <p:oleObj r:id="rId7" imgW="4761905" imgH="6504762" progId="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11" y="1500548"/>
                        <a:ext cx="2056251" cy="2808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7">
            <a:extLst>
              <a:ext uri="{FF2B5EF4-FFF2-40B4-BE49-F238E27FC236}">
                <a16:creationId xmlns:a16="http://schemas.microsoft.com/office/drawing/2014/main" id="{7692807D-D451-10C3-BCF5-4AE42E5A3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987574"/>
            <a:ext cx="2066925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altLang="pt-BR" sz="16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1600" dirty="0"/>
              <a:t>Percepção sem o conceito de risco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888ED709-3B2A-9154-D181-4121F3C6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276" y="3939902"/>
            <a:ext cx="2066925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2"/>
            </a:outerShdw>
          </a:effectLst>
        </p:spPr>
        <p:txBody>
          <a:bodyPr>
            <a:spAutoFit/>
          </a:bodyPr>
          <a:lstStyle>
            <a:lvl1pPr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pt-BR" altLang="pt-BR" sz="16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altLang="pt-BR" sz="1600" dirty="0"/>
              <a:t>Percepção com o conceito de risco</a:t>
            </a:r>
          </a:p>
        </p:txBody>
      </p:sp>
      <p:pic>
        <p:nvPicPr>
          <p:cNvPr id="15" name="Picture 19" descr="j0353250">
            <a:extLst>
              <a:ext uri="{FF2B5EF4-FFF2-40B4-BE49-F238E27FC236}">
                <a16:creationId xmlns:a16="http://schemas.microsoft.com/office/drawing/2014/main" id="{15F73B53-7B7D-6467-749B-ED36BF86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8528">
            <a:off x="2208485" y="1327257"/>
            <a:ext cx="1003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j0353250">
            <a:extLst>
              <a:ext uri="{FF2B5EF4-FFF2-40B4-BE49-F238E27FC236}">
                <a16:creationId xmlns:a16="http://schemas.microsoft.com/office/drawing/2014/main" id="{3AEC5520-3A40-2806-517C-64EFA7FF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6346">
            <a:off x="2328869" y="3685345"/>
            <a:ext cx="9667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495215-7D84-5E7C-5B30-8761D772FF32}"/>
              </a:ext>
            </a:extLst>
          </p:cNvPr>
          <p:cNvSpPr/>
          <p:nvPr/>
        </p:nvSpPr>
        <p:spPr>
          <a:xfrm>
            <a:off x="3031328" y="1707654"/>
            <a:ext cx="4603494" cy="43009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9B424-B99C-3C61-6E94-28327C6B647F}"/>
              </a:ext>
            </a:extLst>
          </p:cNvPr>
          <p:cNvSpPr/>
          <p:nvPr/>
        </p:nvSpPr>
        <p:spPr>
          <a:xfrm>
            <a:off x="3439229" y="2132779"/>
            <a:ext cx="4603494" cy="43009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819688-52FC-43CA-F069-9AEAF0170A11}"/>
              </a:ext>
            </a:extLst>
          </p:cNvPr>
          <p:cNvSpPr/>
          <p:nvPr/>
        </p:nvSpPr>
        <p:spPr>
          <a:xfrm>
            <a:off x="3779913" y="2565802"/>
            <a:ext cx="4603810" cy="43009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Como é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previnir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26E9E8-B03D-F6B1-A8D4-A8C89178E723}"/>
              </a:ext>
            </a:extLst>
          </p:cNvPr>
          <p:cNvSpPr/>
          <p:nvPr/>
        </p:nvSpPr>
        <p:spPr>
          <a:xfrm>
            <a:off x="4121001" y="2995900"/>
            <a:ext cx="4603494" cy="43009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Como é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71269-987B-2674-8084-B93811B07168}"/>
              </a:ext>
            </a:extLst>
          </p:cNvPr>
          <p:cNvSpPr/>
          <p:nvPr/>
        </p:nvSpPr>
        <p:spPr>
          <a:xfrm>
            <a:off x="4433003" y="3419951"/>
            <a:ext cx="4603494" cy="430098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Como é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possível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compensar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GB" sz="20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9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39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3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5" y="39747"/>
            <a:ext cx="4570023" cy="5103753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336155" y="1563638"/>
            <a:ext cx="2282645" cy="1339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3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Papel</a:t>
            </a: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 da </a:t>
            </a:r>
            <a:r>
              <a:rPr lang="en-US" sz="3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Administração</a:t>
            </a: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 e dos </a:t>
            </a:r>
            <a:r>
              <a:rPr lang="en-US" sz="3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órgãos</a:t>
            </a: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 de </a:t>
            </a:r>
            <a:r>
              <a:rPr lang="en-US" sz="3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  <a:sym typeface="Arial"/>
              </a:rPr>
              <a:t>governança</a:t>
            </a:r>
            <a:endParaRPr lang="en-US" sz="3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0A5958-7574-5A24-BB45-ACA48B0DEF2D}"/>
              </a:ext>
            </a:extLst>
          </p:cNvPr>
          <p:cNvSpPr/>
          <p:nvPr/>
        </p:nvSpPr>
        <p:spPr>
          <a:xfrm>
            <a:off x="2915816" y="483517"/>
            <a:ext cx="2952328" cy="24200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Órgãos de Governança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Supervisão, monitoramento das ações, aperfeiçoamentos dos controles e promoção da cultura.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096FDE-BFF1-4ADF-1237-4036F4FB7348}"/>
              </a:ext>
            </a:extLst>
          </p:cNvPr>
          <p:cNvSpPr/>
          <p:nvPr/>
        </p:nvSpPr>
        <p:spPr>
          <a:xfrm>
            <a:off x="5735767" y="405104"/>
            <a:ext cx="2952328" cy="24200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Definição, implementação e execução dos controles internos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805649-5B48-C664-33FF-9A417A517553}"/>
              </a:ext>
            </a:extLst>
          </p:cNvPr>
          <p:cNvSpPr/>
          <p:nvPr/>
        </p:nvSpPr>
        <p:spPr>
          <a:xfrm>
            <a:off x="2927457" y="2717330"/>
            <a:ext cx="2952328" cy="24200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Auditoria Interna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Avaliação independete da eficácia dos controles internos.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E101F4-C35F-7951-69BD-E5CD4888F7D8}"/>
              </a:ext>
            </a:extLst>
          </p:cNvPr>
          <p:cNvSpPr/>
          <p:nvPr/>
        </p:nvSpPr>
        <p:spPr>
          <a:xfrm>
            <a:off x="5775367" y="2723493"/>
            <a:ext cx="2952328" cy="24200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Auditoria externa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obter segurança razoável de que as demonstrações financeiras individuais e consolidadas, tomadas em conjunto, estão livres de distorção relevante, independentemente se causada por fraude ou erro e comunicar à Administração deficiências de controle identificadas. </a:t>
            </a:r>
          </a:p>
        </p:txBody>
      </p:sp>
    </p:spTree>
    <p:extLst>
      <p:ext uri="{BB962C8B-B14F-4D97-AF65-F5344CB8AC3E}">
        <p14:creationId xmlns:p14="http://schemas.microsoft.com/office/powerpoint/2010/main" val="275736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51435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580056" y="744070"/>
            <a:ext cx="2712684" cy="209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internos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Qualidade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Demonstrações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contábeis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8CF80D0-54E6-36C6-F9AF-C5E65DBF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099" y="483518"/>
            <a:ext cx="4103274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Demonstrações contábeis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PT" sz="13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Demonstrações contábeis</a:t>
            </a:r>
            <a:r>
              <a:rPr lang="pt-PT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são representações estruturadas da posição </a:t>
            </a:r>
            <a:r>
              <a:rPr lang="pt-PT" sz="13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financeira</a:t>
            </a:r>
            <a:r>
              <a:rPr lang="pt-PT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do desempenho financeiro de uma determinada entidade. </a:t>
            </a:r>
          </a:p>
          <a:p>
            <a:pPr algn="l"/>
            <a:endParaRPr lang="pt-PT" sz="13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demonstrações financeiras são relatórios contábeis das empresas, nos quais é possível apurar o fluxo de caixa, apurar impostos, gerenciar lucros e prejuízos, entre outras informações financeiras importantes para a empresa, investidores, governo e outros agentes fiscais e econômicos. </a:t>
            </a:r>
          </a:p>
          <a:p>
            <a:b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base nas demonstrações financeiras, por exemplo, é possível a tomada de decisão na gestão das empresas.</a:t>
            </a: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PT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08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51435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580056" y="744070"/>
            <a:ext cx="2712684" cy="209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internos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Qualidade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Demonstrações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contábeis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8CF80D0-54E6-36C6-F9AF-C5E65DBF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099" y="583545"/>
            <a:ext cx="410327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Demonstrações contábeis p</a:t>
            </a:r>
            <a:r>
              <a:rPr lang="pt-BR" sz="1300" b="1" dirty="0">
                <a:latin typeface="Arial" panose="020B0604020202020204" pitchFamily="34" charset="0"/>
              </a:rPr>
              <a:t>roporcionam:</a:t>
            </a:r>
          </a:p>
          <a:p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documentação de informações sobre o patrimônio da empresa.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organização de entradas e saídas do caixa.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de financiamentos.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informação de retorno sobre investimento.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 de investidores potenciais.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do faturamento previsto.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300" dirty="0">
              <a:solidFill>
                <a:srgbClr val="040C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orientação para planejamentos de equipes. </a:t>
            </a:r>
            <a:br>
              <a:rPr lang="pt-PT" sz="13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51435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580056" y="744070"/>
            <a:ext cx="2712684" cy="209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internos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Qualidade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Demonstrações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contábeis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8CF80D0-54E6-36C6-F9AF-C5E65DBF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145" y="555526"/>
            <a:ext cx="4103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ambiente de controles internos adequado</a:t>
            </a:r>
            <a:b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7A7014B-2EC3-DF0A-66C8-BCA3510BB212}"/>
              </a:ext>
            </a:extLst>
          </p:cNvPr>
          <p:cNvSpPr/>
          <p:nvPr/>
        </p:nvSpPr>
        <p:spPr>
          <a:xfrm>
            <a:off x="6439217" y="1099855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D9D54F5-B0E2-8BB7-C9B2-04BB580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596" y="1707654"/>
            <a:ext cx="4103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Demonstrações contábeis com qualidade e confiabilidade</a:t>
            </a: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0E144CB-A7BD-5CF7-11BD-EC8240CE985A}"/>
              </a:ext>
            </a:extLst>
          </p:cNvPr>
          <p:cNvSpPr/>
          <p:nvPr/>
        </p:nvSpPr>
        <p:spPr>
          <a:xfrm>
            <a:off x="6439217" y="244785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5806716-C3DD-1235-054B-A5A82AEF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579" y="3016541"/>
            <a:ext cx="4103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 de tomada de decisão mais eficiênte e eficaz</a:t>
            </a: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2606EA-E5F6-7F4A-9B24-09D7B3ADF71D}"/>
              </a:ext>
            </a:extLst>
          </p:cNvPr>
          <p:cNvSpPr/>
          <p:nvPr/>
        </p:nvSpPr>
        <p:spPr>
          <a:xfrm>
            <a:off x="6439200" y="3583205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122732F-BA71-08EC-BA40-2E41C8B3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74" y="4138382"/>
            <a:ext cx="41032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Gerar resultados </a:t>
            </a: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9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251520" y="45363"/>
            <a:ext cx="2712684" cy="209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internos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Qualidade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Demonstrações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contábeis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2361;p9">
            <a:extLst>
              <a:ext uri="{FF2B5EF4-FFF2-40B4-BE49-F238E27FC236}">
                <a16:creationId xmlns:a16="http://schemas.microsoft.com/office/drawing/2014/main" id="{1188EC4D-5716-4929-399A-9C5CE9F13C66}"/>
              </a:ext>
            </a:extLst>
          </p:cNvPr>
          <p:cNvSpPr/>
          <p:nvPr/>
        </p:nvSpPr>
        <p:spPr>
          <a:xfrm>
            <a:off x="3419872" y="222070"/>
            <a:ext cx="5616624" cy="909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76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mercado de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capitais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brasileiro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algumas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exigências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regulatórias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controles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internos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dependendo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nível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classificação</a:t>
            </a: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62;p9">
            <a:extLst>
              <a:ext uri="{FF2B5EF4-FFF2-40B4-BE49-F238E27FC236}">
                <a16:creationId xmlns:a16="http://schemas.microsoft.com/office/drawing/2014/main" id="{33194B3C-DA37-6A3A-A893-BF67D0EC445B}"/>
              </a:ext>
            </a:extLst>
          </p:cNvPr>
          <p:cNvSpPr/>
          <p:nvPr/>
        </p:nvSpPr>
        <p:spPr>
          <a:xfrm>
            <a:off x="3602924" y="368046"/>
            <a:ext cx="606951" cy="594695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00" y="200"/>
                </a:moveTo>
                <a:cubicBezTo>
                  <a:pt x="155" y="200"/>
                  <a:pt x="200" y="156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6"/>
                  <a:pt x="45" y="200"/>
                  <a:pt x="100" y="200"/>
                </a:cubicBezTo>
                <a:close/>
                <a:moveTo>
                  <a:pt x="100" y="13"/>
                </a:moveTo>
                <a:cubicBezTo>
                  <a:pt x="148" y="13"/>
                  <a:pt x="188" y="52"/>
                  <a:pt x="188" y="100"/>
                </a:cubicBezTo>
                <a:cubicBezTo>
                  <a:pt x="188" y="149"/>
                  <a:pt x="148" y="188"/>
                  <a:pt x="100" y="188"/>
                </a:cubicBezTo>
                <a:cubicBezTo>
                  <a:pt x="52" y="188"/>
                  <a:pt x="13" y="149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lose/>
                <a:moveTo>
                  <a:pt x="94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94" y="89"/>
                  <a:pt x="94" y="89"/>
                  <a:pt x="94" y="89"/>
                </a:cubicBezTo>
                <a:lnTo>
                  <a:pt x="94" y="149"/>
                </a:lnTo>
                <a:close/>
                <a:moveTo>
                  <a:pt x="100" y="67"/>
                </a:moveTo>
                <a:cubicBezTo>
                  <a:pt x="105" y="67"/>
                  <a:pt x="110" y="63"/>
                  <a:pt x="110" y="58"/>
                </a:cubicBezTo>
                <a:cubicBezTo>
                  <a:pt x="110" y="53"/>
                  <a:pt x="105" y="49"/>
                  <a:pt x="100" y="49"/>
                </a:cubicBezTo>
                <a:cubicBezTo>
                  <a:pt x="95" y="49"/>
                  <a:pt x="91" y="53"/>
                  <a:pt x="91" y="58"/>
                </a:cubicBezTo>
                <a:cubicBezTo>
                  <a:pt x="91" y="63"/>
                  <a:pt x="95" y="67"/>
                  <a:pt x="100" y="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DE1619-3E33-1483-661B-65AE9F66D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601" y="1135044"/>
            <a:ext cx="4536504" cy="3329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15EDD6-B180-D472-E673-ACB34F9C6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11" y="2265211"/>
            <a:ext cx="4213282" cy="18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1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E03A71-4EAC-7784-59FB-4BFCE51CD95F}"/>
              </a:ext>
            </a:extLst>
          </p:cNvPr>
          <p:cNvSpPr txBox="1"/>
          <p:nvPr/>
        </p:nvSpPr>
        <p:spPr>
          <a:xfrm>
            <a:off x="580056" y="744070"/>
            <a:ext cx="2712684" cy="209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Controles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internos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</a:t>
            </a:r>
          </a:p>
          <a:p>
            <a:pPr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Qualidade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das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Demonstrações</a:t>
            </a:r>
            <a:r>
              <a:rPr lang="en-US" sz="2800" u="none" strike="noStrike" kern="1200" cap="none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u="none" strike="noStrike" kern="1200" cap="none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contábeis</a:t>
            </a:r>
            <a:endParaRPr lang="en-US" sz="28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B75F1-E55F-84AB-DE72-25633CB7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744070"/>
            <a:ext cx="5587769" cy="2835792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nceitos que contribuem para um bom sistema de Controle Interno - Portal  de Auditoria">
            <a:extLst>
              <a:ext uri="{FF2B5EF4-FFF2-40B4-BE49-F238E27FC236}">
                <a16:creationId xmlns:a16="http://schemas.microsoft.com/office/drawing/2014/main" id="{D0787A09-2B26-8D68-7FC2-0B907A372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6CA25F5-B5CE-ADFA-AD64-6ABC18C2F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261" y="365631"/>
            <a:ext cx="4536503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Benefícios de um bom ambiente de controles internos: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b="1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relatórios contábeis fidedignidade e imparciais;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a confiança nos registros para tomada de decisões mais eficazes;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o controle efetivo das ações dos colaboradores;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domínio do que está sendo feito dentro da organização;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a conformidade no que foi combinado.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499B5-2F5C-80DF-9C15-8DC44838874B}"/>
              </a:ext>
            </a:extLst>
          </p:cNvPr>
          <p:cNvSpPr txBox="1"/>
          <p:nvPr/>
        </p:nvSpPr>
        <p:spPr>
          <a:xfrm>
            <a:off x="1761883" y="365631"/>
            <a:ext cx="45797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3000" u="none" strike="noStrike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  <a:endParaRPr lang="en-US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8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EDAB66C9-A125-F788-B1BF-2E0C0FC617EA}"/>
              </a:ext>
            </a:extLst>
          </p:cNvPr>
          <p:cNvSpPr txBox="1"/>
          <p:nvPr/>
        </p:nvSpPr>
        <p:spPr>
          <a:xfrm>
            <a:off x="133293" y="69529"/>
            <a:ext cx="5760600" cy="49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3600" b="0" i="0" u="none" strike="noStrike" cap="none" dirty="0">
                <a:latin typeface="Georgia"/>
                <a:ea typeface="Georgia"/>
                <a:cs typeface="Georgia"/>
                <a:sym typeface="Georgia"/>
              </a:rPr>
              <a:t>Agenda</a:t>
            </a:r>
            <a:endParaRPr dirty="0"/>
          </a:p>
        </p:txBody>
      </p:sp>
      <p:graphicFrame>
        <p:nvGraphicFramePr>
          <p:cNvPr id="3" name="Google Shape;988;g1e97611ef10_0_6">
            <a:extLst>
              <a:ext uri="{FF2B5EF4-FFF2-40B4-BE49-F238E27FC236}">
                <a16:creationId xmlns:a16="http://schemas.microsoft.com/office/drawing/2014/main" id="{39FE4683-BE20-2D4C-DD01-CF9AA4D7A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025713"/>
              </p:ext>
            </p:extLst>
          </p:nvPr>
        </p:nvGraphicFramePr>
        <p:xfrm>
          <a:off x="133293" y="758662"/>
          <a:ext cx="8504024" cy="3108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20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Conceitos</a:t>
                      </a:r>
                      <a:r>
                        <a:rPr lang="en-US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20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Perspectiva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de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risco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de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controles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internos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20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Papel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da auditoria interna e externa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sobre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os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controles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internos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20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Papel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da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Administração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e dos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órgãos</a:t>
                      </a:r>
                      <a:r>
                        <a:rPr lang="en-US" sz="12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de </a:t>
                      </a: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governança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Controles internos x Qualidade das Demonstrações contábeis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04180"/>
                  </a:ext>
                </a:extLst>
              </a:tr>
              <a:tr h="51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Georgia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Conclusões</a:t>
                      </a:r>
                      <a:endParaRPr sz="12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650" marR="65300" marT="54000" marB="54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nceitos que contribuem para um bom sistema de Controle Interno - Portal  de Auditoria">
            <a:extLst>
              <a:ext uri="{FF2B5EF4-FFF2-40B4-BE49-F238E27FC236}">
                <a16:creationId xmlns:a16="http://schemas.microsoft.com/office/drawing/2014/main" id="{D0787A09-2B26-8D68-7FC2-0B907A372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6CA25F5-B5CE-ADFA-AD64-6ABC18C2F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614" y="767030"/>
            <a:ext cx="45365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Engajamento e responsabilidade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FCD18C-AB4E-A12E-A85B-BA946BDD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674" y="1187302"/>
            <a:ext cx="4775797" cy="29514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Em um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mbiente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bons 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n-US" sz="1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conscientização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colaborador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colaboradores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sz="1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desempenhar</a:t>
            </a:r>
            <a:r>
              <a:rPr lang="en-US" sz="1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corretamente</a:t>
            </a:r>
            <a:r>
              <a:rPr lang="en-US" sz="1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n-US" sz="1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garantindo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-se, com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atingimento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esperados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somente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compliance).</a:t>
            </a:r>
            <a:endParaRPr kumimoji="0" lang="en-US" altLang="pt-BR" sz="1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159F3-D206-68D4-3AEC-ADB812638C2F}"/>
              </a:ext>
            </a:extLst>
          </p:cNvPr>
          <p:cNvSpPr txBox="1"/>
          <p:nvPr/>
        </p:nvSpPr>
        <p:spPr>
          <a:xfrm>
            <a:off x="1761883" y="365631"/>
            <a:ext cx="45797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3000" u="none" strike="noStrike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  <a:endParaRPr lang="en-US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79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onceitos que contribuem para um bom sistema de Controle Interno - Portal  de Auditoria">
            <a:extLst>
              <a:ext uri="{FF2B5EF4-FFF2-40B4-BE49-F238E27FC236}">
                <a16:creationId xmlns:a16="http://schemas.microsoft.com/office/drawing/2014/main" id="{D0787A09-2B26-8D68-7FC2-0B907A372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07B34-767E-6696-AB87-456B4503BA69}"/>
              </a:ext>
            </a:extLst>
          </p:cNvPr>
          <p:cNvSpPr txBox="1"/>
          <p:nvPr/>
        </p:nvSpPr>
        <p:spPr>
          <a:xfrm>
            <a:off x="4861507" y="431121"/>
            <a:ext cx="3799333" cy="280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necessidade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incontestável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indiferente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segmento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porte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pois,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 de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ferramenta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essencial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preservar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engrenagem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fundamental para 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corporativa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E061A-4048-64DB-8AC9-49ED49E6A853}"/>
              </a:ext>
            </a:extLst>
          </p:cNvPr>
          <p:cNvSpPr txBox="1"/>
          <p:nvPr/>
        </p:nvSpPr>
        <p:spPr>
          <a:xfrm>
            <a:off x="1761883" y="365631"/>
            <a:ext cx="45797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3000" u="none" strike="noStrike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  <a:endParaRPr lang="en-US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2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-1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580112" y="2806065"/>
            <a:ext cx="3815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E71C"/>
                </a:solidFill>
                <a:latin typeface="Montserrat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549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68CBA43-A5FF-15AD-1B40-45729176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8" y="858074"/>
            <a:ext cx="799289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Controles internos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compreendem o plano de organização e todos os métodos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medidas adotadas na empresa para salvaguardar seus ativos, verificar a exatidão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fidelidade dos dados contábeis, desenvolver a eficiência nas operações e estimular 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seguimento das políticas executivas prescritas.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Arial" panose="020B0604020202020204" pitchFamily="34" charset="0"/>
              </a:rPr>
              <a:t>Uma ferramenta eficaz de gestão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Arial" panose="020B0604020202020204" pitchFamily="34" charset="0"/>
              </a:rPr>
              <a:t>organizacional, que demanda: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Conhecimento;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Entendimento;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Procedimento;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</a:rPr>
              <a:t>Prestação de contas.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Entenda o que é Compliance e sua importância para as empresas - EPA  Estratégia para Ação">
            <a:extLst>
              <a:ext uri="{FF2B5EF4-FFF2-40B4-BE49-F238E27FC236}">
                <a16:creationId xmlns:a16="http://schemas.microsoft.com/office/drawing/2014/main" id="{49DC8EAC-22D2-F1FF-F3F3-27ED0A14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23" y="1953223"/>
            <a:ext cx="36036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1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 importância dos Controles Internos em Sistemas de Gestão de Compliance e  Antissuborno - Blog Antissuborno">
            <a:extLst>
              <a:ext uri="{FF2B5EF4-FFF2-40B4-BE49-F238E27FC236}">
                <a16:creationId xmlns:a16="http://schemas.microsoft.com/office/drawing/2014/main" id="{FFA5A9BC-4100-C71C-F472-F56F11722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r="8634" b="-1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5618393" y="-128360"/>
            <a:ext cx="2866642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ea typeface="+mj-ea"/>
                <a:sym typeface="Georgia"/>
              </a:rPr>
              <a:t>Conceitos</a:t>
            </a:r>
            <a:endParaRPr lang="en-US" dirty="0">
              <a:ea typeface="+mj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68CBA43-A5FF-15AD-1B40-45729176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235" y="867417"/>
            <a:ext cx="3354244" cy="2807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kumimoji="0" lang="en-US" altLang="pt-BR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pt-BR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kumimoji="0" lang="en-US" altLang="pt-BR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3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kumimoji="0" lang="en-US" altLang="pt-BR" sz="1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Inventários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físicos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estoques 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fixos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Revisões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contratuais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Reconciliações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bancárias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Determinação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alçadas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fornecedores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pagamentos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contratações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kumimoji="0" lang="en-US" altLang="pt-BR" sz="13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3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441D3-FD54-058E-86C6-20BFB2395290}"/>
              </a:ext>
            </a:extLst>
          </p:cNvPr>
          <p:cNvSpPr txBox="1"/>
          <p:nvPr/>
        </p:nvSpPr>
        <p:spPr>
          <a:xfrm>
            <a:off x="771525" y="1475449"/>
            <a:ext cx="1971675" cy="19104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900"/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rPr>
              <a:t>Conceitos</a:t>
            </a:r>
            <a:endParaRPr lang="en-US" sz="2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blue and white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E5A4248B-4666-F901-795A-51B8745F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1178713"/>
            <a:ext cx="5085525" cy="2784325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0DAF33-DF37-9F2C-7271-E855EEF385DA}"/>
              </a:ext>
            </a:extLst>
          </p:cNvPr>
          <p:cNvSpPr txBox="1"/>
          <p:nvPr/>
        </p:nvSpPr>
        <p:spPr>
          <a:xfrm>
            <a:off x="3491880" y="626014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410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835357" y="2220537"/>
            <a:ext cx="3027251" cy="1790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 err="1">
                <a:solidFill>
                  <a:schemeClr val="tx1"/>
                </a:solidFill>
                <a:ea typeface="+mj-ea"/>
                <a:sym typeface="Georgia"/>
              </a:rPr>
              <a:t>Conceitos</a:t>
            </a:r>
            <a:endParaRPr lang="en-US" sz="4100" kern="1200" dirty="0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238744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293914"/>
            <a:ext cx="4507025" cy="4512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per with red text&#10;&#10;Description automatically generated">
            <a:extLst>
              <a:ext uri="{FF2B5EF4-FFF2-40B4-BE49-F238E27FC236}">
                <a16:creationId xmlns:a16="http://schemas.microsoft.com/office/drawing/2014/main" id="{5103D752-6A6E-EDAE-FFDB-DF07A5DF068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41869" y="1200317"/>
            <a:ext cx="4152000" cy="2698800"/>
          </a:xfrm>
          <a:prstGeom prst="rect">
            <a:avLst/>
          </a:prstGeom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9820E7-3459-A1C6-856E-9A20968912A3}"/>
              </a:ext>
            </a:extLst>
          </p:cNvPr>
          <p:cNvSpPr txBox="1"/>
          <p:nvPr/>
        </p:nvSpPr>
        <p:spPr>
          <a:xfrm>
            <a:off x="4264357" y="645386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kumimoji="0" lang="en-US" altLang="pt-BR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799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68CBA43-A5FF-15AD-1B40-45729176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049704"/>
            <a:ext cx="410327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Matriz de referência internacional -&gt; COSO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COSO (Committee of Sponsoring Organizations of the Treadway Commission), conceitua controle interno como “um processo levado a cabo pelo Conselho de Administração, Direção e outros membros da organização com o objectivo de proporcionar um grau de confiança razoável na concretização dos seguintes objetivos:</a:t>
            </a:r>
          </a:p>
          <a:p>
            <a:pPr algn="l"/>
            <a:endParaRPr lang="pt-BR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Eficácia e eficiência dos recursos;</a:t>
            </a:r>
          </a:p>
          <a:p>
            <a:pPr algn="l"/>
            <a:r>
              <a:rPr lang="pt-B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Confiabilidade da informação financeira;</a:t>
            </a:r>
          </a:p>
          <a:p>
            <a:pPr algn="l"/>
            <a:r>
              <a:rPr lang="pt-B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Cumprimento das leis e normas estabelecidas.”</a:t>
            </a:r>
          </a:p>
          <a:p>
            <a:br>
              <a:rPr lang="pt-PT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pt-BR" altLang="pt-BR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t-BR" altLang="pt-BR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C2BA90-A3C1-8D46-40C2-DD5D08A60700}"/>
              </a:ext>
            </a:extLst>
          </p:cNvPr>
          <p:cNvSpPr/>
          <p:nvPr/>
        </p:nvSpPr>
        <p:spPr>
          <a:xfrm>
            <a:off x="4644008" y="2272685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 descr="Sugestão de implantação de controle interno em uma empresa">
            <a:extLst>
              <a:ext uri="{FF2B5EF4-FFF2-40B4-BE49-F238E27FC236}">
                <a16:creationId xmlns:a16="http://schemas.microsoft.com/office/drawing/2014/main" id="{5424B819-B0E3-A424-0112-ADFB3240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0711"/>
            <a:ext cx="3383194" cy="30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D304510E-AD4D-B300-9411-8C179B1EC3A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635896" y="901557"/>
            <a:ext cx="1654356" cy="592932"/>
          </a:xfrm>
          <a:prstGeom prst="rect">
            <a:avLst/>
          </a:prstGeom>
          <a:solidFill>
            <a:schemeClr val="accent2"/>
          </a:solidFill>
          <a:ln w="76200" algn="ctr">
            <a:noFill/>
            <a:miter lim="800000"/>
            <a:headEnd/>
            <a:tailEnd/>
          </a:ln>
        </p:spPr>
        <p:txBody>
          <a:bodyPr wrap="none" lIns="55868" tIns="55868" rIns="55868" bIns="5586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Demonstrações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contábeis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FD71CF78-7155-5EB8-B0DE-12389BE6A069}"/>
              </a:ext>
            </a:extLst>
          </p:cNvPr>
          <p:cNvSpPr/>
          <p:nvPr/>
        </p:nvSpPr>
        <p:spPr>
          <a:xfrm>
            <a:off x="1205590" y="1793646"/>
            <a:ext cx="1495235" cy="5929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 err="1"/>
              <a:t>Compra</a:t>
            </a:r>
            <a:r>
              <a:rPr lang="en-GB" sz="1360" dirty="0"/>
              <a:t> de estoque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B2138BFA-8BB0-1F1C-EFDB-D7D681299BC2}"/>
              </a:ext>
            </a:extLst>
          </p:cNvPr>
          <p:cNvSpPr/>
          <p:nvPr/>
        </p:nvSpPr>
        <p:spPr>
          <a:xfrm>
            <a:off x="2903171" y="1793646"/>
            <a:ext cx="1495235" cy="5929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 err="1"/>
              <a:t>Provisão</a:t>
            </a:r>
            <a:r>
              <a:rPr lang="en-GB" sz="1360" dirty="0"/>
              <a:t> de </a:t>
            </a:r>
            <a:r>
              <a:rPr lang="en-GB" sz="1360" dirty="0" err="1"/>
              <a:t>fornecedores</a:t>
            </a:r>
            <a:endParaRPr lang="en-GB" sz="1360" dirty="0"/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F928EB88-5937-05FD-CB7A-67321BD26C5D}"/>
              </a:ext>
            </a:extLst>
          </p:cNvPr>
          <p:cNvSpPr/>
          <p:nvPr/>
        </p:nvSpPr>
        <p:spPr>
          <a:xfrm>
            <a:off x="4600753" y="1793646"/>
            <a:ext cx="1495235" cy="5929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 err="1"/>
              <a:t>Pagamento</a:t>
            </a:r>
            <a:r>
              <a:rPr lang="en-GB" sz="1360" dirty="0"/>
              <a:t> </a:t>
            </a:r>
            <a:r>
              <a:rPr lang="en-GB" sz="1360" dirty="0" err="1"/>
              <a:t>ao</a:t>
            </a:r>
            <a:r>
              <a:rPr lang="en-GB" sz="1360" dirty="0"/>
              <a:t> </a:t>
            </a:r>
            <a:r>
              <a:rPr lang="en-GB" sz="1360" dirty="0" err="1"/>
              <a:t>fornecedor</a:t>
            </a:r>
            <a:endParaRPr lang="en-GB" sz="1360" dirty="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D8B8FC82-321C-8E93-B4CE-3E158C9840DF}"/>
              </a:ext>
            </a:extLst>
          </p:cNvPr>
          <p:cNvSpPr/>
          <p:nvPr/>
        </p:nvSpPr>
        <p:spPr>
          <a:xfrm>
            <a:off x="6298336" y="1793646"/>
            <a:ext cx="1495235" cy="5929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/>
              <a:t>Banco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6B45825A-BC92-F53B-E44C-5453A74613E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168670" y="3443537"/>
            <a:ext cx="1569074" cy="592932"/>
          </a:xfrm>
          <a:prstGeom prst="rect">
            <a:avLst/>
          </a:prstGeom>
          <a:solidFill>
            <a:schemeClr val="accent3"/>
          </a:solidFill>
          <a:ln w="76200" algn="ctr">
            <a:noFill/>
            <a:miter lim="800000"/>
            <a:headEnd/>
            <a:tailEnd/>
          </a:ln>
        </p:spPr>
        <p:txBody>
          <a:bodyPr wrap="none" lIns="55868" tIns="55868" rIns="55868" bIns="55868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Ordem</a:t>
            </a:r>
            <a:r>
              <a:rPr lang="en-US" sz="1360" dirty="0">
                <a:solidFill>
                  <a:schemeClr val="bg1"/>
                </a:solidFill>
                <a:cs typeface="Arial" charset="0"/>
              </a:rPr>
              <a:t> de </a:t>
            </a: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compra</a:t>
            </a:r>
            <a:endParaRPr lang="en-US" sz="136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D229901F-19F7-9592-E31F-5A9358CF14E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866252" y="3443537"/>
            <a:ext cx="1569074" cy="592932"/>
          </a:xfrm>
          <a:prstGeom prst="rect">
            <a:avLst/>
          </a:prstGeom>
          <a:solidFill>
            <a:schemeClr val="accent3"/>
          </a:solidFill>
          <a:ln w="76200" algn="ctr">
            <a:noFill/>
            <a:miter lim="800000"/>
            <a:headEnd/>
            <a:tailEnd/>
          </a:ln>
        </p:spPr>
        <p:txBody>
          <a:bodyPr wrap="none" lIns="55868" tIns="55868" rIns="55868" bIns="55868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Recebimento</a:t>
            </a:r>
            <a:r>
              <a:rPr lang="en-US" sz="1360" dirty="0">
                <a:solidFill>
                  <a:schemeClr val="bg1"/>
                </a:solidFill>
                <a:cs typeface="Arial" charset="0"/>
              </a:rPr>
              <a:t> da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mercadoria</a:t>
            </a:r>
            <a:endParaRPr lang="en-US" sz="136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9FF70DBE-F1DD-3DC0-C23A-8D16C754FB5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563834" y="3443537"/>
            <a:ext cx="1569074" cy="592932"/>
          </a:xfrm>
          <a:prstGeom prst="rect">
            <a:avLst/>
          </a:prstGeom>
          <a:solidFill>
            <a:schemeClr val="accent3"/>
          </a:solidFill>
          <a:ln w="76200" algn="ctr">
            <a:noFill/>
            <a:miter lim="800000"/>
            <a:headEnd/>
            <a:tailEnd/>
          </a:ln>
        </p:spPr>
        <p:txBody>
          <a:bodyPr wrap="none" lIns="55868" tIns="55868" rIns="55868" bIns="55868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Processamento</a:t>
            </a:r>
            <a:r>
              <a:rPr lang="en-US" sz="136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>
                <a:solidFill>
                  <a:schemeClr val="bg1"/>
                </a:solidFill>
                <a:cs typeface="Arial" charset="0"/>
              </a:rPr>
              <a:t>da Nota Fiscal 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1B44B58E-D280-24FE-73F8-8C6B0340B68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261416" y="3443537"/>
            <a:ext cx="1569074" cy="592932"/>
          </a:xfrm>
          <a:prstGeom prst="rect">
            <a:avLst/>
          </a:prstGeom>
          <a:solidFill>
            <a:schemeClr val="accent3"/>
          </a:solidFill>
          <a:ln w="76200" algn="ctr">
            <a:noFill/>
            <a:miter lim="800000"/>
            <a:headEnd/>
            <a:tailEnd/>
          </a:ln>
        </p:spPr>
        <p:txBody>
          <a:bodyPr wrap="none" lIns="55868" tIns="55868" rIns="55868" bIns="55868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360" dirty="0" err="1">
                <a:solidFill>
                  <a:schemeClr val="bg1"/>
                </a:solidFill>
                <a:cs typeface="Arial" charset="0"/>
              </a:rPr>
              <a:t>Pagamento</a:t>
            </a:r>
            <a:endParaRPr lang="en-US" sz="136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334C699-624D-1487-3060-CBBA74733918}"/>
              </a:ext>
            </a:extLst>
          </p:cNvPr>
          <p:cNvSpPr/>
          <p:nvPr/>
        </p:nvSpPr>
        <p:spPr>
          <a:xfrm>
            <a:off x="3073588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DR</a:t>
            </a: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id="{2D646DF3-6CC0-5217-615F-25F111288538}"/>
              </a:ext>
            </a:extLst>
          </p:cNvPr>
          <p:cNvSpPr/>
          <p:nvPr/>
        </p:nvSpPr>
        <p:spPr>
          <a:xfrm>
            <a:off x="3758080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CR</a:t>
            </a:r>
          </a:p>
        </p:txBody>
      </p:sp>
      <p:sp>
        <p:nvSpPr>
          <p:cNvPr id="51" name="Rounded Rectangle 20">
            <a:extLst>
              <a:ext uri="{FF2B5EF4-FFF2-40B4-BE49-F238E27FC236}">
                <a16:creationId xmlns:a16="http://schemas.microsoft.com/office/drawing/2014/main" id="{6C51467F-A44A-977D-5CEE-FD2873D45EC8}"/>
              </a:ext>
            </a:extLst>
          </p:cNvPr>
          <p:cNvSpPr/>
          <p:nvPr/>
        </p:nvSpPr>
        <p:spPr>
          <a:xfrm>
            <a:off x="4771169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DR</a:t>
            </a:r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16661B93-D718-1FAA-B53A-3ECF33DFEDD1}"/>
              </a:ext>
            </a:extLst>
          </p:cNvPr>
          <p:cNvSpPr/>
          <p:nvPr/>
        </p:nvSpPr>
        <p:spPr>
          <a:xfrm>
            <a:off x="5455662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CR</a:t>
            </a:r>
          </a:p>
        </p:txBody>
      </p:sp>
      <p:sp>
        <p:nvSpPr>
          <p:cNvPr id="53" name="Rounded Rectangle 23">
            <a:extLst>
              <a:ext uri="{FF2B5EF4-FFF2-40B4-BE49-F238E27FC236}">
                <a16:creationId xmlns:a16="http://schemas.microsoft.com/office/drawing/2014/main" id="{A800C3E7-1C2B-4144-C6D8-D302289173EC}"/>
              </a:ext>
            </a:extLst>
          </p:cNvPr>
          <p:cNvSpPr/>
          <p:nvPr/>
        </p:nvSpPr>
        <p:spPr>
          <a:xfrm>
            <a:off x="6468752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DR</a:t>
            </a:r>
          </a:p>
        </p:txBody>
      </p:sp>
      <p:sp>
        <p:nvSpPr>
          <p:cNvPr id="54" name="Rounded Rectangle 24">
            <a:extLst>
              <a:ext uri="{FF2B5EF4-FFF2-40B4-BE49-F238E27FC236}">
                <a16:creationId xmlns:a16="http://schemas.microsoft.com/office/drawing/2014/main" id="{245F98E5-3CE7-6684-8566-60889A1DEBE8}"/>
              </a:ext>
            </a:extLst>
          </p:cNvPr>
          <p:cNvSpPr/>
          <p:nvPr/>
        </p:nvSpPr>
        <p:spPr>
          <a:xfrm>
            <a:off x="7153244" y="2685735"/>
            <a:ext cx="469910" cy="458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33" tIns="36733" rIns="36733" bIns="36733" rtlCol="0" anchor="ctr"/>
          <a:lstStyle/>
          <a:p>
            <a:pPr algn="ctr"/>
            <a:r>
              <a:rPr lang="en-GB" sz="1360" dirty="0">
                <a:solidFill>
                  <a:schemeClr val="accent2"/>
                </a:solidFill>
              </a:rPr>
              <a:t>CR</a:t>
            </a:r>
          </a:p>
        </p:txBody>
      </p:sp>
      <p:cxnSp>
        <p:nvCxnSpPr>
          <p:cNvPr id="55" name="Elbow Connector 14">
            <a:extLst>
              <a:ext uri="{FF2B5EF4-FFF2-40B4-BE49-F238E27FC236}">
                <a16:creationId xmlns:a16="http://schemas.microsoft.com/office/drawing/2014/main" id="{EAC62EB9-05DC-9830-1DD5-EFB525A7DF90}"/>
              </a:ext>
            </a:extLst>
          </p:cNvPr>
          <p:cNvCxnSpPr>
            <a:stCxn id="41" idx="0"/>
            <a:endCxn id="40" idx="2"/>
          </p:cNvCxnSpPr>
          <p:nvPr/>
        </p:nvCxnSpPr>
        <p:spPr>
          <a:xfrm rot="5400000" flipH="1" flipV="1">
            <a:off x="3058563" y="389135"/>
            <a:ext cx="299157" cy="2509867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18">
            <a:extLst>
              <a:ext uri="{FF2B5EF4-FFF2-40B4-BE49-F238E27FC236}">
                <a16:creationId xmlns:a16="http://schemas.microsoft.com/office/drawing/2014/main" id="{B4D0A29B-C6A5-C678-4CE8-1D42E39E4840}"/>
              </a:ext>
            </a:extLst>
          </p:cNvPr>
          <p:cNvCxnSpPr>
            <a:stCxn id="44" idx="0"/>
            <a:endCxn id="40" idx="2"/>
          </p:cNvCxnSpPr>
          <p:nvPr/>
        </p:nvCxnSpPr>
        <p:spPr>
          <a:xfrm rot="16200000" flipV="1">
            <a:off x="5604936" y="352629"/>
            <a:ext cx="299157" cy="2582879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22">
            <a:extLst>
              <a:ext uri="{FF2B5EF4-FFF2-40B4-BE49-F238E27FC236}">
                <a16:creationId xmlns:a16="http://schemas.microsoft.com/office/drawing/2014/main" id="{E8C38DF9-C58F-5D8C-7C67-80D121C7AC7A}"/>
              </a:ext>
            </a:extLst>
          </p:cNvPr>
          <p:cNvCxnSpPr>
            <a:stCxn id="42" idx="0"/>
            <a:endCxn id="40" idx="2"/>
          </p:cNvCxnSpPr>
          <p:nvPr/>
        </p:nvCxnSpPr>
        <p:spPr>
          <a:xfrm rot="5400000" flipH="1" flipV="1">
            <a:off x="3907354" y="1237925"/>
            <a:ext cx="299157" cy="81228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27">
            <a:extLst>
              <a:ext uri="{FF2B5EF4-FFF2-40B4-BE49-F238E27FC236}">
                <a16:creationId xmlns:a16="http://schemas.microsoft.com/office/drawing/2014/main" id="{5A93B7CF-85EF-3004-AEF1-AF1837871599}"/>
              </a:ext>
            </a:extLst>
          </p:cNvPr>
          <p:cNvCxnSpPr>
            <a:stCxn id="43" idx="0"/>
            <a:endCxn id="40" idx="2"/>
          </p:cNvCxnSpPr>
          <p:nvPr/>
        </p:nvCxnSpPr>
        <p:spPr>
          <a:xfrm rot="16200000" flipV="1">
            <a:off x="4756145" y="1201420"/>
            <a:ext cx="299157" cy="88529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1">
            <a:extLst>
              <a:ext uri="{FF2B5EF4-FFF2-40B4-BE49-F238E27FC236}">
                <a16:creationId xmlns:a16="http://schemas.microsoft.com/office/drawing/2014/main" id="{1D262495-B881-CC96-467E-29FA95BEB15C}"/>
              </a:ext>
            </a:extLst>
          </p:cNvPr>
          <p:cNvCxnSpPr>
            <a:stCxn id="49" idx="0"/>
            <a:endCxn id="41" idx="2"/>
          </p:cNvCxnSpPr>
          <p:nvPr/>
        </p:nvCxnSpPr>
        <p:spPr>
          <a:xfrm rot="16200000" flipV="1">
            <a:off x="2481297" y="1858488"/>
            <a:ext cx="299157" cy="135533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41">
            <a:extLst>
              <a:ext uri="{FF2B5EF4-FFF2-40B4-BE49-F238E27FC236}">
                <a16:creationId xmlns:a16="http://schemas.microsoft.com/office/drawing/2014/main" id="{9BC218C2-27F7-634C-CBC4-1696C6E92B15}"/>
              </a:ext>
            </a:extLst>
          </p:cNvPr>
          <p:cNvCxnSpPr>
            <a:stCxn id="46" idx="0"/>
            <a:endCxn id="49" idx="2"/>
          </p:cNvCxnSpPr>
          <p:nvPr/>
        </p:nvCxnSpPr>
        <p:spPr>
          <a:xfrm rot="16200000" flipV="1">
            <a:off x="3330087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45">
            <a:extLst>
              <a:ext uri="{FF2B5EF4-FFF2-40B4-BE49-F238E27FC236}">
                <a16:creationId xmlns:a16="http://schemas.microsoft.com/office/drawing/2014/main" id="{2D1F9912-8609-18C9-CD5B-815E7364F215}"/>
              </a:ext>
            </a:extLst>
          </p:cNvPr>
          <p:cNvCxnSpPr>
            <a:stCxn id="46" idx="0"/>
            <a:endCxn id="50" idx="2"/>
          </p:cNvCxnSpPr>
          <p:nvPr/>
        </p:nvCxnSpPr>
        <p:spPr>
          <a:xfrm rot="5400000" flipH="1" flipV="1">
            <a:off x="3672333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9">
            <a:extLst>
              <a:ext uri="{FF2B5EF4-FFF2-40B4-BE49-F238E27FC236}">
                <a16:creationId xmlns:a16="http://schemas.microsoft.com/office/drawing/2014/main" id="{5335F7B9-406B-C7C0-00C2-FF1B47A77DD4}"/>
              </a:ext>
            </a:extLst>
          </p:cNvPr>
          <p:cNvCxnSpPr>
            <a:stCxn id="47" idx="0"/>
            <a:endCxn id="51" idx="2"/>
          </p:cNvCxnSpPr>
          <p:nvPr/>
        </p:nvCxnSpPr>
        <p:spPr>
          <a:xfrm rot="16200000" flipV="1">
            <a:off x="5027669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53">
            <a:extLst>
              <a:ext uri="{FF2B5EF4-FFF2-40B4-BE49-F238E27FC236}">
                <a16:creationId xmlns:a16="http://schemas.microsoft.com/office/drawing/2014/main" id="{833D5037-8DA3-E6F4-25D4-85FDBC53ACB2}"/>
              </a:ext>
            </a:extLst>
          </p:cNvPr>
          <p:cNvCxnSpPr>
            <a:stCxn id="47" idx="0"/>
            <a:endCxn id="52" idx="2"/>
          </p:cNvCxnSpPr>
          <p:nvPr/>
        </p:nvCxnSpPr>
        <p:spPr>
          <a:xfrm rot="5400000" flipH="1" flipV="1">
            <a:off x="5369914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57">
            <a:extLst>
              <a:ext uri="{FF2B5EF4-FFF2-40B4-BE49-F238E27FC236}">
                <a16:creationId xmlns:a16="http://schemas.microsoft.com/office/drawing/2014/main" id="{6E4AF1D0-8679-3530-185D-C64EB7C48CC8}"/>
              </a:ext>
            </a:extLst>
          </p:cNvPr>
          <p:cNvCxnSpPr>
            <a:stCxn id="48" idx="0"/>
            <a:endCxn id="53" idx="2"/>
          </p:cNvCxnSpPr>
          <p:nvPr/>
        </p:nvCxnSpPr>
        <p:spPr>
          <a:xfrm rot="16200000" flipV="1">
            <a:off x="6725251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59">
            <a:extLst>
              <a:ext uri="{FF2B5EF4-FFF2-40B4-BE49-F238E27FC236}">
                <a16:creationId xmlns:a16="http://schemas.microsoft.com/office/drawing/2014/main" id="{20839BE9-342E-C183-ACA9-B17375947C7D}"/>
              </a:ext>
            </a:extLst>
          </p:cNvPr>
          <p:cNvCxnSpPr>
            <a:stCxn id="48" idx="0"/>
            <a:endCxn id="54" idx="2"/>
          </p:cNvCxnSpPr>
          <p:nvPr/>
        </p:nvCxnSpPr>
        <p:spPr>
          <a:xfrm rot="5400000" flipH="1" flipV="1">
            <a:off x="7067497" y="3122836"/>
            <a:ext cx="299158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1">
            <a:extLst>
              <a:ext uri="{FF2B5EF4-FFF2-40B4-BE49-F238E27FC236}">
                <a16:creationId xmlns:a16="http://schemas.microsoft.com/office/drawing/2014/main" id="{53DA8BC3-4E6A-170B-9523-5E01958A4F48}"/>
              </a:ext>
            </a:extLst>
          </p:cNvPr>
          <p:cNvCxnSpPr>
            <a:stCxn id="50" idx="0"/>
            <a:endCxn id="42" idx="2"/>
          </p:cNvCxnSpPr>
          <p:nvPr/>
        </p:nvCxnSpPr>
        <p:spPr>
          <a:xfrm rot="16200000" flipV="1">
            <a:off x="3672334" y="2365033"/>
            <a:ext cx="299157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3">
            <a:extLst>
              <a:ext uri="{FF2B5EF4-FFF2-40B4-BE49-F238E27FC236}">
                <a16:creationId xmlns:a16="http://schemas.microsoft.com/office/drawing/2014/main" id="{4570F987-9749-CB03-420B-BFAA750FD126}"/>
              </a:ext>
            </a:extLst>
          </p:cNvPr>
          <p:cNvCxnSpPr>
            <a:stCxn id="51" idx="0"/>
            <a:endCxn id="42" idx="2"/>
          </p:cNvCxnSpPr>
          <p:nvPr/>
        </p:nvCxnSpPr>
        <p:spPr>
          <a:xfrm rot="16200000" flipV="1">
            <a:off x="4178879" y="1858488"/>
            <a:ext cx="299157" cy="135533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5">
            <a:extLst>
              <a:ext uri="{FF2B5EF4-FFF2-40B4-BE49-F238E27FC236}">
                <a16:creationId xmlns:a16="http://schemas.microsoft.com/office/drawing/2014/main" id="{31ED73D0-484F-BE57-3064-99224153D667}"/>
              </a:ext>
            </a:extLst>
          </p:cNvPr>
          <p:cNvCxnSpPr>
            <a:stCxn id="52" idx="0"/>
            <a:endCxn id="43" idx="2"/>
          </p:cNvCxnSpPr>
          <p:nvPr/>
        </p:nvCxnSpPr>
        <p:spPr>
          <a:xfrm rot="16200000" flipV="1">
            <a:off x="5369916" y="2365033"/>
            <a:ext cx="299157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7">
            <a:extLst>
              <a:ext uri="{FF2B5EF4-FFF2-40B4-BE49-F238E27FC236}">
                <a16:creationId xmlns:a16="http://schemas.microsoft.com/office/drawing/2014/main" id="{81D15E29-FDC4-A7B8-1079-C600415D228F}"/>
              </a:ext>
            </a:extLst>
          </p:cNvPr>
          <p:cNvCxnSpPr>
            <a:stCxn id="53" idx="0"/>
            <a:endCxn id="43" idx="2"/>
          </p:cNvCxnSpPr>
          <p:nvPr/>
        </p:nvCxnSpPr>
        <p:spPr>
          <a:xfrm rot="16200000" flipV="1">
            <a:off x="5876461" y="1858488"/>
            <a:ext cx="299157" cy="135533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F67696EC-EED7-A9C3-2DFE-3E6D1FD89F90}"/>
              </a:ext>
            </a:extLst>
          </p:cNvPr>
          <p:cNvCxnSpPr>
            <a:stCxn id="54" idx="0"/>
            <a:endCxn id="44" idx="2"/>
          </p:cNvCxnSpPr>
          <p:nvPr/>
        </p:nvCxnSpPr>
        <p:spPr>
          <a:xfrm rot="16200000" flipV="1">
            <a:off x="7067499" y="2365033"/>
            <a:ext cx="299157" cy="342246"/>
          </a:xfrm>
          <a:prstGeom prst="bentConnector3">
            <a:avLst/>
          </a:prstGeom>
          <a:ln w="1270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C56B90-ED38-BCE1-1D6D-E4ADD98B140E}"/>
              </a:ext>
            </a:extLst>
          </p:cNvPr>
          <p:cNvSpPr txBox="1"/>
          <p:nvPr/>
        </p:nvSpPr>
        <p:spPr>
          <a:xfrm>
            <a:off x="5537749" y="342586"/>
            <a:ext cx="3419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processos estão interligados diretamente com as Demonstrações contábeis. </a:t>
            </a:r>
            <a:endParaRPr lang="pt-PT" sz="18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2" name="Google Shape;987;g1e97611ef10_0_6">
            <a:extLst>
              <a:ext uri="{FF2B5EF4-FFF2-40B4-BE49-F238E27FC236}">
                <a16:creationId xmlns:a16="http://schemas.microsoft.com/office/drawing/2014/main" id="{148E8747-1F7D-AC50-7A9F-DF678260BC3A}"/>
              </a:ext>
            </a:extLst>
          </p:cNvPr>
          <p:cNvSpPr txBox="1"/>
          <p:nvPr/>
        </p:nvSpPr>
        <p:spPr>
          <a:xfrm>
            <a:off x="467544" y="267494"/>
            <a:ext cx="5760600" cy="4995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>
                <a:sym typeface="Georgia"/>
              </a:rPr>
              <a:t>Conceitos</a:t>
            </a:r>
            <a:endParaRPr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C56B90-ED38-BCE1-1D6D-E4ADD98B140E}"/>
              </a:ext>
            </a:extLst>
          </p:cNvPr>
          <p:cNvSpPr txBox="1"/>
          <p:nvPr/>
        </p:nvSpPr>
        <p:spPr>
          <a:xfrm>
            <a:off x="5537749" y="342586"/>
            <a:ext cx="3419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8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processos estão interligados diretamente com as Demonstrações contábeis. </a:t>
            </a:r>
            <a:endParaRPr lang="pt-PT" sz="18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740ECD0E-BAB0-9EFC-9B7C-DD3639A08DC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928915" y="2157660"/>
            <a:ext cx="1492403" cy="6922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12244" tIns="12244" rIns="12244" bIns="12244" anchor="ctr"/>
          <a:lstStyle>
            <a:lvl1pPr marL="342900" indent="-3429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 eaLnBrk="0" hangingPunct="0"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 b="1"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400" i="1" dirty="0" err="1">
                <a:solidFill>
                  <a:schemeClr val="bg1"/>
                </a:solidFill>
              </a:rPr>
              <a:t>Controle</a:t>
            </a:r>
            <a:r>
              <a:rPr lang="en-GB" sz="1400" i="1" dirty="0">
                <a:solidFill>
                  <a:schemeClr val="bg1"/>
                </a:solidFill>
              </a:rPr>
              <a:t> de estoques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D1687D4-F0A3-8DB0-515B-D50CCAE476D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09905" y="3507518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SEGREGAÇÃO DE FUNÇÕES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60FFD32B-B6D0-E646-7559-8B6D4724C61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54351" y="1505408"/>
            <a:ext cx="1331501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 err="1">
                <a:solidFill>
                  <a:schemeClr val="bg1"/>
                </a:solidFill>
                <a:latin typeface="Arial" panose="020B0604020202020204" pitchFamily="34" charset="0"/>
              </a:rPr>
              <a:t>Custei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CE49ABF6-ADEE-0FA8-5EB8-15410940A41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54352" y="2257009"/>
            <a:ext cx="1331854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RECEBIMENTO E ARMAZENAMENTO DE MATÉRIAS-PRIMAS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C89D9E96-12D3-FD51-E8E1-DF64B53F002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52500" y="3058285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REQUISIÇÃO DE  MERCADORIAS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1CB616AD-05A2-606B-753A-F75F6C49B3E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854351" y="3058285"/>
            <a:ext cx="1331501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CONTABILIZAÇÃO DOS ESTOQUES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B537DF49-D540-D5B5-9BE2-7694C2D7996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009905" y="1003260"/>
            <a:ext cx="1330420" cy="493509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ADMINISTRAÇÃO DE ESTOQUES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EA6E246-9FC2-ABAD-34BD-FC84FB845BE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52500" y="2257009"/>
            <a:ext cx="1330420" cy="49242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pt-BR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PRODUZINDO ESTOQUES</a:t>
            </a:r>
            <a:endParaRPr lang="en-GB" sz="1000" b="1" i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72808A58-A9DB-DB81-1790-AA42764D024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152500" y="1505408"/>
            <a:ext cx="1330420" cy="493508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</p:spPr>
        <p:txBody>
          <a:bodyPr lIns="12244" tIns="12244" rIns="12244" bIns="12244" anchor="ctr"/>
          <a:lstStyle/>
          <a:p>
            <a:pPr marL="233241" indent="-233241" algn="ctr" defTabSz="648971" eaLnBrk="0" hangingPunct="0">
              <a:lnSpc>
                <a:spcPct val="110000"/>
              </a:lnSpc>
              <a:spcBef>
                <a:spcPts val="816"/>
              </a:spcBef>
              <a:spcAft>
                <a:spcPts val="408"/>
              </a:spcAft>
              <a:defRPr/>
            </a:pPr>
            <a:r>
              <a:rPr lang="en-GB" sz="1000" b="1" i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ADMINISTRAÇÃO E EMBARQUE DE PRODUTOS ACABADOS</a:t>
            </a:r>
          </a:p>
        </p:txBody>
      </p:sp>
      <p:cxnSp>
        <p:nvCxnSpPr>
          <p:cNvPr id="32" name="AutoShape 11">
            <a:extLst>
              <a:ext uri="{FF2B5EF4-FFF2-40B4-BE49-F238E27FC236}">
                <a16:creationId xmlns:a16="http://schemas.microsoft.com/office/drawing/2014/main" id="{84807E95-9D11-D96F-C3BB-91E3DC3FF745}"/>
              </a:ext>
            </a:extLst>
          </p:cNvPr>
          <p:cNvCxnSpPr>
            <a:cxnSpLocks noChangeShapeType="1"/>
            <a:stCxn id="31" idx="3"/>
            <a:endCxn id="23" idx="1"/>
          </p:cNvCxnSpPr>
          <p:nvPr/>
        </p:nvCxnSpPr>
        <p:spPr bwMode="auto">
          <a:xfrm>
            <a:off x="3482921" y="1752701"/>
            <a:ext cx="66413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3" name="AutoShape 12">
            <a:extLst>
              <a:ext uri="{FF2B5EF4-FFF2-40B4-BE49-F238E27FC236}">
                <a16:creationId xmlns:a16="http://schemas.microsoft.com/office/drawing/2014/main" id="{1F06C7C0-AB2C-C20C-B47E-241DC923E1E0}"/>
              </a:ext>
            </a:extLst>
          </p:cNvPr>
          <p:cNvCxnSpPr>
            <a:cxnSpLocks noChangeShapeType="1"/>
            <a:stCxn id="27" idx="3"/>
            <a:endCxn id="23" idx="3"/>
          </p:cNvCxnSpPr>
          <p:nvPr/>
        </p:nvCxnSpPr>
        <p:spPr bwMode="auto">
          <a:xfrm flipV="1">
            <a:off x="3482921" y="2748357"/>
            <a:ext cx="66413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4" name="AutoShape 13">
            <a:extLst>
              <a:ext uri="{FF2B5EF4-FFF2-40B4-BE49-F238E27FC236}">
                <a16:creationId xmlns:a16="http://schemas.microsoft.com/office/drawing/2014/main" id="{408EFDBE-C293-9F35-7EBC-5F15F61D1FBE}"/>
              </a:ext>
            </a:extLst>
          </p:cNvPr>
          <p:cNvCxnSpPr>
            <a:cxnSpLocks noChangeShapeType="1"/>
            <a:stCxn id="28" idx="1"/>
            <a:endCxn id="23" idx="5"/>
          </p:cNvCxnSpPr>
          <p:nvPr/>
        </p:nvCxnSpPr>
        <p:spPr bwMode="auto">
          <a:xfrm rot="10800000">
            <a:off x="5203180" y="2748357"/>
            <a:ext cx="651171" cy="556142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5" name="AutoShape 14">
            <a:extLst>
              <a:ext uri="{FF2B5EF4-FFF2-40B4-BE49-F238E27FC236}">
                <a16:creationId xmlns:a16="http://schemas.microsoft.com/office/drawing/2014/main" id="{F780DFB3-206E-EEE5-40D2-50ED445E047B}"/>
              </a:ext>
            </a:extLst>
          </p:cNvPr>
          <p:cNvCxnSpPr>
            <a:cxnSpLocks noChangeShapeType="1"/>
            <a:stCxn id="25" idx="1"/>
            <a:endCxn id="23" idx="7"/>
          </p:cNvCxnSpPr>
          <p:nvPr/>
        </p:nvCxnSpPr>
        <p:spPr bwMode="auto">
          <a:xfrm rot="10800000" flipV="1">
            <a:off x="5203180" y="1752701"/>
            <a:ext cx="651171" cy="506467"/>
          </a:xfrm>
          <a:prstGeom prst="curvedConnector2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D6EB8976-BA2A-7224-1D59-73EF1F6001DF}"/>
              </a:ext>
            </a:extLst>
          </p:cNvPr>
          <p:cNvCxnSpPr>
            <a:cxnSpLocks noChangeShapeType="1"/>
            <a:stCxn id="29" idx="2"/>
            <a:endCxn id="23" idx="0"/>
          </p:cNvCxnSpPr>
          <p:nvPr/>
        </p:nvCxnSpPr>
        <p:spPr bwMode="auto">
          <a:xfrm>
            <a:off x="4675115" y="1496768"/>
            <a:ext cx="0" cy="66089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7" name="AutoShape 16">
            <a:extLst>
              <a:ext uri="{FF2B5EF4-FFF2-40B4-BE49-F238E27FC236}">
                <a16:creationId xmlns:a16="http://schemas.microsoft.com/office/drawing/2014/main" id="{0FD84BE8-0C1F-E51F-F4AD-549F56477412}"/>
              </a:ext>
            </a:extLst>
          </p:cNvPr>
          <p:cNvCxnSpPr>
            <a:cxnSpLocks noChangeShapeType="1"/>
            <a:stCxn id="24" idx="0"/>
            <a:endCxn id="23" idx="4"/>
          </p:cNvCxnSpPr>
          <p:nvPr/>
        </p:nvCxnSpPr>
        <p:spPr bwMode="auto">
          <a:xfrm flipV="1">
            <a:off x="4675115" y="2849866"/>
            <a:ext cx="0" cy="657651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8" name="AutoShape 17">
            <a:extLst>
              <a:ext uri="{FF2B5EF4-FFF2-40B4-BE49-F238E27FC236}">
                <a16:creationId xmlns:a16="http://schemas.microsoft.com/office/drawing/2014/main" id="{FB216A06-5497-F20D-1721-307AE385789A}"/>
              </a:ext>
            </a:extLst>
          </p:cNvPr>
          <p:cNvCxnSpPr>
            <a:cxnSpLocks noChangeShapeType="1"/>
            <a:stCxn id="30" idx="3"/>
            <a:endCxn id="23" idx="2"/>
          </p:cNvCxnSpPr>
          <p:nvPr/>
        </p:nvCxnSpPr>
        <p:spPr bwMode="auto">
          <a:xfrm>
            <a:off x="3482920" y="2503223"/>
            <a:ext cx="44599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  <p:cxnSp>
        <p:nvCxnSpPr>
          <p:cNvPr id="39" name="AutoShape 18">
            <a:extLst>
              <a:ext uri="{FF2B5EF4-FFF2-40B4-BE49-F238E27FC236}">
                <a16:creationId xmlns:a16="http://schemas.microsoft.com/office/drawing/2014/main" id="{60ED7916-A659-300C-9B3D-59AF8EE99AF6}"/>
              </a:ext>
            </a:extLst>
          </p:cNvPr>
          <p:cNvCxnSpPr>
            <a:cxnSpLocks noChangeShapeType="1"/>
            <a:stCxn id="26" idx="1"/>
            <a:endCxn id="23" idx="6"/>
          </p:cNvCxnSpPr>
          <p:nvPr/>
        </p:nvCxnSpPr>
        <p:spPr bwMode="auto">
          <a:xfrm rot="10800000" flipV="1">
            <a:off x="5421318" y="2503223"/>
            <a:ext cx="433034" cy="1080"/>
          </a:xfrm>
          <a:prstGeom prst="straightConnector1">
            <a:avLst/>
          </a:prstGeom>
          <a:noFill/>
          <a:ln w="9525">
            <a:solidFill>
              <a:schemeClr val="accent3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650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950</Words>
  <Application>Microsoft Office PowerPoint</Application>
  <PresentationFormat>On-screen Show (16:9)</PresentationFormat>
  <Paragraphs>192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Montserrat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Mateus Oliveira (BR)</cp:lastModifiedBy>
  <cp:revision>11</cp:revision>
  <dcterms:created xsi:type="dcterms:W3CDTF">2023-10-24T18:12:16Z</dcterms:created>
  <dcterms:modified xsi:type="dcterms:W3CDTF">2024-06-19T16:55:03Z</dcterms:modified>
</cp:coreProperties>
</file>