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93" r:id="rId4"/>
    <p:sldId id="258" r:id="rId5"/>
    <p:sldId id="260" r:id="rId6"/>
    <p:sldId id="298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94" r:id="rId24"/>
    <p:sldId id="295" r:id="rId25"/>
    <p:sldId id="296" r:id="rId26"/>
    <p:sldId id="297" r:id="rId27"/>
    <p:sldId id="281" r:id="rId28"/>
    <p:sldId id="283" r:id="rId29"/>
    <p:sldId id="285" r:id="rId30"/>
    <p:sldId id="286" r:id="rId31"/>
    <p:sldId id="284" r:id="rId32"/>
    <p:sldId id="282" r:id="rId33"/>
    <p:sldId id="261" r:id="rId34"/>
  </p:sldIdLst>
  <p:sldSz cx="18288000" cy="10287000"/>
  <p:notesSz cx="6858000" cy="9144000"/>
  <p:embeddedFontLst>
    <p:embeddedFont>
      <p:font typeface="DM Sans" pitchFamily="2" charset="0"/>
      <p:regular r:id="rId36"/>
      <p:bold r:id="rId37"/>
      <p:italic r:id="rId38"/>
      <p:boldItalic r:id="rId39"/>
    </p:embeddedFont>
    <p:embeddedFont>
      <p:font typeface="Merriweather" panose="00000500000000000000" pitchFamily="2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IPZA8mifFw8Uj6HxcpFZ2lr8D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AFE78-7DE0-4A2E-9CCF-2224EB161DD4}" v="1" dt="2026-06-19T13:11:56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Silvestre da Silva Franca" userId="9661863b-62f4-4c7a-a5fc-5dc38190725d" providerId="ADAL" clId="{92710419-0487-4658-AF23-D357915F5916}"/>
    <pc:docChg chg="undo redo custSel addSld modSld sldOrd">
      <pc:chgData name="Daniele Silvestre da Silva Franca" userId="9661863b-62f4-4c7a-a5fc-5dc38190725d" providerId="ADAL" clId="{92710419-0487-4658-AF23-D357915F5916}" dt="2026-06-19T13:12:26.503" v="745" actId="6549"/>
      <pc:docMkLst>
        <pc:docMk/>
      </pc:docMkLst>
      <pc:sldChg chg="modSp mod">
        <pc:chgData name="Daniele Silvestre da Silva Franca" userId="9661863b-62f4-4c7a-a5fc-5dc38190725d" providerId="ADAL" clId="{92710419-0487-4658-AF23-D357915F5916}" dt="2026-06-17T17:01:46.772" v="172" actId="1076"/>
        <pc:sldMkLst>
          <pc:docMk/>
          <pc:sldMk cId="0" sldId="258"/>
        </pc:sldMkLst>
        <pc:spChg chg="mod">
          <ac:chgData name="Daniele Silvestre da Silva Franca" userId="9661863b-62f4-4c7a-a5fc-5dc38190725d" providerId="ADAL" clId="{92710419-0487-4658-AF23-D357915F5916}" dt="2026-06-17T17:01:46.772" v="172" actId="1076"/>
          <ac:spMkLst>
            <pc:docMk/>
            <pc:sldMk cId="0" sldId="258"/>
            <ac:spMk id="98" creationId="{00000000-0000-0000-0000-000000000000}"/>
          </ac:spMkLst>
        </pc:spChg>
        <pc:spChg chg="mod">
          <ac:chgData name="Daniele Silvestre da Silva Franca" userId="9661863b-62f4-4c7a-a5fc-5dc38190725d" providerId="ADAL" clId="{92710419-0487-4658-AF23-D357915F5916}" dt="2026-06-17T17:01:38.615" v="171" actId="255"/>
          <ac:spMkLst>
            <pc:docMk/>
            <pc:sldMk cId="0" sldId="258"/>
            <ac:spMk id="99" creationId="{00000000-0000-0000-0000-000000000000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6:52:50.425" v="94" actId="1076"/>
        <pc:sldMkLst>
          <pc:docMk/>
          <pc:sldMk cId="0" sldId="260"/>
        </pc:sldMkLst>
        <pc:spChg chg="mod">
          <ac:chgData name="Daniele Silvestre da Silva Franca" userId="9661863b-62f4-4c7a-a5fc-5dc38190725d" providerId="ADAL" clId="{92710419-0487-4658-AF23-D357915F5916}" dt="2026-06-16T17:03:17.097" v="27" actId="20577"/>
          <ac:spMkLst>
            <pc:docMk/>
            <pc:sldMk cId="0" sldId="260"/>
            <ac:spMk id="118" creationId="{00000000-0000-0000-0000-000000000000}"/>
          </ac:spMkLst>
        </pc:spChg>
        <pc:spChg chg="mod">
          <ac:chgData name="Daniele Silvestre da Silva Franca" userId="9661863b-62f4-4c7a-a5fc-5dc38190725d" providerId="ADAL" clId="{92710419-0487-4658-AF23-D357915F5916}" dt="2026-06-17T16:51:21.331" v="85" actId="1076"/>
          <ac:spMkLst>
            <pc:docMk/>
            <pc:sldMk cId="0" sldId="260"/>
            <ac:spMk id="120" creationId="{00000000-0000-0000-0000-000000000000}"/>
          </ac:spMkLst>
        </pc:spChg>
        <pc:spChg chg="mod">
          <ac:chgData name="Daniele Silvestre da Silva Franca" userId="9661863b-62f4-4c7a-a5fc-5dc38190725d" providerId="ADAL" clId="{92710419-0487-4658-AF23-D357915F5916}" dt="2026-06-17T16:51:27.565" v="86" actId="1076"/>
          <ac:spMkLst>
            <pc:docMk/>
            <pc:sldMk cId="0" sldId="260"/>
            <ac:spMk id="122" creationId="{00000000-0000-0000-0000-000000000000}"/>
          </ac:spMkLst>
        </pc:spChg>
        <pc:spChg chg="mod">
          <ac:chgData name="Daniele Silvestre da Silva Franca" userId="9661863b-62f4-4c7a-a5fc-5dc38190725d" providerId="ADAL" clId="{92710419-0487-4658-AF23-D357915F5916}" dt="2026-06-17T16:52:50.425" v="94" actId="1076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Daniele Silvestre da Silva Franca" userId="9661863b-62f4-4c7a-a5fc-5dc38190725d" providerId="ADAL" clId="{92710419-0487-4658-AF23-D357915F5916}" dt="2026-06-17T16:51:09.929" v="84" actId="20577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Daniele Silvestre da Silva Franca" userId="9661863b-62f4-4c7a-a5fc-5dc38190725d" providerId="ADAL" clId="{92710419-0487-4658-AF23-D357915F5916}" dt="2026-06-16T17:03:56.244" v="48" actId="20577"/>
          <ac:spMkLst>
            <pc:docMk/>
            <pc:sldMk cId="0" sldId="260"/>
            <ac:spMk id="127" creationId="{00000000-0000-0000-0000-000000000000}"/>
          </ac:spMkLst>
        </pc:spChg>
      </pc:sldChg>
      <pc:sldChg chg="addSp modSp mod">
        <pc:chgData name="Daniele Silvestre da Silva Franca" userId="9661863b-62f4-4c7a-a5fc-5dc38190725d" providerId="ADAL" clId="{92710419-0487-4658-AF23-D357915F5916}" dt="2026-06-19T13:12:07.410" v="735" actId="20577"/>
        <pc:sldMkLst>
          <pc:docMk/>
          <pc:sldMk cId="3539333726" sldId="262"/>
        </pc:sldMkLst>
        <pc:spChg chg="add mod">
          <ac:chgData name="Daniele Silvestre da Silva Franca" userId="9661863b-62f4-4c7a-a5fc-5dc38190725d" providerId="ADAL" clId="{92710419-0487-4658-AF23-D357915F5916}" dt="2026-06-19T13:11:17.183" v="709" actId="1076"/>
          <ac:spMkLst>
            <pc:docMk/>
            <pc:sldMk cId="3539333726" sldId="262"/>
            <ac:spMk id="2" creationId="{8A4CE15C-4314-7938-73BC-7A2207150A50}"/>
          </ac:spMkLst>
        </pc:spChg>
        <pc:spChg chg="mod">
          <ac:chgData name="Daniele Silvestre da Silva Franca" userId="9661863b-62f4-4c7a-a5fc-5dc38190725d" providerId="ADAL" clId="{92710419-0487-4658-AF23-D357915F5916}" dt="2026-06-19T13:12:07.410" v="735" actId="20577"/>
          <ac:spMkLst>
            <pc:docMk/>
            <pc:sldMk cId="3539333726" sldId="262"/>
            <ac:spMk id="104" creationId="{AEB75CA6-A77D-471A-D712-CAA5E9499D09}"/>
          </ac:spMkLst>
        </pc:spChg>
        <pc:spChg chg="mod">
          <ac:chgData name="Daniele Silvestre da Silva Franca" userId="9661863b-62f4-4c7a-a5fc-5dc38190725d" providerId="ADAL" clId="{92710419-0487-4658-AF23-D357915F5916}" dt="2026-06-17T17:45:23.797" v="220" actId="1076"/>
          <ac:spMkLst>
            <pc:docMk/>
            <pc:sldMk cId="3539333726" sldId="262"/>
            <ac:spMk id="105" creationId="{B584EC66-486A-12C2-152C-7F717A185ACD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9T13:12:26.503" v="745" actId="6549"/>
        <pc:sldMkLst>
          <pc:docMk/>
          <pc:sldMk cId="1901562952" sldId="263"/>
        </pc:sldMkLst>
        <pc:spChg chg="mod">
          <ac:chgData name="Daniele Silvestre da Silva Franca" userId="9661863b-62f4-4c7a-a5fc-5dc38190725d" providerId="ADAL" clId="{92710419-0487-4658-AF23-D357915F5916}" dt="2026-06-19T13:12:26.503" v="745" actId="6549"/>
          <ac:spMkLst>
            <pc:docMk/>
            <pc:sldMk cId="1901562952" sldId="263"/>
            <ac:spMk id="25" creationId="{5E9ED813-1B9E-EC7B-15AF-C5217ED765DD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7:58:55.969" v="556" actId="21"/>
        <pc:sldMkLst>
          <pc:docMk/>
          <pc:sldMk cId="1173421218" sldId="266"/>
        </pc:sldMkLst>
        <pc:spChg chg="mod">
          <ac:chgData name="Daniele Silvestre da Silva Franca" userId="9661863b-62f4-4c7a-a5fc-5dc38190725d" providerId="ADAL" clId="{92710419-0487-4658-AF23-D357915F5916}" dt="2026-06-17T17:58:55.969" v="556" actId="21"/>
          <ac:spMkLst>
            <pc:docMk/>
            <pc:sldMk cId="1173421218" sldId="266"/>
            <ac:spMk id="104" creationId="{8F952A1E-7862-C849-6287-D24981A86C1E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8:03:19.273" v="674" actId="1076"/>
        <pc:sldMkLst>
          <pc:docMk/>
          <pc:sldMk cId="2500750099" sldId="275"/>
        </pc:sldMkLst>
        <pc:spChg chg="mod">
          <ac:chgData name="Daniele Silvestre da Silva Franca" userId="9661863b-62f4-4c7a-a5fc-5dc38190725d" providerId="ADAL" clId="{92710419-0487-4658-AF23-D357915F5916}" dt="2026-06-17T18:03:19.273" v="674" actId="1076"/>
          <ac:spMkLst>
            <pc:docMk/>
            <pc:sldMk cId="2500750099" sldId="275"/>
            <ac:spMk id="104" creationId="{1A347C04-6C4E-D8AD-7C45-BCC58BE4CD24}"/>
          </ac:spMkLst>
        </pc:spChg>
        <pc:spChg chg="mod">
          <ac:chgData name="Daniele Silvestre da Silva Franca" userId="9661863b-62f4-4c7a-a5fc-5dc38190725d" providerId="ADAL" clId="{92710419-0487-4658-AF23-D357915F5916}" dt="2026-06-17T18:03:16.067" v="673" actId="1076"/>
          <ac:spMkLst>
            <pc:docMk/>
            <pc:sldMk cId="2500750099" sldId="275"/>
            <ac:spMk id="105" creationId="{F57FBB2A-E198-B32A-ABBE-32075CFDF6A0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7:56:57.071" v="551" actId="20577"/>
        <pc:sldMkLst>
          <pc:docMk/>
          <pc:sldMk cId="2771894260" sldId="281"/>
        </pc:sldMkLst>
        <pc:spChg chg="mod">
          <ac:chgData name="Daniele Silvestre da Silva Franca" userId="9661863b-62f4-4c7a-a5fc-5dc38190725d" providerId="ADAL" clId="{92710419-0487-4658-AF23-D357915F5916}" dt="2026-06-17T17:56:57.071" v="551" actId="20577"/>
          <ac:spMkLst>
            <pc:docMk/>
            <pc:sldMk cId="2771894260" sldId="281"/>
            <ac:spMk id="2" creationId="{685324D8-E826-90C9-9971-6882B98F6A8C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7:58:21.319" v="555" actId="20577"/>
        <pc:sldMkLst>
          <pc:docMk/>
          <pc:sldMk cId="1988318649" sldId="282"/>
        </pc:sldMkLst>
        <pc:graphicFrameChg chg="mod modGraphic">
          <ac:chgData name="Daniele Silvestre da Silva Franca" userId="9661863b-62f4-4c7a-a5fc-5dc38190725d" providerId="ADAL" clId="{92710419-0487-4658-AF23-D357915F5916}" dt="2026-06-17T17:58:21.319" v="555" actId="20577"/>
          <ac:graphicFrameMkLst>
            <pc:docMk/>
            <pc:sldMk cId="1988318649" sldId="282"/>
            <ac:graphicFrameMk id="4" creationId="{9657A60E-C804-87EB-599D-E199D36F6765}"/>
          </ac:graphicFrameMkLst>
        </pc:graphicFrameChg>
      </pc:sldChg>
      <pc:sldChg chg="modSp mod">
        <pc:chgData name="Daniele Silvestre da Silva Franca" userId="9661863b-62f4-4c7a-a5fc-5dc38190725d" providerId="ADAL" clId="{92710419-0487-4658-AF23-D357915F5916}" dt="2026-06-16T17:02:28.569" v="18" actId="20577"/>
        <pc:sldMkLst>
          <pc:docMk/>
          <pc:sldMk cId="2177207637" sldId="283"/>
        </pc:sldMkLst>
        <pc:spChg chg="mod">
          <ac:chgData name="Daniele Silvestre da Silva Franca" userId="9661863b-62f4-4c7a-a5fc-5dc38190725d" providerId="ADAL" clId="{92710419-0487-4658-AF23-D357915F5916}" dt="2026-06-16T17:02:28.569" v="18" actId="20577"/>
          <ac:spMkLst>
            <pc:docMk/>
            <pc:sldMk cId="2177207637" sldId="283"/>
            <ac:spMk id="2" creationId="{D553C7C9-386A-E600-43F5-B016625B952A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6T17:02:39.723" v="20" actId="20577"/>
        <pc:sldMkLst>
          <pc:docMk/>
          <pc:sldMk cId="1649929197" sldId="286"/>
        </pc:sldMkLst>
        <pc:spChg chg="mod">
          <ac:chgData name="Daniele Silvestre da Silva Franca" userId="9661863b-62f4-4c7a-a5fc-5dc38190725d" providerId="ADAL" clId="{92710419-0487-4658-AF23-D357915F5916}" dt="2026-06-16T17:02:39.723" v="20" actId="20577"/>
          <ac:spMkLst>
            <pc:docMk/>
            <pc:sldMk cId="1649929197" sldId="286"/>
            <ac:spMk id="2" creationId="{1324B640-30D1-89E3-56A7-EBF568256BB3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6:48:38.735" v="62" actId="20577"/>
        <pc:sldMkLst>
          <pc:docMk/>
          <pc:sldMk cId="514139669" sldId="293"/>
        </pc:sldMkLst>
        <pc:spChg chg="mod">
          <ac:chgData name="Daniele Silvestre da Silva Franca" userId="9661863b-62f4-4c7a-a5fc-5dc38190725d" providerId="ADAL" clId="{92710419-0487-4658-AF23-D357915F5916}" dt="2026-06-17T16:48:38.735" v="62" actId="20577"/>
          <ac:spMkLst>
            <pc:docMk/>
            <pc:sldMk cId="514139669" sldId="293"/>
            <ac:spMk id="104" creationId="{F7243771-7232-659D-E64A-05DBE3F33FD5}"/>
          </ac:spMkLst>
        </pc:spChg>
      </pc:sldChg>
      <pc:sldChg chg="modSp mod">
        <pc:chgData name="Daniele Silvestre da Silva Franca" userId="9661863b-62f4-4c7a-a5fc-5dc38190725d" providerId="ADAL" clId="{92710419-0487-4658-AF23-D357915F5916}" dt="2026-06-17T17:56:42.641" v="549" actId="1036"/>
        <pc:sldMkLst>
          <pc:docMk/>
          <pc:sldMk cId="1983364213" sldId="296"/>
        </pc:sldMkLst>
        <pc:spChg chg="mod">
          <ac:chgData name="Daniele Silvestre da Silva Franca" userId="9661863b-62f4-4c7a-a5fc-5dc38190725d" providerId="ADAL" clId="{92710419-0487-4658-AF23-D357915F5916}" dt="2026-06-17T17:56:42.641" v="549" actId="1036"/>
          <ac:spMkLst>
            <pc:docMk/>
            <pc:sldMk cId="1983364213" sldId="296"/>
            <ac:spMk id="12" creationId="{620645B4-4523-0753-A0A2-C3E16FD1B999}"/>
          </ac:spMkLst>
        </pc:spChg>
        <pc:spChg chg="mod">
          <ac:chgData name="Daniele Silvestre da Silva Franca" userId="9661863b-62f4-4c7a-a5fc-5dc38190725d" providerId="ADAL" clId="{92710419-0487-4658-AF23-D357915F5916}" dt="2026-06-17T17:56:42.641" v="549" actId="1036"/>
          <ac:spMkLst>
            <pc:docMk/>
            <pc:sldMk cId="1983364213" sldId="296"/>
            <ac:spMk id="16" creationId="{E2286FE6-8A99-FC8D-FAFE-82EFCF7781D2}"/>
          </ac:spMkLst>
        </pc:spChg>
      </pc:sldChg>
      <pc:sldChg chg="addSp delSp modSp add mod ord">
        <pc:chgData name="Daniele Silvestre da Silva Franca" userId="9661863b-62f4-4c7a-a5fc-5dc38190725d" providerId="ADAL" clId="{92710419-0487-4658-AF23-D357915F5916}" dt="2026-06-19T13:10:51.916" v="679" actId="1076"/>
        <pc:sldMkLst>
          <pc:docMk/>
          <pc:sldMk cId="1496022403" sldId="298"/>
        </pc:sldMkLst>
        <pc:spChg chg="mod">
          <ac:chgData name="Daniele Silvestre da Silva Franca" userId="9661863b-62f4-4c7a-a5fc-5dc38190725d" providerId="ADAL" clId="{92710419-0487-4658-AF23-D357915F5916}" dt="2026-06-17T17:03:17.693" v="191" actId="20577"/>
          <ac:spMkLst>
            <pc:docMk/>
            <pc:sldMk cId="1496022403" sldId="298"/>
            <ac:spMk id="105" creationId="{20134D7B-EFC2-304E-4604-912B10B85417}"/>
          </ac:spMkLst>
        </pc:spChg>
        <pc:picChg chg="add mod">
          <ac:chgData name="Daniele Silvestre da Silva Franca" userId="9661863b-62f4-4c7a-a5fc-5dc38190725d" providerId="ADAL" clId="{92710419-0487-4658-AF23-D357915F5916}" dt="2026-06-19T13:10:51.916" v="679" actId="1076"/>
          <ac:picMkLst>
            <pc:docMk/>
            <pc:sldMk cId="1496022403" sldId="298"/>
            <ac:picMk id="3" creationId="{9DD0BEB8-B5CA-50A2-EE5E-9F97900B9264}"/>
          </ac:picMkLst>
        </pc:picChg>
        <pc:picChg chg="add del mod">
          <ac:chgData name="Daniele Silvestre da Silva Franca" userId="9661863b-62f4-4c7a-a5fc-5dc38190725d" providerId="ADAL" clId="{92710419-0487-4658-AF23-D357915F5916}" dt="2026-06-19T13:10:41.924" v="675" actId="478"/>
          <ac:picMkLst>
            <pc:docMk/>
            <pc:sldMk cId="1496022403" sldId="298"/>
            <ac:picMk id="8" creationId="{9CB0A3F4-D710-33BE-57D9-8F01A553E2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165AE726-AD5D-7941-D3C9-70C0CF34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BA31162B-DA06-3BBE-8821-837C81751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89C2307C-0AD0-5DAA-CD82-79C381293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960D360-AB15-A3FC-62D1-B40D4DFB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CEA51291-ED59-DB43-5B16-71FC2720D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72D381BD-3810-FC38-38D6-920183BB1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BC3DD2B-734A-39E3-D0A0-5BF165BD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F111A90D-67FC-00FF-AD90-D5239B830F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FE20BD32-0542-3059-E961-D137E0420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9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5125DB9A-CFEB-31FC-739E-CE210A52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C5D20EDA-4F82-5796-9327-FDFF2D508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63E1B1BB-B79B-EAA6-FF08-AB2FD88C70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21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016F7A7A-9E41-D63A-8D7D-FB5880AD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841F9E3F-DE32-DC45-79C2-C9340B766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ADF34213-BD4E-C4A6-0BBA-FA43E6B0B0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55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724AA2F-FD71-C4E5-526D-9E042B5F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05D0440F-49BD-1180-14CA-6CF2F2F2F8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3779E762-6FE4-1AD5-4E3C-C3FB965B01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774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0D02B17C-4A9C-D741-042E-84551C6C2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219CA16F-3CD8-140F-FABA-48B03CE90D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16724483-1C41-0F49-04FC-D2F360B036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06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8523B7CE-92E7-B687-2B19-981FADB81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8588BF56-5A46-7CD9-FCDB-BD89B9D9CC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2F77D382-6ACC-18DF-8F11-35ED912BC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3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443E195-1DB5-717E-9589-22F24F8AB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131F2185-BFFE-72EC-E1E5-94245BE9CB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3D29421A-C3A0-DF9A-D5DB-DE22C1EC68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88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C878F83-9387-1217-9989-5B8319AAF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332030F3-1D23-5CB3-A2D6-4EB5DC3BC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C07A2A32-5478-A31D-D97D-7BE6A8553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5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11200697-D8C2-062E-E44F-12F51C64A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5C78160E-CE9D-0862-C4B7-912843C29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3051BAB4-A49B-F61E-89D2-36567B9AC4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2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6D64FAE8-F251-11A3-8E1E-337042DF3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B9D89805-EF0B-D4BC-1A4B-E98A7DF299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F7118259-1D41-E903-B951-4EB484D03D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86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62302A23-2D61-24DD-636A-7405591A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D94DA24E-A6EE-F416-2D49-159A3E233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82B70309-9418-5C44-3C5C-4567D29081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50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579A5960-D34B-5902-6CC9-7EAC9ADB6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60BD36E8-4E05-3CB8-04DE-8148CA5DCE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F3C1A00D-BA03-1D07-0F88-4E5CA68AB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52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E6415BF-8509-49A7-6D49-EFB191A6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4D2F8505-045E-0684-30D0-51A34202B9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CB89830D-E4B1-BEE1-3630-6E593AD74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698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53F1A8C-A5BB-CAB7-57B6-CF4824A3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E295FB6A-427A-0ADE-8CDC-AB5A567701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E5CDEBEA-EE00-5009-9D40-A8059A697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082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C636352-7C10-3CCE-18C8-DBA8EE368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306C1E1A-7C8D-6C5A-B7E0-72DD527458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631A77BA-3E1E-DD76-03C6-63D3F3E90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63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5760F5B6-A580-51F4-40F2-D2ED04394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BB6D9108-5AEB-F247-3B00-7A0DF63EE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CD3498F9-D0B4-8BED-AC76-05D5EB8659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677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1459DD39-BCC3-3880-A63A-B956BB96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22F88E1F-5D83-15AC-5756-C486A5DB9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A6AEBD14-E313-89CB-5500-C2B840958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55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C0F06857-55A4-0E57-69F3-70F0EA764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857B9E6C-347C-D197-C974-9EB611719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4895B0AF-3A9B-D933-1B36-5D1420888F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71EA98B7-2AA2-EBBD-370B-769256B1E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1B1B7A49-2D6F-5174-9FC6-19AC72D70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93B30D92-8B2F-798E-7947-514DD6C5A8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83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7781ECFF-533D-509F-16A9-291978549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14E51E4E-8538-6430-46BF-175875CC1B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FA8E6237-6F90-14F2-601F-CC5ED23745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646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558D8D0F-5158-DC70-335C-CA2C10E1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7731474F-CE72-F536-4EE2-212DD12356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2BD15C5B-9B5B-2E21-B0F7-E8E0B7B4A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854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E5523882-C7A1-AE7B-D836-15522D39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9D0D5212-C8C7-C176-3352-7EAB00E0D3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01F0E259-C775-36B9-558A-B17C3C7B0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224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6e8b6b7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396e8b6b7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3D3E3D65-93CC-A659-0F06-18B54B7DE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53407DB7-273D-8B69-B748-1AD826C22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467B22AB-D0AE-AFC0-7EF2-64416A46F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46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EC08461E-F322-B18B-825F-A0066959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EC492B59-35D9-D52B-4C5F-892BB0DB2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5749C141-1A82-8C37-564D-656A0EC8C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79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C64D236-C0D7-9567-41D8-6B1191DF2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BD3C0D82-E610-3E07-6C02-20AA866ECF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AB32DA21-EB47-A268-D43C-D8C29C9C9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3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E366ED67-1AB7-0E5F-7E7B-622DEEB8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>
            <a:extLst>
              <a:ext uri="{FF2B5EF4-FFF2-40B4-BE49-F238E27FC236}">
                <a16:creationId xmlns:a16="http://schemas.microsoft.com/office/drawing/2014/main" id="{25A8E7C2-3D9B-06F4-9EB7-04BE1CD58E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>
            <a:extLst>
              <a:ext uri="{FF2B5EF4-FFF2-40B4-BE49-F238E27FC236}">
                <a16:creationId xmlns:a16="http://schemas.microsoft.com/office/drawing/2014/main" id="{5F45C5D5-9480-97E9-D254-7ECF9B74F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9763125" y="11269415"/>
            <a:ext cx="5587711" cy="558771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85" name="Google Shape;85;p19"/>
          <p:cNvSpPr/>
          <p:nvPr/>
        </p:nvSpPr>
        <p:spPr>
          <a:xfrm>
            <a:off x="10639107" y="13568043"/>
            <a:ext cx="3746468" cy="229409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86" name="Google Shape;86;p19"/>
          <p:cNvSpPr/>
          <p:nvPr/>
        </p:nvSpPr>
        <p:spPr>
          <a:xfrm>
            <a:off x="4419978" y="13837513"/>
            <a:ext cx="5207919" cy="175515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59E2BD97-64FB-7485-9493-4FCB4D42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8F952A1E-7862-C849-6287-D24981A86C1E}"/>
              </a:ext>
            </a:extLst>
          </p:cNvPr>
          <p:cNvSpPr txBox="1"/>
          <p:nvPr/>
        </p:nvSpPr>
        <p:spPr>
          <a:xfrm>
            <a:off x="1031655" y="3229870"/>
            <a:ext cx="13519085" cy="226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operacionalização dos créditos sob a égide da LC 214/2025. O grande desafio dos créditos condicionados e os reflexos imediatos no controle patrimonial de estoques e ativos imobilizados.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dirty="0">
              <a:latin typeface="DM Sans" pitchFamily="2" charset="0"/>
            </a:endParaRP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2F7683C1-511C-8E3A-1A9D-38967252739B}"/>
              </a:ext>
            </a:extLst>
          </p:cNvPr>
          <p:cNvSpPr txBox="1"/>
          <p:nvPr/>
        </p:nvSpPr>
        <p:spPr>
          <a:xfrm>
            <a:off x="1031654" y="1953041"/>
            <a:ext cx="16813893" cy="10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2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.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Contabilização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de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Créditos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/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Débitos</a:t>
            </a:r>
            <a:endParaRPr lang="en-US" sz="7000" b="1" u="none" strike="noStrike" cap="none" dirty="0">
              <a:solidFill>
                <a:srgbClr val="0E2654"/>
              </a:solidFill>
              <a:latin typeface="Merriweather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2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0087BF05-6EEC-6712-D206-4E0CC190E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33BA5C71-E201-FF86-B8E1-FA1093F08F15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615FDF6B-ABBD-E61D-AA33-E1CE004DB88B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COMPARATIVO DOS REGIMES DE CRÉDITO</a:t>
            </a:r>
          </a:p>
        </p:txBody>
      </p:sp>
      <p:graphicFrame>
        <p:nvGraphicFramePr>
          <p:cNvPr id="15" name="Google Shape;183;p19">
            <a:extLst>
              <a:ext uri="{FF2B5EF4-FFF2-40B4-BE49-F238E27FC236}">
                <a16:creationId xmlns:a16="http://schemas.microsoft.com/office/drawing/2014/main" id="{384180BC-0A96-B40B-9B0E-53868DD2D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510295"/>
              </p:ext>
            </p:extLst>
          </p:nvPr>
        </p:nvGraphicFramePr>
        <p:xfrm>
          <a:off x="676275" y="2293143"/>
          <a:ext cx="16535093" cy="500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3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14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Critério</a:t>
                      </a:r>
                      <a:r>
                        <a:rPr lang="en-US" sz="2800" b="1" i="0" u="none" strike="noStrike" cap="none" dirty="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Técnico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Regime </a:t>
                      </a:r>
                      <a:r>
                        <a:rPr lang="en-US" sz="2800" b="1" i="0" u="none" strike="noStrike" cap="none" dirty="0" err="1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Atual</a:t>
                      </a:r>
                      <a:r>
                        <a:rPr lang="en-US" sz="2800" b="1" i="0" u="none" strike="noStrike" cap="none" dirty="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(ICMS, PIS, COFINS)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Regime IVA Dual (LC 214/2025)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4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Conceito do Crédito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Vinculado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à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essencialidade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e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crédito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físico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/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insumo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Crédito financeiro amplo (exceto uso e consumo pessoal).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4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Regra de Aquisição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Destaque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no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documento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fiscal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idôneo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Condicionado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efetivo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recolhimento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do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tributo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pelo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fornecedor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Ativos Imobilizados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Apropriação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parcelada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(ex: CIAP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48 meses).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Apropriação imediata com impacto redutor direto no CAPEX.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46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Estoques (CPC 16)</a:t>
                      </a:r>
                      <a:endParaRPr sz="280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Dedução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do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custo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de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aquisição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com forte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complexidade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local.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Mensuração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líquida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limpa,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reduzindo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distorções</a:t>
                      </a:r>
                      <a:r>
                        <a:rPr lang="en-US" sz="28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no estoque.</a:t>
                      </a:r>
                      <a:endParaRPr sz="280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76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9FE02C1-827D-0987-59D8-880B6154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21807A79-44EE-6C90-D59C-C325382700E5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6BD4FA4E-45B9-4D2C-F9AA-654F0AE5C2C2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CRÉDITO CONDICIONADO AO PAGAMENTO</a:t>
            </a:r>
          </a:p>
        </p:txBody>
      </p:sp>
      <p:sp>
        <p:nvSpPr>
          <p:cNvPr id="4" name="Google Shape;104;p4">
            <a:extLst>
              <a:ext uri="{FF2B5EF4-FFF2-40B4-BE49-F238E27FC236}">
                <a16:creationId xmlns:a16="http://schemas.microsoft.com/office/drawing/2014/main" id="{174DE673-AEA3-74FB-181E-DC4B16B00327}"/>
              </a:ext>
            </a:extLst>
          </p:cNvPr>
          <p:cNvSpPr txBox="1"/>
          <p:nvPr/>
        </p:nvSpPr>
        <p:spPr>
          <a:xfrm>
            <a:off x="739555" y="1743970"/>
            <a:ext cx="16519745" cy="7923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O arcabouço da LC 214/2025 traz uma inovação estrutural de alta complexidade: o direito do adquirente ao crédito fiscal de IBS e CBS fica formalmente condicionado ao efetivo recolhimento do tributo pelo fornecedor antecedente.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Este condicionamento quebra o princípio clássico em que a mera emissão do documento fiscal gerava o direito ao crédito contábil imediato. </a:t>
            </a:r>
            <a:r>
              <a:rPr lang="pt-BR" sz="2627" b="1" i="0" u="sng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contabilidade agora deve lidar com incertezas sobre ativos fiscais.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1" i="0" u="sng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Exposição a Perdas:</a:t>
            </a:r>
            <a:r>
              <a:rPr lang="pt-BR" sz="2627" i="0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 </a:t>
            </a: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Necessidade de provisões para </a:t>
            </a:r>
            <a:r>
              <a:rPr lang="pt-BR" sz="2627" b="0" i="1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impairment</a:t>
            </a: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 de créditos fiscais se houver inadimplência do fornecedor.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1" i="0" u="sng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Controle de Auditoria: </a:t>
            </a: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Criação de subcontas temporárias para separar o crédito "a homologar" do crédito "realizável".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5" name="Google Shape;209;p20" descr="image.png">
            <a:extLst>
              <a:ext uri="{FF2B5EF4-FFF2-40B4-BE49-F238E27FC236}">
                <a16:creationId xmlns:a16="http://schemas.microsoft.com/office/drawing/2014/main" id="{CDE93118-E369-8037-39FB-742E43C620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36" y="6217920"/>
            <a:ext cx="507228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0;p20" descr="image.png">
            <a:extLst>
              <a:ext uri="{FF2B5EF4-FFF2-40B4-BE49-F238E27FC236}">
                <a16:creationId xmlns:a16="http://schemas.microsoft.com/office/drawing/2014/main" id="{B5880995-8953-0808-D47E-89DBF8C821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036" y="7329451"/>
            <a:ext cx="507228" cy="5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5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9EF6640-F393-9CAD-E295-F4EA331F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D415BCE1-0674-BE93-6806-FE31B4B41408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EE3A2490-6122-FC0F-0807-2B31913E8B08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LANÇAMENTOS DE COMPRA SOB O IBS</a:t>
            </a:r>
          </a:p>
        </p:txBody>
      </p:sp>
      <p:pic>
        <p:nvPicPr>
          <p:cNvPr id="3" name="Google Shape;127;p16" descr="image.png">
            <a:extLst>
              <a:ext uri="{FF2B5EF4-FFF2-40B4-BE49-F238E27FC236}">
                <a16:creationId xmlns:a16="http://schemas.microsoft.com/office/drawing/2014/main" id="{ED0DA940-6655-A3A2-4FC6-B6401F3D6B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542" y="2004541"/>
            <a:ext cx="7776700" cy="28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8;p16" descr="image.png">
            <a:extLst>
              <a:ext uri="{FF2B5EF4-FFF2-40B4-BE49-F238E27FC236}">
                <a16:creationId xmlns:a16="http://schemas.microsoft.com/office/drawing/2014/main" id="{8694C530-2991-F6BA-E52F-5129837166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0" y="2004541"/>
            <a:ext cx="7827095" cy="28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2;p16">
            <a:extLst>
              <a:ext uri="{FF2B5EF4-FFF2-40B4-BE49-F238E27FC236}">
                <a16:creationId xmlns:a16="http://schemas.microsoft.com/office/drawing/2014/main" id="{45624933-214B-C15A-94F7-FE7CABE5E5B5}"/>
              </a:ext>
            </a:extLst>
          </p:cNvPr>
          <p:cNvSpPr txBox="1"/>
          <p:nvPr/>
        </p:nvSpPr>
        <p:spPr>
          <a:xfrm>
            <a:off x="1150373" y="2368520"/>
            <a:ext cx="712494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Método 1: Sem Split Ativo (Crédito Pendente)</a:t>
            </a:r>
          </a:p>
        </p:txBody>
      </p:sp>
      <p:sp>
        <p:nvSpPr>
          <p:cNvPr id="9" name="Google Shape;133;p16">
            <a:extLst>
              <a:ext uri="{FF2B5EF4-FFF2-40B4-BE49-F238E27FC236}">
                <a16:creationId xmlns:a16="http://schemas.microsoft.com/office/drawing/2014/main" id="{C1A2BF23-8BCF-BBD5-FF22-17F3185181B0}"/>
              </a:ext>
            </a:extLst>
          </p:cNvPr>
          <p:cNvSpPr txBox="1"/>
          <p:nvPr/>
        </p:nvSpPr>
        <p:spPr>
          <a:xfrm>
            <a:off x="1150373" y="3310890"/>
            <a:ext cx="69575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Quando a liquidação não envolve retenção eletrônica instantânea, o crédito de IBS/CBS fica na condição de "homologação pendente".</a:t>
            </a:r>
          </a:p>
        </p:txBody>
      </p:sp>
      <p:sp>
        <p:nvSpPr>
          <p:cNvPr id="11" name="Google Shape;133;p16">
            <a:extLst>
              <a:ext uri="{FF2B5EF4-FFF2-40B4-BE49-F238E27FC236}">
                <a16:creationId xmlns:a16="http://schemas.microsoft.com/office/drawing/2014/main" id="{3E635155-D5E5-F2F1-E46A-E350AAFD7450}"/>
              </a:ext>
            </a:extLst>
          </p:cNvPr>
          <p:cNvSpPr txBox="1"/>
          <p:nvPr/>
        </p:nvSpPr>
        <p:spPr>
          <a:xfrm>
            <a:off x="9355392" y="3274439"/>
            <a:ext cx="69575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Se houver liquidação pelo Split </a:t>
            </a:r>
            <a:r>
              <a:rPr lang="pt-BR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Payment</a:t>
            </a: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, o imposto é recolhido eletronicamente de imediato pelo banco, assegurando o crédito.</a:t>
            </a:r>
          </a:p>
        </p:txBody>
      </p:sp>
      <p:pic>
        <p:nvPicPr>
          <p:cNvPr id="12" name="Google Shape;220;p21" descr="image.png">
            <a:extLst>
              <a:ext uri="{FF2B5EF4-FFF2-40B4-BE49-F238E27FC236}">
                <a16:creationId xmlns:a16="http://schemas.microsoft.com/office/drawing/2014/main" id="{2FA4A59D-1E23-9C2C-93A9-67F8F9F881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542" y="5178206"/>
            <a:ext cx="7776700" cy="271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1;p21" descr="image.png">
            <a:extLst>
              <a:ext uri="{FF2B5EF4-FFF2-40B4-BE49-F238E27FC236}">
                <a16:creationId xmlns:a16="http://schemas.microsoft.com/office/drawing/2014/main" id="{0F9B75ED-9528-44EE-3D36-419BA8FA4C9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3999" y="5202366"/>
            <a:ext cx="7827095" cy="27161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2;p16">
            <a:extLst>
              <a:ext uri="{FF2B5EF4-FFF2-40B4-BE49-F238E27FC236}">
                <a16:creationId xmlns:a16="http://schemas.microsoft.com/office/drawing/2014/main" id="{B00E4DEB-A9F7-A8B3-5E76-2ED1D6D211A9}"/>
              </a:ext>
            </a:extLst>
          </p:cNvPr>
          <p:cNvSpPr txBox="1"/>
          <p:nvPr/>
        </p:nvSpPr>
        <p:spPr>
          <a:xfrm>
            <a:off x="9355392" y="2368520"/>
            <a:ext cx="76157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Método 2: Com Split Ativo (Crédito Pleno)</a:t>
            </a:r>
          </a:p>
        </p:txBody>
      </p:sp>
    </p:spTree>
    <p:extLst>
      <p:ext uri="{BB962C8B-B14F-4D97-AF65-F5344CB8AC3E}">
        <p14:creationId xmlns:p14="http://schemas.microsoft.com/office/powerpoint/2010/main" val="40629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6F75CB57-C471-8594-0FA9-ACFDEE3A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EEC2972B-B5AB-5FB5-F32C-00947570C566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8;p16">
            <a:extLst>
              <a:ext uri="{FF2B5EF4-FFF2-40B4-BE49-F238E27FC236}">
                <a16:creationId xmlns:a16="http://schemas.microsoft.com/office/drawing/2014/main" id="{13CA0370-582A-5339-88A2-613A777C476D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LANÇAMENTOS DE VENDA SOB O IBS/CBS</a:t>
            </a:r>
          </a:p>
        </p:txBody>
      </p:sp>
      <p:pic>
        <p:nvPicPr>
          <p:cNvPr id="5" name="Google Shape;127;p16" descr="image.png">
            <a:extLst>
              <a:ext uri="{FF2B5EF4-FFF2-40B4-BE49-F238E27FC236}">
                <a16:creationId xmlns:a16="http://schemas.microsoft.com/office/drawing/2014/main" id="{578F7DDA-38DC-EA89-7AEC-846B183F64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542" y="2004541"/>
            <a:ext cx="7776700" cy="28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p16" descr="image.png">
            <a:extLst>
              <a:ext uri="{FF2B5EF4-FFF2-40B4-BE49-F238E27FC236}">
                <a16:creationId xmlns:a16="http://schemas.microsoft.com/office/drawing/2014/main" id="{D3FCB5F2-1EE3-C15A-445D-11719B67A9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0" y="2004541"/>
            <a:ext cx="7827095" cy="28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2;p16">
            <a:extLst>
              <a:ext uri="{FF2B5EF4-FFF2-40B4-BE49-F238E27FC236}">
                <a16:creationId xmlns:a16="http://schemas.microsoft.com/office/drawing/2014/main" id="{987E6AEE-5EFE-1098-A919-B105945BE652}"/>
              </a:ext>
            </a:extLst>
          </p:cNvPr>
          <p:cNvSpPr txBox="1"/>
          <p:nvPr/>
        </p:nvSpPr>
        <p:spPr>
          <a:xfrm>
            <a:off x="1150373" y="2368520"/>
            <a:ext cx="712494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Método 1: Faturamento e Apuração Mensal</a:t>
            </a:r>
          </a:p>
        </p:txBody>
      </p:sp>
      <p:sp>
        <p:nvSpPr>
          <p:cNvPr id="15" name="Google Shape;133;p16">
            <a:extLst>
              <a:ext uri="{FF2B5EF4-FFF2-40B4-BE49-F238E27FC236}">
                <a16:creationId xmlns:a16="http://schemas.microsoft.com/office/drawing/2014/main" id="{9E62E240-B124-18C5-80E2-02F3AAC50C0B}"/>
              </a:ext>
            </a:extLst>
          </p:cNvPr>
          <p:cNvSpPr txBox="1"/>
          <p:nvPr/>
        </p:nvSpPr>
        <p:spPr>
          <a:xfrm>
            <a:off x="1150373" y="3310890"/>
            <a:ext cx="69575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No modelo convencional (sem Split instantâneo), a receita é reconhecida líquida no resultado de acordo com o CPC 47, e o imposto é apurado via guia consolidada.</a:t>
            </a:r>
          </a:p>
        </p:txBody>
      </p:sp>
      <p:sp>
        <p:nvSpPr>
          <p:cNvPr id="16" name="Google Shape;133;p16">
            <a:extLst>
              <a:ext uri="{FF2B5EF4-FFF2-40B4-BE49-F238E27FC236}">
                <a16:creationId xmlns:a16="http://schemas.microsoft.com/office/drawing/2014/main" id="{0D133658-EAD7-8D97-6EF1-83EA69958463}"/>
              </a:ext>
            </a:extLst>
          </p:cNvPr>
          <p:cNvSpPr txBox="1"/>
          <p:nvPr/>
        </p:nvSpPr>
        <p:spPr>
          <a:xfrm>
            <a:off x="9355392" y="3274439"/>
            <a:ext cx="695755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Com o Split </a:t>
            </a:r>
            <a:r>
              <a:rPr lang="pt-BR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Payment</a:t>
            </a: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ativo, a quitação do cliente segrega eletronicamente o tributo. O passivo tributário é baixado imediatamente no ato da liquidação financeira.</a:t>
            </a:r>
          </a:p>
        </p:txBody>
      </p:sp>
      <p:sp>
        <p:nvSpPr>
          <p:cNvPr id="17" name="Google Shape;132;p16">
            <a:extLst>
              <a:ext uri="{FF2B5EF4-FFF2-40B4-BE49-F238E27FC236}">
                <a16:creationId xmlns:a16="http://schemas.microsoft.com/office/drawing/2014/main" id="{508A67B4-17B5-CDF0-2AFB-DC875DD756BB}"/>
              </a:ext>
            </a:extLst>
          </p:cNvPr>
          <p:cNvSpPr txBox="1"/>
          <p:nvPr/>
        </p:nvSpPr>
        <p:spPr>
          <a:xfrm>
            <a:off x="9355392" y="2368520"/>
            <a:ext cx="76157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Método 2: Venda com Split </a:t>
            </a:r>
            <a:r>
              <a:rPr lang="pt-BR" sz="2800" b="1" i="0" u="none" strike="noStrike" cap="none" dirty="0" err="1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Payment</a:t>
            </a:r>
            <a:r>
              <a:rPr lang="pt-BR" sz="28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 Ativo</a:t>
            </a:r>
          </a:p>
        </p:txBody>
      </p:sp>
      <p:pic>
        <p:nvPicPr>
          <p:cNvPr id="18" name="Google Shape;238;p22" descr="image.png">
            <a:extLst>
              <a:ext uri="{FF2B5EF4-FFF2-40B4-BE49-F238E27FC236}">
                <a16:creationId xmlns:a16="http://schemas.microsoft.com/office/drawing/2014/main" id="{B3283E0C-8DE1-D308-AE25-3ABE4AF52E6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542" y="5198869"/>
            <a:ext cx="7776700" cy="252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9;p22" descr="image.png">
            <a:extLst>
              <a:ext uri="{FF2B5EF4-FFF2-40B4-BE49-F238E27FC236}">
                <a16:creationId xmlns:a16="http://schemas.microsoft.com/office/drawing/2014/main" id="{3A72118F-FB28-3C1D-9E0D-CBD0F2D331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0" y="5174088"/>
            <a:ext cx="7827094" cy="2552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78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3DC7E88B-ABA8-7A64-181D-DADDAC14A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851DCF01-C110-735A-8148-F8F6C640296C}"/>
              </a:ext>
            </a:extLst>
          </p:cNvPr>
          <p:cNvSpPr txBox="1"/>
          <p:nvPr/>
        </p:nvSpPr>
        <p:spPr>
          <a:xfrm>
            <a:off x="1031655" y="3229870"/>
            <a:ext cx="13519085" cy="169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desconstrução da conciliação bancária tradicional e o controle de caixa em tempo real. O impacto do Split </a:t>
            </a:r>
            <a:r>
              <a:rPr lang="pt-BR" sz="2627" b="0" i="0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Payment</a:t>
            </a: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 nos controles internos e na conformidade dos registros de liquidação.</a:t>
            </a: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12ED1A86-5C30-C667-9979-D7AA0E119026}"/>
              </a:ext>
            </a:extLst>
          </p:cNvPr>
          <p:cNvSpPr txBox="1"/>
          <p:nvPr/>
        </p:nvSpPr>
        <p:spPr>
          <a:xfrm>
            <a:off x="1031654" y="1953041"/>
            <a:ext cx="16813893" cy="10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3.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Aspectos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do Split Payment</a:t>
            </a:r>
          </a:p>
        </p:txBody>
      </p:sp>
    </p:spTree>
    <p:extLst>
      <p:ext uri="{BB962C8B-B14F-4D97-AF65-F5344CB8AC3E}">
        <p14:creationId xmlns:p14="http://schemas.microsoft.com/office/powerpoint/2010/main" val="166720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675C2A11-5875-590C-3331-56B90652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E6F816AC-9954-E981-1DA2-DAD4A62342DB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3208617A-676E-860C-0F10-C32ECC356B38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SPLIT PAYMENT E A CONCILIAÇÃO</a:t>
            </a:r>
          </a:p>
        </p:txBody>
      </p:sp>
      <p:sp>
        <p:nvSpPr>
          <p:cNvPr id="4" name="Google Shape;104;p4">
            <a:extLst>
              <a:ext uri="{FF2B5EF4-FFF2-40B4-BE49-F238E27FC236}">
                <a16:creationId xmlns:a16="http://schemas.microsoft.com/office/drawing/2014/main" id="{41FADC75-467D-DD7E-A4D1-AC8DFB5A3130}"/>
              </a:ext>
            </a:extLst>
          </p:cNvPr>
          <p:cNvSpPr txBox="1"/>
          <p:nvPr/>
        </p:nvSpPr>
        <p:spPr>
          <a:xfrm>
            <a:off x="739555" y="1423930"/>
            <a:ext cx="9684605" cy="982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conciliação bancária de faturamento será alterada substancialmente pela entrada em vigor do </a:t>
            </a:r>
            <a:r>
              <a:rPr lang="pt-BR" sz="2400" b="0" i="1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Split </a:t>
            </a:r>
            <a:r>
              <a:rPr lang="pt-BR" sz="2400" b="0" i="1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Payment</a:t>
            </a:r>
            <a:r>
              <a:rPr lang="pt-BR" sz="2400" b="0" i="1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determinado pela LC 214/2025.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Quando um adquirente liquida um pagamento, o banco divide a transação de forma imediata. O valor líquido é creditado na conta corrente do vendedor, e a parcela do imposto segue de forma autônoma para a conta centralizadora do governo.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u="sng" dirty="0">
                <a:latin typeface="DM Sans" pitchFamily="2" charset="0"/>
              </a:rPr>
              <a:t>Conciliação Complexa:</a:t>
            </a:r>
            <a:r>
              <a:rPr lang="pt-BR" sz="2400" dirty="0">
                <a:latin typeface="DM Sans" pitchFamily="2" charset="0"/>
              </a:rPr>
              <a:t> Extratos bancários com valores líquidos precisarão ser reconciliados com documentos fiscais brutos.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u="sng" dirty="0">
                <a:latin typeface="DM Sans" pitchFamily="2" charset="0"/>
              </a:rPr>
              <a:t>Sistemas ERP Integrados:</a:t>
            </a:r>
            <a:r>
              <a:rPr lang="pt-BR" sz="2400" dirty="0">
                <a:latin typeface="DM Sans" pitchFamily="2" charset="0"/>
              </a:rPr>
              <a:t> Automatização obrigatória para cruzar as informações eletrônicas e controlar créditos fiscais em tempo real.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1" i="0" u="sng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7" name="Picture 2" descr="Impacto do Split Payment na Gestão de Caixa (CPC 03), gerada com IA">
            <a:extLst>
              <a:ext uri="{FF2B5EF4-FFF2-40B4-BE49-F238E27FC236}">
                <a16:creationId xmlns:a16="http://schemas.microsoft.com/office/drawing/2014/main" id="{E26C71FD-3D2E-39ED-3963-B39B254F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1514545"/>
            <a:ext cx="6339840" cy="73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299;p26" descr="image.png">
            <a:extLst>
              <a:ext uri="{FF2B5EF4-FFF2-40B4-BE49-F238E27FC236}">
                <a16:creationId xmlns:a16="http://schemas.microsoft.com/office/drawing/2014/main" id="{939960D7-9BE8-3197-F01E-C02F25BCB0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916" y="6059904"/>
            <a:ext cx="537210" cy="55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00;p26" descr="image.png">
            <a:extLst>
              <a:ext uri="{FF2B5EF4-FFF2-40B4-BE49-F238E27FC236}">
                <a16:creationId xmlns:a16="http://schemas.microsoft.com/office/drawing/2014/main" id="{A770CA5C-C2EC-1F19-D586-9A3430B5D61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254" y="7608990"/>
            <a:ext cx="537210" cy="55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40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3E84E870-19ED-6032-43E5-F4EB441C0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1A347C04-6C4E-D8AD-7C45-BCC58BE4CD24}"/>
              </a:ext>
            </a:extLst>
          </p:cNvPr>
          <p:cNvSpPr txBox="1"/>
          <p:nvPr/>
        </p:nvSpPr>
        <p:spPr>
          <a:xfrm>
            <a:off x="1031655" y="2566192"/>
            <a:ext cx="13519085" cy="565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transição de ativos tributários e a preservação do equilíbrio financeiro. Diretrizes para a recuperação do PIS, COFINS, IPI e o gigantesco desafio dos saldos acumulados de ICMS.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dirty="0">
              <a:latin typeface="DM Sans" pitchFamily="2" charset="0"/>
            </a:endParaRPr>
          </a:p>
          <a:p>
            <a:pPr marL="283637" lvl="1" algn="just">
              <a:lnSpc>
                <a:spcPct val="140007"/>
              </a:lnSpc>
              <a:buSzPts val="2627"/>
            </a:pPr>
            <a:r>
              <a:rPr lang="pt-BR" sz="2627" dirty="0">
                <a:latin typeface="DM Sans" pitchFamily="2" charset="0"/>
              </a:rPr>
              <a:t>Para fins de governança tributária, as empresas devem concluir até 31/12/2026:</a:t>
            </a:r>
          </a:p>
          <a:p>
            <a:pPr marL="740837" lvl="1" indent="-457200" algn="just">
              <a:lnSpc>
                <a:spcPct val="140007"/>
              </a:lnSpc>
              <a:buSzPts val="2627"/>
              <a:buFont typeface="Arial" panose="020B0604020202020204" pitchFamily="34" charset="0"/>
              <a:buChar char="•"/>
            </a:pPr>
            <a:r>
              <a:rPr lang="pt-BR" sz="2627" dirty="0">
                <a:latin typeface="DM Sans" pitchFamily="2" charset="0"/>
              </a:rPr>
              <a:t>levantamento de créditos de PIS e COFINS não aproveitados;</a:t>
            </a:r>
          </a:p>
          <a:p>
            <a:pPr marL="740837" lvl="1" indent="-457200" algn="just">
              <a:lnSpc>
                <a:spcPct val="140007"/>
              </a:lnSpc>
              <a:buSzPts val="2627"/>
              <a:buFont typeface="Arial" panose="020B0604020202020204" pitchFamily="34" charset="0"/>
              <a:buChar char="•"/>
            </a:pPr>
            <a:r>
              <a:rPr lang="pt-BR" sz="2627" dirty="0">
                <a:latin typeface="DM Sans" pitchFamily="2" charset="0"/>
              </a:rPr>
              <a:t>revisão de teses tributárias;</a:t>
            </a:r>
          </a:p>
          <a:p>
            <a:pPr marL="740837" lvl="1" indent="-457200" algn="just">
              <a:lnSpc>
                <a:spcPct val="140007"/>
              </a:lnSpc>
              <a:buSzPts val="2627"/>
              <a:buFont typeface="Arial" panose="020B0604020202020204" pitchFamily="34" charset="0"/>
              <a:buChar char="•"/>
            </a:pPr>
            <a:r>
              <a:rPr lang="pt-BR" sz="2627" dirty="0">
                <a:latin typeface="DM Sans" pitchFamily="2" charset="0"/>
              </a:rPr>
              <a:t>retificação de obrigações acessórias necessárias;</a:t>
            </a:r>
          </a:p>
          <a:p>
            <a:pPr marL="740837" lvl="1" indent="-457200" algn="just">
              <a:lnSpc>
                <a:spcPct val="140007"/>
              </a:lnSpc>
              <a:buSzPts val="2627"/>
              <a:buFont typeface="Arial" panose="020B0604020202020204" pitchFamily="34" charset="0"/>
              <a:buChar char="•"/>
            </a:pPr>
            <a:r>
              <a:rPr lang="pt-BR" sz="2627" dirty="0">
                <a:latin typeface="DM Sans" pitchFamily="2" charset="0"/>
              </a:rPr>
              <a:t>registro correto dos créditos na escrituração fiscal e contábil (segregação em contas contábeis específicas, caso necessário).</a:t>
            </a: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F57FBB2A-E198-B32A-ABBE-32075CFDF6A0}"/>
              </a:ext>
            </a:extLst>
          </p:cNvPr>
          <p:cNvSpPr txBox="1"/>
          <p:nvPr/>
        </p:nvSpPr>
        <p:spPr>
          <a:xfrm>
            <a:off x="1031655" y="874796"/>
            <a:ext cx="16813893" cy="10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4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.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Tratamento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dos Saldos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Credores</a:t>
            </a:r>
            <a:endParaRPr lang="en-US" sz="7000" b="1" u="none" strike="noStrike" cap="none" dirty="0">
              <a:solidFill>
                <a:srgbClr val="0E2654"/>
              </a:solidFill>
              <a:latin typeface="Merriweather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750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2FC6AF32-EA13-7CBF-5758-535998A20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0D4AE7A3-0F3B-F7B0-F499-A08B19FFDC52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F54A9BA7-4660-4143-9030-4BE1900CA416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ICMS ACUMULADO E O AVP (CPC 12)</a:t>
            </a:r>
          </a:p>
        </p:txBody>
      </p:sp>
      <p:sp>
        <p:nvSpPr>
          <p:cNvPr id="4" name="Google Shape;104;p4">
            <a:extLst>
              <a:ext uri="{FF2B5EF4-FFF2-40B4-BE49-F238E27FC236}">
                <a16:creationId xmlns:a16="http://schemas.microsoft.com/office/drawing/2014/main" id="{ADF01406-092E-14A9-2EC8-CA641D930A6B}"/>
              </a:ext>
            </a:extLst>
          </p:cNvPr>
          <p:cNvSpPr txBox="1"/>
          <p:nvPr/>
        </p:nvSpPr>
        <p:spPr>
          <a:xfrm>
            <a:off x="739555" y="1743970"/>
            <a:ext cx="8404445" cy="848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Diferente do PIS/COFINS, que gozam de aproveitamento ágil com a CBS, a liquidação de saldos credores de ICMS homologados existentes no fim do atual regime será diferida em até 240 parcelas mensais (20 anos) a partir de 2033.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1" i="0" u="sng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Efeito Contábil do Diferimento (CPC 12 / CPC 32):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i="0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O recebimento estendido força as entidades a realizarem o Ajuste a Valor Presente (AVP) desses ativos, gerando forte perda contábil por depreciação monetária não-operacional imediata na DRE de transição.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1" i="0" u="sng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3" name="Google Shape;265;p24" descr="image.png">
            <a:extLst>
              <a:ext uri="{FF2B5EF4-FFF2-40B4-BE49-F238E27FC236}">
                <a16:creationId xmlns:a16="http://schemas.microsoft.com/office/drawing/2014/main" id="{B8F341F2-B387-6050-FB02-EBCA5E6EA5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6166" y="1743970"/>
            <a:ext cx="6804474" cy="6462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53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869868F7-093C-76C4-F186-4A9054F0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32164CF4-9F5D-96C0-8AD7-548A1ACE7C9E}"/>
              </a:ext>
            </a:extLst>
          </p:cNvPr>
          <p:cNvSpPr txBox="1"/>
          <p:nvPr/>
        </p:nvSpPr>
        <p:spPr>
          <a:xfrm>
            <a:off x="1031655" y="3229870"/>
            <a:ext cx="13519085" cy="169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Os reflexos contábeis e de desempenho na margem bruta, EBITDA e no endividamento líquido. A distorção artificial de indicadores e a sua necessária repactuação e conciliação.</a:t>
            </a: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00F3B6E6-C746-A210-8E9E-34C7A580C3E2}"/>
              </a:ext>
            </a:extLst>
          </p:cNvPr>
          <p:cNvSpPr txBox="1"/>
          <p:nvPr/>
        </p:nvSpPr>
        <p:spPr>
          <a:xfrm>
            <a:off x="1031654" y="1953041"/>
            <a:ext cx="16813893" cy="10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5. </a:t>
            </a: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Impacto </a:t>
            </a:r>
            <a:r>
              <a:rPr lang="en-US" sz="7000" b="1" dirty="0" err="1">
                <a:solidFill>
                  <a:srgbClr val="0E2654"/>
                </a:solidFill>
                <a:latin typeface="Merriweather" panose="00000500000000000000" pitchFamily="2" charset="0"/>
              </a:rPr>
              <a:t>nos</a:t>
            </a: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 </a:t>
            </a:r>
            <a:r>
              <a:rPr lang="en-US" sz="7000" b="1" dirty="0" err="1">
                <a:solidFill>
                  <a:srgbClr val="0E2654"/>
                </a:solidFill>
                <a:latin typeface="Merriweather" panose="00000500000000000000" pitchFamily="2" charset="0"/>
              </a:rPr>
              <a:t>Indicadores</a:t>
            </a:r>
            <a:endParaRPr lang="en-US" sz="7000" b="1" u="none" strike="noStrike" cap="none" dirty="0">
              <a:solidFill>
                <a:srgbClr val="0E2654"/>
              </a:solidFill>
              <a:latin typeface="Merriweather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7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3244646" y="769548"/>
            <a:ext cx="1306225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Samuel Bayma 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Bacharel em Ciências Contábeis com LLM em Direito Corporativo pelo Ibmec, possui mais de 20 anos de experiência nas áreas contábil e tributária, sendo 15 anos atuando em empresas de auditoria (Big4) na região Nordeste, em Campinas e São Paulo</a:t>
            </a:r>
            <a:r>
              <a:rPr lang="pt-BR" sz="2000" dirty="0"/>
              <a:t> onde at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uou como Sócio - Diretor Executivo participando de projetos relevantes de auditoria tributária, reestruturações societárias, </a:t>
            </a:r>
            <a:r>
              <a:rPr lang="pt-BR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</a:t>
            </a:r>
            <a:r>
              <a:rPr lang="pt-BR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diligence</a:t>
            </a:r>
            <a:r>
              <a:rPr lang="pt-BR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buy</a:t>
            </a:r>
            <a:r>
              <a:rPr lang="pt-BR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r>
              <a:rPr lang="pt-BR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sell</a:t>
            </a:r>
            <a:r>
              <a:rPr lang="pt-BR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 e planejamentos tributários em empresas multinacionais e nacionais de capital aberto, é especialista em tributos diretos com atuação também em projetos </a:t>
            </a:r>
            <a:r>
              <a:rPr lang="pt-BR" sz="2000" dirty="0"/>
              <a:t>com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tributos indiretos.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4D2542-6234-566A-E363-B1F48FA6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8" y="887532"/>
            <a:ext cx="2435022" cy="2984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2D348E8-18CC-2D43-061F-75A06FD72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92" r="5944"/>
          <a:stretch>
            <a:fillRect/>
          </a:stretch>
        </p:blipFill>
        <p:spPr>
          <a:xfrm>
            <a:off x="853868" y="4862678"/>
            <a:ext cx="2435022" cy="3104773"/>
          </a:xfrm>
          <a:prstGeom prst="rect">
            <a:avLst/>
          </a:prstGeom>
        </p:spPr>
      </p:pic>
      <p:sp>
        <p:nvSpPr>
          <p:cNvPr id="7" name="Google Shape;104;p4">
            <a:extLst>
              <a:ext uri="{FF2B5EF4-FFF2-40B4-BE49-F238E27FC236}">
                <a16:creationId xmlns:a16="http://schemas.microsoft.com/office/drawing/2014/main" id="{C6F812DD-0C12-8A1A-2B97-6B7977E7C1E0}"/>
              </a:ext>
            </a:extLst>
          </p:cNvPr>
          <p:cNvSpPr txBox="1"/>
          <p:nvPr/>
        </p:nvSpPr>
        <p:spPr>
          <a:xfrm>
            <a:off x="3288890" y="4862678"/>
            <a:ext cx="1306225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Tafnes Fortaleza</a:t>
            </a:r>
          </a:p>
          <a:p>
            <a:pPr marL="283637" lvl="1" algn="just">
              <a:lnSpc>
                <a:spcPct val="140007"/>
              </a:lnSpc>
              <a:buSzPts val="2627"/>
            </a:pPr>
            <a:r>
              <a:rPr lang="pt-BR" sz="2000" dirty="0"/>
              <a:t>Bacharel em Ciências Contábeis, com especialização em Contabilidade e Planejamento Tributário, e possui mais de 15 anos de experiência na área tributária. Atua de forma estratégica em tributos diretos e indiretos, planejamento tributário, recuperação de créditos, incentivos fiscais, compliance e gestão de riscos. Ao longo da carreira, participou de projetos de consultoria tributária, auditoria, </a:t>
            </a:r>
            <a:r>
              <a:rPr lang="pt-BR" sz="2000" dirty="0" err="1"/>
              <a:t>due</a:t>
            </a:r>
            <a:r>
              <a:rPr lang="pt-BR" sz="2000" dirty="0"/>
              <a:t> </a:t>
            </a:r>
            <a:r>
              <a:rPr lang="pt-BR" sz="2000" dirty="0" err="1"/>
              <a:t>diligence</a:t>
            </a:r>
            <a:r>
              <a:rPr lang="pt-BR" sz="2000" dirty="0"/>
              <a:t>, regimes especiais e eficiência fiscal, atendendo empresas de diversos segmentos e portes, com foco na segurança jurídica e na otimização da carga tributária.</a:t>
            </a:r>
            <a:endParaRPr lang="pt-BR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88A9AC4B-A388-6B63-C668-DBD5BDFBE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D8A67830-CA8E-01FD-4C45-01E15DBAC1F3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0A084C64-FAD0-F570-9F9A-A7D43BC4A7CE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EBITDA E MARGENS SOB O CPC 51</a:t>
            </a:r>
          </a:p>
        </p:txBody>
      </p:sp>
      <p:sp>
        <p:nvSpPr>
          <p:cNvPr id="4" name="Google Shape;104;p4">
            <a:extLst>
              <a:ext uri="{FF2B5EF4-FFF2-40B4-BE49-F238E27FC236}">
                <a16:creationId xmlns:a16="http://schemas.microsoft.com/office/drawing/2014/main" id="{D05CB032-9CD2-94AD-AAF1-F74F18981E4D}"/>
              </a:ext>
            </a:extLst>
          </p:cNvPr>
          <p:cNvSpPr txBox="1"/>
          <p:nvPr/>
        </p:nvSpPr>
        <p:spPr>
          <a:xfrm>
            <a:off x="739555" y="1423930"/>
            <a:ext cx="10294205" cy="982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introdução obrigatória do CPC 51 (IFRS 18) traz modificações relevantes para a estrutura das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DREs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, categorizando despesas e criando restrições para as chamadas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MPMs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 (Medidas de Desempenho da Administração).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Ao excluir o IBS e a CBS das receitas brutas operacionais e das contas de insumos, a receita base das empresas será expressivamente menor em valor nominal.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u="sng" dirty="0">
                <a:latin typeface="DM Sans" pitchFamily="2" charset="0"/>
              </a:rPr>
              <a:t>Implicação em </a:t>
            </a:r>
            <a:r>
              <a:rPr lang="pt-BR" sz="2400" b="1" u="sng" dirty="0" err="1">
                <a:latin typeface="DM Sans" pitchFamily="2" charset="0"/>
              </a:rPr>
              <a:t>Covenants</a:t>
            </a:r>
            <a:r>
              <a:rPr lang="pt-BR" sz="2400" b="1" u="sng" dirty="0">
                <a:latin typeface="DM Sans" pitchFamily="2" charset="0"/>
              </a:rPr>
              <a:t>: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Como a margem EBITDA (EBITDA dividido pela Receita Líquida) aumenta de forma artificial devido ao menor denominador da receita líquida, indicadores de </a:t>
            </a:r>
            <a:r>
              <a:rPr lang="pt-BR" sz="2400" i="1" dirty="0" err="1">
                <a:latin typeface="DM Sans" pitchFamily="2" charset="0"/>
              </a:rPr>
              <a:t>covenants</a:t>
            </a:r>
            <a:r>
              <a:rPr lang="pt-BR" sz="2400" dirty="0">
                <a:latin typeface="DM Sans" pitchFamily="2" charset="0"/>
              </a:rPr>
              <a:t> e contratos de financiamento precisarão ser redimensionados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1" i="0" u="sng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3" name="Google Shape;317;p28" descr="image.png">
            <a:extLst>
              <a:ext uri="{FF2B5EF4-FFF2-40B4-BE49-F238E27FC236}">
                <a16:creationId xmlns:a16="http://schemas.microsoft.com/office/drawing/2014/main" id="{320834ED-F8BD-FE2C-2EBA-6BD3792C8F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4060" y="3758565"/>
            <a:ext cx="5749979" cy="200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3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AE4FA73-60A7-4420-321C-F68D7C36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F43927B6-0BFD-7056-ACDF-BD7512BAFEF4}"/>
              </a:ext>
            </a:extLst>
          </p:cNvPr>
          <p:cNvSpPr txBox="1"/>
          <p:nvPr/>
        </p:nvSpPr>
        <p:spPr>
          <a:xfrm>
            <a:off x="1031655" y="3229870"/>
            <a:ext cx="13519085" cy="169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governança corporativa em ambiente de transição. As notas explicativas fundamentais sob as exigências do CPC 26 e a necessidade de assegurar conformidade e clareza aos mercados.</a:t>
            </a: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A0C6FEDD-02E3-9372-16BC-87192B47FC65}"/>
              </a:ext>
            </a:extLst>
          </p:cNvPr>
          <p:cNvSpPr txBox="1"/>
          <p:nvPr/>
        </p:nvSpPr>
        <p:spPr>
          <a:xfrm>
            <a:off x="1031654" y="1953041"/>
            <a:ext cx="16813893" cy="10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6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. </a:t>
            </a:r>
            <a:r>
              <a:rPr lang="en-US" sz="7000" b="1" dirty="0" err="1">
                <a:solidFill>
                  <a:srgbClr val="0E2654"/>
                </a:solidFill>
                <a:latin typeface="Merriweather" panose="00000500000000000000" pitchFamily="2" charset="0"/>
              </a:rPr>
              <a:t>Divulgação</a:t>
            </a: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 dos </a:t>
            </a:r>
            <a:r>
              <a:rPr lang="en-US" sz="7000" b="1" dirty="0" err="1">
                <a:solidFill>
                  <a:srgbClr val="0E2654"/>
                </a:solidFill>
                <a:latin typeface="Merriweather" panose="00000500000000000000" pitchFamily="2" charset="0"/>
              </a:rPr>
              <a:t>Impactos</a:t>
            </a:r>
            <a:endParaRPr lang="en-US" sz="7000" b="1" dirty="0">
              <a:solidFill>
                <a:srgbClr val="0E2654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6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4240E3BB-17AB-4724-AB8C-9A224D821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8DACB896-83AC-5F8F-F752-E14E774CF2EC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88E2DC42-24C8-4AFD-F8E9-D941B330D981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NOTAS EXPLICATIVAS REQUERIDAS</a:t>
            </a:r>
          </a:p>
        </p:txBody>
      </p:sp>
      <p:sp>
        <p:nvSpPr>
          <p:cNvPr id="4" name="Google Shape;104;p4">
            <a:extLst>
              <a:ext uri="{FF2B5EF4-FFF2-40B4-BE49-F238E27FC236}">
                <a16:creationId xmlns:a16="http://schemas.microsoft.com/office/drawing/2014/main" id="{E032FE44-082E-E654-308F-67DD35CDCD5A}"/>
              </a:ext>
            </a:extLst>
          </p:cNvPr>
          <p:cNvSpPr txBox="1"/>
          <p:nvPr/>
        </p:nvSpPr>
        <p:spPr>
          <a:xfrm>
            <a:off x="800515" y="2013966"/>
            <a:ext cx="6590885" cy="87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i="0" u="sng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Riscos e Incertezas de Ativos: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empresa precisará evidenciar de forma detalhada o plano de recuperabilidade dos ativos acumulados do antigo regime, justificando premissas de AVP e provisões de </a:t>
            </a:r>
            <a:r>
              <a:rPr lang="pt-BR" sz="2400" b="0" i="1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impairment</a:t>
            </a:r>
            <a:r>
              <a:rPr lang="pt-BR" sz="2400" b="0" i="1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lvl="1" algn="just">
              <a:lnSpc>
                <a:spcPct val="140007"/>
              </a:lnSpc>
              <a:buSzPts val="2627"/>
            </a:pPr>
            <a:r>
              <a:rPr lang="pt-BR" sz="2400" b="1" u="sng" dirty="0">
                <a:latin typeface="DM Sans" pitchFamily="2" charset="0"/>
              </a:rPr>
              <a:t>Gastos de Adaptação Tecnológica: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Apresentação segregada de despesas com parametrização de software, consultoria e aquisição de plataformas ERP para a dupla apuração tributária simultânea.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1" i="0" u="sng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7" name="Google Shape;354;p30" descr="image.png">
            <a:extLst>
              <a:ext uri="{FF2B5EF4-FFF2-40B4-BE49-F238E27FC236}">
                <a16:creationId xmlns:a16="http://schemas.microsoft.com/office/drawing/2014/main" id="{87BA8B15-8F52-E5EA-2B01-14559D211D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145" y="2018728"/>
            <a:ext cx="53721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5;p30" descr="image.png">
            <a:extLst>
              <a:ext uri="{FF2B5EF4-FFF2-40B4-BE49-F238E27FC236}">
                <a16:creationId xmlns:a16="http://schemas.microsoft.com/office/drawing/2014/main" id="{FBC15945-CA4C-D9EB-E5E5-D1E946E7D9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145" y="5686425"/>
            <a:ext cx="53721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4;p4">
            <a:extLst>
              <a:ext uri="{FF2B5EF4-FFF2-40B4-BE49-F238E27FC236}">
                <a16:creationId xmlns:a16="http://schemas.microsoft.com/office/drawing/2014/main" id="{0F66EC65-71F7-454B-0994-637429A77B72}"/>
              </a:ext>
            </a:extLst>
          </p:cNvPr>
          <p:cNvSpPr txBox="1"/>
          <p:nvPr/>
        </p:nvSpPr>
        <p:spPr>
          <a:xfrm>
            <a:off x="9144000" y="2013966"/>
            <a:ext cx="6590885" cy="87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i="0" u="sng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Sensibilidade de Alíquotas: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Simulações de impactos de caixa e de margens operacionais frente à flutuação das alíquotas de referência dos novos impostos estimadas em até 28%.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lvl="1" algn="just">
              <a:lnSpc>
                <a:spcPct val="140007"/>
              </a:lnSpc>
              <a:buSzPts val="2627"/>
            </a:pPr>
            <a:r>
              <a:rPr lang="pt-BR" sz="2400" b="1" u="sng" dirty="0">
                <a:latin typeface="DM Sans" pitchFamily="2" charset="0"/>
              </a:rPr>
              <a:t>Acordos com Credores: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Eventuais conversações de </a:t>
            </a:r>
            <a:r>
              <a:rPr lang="pt-BR" sz="2400" i="1" dirty="0" err="1">
                <a:latin typeface="DM Sans" pitchFamily="2" charset="0"/>
              </a:rPr>
              <a:t>covenants</a:t>
            </a:r>
            <a:r>
              <a:rPr lang="pt-BR" sz="2400" dirty="0">
                <a:latin typeface="DM Sans" pitchFamily="2" charset="0"/>
              </a:rPr>
              <a:t> de dívidas, demonstrando novos índices ponderados sob a DRE simplificada e novos totais de ativo circulante.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1" i="0" u="sng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pic>
        <p:nvPicPr>
          <p:cNvPr id="13" name="Google Shape;356;p30" descr="image.png">
            <a:extLst>
              <a:ext uri="{FF2B5EF4-FFF2-40B4-BE49-F238E27FC236}">
                <a16:creationId xmlns:a16="http://schemas.microsoft.com/office/drawing/2014/main" id="{5B3CBA29-F396-9387-E05E-9F3F1C7860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9660" y="2013966"/>
            <a:ext cx="556260" cy="54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57;p30" descr="image.png">
            <a:extLst>
              <a:ext uri="{FF2B5EF4-FFF2-40B4-BE49-F238E27FC236}">
                <a16:creationId xmlns:a16="http://schemas.microsoft.com/office/drawing/2014/main" id="{B8373285-5C8C-65DD-CE1A-89F820FB966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01100" y="5615940"/>
            <a:ext cx="464820" cy="546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0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766F17A4-A7E5-9944-D662-E1E5DCCB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3277F8B-5675-3400-845D-E4A8A3BF3B8A}"/>
              </a:ext>
            </a:extLst>
          </p:cNvPr>
          <p:cNvSpPr/>
          <p:nvPr/>
        </p:nvSpPr>
        <p:spPr>
          <a:xfrm>
            <a:off x="1143000" y="2238562"/>
            <a:ext cx="9909832" cy="9479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8000"/>
              </a:lnSpc>
            </a:pPr>
            <a:r>
              <a:rPr lang="en-US" sz="7000" b="1" dirty="0">
                <a:solidFill>
                  <a:srgbClr val="0E2654"/>
                </a:solidFill>
                <a:latin typeface="Merriweather" panose="00000500000000000000" pitchFamily="2" charset="0"/>
              </a:rPr>
              <a:t>7. Apuração Assistida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0AAF854-FD47-F8D7-E89B-92A491926423}"/>
              </a:ext>
            </a:extLst>
          </p:cNvPr>
          <p:cNvSpPr/>
          <p:nvPr/>
        </p:nvSpPr>
        <p:spPr>
          <a:xfrm>
            <a:off x="1143000" y="3455490"/>
            <a:ext cx="8836238" cy="40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630" dirty="0">
                <a:latin typeface="DM Sans" pitchFamily="2" charset="0"/>
              </a:rPr>
              <a:t>Gestão de Créditos para Contribuintes</a:t>
            </a:r>
          </a:p>
        </p:txBody>
      </p:sp>
    </p:spTree>
    <p:extLst>
      <p:ext uri="{BB962C8B-B14F-4D97-AF65-F5344CB8AC3E}">
        <p14:creationId xmlns:p14="http://schemas.microsoft.com/office/powerpoint/2010/main" val="58813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AC48CCB-7103-9011-1862-1AAE97CFB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BDF6B767-426D-25F8-685F-20D1579F1C79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09B6EB56-0CE0-A24B-3F4B-4402193B7566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FATOS EXTEMPORÂNEOS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4410223-AA45-F1F8-3AB0-216917128307}"/>
              </a:ext>
            </a:extLst>
          </p:cNvPr>
          <p:cNvSpPr/>
          <p:nvPr/>
        </p:nvSpPr>
        <p:spPr>
          <a:xfrm>
            <a:off x="1000126" y="1813469"/>
            <a:ext cx="8886826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Impacto Financeiro</a:t>
            </a:r>
            <a:endParaRPr lang="en-US" sz="2800" u="sng" dirty="0">
              <a:latin typeface="DM Sans" pitchFamily="2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5EC9F4E8-EBFA-6986-AC18-B08FFEC3DB9E}"/>
              </a:ext>
            </a:extLst>
          </p:cNvPr>
          <p:cNvSpPr/>
          <p:nvPr/>
        </p:nvSpPr>
        <p:spPr>
          <a:xfrm>
            <a:off x="1000126" y="2311097"/>
            <a:ext cx="8886826" cy="12128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627" dirty="0">
                <a:latin typeface="DM Sans" pitchFamily="2" charset="0"/>
              </a:rPr>
              <a:t>Operações registradas com data retroativa geram cobrança automática de juros e multa sobre o débito constituído.</a:t>
            </a: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4D38EABA-5524-272D-F1AD-5143556D80F8}"/>
              </a:ext>
            </a:extLst>
          </p:cNvPr>
          <p:cNvSpPr/>
          <p:nvPr/>
        </p:nvSpPr>
        <p:spPr>
          <a:xfrm>
            <a:off x="1000126" y="3973092"/>
            <a:ext cx="8886826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Regra de Ouro</a:t>
            </a:r>
            <a:endParaRPr lang="en-US" sz="2800" u="sng" dirty="0">
              <a:latin typeface="DM Sans" pitchFamily="2" charset="0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93199D31-9E4A-181F-F8EE-77B331647ACC}"/>
              </a:ext>
            </a:extLst>
          </p:cNvPr>
          <p:cNvSpPr/>
          <p:nvPr/>
        </p:nvSpPr>
        <p:spPr>
          <a:xfrm>
            <a:off x="1000126" y="4515323"/>
            <a:ext cx="8886826" cy="12128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627" dirty="0">
                <a:latin typeface="DM Sans" pitchFamily="2" charset="0"/>
              </a:rPr>
              <a:t>O crédito só é apropriado no momento exato da extinção do débito, independentemente do período do fato gerador.</a:t>
            </a: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731252CF-69F3-3B62-8504-F5B3136C8C6B}"/>
              </a:ext>
            </a:extLst>
          </p:cNvPr>
          <p:cNvSpPr/>
          <p:nvPr/>
        </p:nvSpPr>
        <p:spPr>
          <a:xfrm>
            <a:off x="1000126" y="6088111"/>
            <a:ext cx="8886826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80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Saldo </a:t>
            </a:r>
            <a:r>
              <a:rPr lang="pt-BR" sz="2800" b="1" u="sng" noProof="0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Atualizado</a:t>
            </a:r>
            <a:endParaRPr lang="en-US" sz="2800" u="sng" dirty="0">
              <a:latin typeface="DM Sans" pitchFamily="2" charset="0"/>
            </a:endParaRPr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4C3D1B01-AB57-0FFE-C06A-59D4B0B9C420}"/>
              </a:ext>
            </a:extLst>
          </p:cNvPr>
          <p:cNvSpPr/>
          <p:nvPr/>
        </p:nvSpPr>
        <p:spPr>
          <a:xfrm>
            <a:off x="1000126" y="6608041"/>
            <a:ext cx="8886826" cy="15192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27" dirty="0">
                <a:latin typeface="DM Sans" pitchFamily="2" charset="0"/>
              </a:rPr>
              <a:t>A apuração original permanece fechada; as alterações sensibilizam apenas o campo de saldo atualizado do período.</a:t>
            </a:r>
          </a:p>
        </p:txBody>
      </p:sp>
    </p:spTree>
    <p:extLst>
      <p:ext uri="{BB962C8B-B14F-4D97-AF65-F5344CB8AC3E}">
        <p14:creationId xmlns:p14="http://schemas.microsoft.com/office/powerpoint/2010/main" val="382440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7CA7C8EC-F87C-D14C-A137-FA496E7A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5D820249-29C0-8E88-2AC9-12626C8D4C03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EE3E3FEB-68FD-7BC6-AC17-7BA832DF7112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FLUXO DE EXTINÇÃO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39AB00D-86FC-8468-828E-B3BAB33E6071}"/>
              </a:ext>
            </a:extLst>
          </p:cNvPr>
          <p:cNvSpPr/>
          <p:nvPr/>
        </p:nvSpPr>
        <p:spPr>
          <a:xfrm>
            <a:off x="994560" y="1896692"/>
            <a:ext cx="9286876" cy="4047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3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Visão do Fornecedor</a:t>
            </a:r>
            <a:endParaRPr lang="en-US" sz="2630" u="sng" dirty="0">
              <a:latin typeface="DM Sans" pitchFamily="2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856BCD5C-A08C-E561-5801-8A8BF2E80595}"/>
              </a:ext>
            </a:extLst>
          </p:cNvPr>
          <p:cNvSpPr/>
          <p:nvPr/>
        </p:nvSpPr>
        <p:spPr>
          <a:xfrm>
            <a:off x="994560" y="2387527"/>
            <a:ext cx="9286876" cy="15192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30" dirty="0">
                <a:latin typeface="DM Sans" pitchFamily="2" charset="0"/>
              </a:rPr>
              <a:t>Os débitos são classificados como Registros Posteriores à Conclusão, permitindo a gestão após o fechamento do período original</a:t>
            </a:r>
            <a:r>
              <a:rPr lang="en-US" sz="2630" dirty="0">
                <a:solidFill>
                  <a:srgbClr val="475569"/>
                </a:solidFill>
                <a:latin typeface="DM Sans" pitchFamily="2" charset="0"/>
                <a:ea typeface="Inter Light" pitchFamily="34" charset="-122"/>
                <a:cs typeface="Inter Light" pitchFamily="34" charset="-120"/>
              </a:rPr>
              <a:t>.</a:t>
            </a:r>
            <a:endParaRPr lang="en-US" sz="2630" dirty="0">
              <a:latin typeface="DM Sans" pitchFamily="2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620645B4-4523-0753-A0A2-C3E16FD1B999}"/>
              </a:ext>
            </a:extLst>
          </p:cNvPr>
          <p:cNvSpPr/>
          <p:nvPr/>
        </p:nvSpPr>
        <p:spPr>
          <a:xfrm>
            <a:off x="994560" y="4367693"/>
            <a:ext cx="9286876" cy="4047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3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Visão do Adquirente</a:t>
            </a:r>
            <a:endParaRPr lang="en-US" sz="2630" u="sng" dirty="0">
              <a:latin typeface="DM Sans" pitchFamily="2" charset="0"/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E2286FE6-8A99-FC8D-FAFE-82EFCF7781D2}"/>
              </a:ext>
            </a:extLst>
          </p:cNvPr>
          <p:cNvSpPr/>
          <p:nvPr/>
        </p:nvSpPr>
        <p:spPr>
          <a:xfrm>
            <a:off x="994560" y="4820717"/>
            <a:ext cx="9286876" cy="10018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30" dirty="0">
                <a:latin typeface="DM Sans" pitchFamily="2" charset="0"/>
              </a:rPr>
              <a:t>Os créditos aparecem como Passíveis de Recolhimento, condicionados à extinção do débito pelo fornecedor</a:t>
            </a:r>
            <a:r>
              <a:rPr lang="en-US" sz="2630" dirty="0">
                <a:solidFill>
                  <a:srgbClr val="475569"/>
                </a:solidFill>
                <a:latin typeface="DM Sans" pitchFamily="2" charset="0"/>
                <a:ea typeface="Inter Light" pitchFamily="34" charset="-122"/>
                <a:cs typeface="Inter Light" pitchFamily="34" charset="-120"/>
              </a:rPr>
              <a:t>.</a:t>
            </a:r>
            <a:endParaRPr lang="en-US" sz="2630" dirty="0">
              <a:latin typeface="DM Sans" pitchFamily="2" charset="0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69EF2EEE-F7EB-F328-56B2-2FD2820C8D4E}"/>
              </a:ext>
            </a:extLst>
          </p:cNvPr>
          <p:cNvSpPr/>
          <p:nvPr/>
        </p:nvSpPr>
        <p:spPr>
          <a:xfrm>
            <a:off x="994560" y="6288829"/>
            <a:ext cx="9286876" cy="4047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3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Dinâmica de Pagamento</a:t>
            </a:r>
            <a:endParaRPr lang="en-US" sz="2630" u="sng" dirty="0">
              <a:latin typeface="DM Sans" pitchFamily="2" charset="0"/>
            </a:endParaRPr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398E255B-5DF5-A2CD-578D-EA6341A7046B}"/>
              </a:ext>
            </a:extLst>
          </p:cNvPr>
          <p:cNvSpPr/>
          <p:nvPr/>
        </p:nvSpPr>
        <p:spPr>
          <a:xfrm>
            <a:off x="994560" y="6853363"/>
            <a:ext cx="9286876" cy="10018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30" dirty="0">
                <a:latin typeface="DM Sans" pitchFamily="2" charset="0"/>
              </a:rPr>
              <a:t>A extinção parcial atualiza o saldo remanescente e libera créditos proporcionalmente ao adquirente.</a:t>
            </a:r>
          </a:p>
        </p:txBody>
      </p:sp>
    </p:spTree>
    <p:extLst>
      <p:ext uri="{BB962C8B-B14F-4D97-AF65-F5344CB8AC3E}">
        <p14:creationId xmlns:p14="http://schemas.microsoft.com/office/powerpoint/2010/main" val="198336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22A791E8-5D7B-D72C-F353-EA18DFF8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7FF5C00E-6928-DF94-2332-3428DDC21FA2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9CE3E7F4-83B3-CCC1-058F-D4ED0FC2D5F9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GESTÃO DE SALDOS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4F35613-E778-0C84-BFA3-74E562CC9D8F}"/>
              </a:ext>
            </a:extLst>
          </p:cNvPr>
          <p:cNvSpPr/>
          <p:nvPr/>
        </p:nvSpPr>
        <p:spPr>
          <a:xfrm>
            <a:off x="1061466" y="1924975"/>
            <a:ext cx="9286876" cy="4047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3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Estratégia de Créditos</a:t>
            </a:r>
            <a:endParaRPr lang="en-US" sz="2630" u="sng" dirty="0">
              <a:latin typeface="DM Sans" pitchFamily="2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513C01F5-EDB2-146E-C974-99B84192A65B}"/>
              </a:ext>
            </a:extLst>
          </p:cNvPr>
          <p:cNvSpPr/>
          <p:nvPr/>
        </p:nvSpPr>
        <p:spPr>
          <a:xfrm>
            <a:off x="1061466" y="2422603"/>
            <a:ext cx="9286876" cy="10018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30" dirty="0">
                <a:latin typeface="DM Sans" pitchFamily="2" charset="0"/>
              </a:rPr>
              <a:t>Liberdade para escolher entre a compensação automática com débitos futuros ou o pedido formal de ressarcimento.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4C9C1328-CC81-DD57-4DD0-5B2F66926FD4}"/>
              </a:ext>
            </a:extLst>
          </p:cNvPr>
          <p:cNvSpPr/>
          <p:nvPr/>
        </p:nvSpPr>
        <p:spPr>
          <a:xfrm>
            <a:off x="1061466" y="4017691"/>
            <a:ext cx="9286876" cy="4047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3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Manifestação de Interesse</a:t>
            </a:r>
            <a:endParaRPr lang="en-US" sz="2630" u="sng" dirty="0">
              <a:latin typeface="DM Sans" pitchFamily="2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D5DFEBD3-5758-2646-3FB2-2ACA704CDC87}"/>
              </a:ext>
            </a:extLst>
          </p:cNvPr>
          <p:cNvSpPr/>
          <p:nvPr/>
        </p:nvSpPr>
        <p:spPr>
          <a:xfrm>
            <a:off x="1061466" y="4559923"/>
            <a:ext cx="9286876" cy="10018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30" dirty="0">
                <a:latin typeface="DM Sans" pitchFamily="2" charset="0"/>
              </a:rPr>
              <a:t>Ato essencial onde a empresa declara ao sistema como deseja tratar o saldo credor remanescente do período</a:t>
            </a:r>
            <a:r>
              <a:rPr lang="en-US" sz="2630" dirty="0">
                <a:solidFill>
                  <a:srgbClr val="475569"/>
                </a:solidFill>
                <a:latin typeface="DM Sans" pitchFamily="2" charset="0"/>
                <a:ea typeface="Inter Light" pitchFamily="34" charset="-122"/>
                <a:cs typeface="Inter Light" pitchFamily="34" charset="-120"/>
              </a:rPr>
              <a:t>.</a:t>
            </a:r>
            <a:endParaRPr lang="en-US" sz="2630" dirty="0">
              <a:latin typeface="DM Sans" pitchFamily="2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888BE669-7C10-A726-8FA0-68550C658050}"/>
              </a:ext>
            </a:extLst>
          </p:cNvPr>
          <p:cNvSpPr/>
          <p:nvPr/>
        </p:nvSpPr>
        <p:spPr>
          <a:xfrm>
            <a:off x="1061466" y="6221919"/>
            <a:ext cx="9286876" cy="4047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630" b="1" u="sng" dirty="0">
                <a:solidFill>
                  <a:srgbClr val="0F172A"/>
                </a:solidFill>
                <a:latin typeface="DM Sans" pitchFamily="2" charset="0"/>
                <a:ea typeface="Inter ExtraBold" pitchFamily="34" charset="-122"/>
                <a:cs typeface="Inter ExtraBold" pitchFamily="34" charset="-120"/>
              </a:rPr>
              <a:t>Fluxo de Caixa</a:t>
            </a:r>
            <a:endParaRPr lang="en-US" sz="2630" u="sng" dirty="0">
              <a:latin typeface="DM Sans" pitchFamily="2" charset="0"/>
            </a:endParaRP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C7059DB3-E67E-D4D2-7A85-610528F005C3}"/>
              </a:ext>
            </a:extLst>
          </p:cNvPr>
          <p:cNvSpPr/>
          <p:nvPr/>
        </p:nvSpPr>
        <p:spPr>
          <a:xfrm>
            <a:off x="1061466" y="6697245"/>
            <a:ext cx="9286876" cy="15192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sz="2630" dirty="0">
                <a:latin typeface="DM Sans" pitchFamily="2" charset="0"/>
              </a:rPr>
              <a:t>Instrumento funcional que permite otimizar a saúde financeira da empresa conforme suas necessidades imediatas.</a:t>
            </a:r>
          </a:p>
        </p:txBody>
      </p:sp>
    </p:spTree>
    <p:extLst>
      <p:ext uri="{BB962C8B-B14F-4D97-AF65-F5344CB8AC3E}">
        <p14:creationId xmlns:p14="http://schemas.microsoft.com/office/powerpoint/2010/main" val="195952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C576149C-C069-CDEC-D97A-8A6FE967B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F036C3E0-26A0-51C2-7DAC-9F9181453DA8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685324D8-E826-90C9-9971-6882B98F6A8C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O PAPEL ESTRATÉGICO DO CONTADOR</a:t>
            </a:r>
          </a:p>
        </p:txBody>
      </p:sp>
      <p:sp>
        <p:nvSpPr>
          <p:cNvPr id="9" name="Google Shape;104;p4">
            <a:extLst>
              <a:ext uri="{FF2B5EF4-FFF2-40B4-BE49-F238E27FC236}">
                <a16:creationId xmlns:a16="http://schemas.microsoft.com/office/drawing/2014/main" id="{81660A10-F22C-4127-330A-9B28E809956A}"/>
              </a:ext>
            </a:extLst>
          </p:cNvPr>
          <p:cNvSpPr txBox="1"/>
          <p:nvPr/>
        </p:nvSpPr>
        <p:spPr>
          <a:xfrm>
            <a:off x="8023446" y="1511046"/>
            <a:ext cx="9212994" cy="129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b="1" dirty="0">
                <a:solidFill>
                  <a:srgbClr val="0F2537"/>
                </a:solidFill>
                <a:latin typeface="Merriweather"/>
              </a:rPr>
              <a:t>Superando o Trabalho Retroativo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O avanço do Split </a:t>
            </a:r>
            <a:r>
              <a:rPr lang="pt-BR" sz="2400" dirty="0" err="1">
                <a:latin typeface="DM Sans" pitchFamily="2" charset="0"/>
              </a:rPr>
              <a:t>Payment</a:t>
            </a:r>
            <a:r>
              <a:rPr lang="pt-BR" sz="2400" dirty="0">
                <a:latin typeface="DM Sans" pitchFamily="2" charset="0"/>
              </a:rPr>
              <a:t> e dos sistemas automatizados de controle de créditos fiscais da LC 214/2025 exigirá uma reconfiguração completa na rotina operacional do contador.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400" dirty="0">
                <a:latin typeface="DM Sans" pitchFamily="2" charset="0"/>
              </a:rPr>
              <a:t>Em vez de consolidar impostos e livros fiscais retrospectivamente no mês subsequente, as rotinas de verificação de crédito fiscal serão automatizadas e síncronas.</a:t>
            </a: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lvl="1" algn="just">
              <a:lnSpc>
                <a:spcPct val="140007"/>
              </a:lnSpc>
              <a:buSzPts val="2627"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Merriweather"/>
              </a:rPr>
              <a:t>O Profissional como Consultor de Decisões Corporativas</a:t>
            </a:r>
          </a:p>
          <a:p>
            <a:pPr marL="283637" lvl="1" algn="just">
              <a:lnSpc>
                <a:spcPct val="140007"/>
              </a:lnSpc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lvl="1" algn="just">
              <a:lnSpc>
                <a:spcPct val="140007"/>
              </a:lnSpc>
              <a:buSzPts val="2627"/>
            </a:pPr>
            <a:r>
              <a:rPr lang="pt-BR" sz="2400" dirty="0">
                <a:latin typeface="DM Sans" pitchFamily="2" charset="0"/>
              </a:rPr>
              <a:t>O profissional assume o posto de analista de governança contratual, avaliando riscos de inadimplência de fornecedores na cadeia de valor para mitigar a perda contábil de créditos.</a:t>
            </a:r>
          </a:p>
          <a:p>
            <a:pPr marL="283637" lvl="1" algn="just">
              <a:lnSpc>
                <a:spcPct val="140007"/>
              </a:lnSpc>
              <a:buSzPts val="2627"/>
            </a:pPr>
            <a:endParaRPr lang="pt-BR" sz="2400" b="1" dirty="0">
              <a:solidFill>
                <a:srgbClr val="0F2537"/>
              </a:solidFill>
              <a:latin typeface="Merriweather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dirty="0">
              <a:latin typeface="DM Sans" pitchFamily="2" charset="0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1" i="0" u="sng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endParaRPr lang="pt-BR" sz="2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  <p:sp>
        <p:nvSpPr>
          <p:cNvPr id="3" name="Google Shape;368;p31">
            <a:extLst>
              <a:ext uri="{FF2B5EF4-FFF2-40B4-BE49-F238E27FC236}">
                <a16:creationId xmlns:a16="http://schemas.microsoft.com/office/drawing/2014/main" id="{2666CAD4-32BD-D7AB-0C59-04730885947A}"/>
              </a:ext>
            </a:extLst>
          </p:cNvPr>
          <p:cNvSpPr txBox="1"/>
          <p:nvPr/>
        </p:nvSpPr>
        <p:spPr>
          <a:xfrm>
            <a:off x="514350" y="2967037"/>
            <a:ext cx="78676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0F2537"/>
                </a:solidFill>
                <a:latin typeface="DM Sans"/>
                <a:ea typeface="DM Sans"/>
                <a:cs typeface="DM Sans"/>
                <a:sym typeface="DM Sans"/>
              </a:rPr>
              <a:t>100%</a:t>
            </a:r>
            <a:endParaRPr sz="6600" dirty="0"/>
          </a:p>
        </p:txBody>
      </p:sp>
      <p:sp>
        <p:nvSpPr>
          <p:cNvPr id="5" name="Google Shape;369;p31">
            <a:extLst>
              <a:ext uri="{FF2B5EF4-FFF2-40B4-BE49-F238E27FC236}">
                <a16:creationId xmlns:a16="http://schemas.microsoft.com/office/drawing/2014/main" id="{3E365CA2-D650-40FB-3912-BED44F727823}"/>
              </a:ext>
            </a:extLst>
          </p:cNvPr>
          <p:cNvSpPr txBox="1"/>
          <p:nvPr/>
        </p:nvSpPr>
        <p:spPr>
          <a:xfrm>
            <a:off x="502920" y="4014788"/>
            <a:ext cx="771144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5A059"/>
                </a:solidFill>
                <a:latin typeface="DM Sans"/>
                <a:ea typeface="DM Sans"/>
                <a:cs typeface="DM Sans"/>
                <a:sym typeface="DM Sans"/>
              </a:rPr>
              <a:t>APURAÇÃO EM TEMPO REAL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7189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03D17143-1439-DE48-9571-3F32DE4C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98226AD7-B6AE-D1E6-7204-B7AC40ED1CAA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D553C7C9-386A-E600-43F5-B016625B952A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Principais Impactos - PwC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D90148-BFE1-6F06-589C-55C97F32C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63" y="1514544"/>
            <a:ext cx="16190659" cy="7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7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53D8A083-B266-BF0B-F586-F2DB3462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70B0949D-73C0-B85D-5FF6-A2576A4801BB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216304F5-CF85-9FA7-B45B-C65540C249E6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Formas de Extinção de Débitos - </a:t>
            </a:r>
            <a:r>
              <a:rPr lang="pt-BR" sz="3825" b="1" dirty="0" err="1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PwC</a:t>
            </a:r>
            <a:endParaRPr lang="pt-BR" sz="3825" b="1" dirty="0">
              <a:solidFill>
                <a:srgbClr val="0F253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FEF9C4-157A-3399-29FA-AC3DA746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638970"/>
            <a:ext cx="16019513" cy="70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C5C3E93F-F531-730A-643D-7A2D746A6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F7243771-7232-659D-E64A-05DBE3F33FD5}"/>
              </a:ext>
            </a:extLst>
          </p:cNvPr>
          <p:cNvSpPr txBox="1"/>
          <p:nvPr/>
        </p:nvSpPr>
        <p:spPr>
          <a:xfrm>
            <a:off x="3244646" y="3290411"/>
            <a:ext cx="13062251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210" lvl="1" algn="just">
              <a:lnSpc>
                <a:spcPct val="140007"/>
              </a:lnSpc>
              <a:buSzPts val="2627"/>
            </a:pPr>
            <a:r>
              <a:rPr lang="pt-BR" sz="2400" b="1" dirty="0"/>
              <a:t>Daniele Silvestre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dirty="0"/>
          </a:p>
          <a:p>
            <a:pPr marL="283210" lvl="1" algn="just">
              <a:lnSpc>
                <a:spcPct val="140007"/>
              </a:lnSpc>
              <a:buSzPts val="2627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Bacharel em Ciências Contábeis </a:t>
            </a:r>
            <a:r>
              <a:rPr lang="pt-BR" sz="2000" dirty="0"/>
              <a:t>pela UFC e pós graduada em Auditoria pela UECE. Contadora com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de 20 anos de experiência </a:t>
            </a:r>
            <a:r>
              <a:rPr lang="pt-BR" sz="2000" dirty="0"/>
              <a:t>na área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contábil, </a:t>
            </a:r>
            <a:r>
              <a:rPr lang="pt-BR" sz="2000" dirty="0"/>
              <a:t>atua como Gerente de Contabilidade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pt-BR" sz="2000" dirty="0"/>
              <a:t>uma indústria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pt-BR" sz="2000" dirty="0"/>
              <a:t>alimentos, liderando um time de 12 pessoas nas áreas de Contabilidade, Relações com Investidores, Gestão Patrimonial e Gestão de Contratos com Clientes.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dirty="0"/>
              <a:t>Sólida experiência com preparação de demonstrações contábeis e notas explicativas, Tributos Diretos, ECF e ECD. Desde 2024 está à frente da Comissão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pt-BR" sz="2000" dirty="0"/>
              <a:t>Normas Brasileiras de Contabilidade Aplicadas a Empresas de Grande Porte do CRCCE. </a:t>
            </a:r>
            <a:endParaRPr lang="pt-BR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Imagem 2" descr="Homem de terno e gravata e óculos&#10;&#10;O conteúdo gerado por IA pode estar incorreto.">
            <a:extLst>
              <a:ext uri="{FF2B5EF4-FFF2-40B4-BE49-F238E27FC236}">
                <a16:creationId xmlns:a16="http://schemas.microsoft.com/office/drawing/2014/main" id="{B0A13AD7-D4E8-2EC3-7DA0-3BDCD208E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87" y="3290691"/>
            <a:ext cx="2686181" cy="30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0F283023-0198-A36C-5995-A5E65194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8DF0F400-DF7D-3E1B-2A6B-0EB7A1DD707B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1324B640-30D1-89E3-56A7-EBF568256BB3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Lançamentos Contábeis - PwC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B7D880-1054-21DC-CBEB-97AC64687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671729"/>
            <a:ext cx="16034261" cy="70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9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3079ED19-784E-84E4-AD12-31685114B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6B77AC83-A01A-CBDE-AB47-F21C744845B8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4ECD91FE-2279-327B-571D-13755C1B0E8E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PONTOS DE ATENÇÃO - </a:t>
            </a:r>
            <a:r>
              <a:rPr lang="pt-BR" sz="3825" b="1" dirty="0" err="1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PwC</a:t>
            </a:r>
            <a:endParaRPr lang="pt-BR" sz="3825" b="1" dirty="0">
              <a:solidFill>
                <a:srgbClr val="0F253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575D98-E2AB-2DA2-3EDD-4D5A045F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6" y="1571695"/>
            <a:ext cx="12536169" cy="73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6428B925-0F77-3CAA-3A68-4C062FB0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5FA0B4C9-4672-1C29-3FDE-7930336F181B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ECE320C8-7419-A1AE-EDA8-30CB5DA02847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REFERÊNCIAS NORMATIVAS E FONTES</a:t>
            </a:r>
          </a:p>
        </p:txBody>
      </p:sp>
      <p:graphicFrame>
        <p:nvGraphicFramePr>
          <p:cNvPr id="4" name="Google Shape;387;p32">
            <a:extLst>
              <a:ext uri="{FF2B5EF4-FFF2-40B4-BE49-F238E27FC236}">
                <a16:creationId xmlns:a16="http://schemas.microsoft.com/office/drawing/2014/main" id="{9657A60E-C804-87EB-599D-E199D36F6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679721"/>
              </p:ext>
            </p:extLst>
          </p:nvPr>
        </p:nvGraphicFramePr>
        <p:xfrm>
          <a:off x="676274" y="2274093"/>
          <a:ext cx="16453485" cy="43448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7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7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Fonte </a:t>
                      </a: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Normativa</a:t>
                      </a:r>
                      <a:r>
                        <a:rPr lang="en-US" sz="2400" b="1" i="0" u="none" strike="noStrike" cap="none" dirty="0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/CPC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Descrição</a:t>
                      </a:r>
                      <a:r>
                        <a:rPr lang="en-US" sz="2400" b="1" i="0" u="none" strike="noStrike" cap="none" dirty="0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 e </a:t>
                      </a: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Aplicação</a:t>
                      </a:r>
                      <a:r>
                        <a:rPr lang="en-US" sz="2400" b="1" i="0" u="none" strike="noStrike" cap="none" dirty="0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Prática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5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DM Sans" pitchFamily="2" charset="0"/>
                          <a:ea typeface="Merriweather"/>
                          <a:cs typeface="Merriweather"/>
                          <a:sym typeface="Merriweather"/>
                        </a:rPr>
                        <a:t>Referência ABNT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2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EC 132/2023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Abertura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do Sistema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Tributário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Nacional para o IVA Dual.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BRASIL, Emenda 132/2023.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7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LC 214/2025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Instituição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e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normas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de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competência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do IBS, CBS e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Seletivo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BRASIL, Lei Comp. 214.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7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CPC 47 / IFRS 15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Regras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de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faturamento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líquido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Exclusão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do IVA das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receitas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brutas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COMITÊ PRON. CONTÁBEIS.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7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CPC 12 (AVP)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Ajuste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a valor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presente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dos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créditos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de ICMS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diferidos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em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240 meses.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COMITÊ PRON. CONTÁBEIS.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7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CPC 51 / IFRS 18</a:t>
                      </a:r>
                      <a:endParaRPr sz="2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Nova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estruturação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de DRE,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alteração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do EBITDA e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margens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líquidas</a:t>
                      </a: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334155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COMITÊ PRON. CONTÁBEIS / IASB / IFRS Foundation.</a:t>
                      </a:r>
                      <a:endParaRPr sz="2400" dirty="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18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6e8b6b7e2_0_0"/>
          <p:cNvSpPr txBox="1"/>
          <p:nvPr/>
        </p:nvSpPr>
        <p:spPr>
          <a:xfrm>
            <a:off x="1413450" y="7146912"/>
            <a:ext cx="15461100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0" i="1" u="none" strike="noStrike" cap="none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Perspectivas Técnicas</a:t>
            </a:r>
          </a:p>
        </p:txBody>
      </p:sp>
      <p:sp>
        <p:nvSpPr>
          <p:cNvPr id="99" name="Google Shape;99;g396e8b6b7e2_0_0"/>
          <p:cNvSpPr txBox="1"/>
          <p:nvPr/>
        </p:nvSpPr>
        <p:spPr>
          <a:xfrm>
            <a:off x="1413450" y="1794375"/>
            <a:ext cx="1546110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EFEITOS CONTÁBEIS NA REFORMA TRIBUTÁRIA DO CONSUMO</a:t>
            </a:r>
            <a:endParaRPr lang="en-US" sz="8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3712371" y="866775"/>
            <a:ext cx="1086325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Agenda</a:t>
            </a:r>
            <a:endParaRPr sz="8000" b="0" i="0" u="none" strike="noStrike" cap="none" dirty="0">
              <a:solidFill>
                <a:srgbClr val="000000"/>
              </a:solidFill>
              <a:latin typeface="Merriweather" panose="00000500000000000000" pitchFamily="2" charset="0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1634798" y="4709859"/>
            <a:ext cx="458005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0000"/>
                </a:solidFill>
                <a:latin typeface="Merriweather" panose="00000500000000000000" pitchFamily="2" charset="0"/>
                <a:sym typeface="Arial"/>
              </a:rPr>
              <a:t>Tópicos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Merriweather" panose="00000500000000000000" pitchFamily="2" charset="0"/>
                <a:sym typeface="Arial"/>
              </a:rPr>
              <a:t> 1 e 2</a:t>
            </a:r>
            <a:endParaRPr sz="1400" b="0" i="0" u="none" strike="noStrike" cap="none" dirty="0">
              <a:solidFill>
                <a:srgbClr val="000000"/>
              </a:solidFill>
              <a:latin typeface="Merriweather" panose="00000500000000000000" pitchFamily="2" charset="0"/>
              <a:sym typeface="Arial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6853971" y="4709859"/>
            <a:ext cx="458005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0000"/>
                </a:solidFill>
                <a:latin typeface="Merriweather" panose="00000500000000000000" pitchFamily="2" charset="0"/>
                <a:sym typeface="Arial"/>
              </a:rPr>
              <a:t>Tópicos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Merriweather" panose="00000500000000000000" pitchFamily="2" charset="0"/>
                <a:sym typeface="Arial"/>
              </a:rPr>
              <a:t> 3 e 4</a:t>
            </a:r>
            <a:endParaRPr sz="1400" b="0" i="0" u="none" strike="noStrike" cap="none" dirty="0">
              <a:solidFill>
                <a:srgbClr val="000000"/>
              </a:solidFill>
              <a:latin typeface="Merriweather" panose="00000500000000000000" pitchFamily="2" charset="0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2283698" y="4709859"/>
            <a:ext cx="45801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0000"/>
                </a:solidFill>
                <a:latin typeface="Merriweather" panose="00000500000000000000" pitchFamily="2" charset="0"/>
                <a:sym typeface="Arial"/>
              </a:rPr>
              <a:t>Tópicos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Merriweather" panose="00000500000000000000" pitchFamily="2" charset="0"/>
                <a:sym typeface="Arial"/>
              </a:rPr>
              <a:t> 5, 6 e 7</a:t>
            </a:r>
          </a:p>
        </p:txBody>
      </p:sp>
      <p:sp>
        <p:nvSpPr>
          <p:cNvPr id="119" name="Google Shape;119;p5"/>
          <p:cNvSpPr/>
          <p:nvPr/>
        </p:nvSpPr>
        <p:spPr>
          <a:xfrm>
            <a:off x="3305195" y="3037901"/>
            <a:ext cx="1239263" cy="123926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D8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3305158" y="2803339"/>
            <a:ext cx="12393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1" i="0" u="none" strike="noStrike" cap="none" dirty="0">
                <a:solidFill>
                  <a:srgbClr val="F8F5EC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8524368" y="3037901"/>
            <a:ext cx="1239263" cy="123926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D8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524331" y="2849330"/>
            <a:ext cx="12393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1" i="0" u="none" strike="noStrike" cap="none" dirty="0">
                <a:solidFill>
                  <a:srgbClr val="F8F5EC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14014253" y="3037901"/>
            <a:ext cx="1238250" cy="12382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D8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14014253" y="2803339"/>
            <a:ext cx="12393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lang="en-US" sz="6399" b="1" i="0" u="none" strike="noStrike" cap="none" dirty="0">
                <a:solidFill>
                  <a:srgbClr val="F8F5EC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1559848" y="5690617"/>
            <a:ext cx="4729957" cy="282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/>
              <a:buNone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Contexto Histórico, Aspectos Gerais sobre o CPC 47 (Receitas) e a contabilização de créditos do IBS e CBS à luz da LC 214/2025.</a:t>
            </a:r>
          </a:p>
        </p:txBody>
      </p:sp>
      <p:sp>
        <p:nvSpPr>
          <p:cNvPr id="126" name="Google Shape;126;p5"/>
          <p:cNvSpPr txBox="1"/>
          <p:nvPr/>
        </p:nvSpPr>
        <p:spPr>
          <a:xfrm>
            <a:off x="6779021" y="5690617"/>
            <a:ext cx="4729957" cy="282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/>
              <a:buNone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mensuração do ativo acumulado (AVP - CPC 12) e os segredos contábeis operacionais do </a:t>
            </a:r>
            <a:r>
              <a:rPr lang="pt-BR" sz="2627" b="0" i="1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Split </a:t>
            </a:r>
            <a:r>
              <a:rPr lang="pt-BR" sz="2627" b="0" i="1" u="none" strike="noStrike" cap="none" dirty="0" err="1">
                <a:solidFill>
                  <a:srgbClr val="000000"/>
                </a:solidFill>
                <a:latin typeface="DM Sans" pitchFamily="2" charset="0"/>
                <a:sym typeface="Arial"/>
              </a:rPr>
              <a:t>Payment</a:t>
            </a:r>
            <a:r>
              <a:rPr lang="pt-BR" sz="2627" b="0" i="1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 </a:t>
            </a: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bancário.</a:t>
            </a:r>
          </a:p>
        </p:txBody>
      </p:sp>
      <p:sp>
        <p:nvSpPr>
          <p:cNvPr id="127" name="Google Shape;127;p5"/>
          <p:cNvSpPr txBox="1"/>
          <p:nvPr/>
        </p:nvSpPr>
        <p:spPr>
          <a:xfrm>
            <a:off x="12210650" y="5690617"/>
            <a:ext cx="4729957" cy="339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/>
              <a:buNone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Indicadores financeiros reformulados sob o CPC 51 e as regras de governança e divulgação em Notas Explicativas e </a:t>
            </a:r>
            <a:r>
              <a:rPr lang="pt-BR" sz="2627" b="0" i="0" u="none" strike="noStrike" cap="none">
                <a:solidFill>
                  <a:srgbClr val="000000"/>
                </a:solidFill>
                <a:latin typeface="DM Sans" pitchFamily="2" charset="0"/>
                <a:sym typeface="Arial"/>
              </a:rPr>
              <a:t>Apuração Assistida.</a:t>
            </a:r>
            <a:endParaRPr lang="pt-BR" sz="2627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04BD134-D797-D160-6822-C479BE1F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20134D7B-EFC2-304E-4604-912B10B85417}"/>
              </a:ext>
            </a:extLst>
          </p:cNvPr>
          <p:cNvSpPr txBox="1"/>
          <p:nvPr/>
        </p:nvSpPr>
        <p:spPr>
          <a:xfrm>
            <a:off x="898920" y="330718"/>
            <a:ext cx="14847538" cy="208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1.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Evolução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Histórica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da Reforma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Tributária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no Brasil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D0BEB8-B5CA-50A2-EE5E-9F97900B9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20" y="2774482"/>
            <a:ext cx="16085362" cy="54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12DB6157-12BB-0C1A-AAB1-7C619F34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>
            <a:extLst>
              <a:ext uri="{FF2B5EF4-FFF2-40B4-BE49-F238E27FC236}">
                <a16:creationId xmlns:a16="http://schemas.microsoft.com/office/drawing/2014/main" id="{AEB75CA6-A77D-471A-D712-CAA5E9499D09}"/>
              </a:ext>
            </a:extLst>
          </p:cNvPr>
          <p:cNvSpPr txBox="1"/>
          <p:nvPr/>
        </p:nvSpPr>
        <p:spPr>
          <a:xfrm>
            <a:off x="1031654" y="2285962"/>
            <a:ext cx="15014591" cy="565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Ainda não há um pronunciamento específico do CPC exclusivamente dedicado à contabilização da Reforma Tributária, e nem há certeza de que haverá. Entretanto, a contabilização deve seguir os pronunciamentos contábeis já existentes, especialmente:</a:t>
            </a:r>
          </a:p>
          <a:p>
            <a:pPr marL="740837" marR="0" lvl="1" indent="-45720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 panose="020B0604020202020204" pitchFamily="34" charset="0"/>
              <a:buChar char="•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CPC 47 (Receitas); </a:t>
            </a:r>
          </a:p>
          <a:p>
            <a:pPr marL="740837" lvl="1" indent="-457200" algn="just">
              <a:lnSpc>
                <a:spcPct val="140007"/>
              </a:lnSpc>
              <a:buSzPts val="2627"/>
              <a:buFont typeface="Arial" panose="020B0604020202020204" pitchFamily="34" charset="0"/>
              <a:buChar char="•"/>
            </a:pPr>
            <a:r>
              <a:rPr lang="pt-BR" sz="2627" dirty="0">
                <a:latin typeface="DM Sans" pitchFamily="2" charset="0"/>
              </a:rPr>
              <a:t>CPC 16 (Estoques);</a:t>
            </a:r>
          </a:p>
          <a:p>
            <a:pPr marL="740837" marR="0" lvl="1" indent="-45720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 panose="020B0604020202020204" pitchFamily="34" charset="0"/>
              <a:buChar char="•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CPC 12 (AVP, quando aplicável);</a:t>
            </a:r>
          </a:p>
          <a:p>
            <a:pPr marL="740837" marR="0" lvl="1" indent="-45720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 panose="020B0604020202020204" pitchFamily="34" charset="0"/>
              <a:buChar char="•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CPC 32 (Tributos sobre o lucro, quando aplicável); </a:t>
            </a:r>
          </a:p>
          <a:p>
            <a:pPr marL="740837" lvl="1" indent="-457200" algn="just">
              <a:lnSpc>
                <a:spcPct val="140007"/>
              </a:lnSpc>
              <a:buSzPts val="2627"/>
              <a:buFont typeface="Arial" panose="020B0604020202020204" pitchFamily="34" charset="0"/>
              <a:buChar char="•"/>
            </a:pPr>
            <a:r>
              <a:rPr lang="pt-BR" sz="2627" dirty="0">
                <a:latin typeface="DM Sans" pitchFamily="2" charset="0"/>
              </a:rPr>
              <a:t>CPC 01 (</a:t>
            </a:r>
            <a:r>
              <a:rPr lang="pt-BR" sz="2627" dirty="0" err="1">
                <a:latin typeface="DM Sans" pitchFamily="2" charset="0"/>
              </a:rPr>
              <a:t>Impairment</a:t>
            </a:r>
            <a:r>
              <a:rPr lang="pt-BR" sz="2627" dirty="0">
                <a:latin typeface="DM Sans" pitchFamily="2" charset="0"/>
              </a:rPr>
              <a:t>, quando aplicável);</a:t>
            </a:r>
          </a:p>
          <a:p>
            <a:pPr marL="740837" marR="0" lvl="1" indent="-457200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  <a:buFont typeface="Arial" panose="020B0604020202020204" pitchFamily="34" charset="0"/>
              <a:buChar char="•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Normas sobre apresentação das demonstrações contábeis e reconhecimento de ativos e passivos. </a:t>
            </a:r>
          </a:p>
        </p:txBody>
      </p:sp>
      <p:sp>
        <p:nvSpPr>
          <p:cNvPr id="105" name="Google Shape;105;p4">
            <a:extLst>
              <a:ext uri="{FF2B5EF4-FFF2-40B4-BE49-F238E27FC236}">
                <a16:creationId xmlns:a16="http://schemas.microsoft.com/office/drawing/2014/main" id="{B584EC66-486A-12C2-152C-7F717A185ACD}"/>
              </a:ext>
            </a:extLst>
          </p:cNvPr>
          <p:cNvSpPr txBox="1"/>
          <p:nvPr/>
        </p:nvSpPr>
        <p:spPr>
          <a:xfrm>
            <a:off x="1031655" y="669931"/>
            <a:ext cx="14847538" cy="10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1.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Aspectos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</a:t>
            </a:r>
            <a:r>
              <a:rPr lang="en-US" sz="7000" b="1" u="none" strike="noStrike" cap="none" dirty="0" err="1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Contábeis</a:t>
            </a:r>
            <a:r>
              <a:rPr lang="en-US" sz="7000" b="1" u="none" strike="noStrike" cap="none" dirty="0">
                <a:solidFill>
                  <a:srgbClr val="0E2654"/>
                </a:solidFill>
                <a:latin typeface="Merriweather" panose="00000500000000000000" pitchFamily="2" charset="0"/>
                <a:sym typeface="Arial"/>
              </a:rPr>
              <a:t> Gerais</a:t>
            </a:r>
          </a:p>
        </p:txBody>
      </p:sp>
      <p:sp>
        <p:nvSpPr>
          <p:cNvPr id="2" name="Google Shape;104;p4">
            <a:extLst>
              <a:ext uri="{FF2B5EF4-FFF2-40B4-BE49-F238E27FC236}">
                <a16:creationId xmlns:a16="http://schemas.microsoft.com/office/drawing/2014/main" id="{8A4CE15C-4314-7938-73BC-7A2207150A50}"/>
              </a:ext>
            </a:extLst>
          </p:cNvPr>
          <p:cNvSpPr txBox="1"/>
          <p:nvPr/>
        </p:nvSpPr>
        <p:spPr>
          <a:xfrm>
            <a:off x="1031654" y="7945845"/>
            <a:ext cx="15014591" cy="113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3637" marR="0" lvl="1" algn="just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7"/>
            </a:pPr>
            <a:r>
              <a:rPr lang="pt-BR" sz="2627" b="0" i="0" u="none" strike="noStrike" cap="none" dirty="0">
                <a:solidFill>
                  <a:srgbClr val="000000"/>
                </a:solidFill>
                <a:latin typeface="DM Sans" pitchFamily="2" charset="0"/>
                <a:sym typeface="Arial"/>
              </a:rPr>
              <a:t>A quebra de paradigmas na precificação e na estrutura das transações comerciais. Compreendendo o princípio da neutralidade absoluta e as implicações sob o CPC 47</a:t>
            </a:r>
            <a:endParaRPr sz="1400" b="0" i="0" u="none" strike="noStrike" cap="none" dirty="0">
              <a:solidFill>
                <a:srgbClr val="000000"/>
              </a:solidFill>
              <a:latin typeface="DM Sans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33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E817F22-DC97-CC13-0B9B-0B3E71306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6;p16" descr="image.png">
            <a:extLst>
              <a:ext uri="{FF2B5EF4-FFF2-40B4-BE49-F238E27FC236}">
                <a16:creationId xmlns:a16="http://schemas.microsoft.com/office/drawing/2014/main" id="{04591DF8-124B-BCD4-CBD7-DF6C0F4B7E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911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38;p16">
            <a:extLst>
              <a:ext uri="{FF2B5EF4-FFF2-40B4-BE49-F238E27FC236}">
                <a16:creationId xmlns:a16="http://schemas.microsoft.com/office/drawing/2014/main" id="{4BF32BBF-268A-99ED-F6B8-E5DE86F5F591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O NOVO ARCABOUÇO NORMATIVO</a:t>
            </a:r>
            <a:endParaRPr sz="2100" dirty="0"/>
          </a:p>
        </p:txBody>
      </p:sp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0DBEA196-B0B7-AC33-4085-ABBCA382ED55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27;p16" descr="image.png">
            <a:extLst>
              <a:ext uri="{FF2B5EF4-FFF2-40B4-BE49-F238E27FC236}">
                <a16:creationId xmlns:a16="http://schemas.microsoft.com/office/drawing/2014/main" id="{5913302D-1393-3288-B632-FDD3AB4604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542" y="2979901"/>
            <a:ext cx="7776700" cy="370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8;p16" descr="image.png">
            <a:extLst>
              <a:ext uri="{FF2B5EF4-FFF2-40B4-BE49-F238E27FC236}">
                <a16:creationId xmlns:a16="http://schemas.microsoft.com/office/drawing/2014/main" id="{ADD9C9E3-BB79-B91C-190E-5828F2AA1C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2979901"/>
            <a:ext cx="7827095" cy="37220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2;p16">
            <a:extLst>
              <a:ext uri="{FF2B5EF4-FFF2-40B4-BE49-F238E27FC236}">
                <a16:creationId xmlns:a16="http://schemas.microsoft.com/office/drawing/2014/main" id="{EFAE0210-E0D0-524F-D762-3CA7C140E545}"/>
              </a:ext>
            </a:extLst>
          </p:cNvPr>
          <p:cNvSpPr txBox="1"/>
          <p:nvPr/>
        </p:nvSpPr>
        <p:spPr>
          <a:xfrm>
            <a:off x="1150373" y="3642387"/>
            <a:ext cx="695755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Emenda</a:t>
            </a:r>
            <a:r>
              <a:rPr lang="en-US" sz="36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1" i="0" u="none" strike="noStrike" cap="none" dirty="0" err="1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Constitucional</a:t>
            </a:r>
            <a:r>
              <a:rPr lang="en-US" sz="36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 132/23</a:t>
            </a:r>
            <a:endParaRPr sz="3600" dirty="0"/>
          </a:p>
        </p:txBody>
      </p:sp>
      <p:sp>
        <p:nvSpPr>
          <p:cNvPr id="25" name="Google Shape;133;p16">
            <a:extLst>
              <a:ext uri="{FF2B5EF4-FFF2-40B4-BE49-F238E27FC236}">
                <a16:creationId xmlns:a16="http://schemas.microsoft.com/office/drawing/2014/main" id="{5E9ED813-1B9E-EC7B-15AF-C5217ED765DD}"/>
              </a:ext>
            </a:extLst>
          </p:cNvPr>
          <p:cNvSpPr txBox="1"/>
          <p:nvPr/>
        </p:nvSpPr>
        <p:spPr>
          <a:xfrm>
            <a:off x="1150373" y="4286250"/>
            <a:ext cx="695755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Modifica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Constituição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para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instituir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as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premissas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constitucionais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do IVA Dual (IBS e CBS) e do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Imposto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Seletivo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(IS).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Fixa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 extinção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programada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dos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tributos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atuais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(PIS, COFINS, ICMS e ISS) e a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transição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federativa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00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até</a:t>
            </a:r>
            <a:r>
              <a:rPr lang="en-US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2033.</a:t>
            </a:r>
            <a:endParaRPr sz="2000" dirty="0"/>
          </a:p>
        </p:txBody>
      </p:sp>
      <p:pic>
        <p:nvPicPr>
          <p:cNvPr id="26" name="Google Shape;136;p16" descr="image.png">
            <a:extLst>
              <a:ext uri="{FF2B5EF4-FFF2-40B4-BE49-F238E27FC236}">
                <a16:creationId xmlns:a16="http://schemas.microsoft.com/office/drawing/2014/main" id="{8A37AFD9-3F3B-AF96-BE36-8313DF6B87C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0374" y="3092397"/>
            <a:ext cx="589936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32;p16">
            <a:extLst>
              <a:ext uri="{FF2B5EF4-FFF2-40B4-BE49-F238E27FC236}">
                <a16:creationId xmlns:a16="http://schemas.microsoft.com/office/drawing/2014/main" id="{89D5D2FA-1D6F-A9E7-BB58-3AD6D785B7C7}"/>
              </a:ext>
            </a:extLst>
          </p:cNvPr>
          <p:cNvSpPr txBox="1"/>
          <p:nvPr/>
        </p:nvSpPr>
        <p:spPr>
          <a:xfrm>
            <a:off x="9355392" y="3651656"/>
            <a:ext cx="71628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Leis Complementares 214 e 227</a:t>
            </a:r>
          </a:p>
        </p:txBody>
      </p:sp>
      <p:sp>
        <p:nvSpPr>
          <p:cNvPr id="28" name="Google Shape;133;p16">
            <a:extLst>
              <a:ext uri="{FF2B5EF4-FFF2-40B4-BE49-F238E27FC236}">
                <a16:creationId xmlns:a16="http://schemas.microsoft.com/office/drawing/2014/main" id="{8F4168E1-E60C-9D6D-6CA9-87A903BF3F39}"/>
              </a:ext>
            </a:extLst>
          </p:cNvPr>
          <p:cNvSpPr txBox="1"/>
          <p:nvPr/>
        </p:nvSpPr>
        <p:spPr>
          <a:xfrm>
            <a:off x="9355392" y="4295519"/>
            <a:ext cx="695755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 LC 214/2025 regulamenta de forma infraconstitucional as regras de fato gerador, base de cálculo, </a:t>
            </a:r>
            <a:r>
              <a:rPr lang="pt-BR" sz="2000" b="0" i="1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cashback</a:t>
            </a:r>
            <a:r>
              <a:rPr lang="pt-BR" sz="2000" b="0" i="1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e split </a:t>
            </a:r>
            <a:r>
              <a:rPr lang="pt-BR" sz="2000" b="0" i="1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payment</a:t>
            </a: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 A LC 227/2026 consolida o funcionamento do Comitê Gestor do IBS e a fiscalização federativa.</a:t>
            </a:r>
          </a:p>
        </p:txBody>
      </p:sp>
      <p:pic>
        <p:nvPicPr>
          <p:cNvPr id="29" name="Google Shape;137;p16" descr="image.png">
            <a:extLst>
              <a:ext uri="{FF2B5EF4-FFF2-40B4-BE49-F238E27FC236}">
                <a16:creationId xmlns:a16="http://schemas.microsoft.com/office/drawing/2014/main" id="{E25570F9-41F7-BAFE-D6A3-63E244FB308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55392" y="3092397"/>
            <a:ext cx="766302" cy="559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56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18E33426-1238-D627-2C89-67099DE18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6;p16" descr="image.png">
            <a:extLst>
              <a:ext uri="{FF2B5EF4-FFF2-40B4-BE49-F238E27FC236}">
                <a16:creationId xmlns:a16="http://schemas.microsoft.com/office/drawing/2014/main" id="{B68A1870-E9DC-36E8-A987-C30795FB76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911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9;p16">
            <a:extLst>
              <a:ext uri="{FF2B5EF4-FFF2-40B4-BE49-F238E27FC236}">
                <a16:creationId xmlns:a16="http://schemas.microsoft.com/office/drawing/2014/main" id="{5F178EBA-46AA-4344-7B4D-54687D031B1A}"/>
              </a:ext>
            </a:extLst>
          </p:cNvPr>
          <p:cNvSpPr/>
          <p:nvPr/>
        </p:nvSpPr>
        <p:spPr>
          <a:xfrm>
            <a:off x="976464" y="1399247"/>
            <a:ext cx="10858500" cy="190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8;p16">
            <a:extLst>
              <a:ext uri="{FF2B5EF4-FFF2-40B4-BE49-F238E27FC236}">
                <a16:creationId xmlns:a16="http://schemas.microsoft.com/office/drawing/2014/main" id="{1EEF024D-3B7B-1EEC-8732-83589E5D862C}"/>
              </a:ext>
            </a:extLst>
          </p:cNvPr>
          <p:cNvSpPr txBox="1"/>
          <p:nvPr/>
        </p:nvSpPr>
        <p:spPr>
          <a:xfrm>
            <a:off x="1000126" y="714376"/>
            <a:ext cx="17102138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3825" b="1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O FIM DA RECEITA "POR DENTRO"</a:t>
            </a:r>
          </a:p>
        </p:txBody>
      </p:sp>
      <p:pic>
        <p:nvPicPr>
          <p:cNvPr id="3" name="Google Shape;127;p16" descr="image.png">
            <a:extLst>
              <a:ext uri="{FF2B5EF4-FFF2-40B4-BE49-F238E27FC236}">
                <a16:creationId xmlns:a16="http://schemas.microsoft.com/office/drawing/2014/main" id="{43A2C6D2-DF6F-2B4D-D475-EC2C59096F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840" y="2017374"/>
            <a:ext cx="7093515" cy="31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8;p16" descr="image.png">
            <a:extLst>
              <a:ext uri="{FF2B5EF4-FFF2-40B4-BE49-F238E27FC236}">
                <a16:creationId xmlns:a16="http://schemas.microsoft.com/office/drawing/2014/main" id="{739B9858-89A8-BB54-6D7E-795518A427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2017375"/>
            <a:ext cx="7325348" cy="31622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2;p16">
            <a:extLst>
              <a:ext uri="{FF2B5EF4-FFF2-40B4-BE49-F238E27FC236}">
                <a16:creationId xmlns:a16="http://schemas.microsoft.com/office/drawing/2014/main" id="{9F5CE29D-A36B-3CCA-48FB-C988BA12267D}"/>
              </a:ext>
            </a:extLst>
          </p:cNvPr>
          <p:cNvSpPr txBox="1"/>
          <p:nvPr/>
        </p:nvSpPr>
        <p:spPr>
          <a:xfrm>
            <a:off x="1372671" y="2679861"/>
            <a:ext cx="695755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CPC 47 e Preço Líquido</a:t>
            </a:r>
          </a:p>
        </p:txBody>
      </p:sp>
      <p:sp>
        <p:nvSpPr>
          <p:cNvPr id="6" name="Google Shape;133;p16">
            <a:extLst>
              <a:ext uri="{FF2B5EF4-FFF2-40B4-BE49-F238E27FC236}">
                <a16:creationId xmlns:a16="http://schemas.microsoft.com/office/drawing/2014/main" id="{216F5C5B-75B5-B5CC-88E8-B4BDD902CDD7}"/>
              </a:ext>
            </a:extLst>
          </p:cNvPr>
          <p:cNvSpPr txBox="1"/>
          <p:nvPr/>
        </p:nvSpPr>
        <p:spPr>
          <a:xfrm>
            <a:off x="1372671" y="3323724"/>
            <a:ext cx="659145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Sob o CPC 47, o IBS e a CBS não representam receita da entidade. Como tributos cobrados "por fora", a empresa atua estritamente como mera agente arrecadadora.</a:t>
            </a:r>
          </a:p>
        </p:txBody>
      </p:sp>
      <p:sp>
        <p:nvSpPr>
          <p:cNvPr id="7" name="Google Shape;132;p16">
            <a:extLst>
              <a:ext uri="{FF2B5EF4-FFF2-40B4-BE49-F238E27FC236}">
                <a16:creationId xmlns:a16="http://schemas.microsoft.com/office/drawing/2014/main" id="{4EC16998-A0A4-BB23-1356-C29D249D8B64}"/>
              </a:ext>
            </a:extLst>
          </p:cNvPr>
          <p:cNvSpPr txBox="1"/>
          <p:nvPr/>
        </p:nvSpPr>
        <p:spPr>
          <a:xfrm>
            <a:off x="9306546" y="2689130"/>
            <a:ext cx="71628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Fim da Receita Bruta</a:t>
            </a:r>
          </a:p>
        </p:txBody>
      </p:sp>
      <p:sp>
        <p:nvSpPr>
          <p:cNvPr id="8" name="Google Shape;133;p16">
            <a:extLst>
              <a:ext uri="{FF2B5EF4-FFF2-40B4-BE49-F238E27FC236}">
                <a16:creationId xmlns:a16="http://schemas.microsoft.com/office/drawing/2014/main" id="{D3A2D9B3-1605-4BD5-36CE-0F74F4B59F39}"/>
              </a:ext>
            </a:extLst>
          </p:cNvPr>
          <p:cNvSpPr txBox="1"/>
          <p:nvPr/>
        </p:nvSpPr>
        <p:spPr>
          <a:xfrm>
            <a:off x="9327126" y="3150765"/>
            <a:ext cx="695909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O conceito tradicional de dedução tributária a partir da "Receita Bruta" deixa de existir. A demonstração de resultado partirá diretamente do faturamento líquido de impostos.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4781B4-555B-A0C9-0DF8-0BBF9DC93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671" y="2163971"/>
            <a:ext cx="439944" cy="564029"/>
          </a:xfrm>
          <a:prstGeom prst="rect">
            <a:avLst/>
          </a:prstGeom>
        </p:spPr>
      </p:pic>
      <p:pic>
        <p:nvPicPr>
          <p:cNvPr id="10" name="Google Shape;158;p17" descr="image.png">
            <a:extLst>
              <a:ext uri="{FF2B5EF4-FFF2-40B4-BE49-F238E27FC236}">
                <a16:creationId xmlns:a16="http://schemas.microsoft.com/office/drawing/2014/main" id="{F25F19E9-0F73-66FC-B97A-5481E2EB9A7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06546" y="2174664"/>
            <a:ext cx="439944" cy="56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7;p16" descr="image.png">
            <a:extLst>
              <a:ext uri="{FF2B5EF4-FFF2-40B4-BE49-F238E27FC236}">
                <a16:creationId xmlns:a16="http://schemas.microsoft.com/office/drawing/2014/main" id="{CCABB5A8-4F94-70E9-E8FB-16FFFE9B0C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7242" y="5409496"/>
            <a:ext cx="7093515" cy="3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2;p16">
            <a:extLst>
              <a:ext uri="{FF2B5EF4-FFF2-40B4-BE49-F238E27FC236}">
                <a16:creationId xmlns:a16="http://schemas.microsoft.com/office/drawing/2014/main" id="{2C0CEDC4-C820-192B-576A-B7FD5932EDF0}"/>
              </a:ext>
            </a:extLst>
          </p:cNvPr>
          <p:cNvSpPr txBox="1"/>
          <p:nvPr/>
        </p:nvSpPr>
        <p:spPr>
          <a:xfrm>
            <a:off x="5848271" y="6114572"/>
            <a:ext cx="695755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rgbClr val="0F2537"/>
                </a:solidFill>
                <a:latin typeface="Merriweather"/>
                <a:ea typeface="Merriweather"/>
                <a:cs typeface="Merriweather"/>
                <a:sym typeface="Merriweather"/>
              </a:rPr>
              <a:t>Parametrização de APIs</a:t>
            </a:r>
          </a:p>
        </p:txBody>
      </p:sp>
      <p:sp>
        <p:nvSpPr>
          <p:cNvPr id="13" name="Google Shape;133;p16">
            <a:extLst>
              <a:ext uri="{FF2B5EF4-FFF2-40B4-BE49-F238E27FC236}">
                <a16:creationId xmlns:a16="http://schemas.microsoft.com/office/drawing/2014/main" id="{92DCED56-2778-E55A-7C16-2C0857C10096}"/>
              </a:ext>
            </a:extLst>
          </p:cNvPr>
          <p:cNvSpPr txBox="1"/>
          <p:nvPr/>
        </p:nvSpPr>
        <p:spPr>
          <a:xfrm>
            <a:off x="5848271" y="6758435"/>
            <a:ext cx="659145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O faturamento empresarial dependerá da integração massiva de APIs contábeis e fiscais para computar a segregação e as alíquotas de destino em tempo real</a:t>
            </a:r>
          </a:p>
        </p:txBody>
      </p:sp>
      <p:pic>
        <p:nvPicPr>
          <p:cNvPr id="14" name="Google Shape;159;p17" descr="image.png">
            <a:extLst>
              <a:ext uri="{FF2B5EF4-FFF2-40B4-BE49-F238E27FC236}">
                <a16:creationId xmlns:a16="http://schemas.microsoft.com/office/drawing/2014/main" id="{18508FF0-0131-61A5-D29A-396080095B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271" y="5659389"/>
            <a:ext cx="390907" cy="52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66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2198</Words>
  <Application>Microsoft Office PowerPoint</Application>
  <PresentationFormat>Personalizar</PresentationFormat>
  <Paragraphs>199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Calibri</vt:lpstr>
      <vt:lpstr>Open Sans</vt:lpstr>
      <vt:lpstr>DM Sans</vt:lpstr>
      <vt:lpstr>Wingdings</vt:lpstr>
      <vt:lpstr>Merriweather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pichau</dc:creator>
  <cp:lastModifiedBy>Daniele Silvestre da Silva Franca</cp:lastModifiedBy>
  <cp:revision>58</cp:revision>
  <dcterms:created xsi:type="dcterms:W3CDTF">2006-08-16T00:00:00Z</dcterms:created>
  <dcterms:modified xsi:type="dcterms:W3CDTF">2026-06-19T13:12:34Z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0x01010030243B742AC148479F7CE00179F4DE07</vt:lpwstr>
  </property>
  <property fmtid="{D5CDD505-2E9C-101B-9397-08002B2CF9AE}" pid="3" name="MediaServiceImageTags">
    <vt:lpwstr/>
  </property>
</Properties>
</file>