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Ênfas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EC20E35-A176-4012-BC5E-935CFFF8708E}" styleName="Estilo Mé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Ênfas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3CA3DB-16AB-4245-9430-29DA1E5DB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0333FD2-B167-4A93-8963-B3D66C90E3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B02E6CC-03D2-459F-98DC-CF098140D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3029E2-0A20-4410-A6BE-E69665B61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BF4A7F0-1165-4470-81C1-F81996413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616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0445A3-4EF5-45C9-91F4-3EE76AE0A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404E32D-00D7-4317-A8F7-6657334A52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8D58ED-63A3-4EAB-B113-5108149A5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CC4E0A9-02A0-430D-B5AF-472A202E4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27AC0D-9BC5-42C5-BC2C-65A39233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454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4B7969E-7A9B-41BD-B607-E79D2277E4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95B5744-F5CA-4C24-AD13-5BC01E4049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622A6BF-0195-4543-99D0-52044E7BB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EED2457-7A20-423B-AA1D-AC5D78DDE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614EFF-4496-4613-88A5-119D16E63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1083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38FC4D-602F-4262-95A8-9049CA26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D60887D-2770-4AE8-A3B9-7752AF249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0A04F0B-D683-4258-B88A-C458E433F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806AFE4-3C7A-4FEF-AB27-34B23B865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5223AB-3F82-4AC4-BA59-4EFEA6470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751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1C0EAE-2376-42B6-9BCF-4614C3D28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F067D40-E1E9-4829-A831-268649818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D6CA5B1-7EF0-48E0-AC90-901BA63E4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5B5B03A-3D1E-4D5E-B99D-0B40E13B7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695B447-7DF0-43CC-A187-F9289DE72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3547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703423-325D-450E-B85C-B7DD5BAAE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26F9DCB-7863-44F5-AF12-AC11FCCA4C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A4E3203-8299-41DE-8DEB-D6B2AE828E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8588DB2-D1EE-4028-B9D6-5B9159919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075D82F-2C61-4126-AE6E-4D415AEAD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6F148ED-86E6-47FF-983B-431C3BB82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1090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4780F1-889D-4D2F-B51E-348106836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8B19489-7885-4CC3-A3E7-EC614F9A37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C9A61D0-31DB-4AF6-8B87-076D811C03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3CD68BE-9FB8-45E7-ACD7-82A6665EC4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2A7EC2A-0AD2-4786-A9A3-5434D163AB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7A588DE-86DF-4C26-B13B-F1B5AA570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84C32F8-9A6B-47F6-AAA5-8F0C375CD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F87A2ED-67C8-4E18-8355-FF02610A0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3347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C5C756-E1A6-4EC0-9F72-4C5D913A8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BCB2CBE-DA84-42BE-B014-B9B842663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195C89B9-A0AE-4ABA-9F9C-6C8DDF736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3ABE4A3-EF46-4A2C-A176-F1C456B22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5302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949BF98-29A1-4012-989D-4FC879148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C30CD96-6638-467F-94E5-60E07CFBA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CDF6BD6-7D69-4684-A39A-8BB4A3C21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6762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279106-F180-4115-B798-FF5D3654E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D209927-E298-4C1E-BA9B-31D1BE24EC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2F19060-A7D4-456B-9819-1C850761F9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78331A5-B5B3-472C-8E19-C571C71C9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7F6C52A-BF70-48FF-9530-64F86D481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10D580E-5247-45BD-B081-D5D08022B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5021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B9FF64-1362-4A9B-9D3C-FAEF72FC6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09C2B91-2C6C-49DF-9709-E70AB0806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2DC098B-D9CB-4550-8D29-BA69DAC63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4A2EF3E-D7B9-41BF-B0A2-DD3A7C1C3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6DBEA97-A2F6-42F2-891A-521E604F1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61244B3-0D03-4157-AF47-C5D8E255B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2717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B7E1207-7FE8-492A-ADC5-C7D4523C1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46F89B0-CC2A-4423-8027-A51F0C0E4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737E64-E220-43D2-A0CB-628C4BE10A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76391AA-F38A-4C33-9296-4C0B5ABDB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F5A462-EED3-4910-A2A9-4A7E50C26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0354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1831AC-C37E-42D8-8905-DFF9EFAAB9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NORMAS BRASILEIRAS DE CONTABILIDADE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A325412-9609-45DE-8F85-3A54390D1F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NBC PP 02, DE 21 DE OUTUBRO DE 2016</a:t>
            </a:r>
          </a:p>
        </p:txBody>
      </p:sp>
    </p:spTree>
    <p:extLst>
      <p:ext uri="{BB962C8B-B14F-4D97-AF65-F5344CB8AC3E}">
        <p14:creationId xmlns:p14="http://schemas.microsoft.com/office/powerpoint/2010/main" val="1232805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PP 02, DE 21 DE OUTUBRO DE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BR" b="1" dirty="0"/>
              <a:t>Aprovação e periodicidade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13. O candidato será aprovado se obtiver, no mínimo, 60% (sessenta por cento) dos pontos das questões objetivas e 60% (sessenta por cento) dos pontos das questões dissertativas previstos na prova.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14. A prova deve ser aplicada, pelo menos, uma vez por ano, em data e hora fixadas no edital.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b="1" dirty="0"/>
              <a:t>Certidão de aprovação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15. O CFC disponibilizará, em seu portal na internet, a Certidão de Aprovação no Exame aos candidatos aprovados, a partir da data de publicação do resultado final no Diário Oficial da União, que terá validade de um ano.</a:t>
            </a:r>
          </a:p>
        </p:txBody>
      </p:sp>
    </p:spTree>
    <p:extLst>
      <p:ext uri="{BB962C8B-B14F-4D97-AF65-F5344CB8AC3E}">
        <p14:creationId xmlns:p14="http://schemas.microsoft.com/office/powerpoint/2010/main" val="3938595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PP 02, DE 21 DE OUTUBRO DE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pt-BR" b="1" dirty="0"/>
              <a:t>Recursos</a:t>
            </a:r>
          </a:p>
          <a:p>
            <a:pPr marL="0" indent="0" algn="just">
              <a:buNone/>
            </a:pPr>
            <a:endParaRPr lang="pt-BR" b="1" dirty="0"/>
          </a:p>
          <a:p>
            <a:pPr marL="0" indent="0" algn="just">
              <a:buNone/>
            </a:pPr>
            <a:r>
              <a:rPr lang="pt-BR" dirty="0"/>
              <a:t>16. O candidato inscrito no Exame pode interpor recurso sobre o teor das provas e/ou sobre o resultado final publicado pelo CFC, sem efeito suspensivo, dentro dos prazos e instâncias definidos em edital.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b="1" dirty="0"/>
              <a:t>Impedimentos: preparação de candidatos e participação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17. O CFC e os </a:t>
            </a:r>
            <a:r>
              <a:rPr lang="pt-BR" dirty="0" err="1"/>
              <a:t>CRCs</a:t>
            </a:r>
            <a:r>
              <a:rPr lang="pt-BR" dirty="0"/>
              <a:t>, seus conselheiros efetivos e suplentes, seus funcionários, seus delegados, seus representantes, os integrantes de suas Comissões e de Grupos de Trabalho de Perícia e os integrantes da CAE não podem oferecer ou apoiar, a qualquer título, cursos preparatórios para os candidatos ao EQT para perito contábil ou deles participar, a qualquer título ou função, exceto na condição de aluno.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18. Os membros efetivos da CAE não podem se submeter ao EQT para perito contábil de que trata esta norma, no período em que estiverem nessa condição.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19. O descumprimento do disposto no item anterior caracteriza infração de natureza ética, sujeitando-se o infrator às penalidades previstas no Código de Ética Profissional do Contador.</a:t>
            </a:r>
          </a:p>
        </p:txBody>
      </p:sp>
    </p:spTree>
    <p:extLst>
      <p:ext uri="{BB962C8B-B14F-4D97-AF65-F5344CB8AC3E}">
        <p14:creationId xmlns:p14="http://schemas.microsoft.com/office/powerpoint/2010/main" val="3942841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PP 02, DE 21 DE OUTUBRO DE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pt-BR" b="1" dirty="0"/>
              <a:t>Divulgação</a:t>
            </a:r>
          </a:p>
          <a:p>
            <a:pPr marL="0" indent="0" algn="just">
              <a:buNone/>
            </a:pPr>
            <a:endParaRPr lang="pt-BR" b="1" dirty="0"/>
          </a:p>
          <a:p>
            <a:pPr marL="0" indent="0" algn="just">
              <a:buNone/>
            </a:pPr>
            <a:r>
              <a:rPr lang="pt-BR" dirty="0"/>
              <a:t>20. O CFC desenvolverá campanha no sentido de esclarecer e divulgar o EQT para perito contábil, com a colaboração dos </a:t>
            </a:r>
            <a:r>
              <a:rPr lang="pt-BR" dirty="0" err="1"/>
              <a:t>CRCs</a:t>
            </a:r>
            <a:r>
              <a:rPr lang="pt-BR" dirty="0"/>
              <a:t> nas suas jurisdições.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b="1" dirty="0"/>
              <a:t>Banco de questões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21. A CAE pode solicitar, por intermédio da Vice-Presidência de Desenvolvimento Profissional, a entidades de renomado conhecimento técnico, sugestões de questões para a composição do banco de questões a ser utilizado para a elaboração das provas para o EQT para perito contábil. 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b="1" dirty="0"/>
              <a:t>Disposições finais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22. O CFC adotará as providências necessárias ao atendimento do disposto na presente norma, competindo ao seu Plenário interpretá-la quando se fizer necessário.</a:t>
            </a:r>
          </a:p>
        </p:txBody>
      </p:sp>
    </p:spTree>
    <p:extLst>
      <p:ext uri="{BB962C8B-B14F-4D97-AF65-F5344CB8AC3E}">
        <p14:creationId xmlns:p14="http://schemas.microsoft.com/office/powerpoint/2010/main" val="4182489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PP 02, DE 21 DE OUTUBRO DE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pt-BR" b="1" dirty="0"/>
              <a:t>Vigência</a:t>
            </a:r>
          </a:p>
          <a:p>
            <a:pPr marL="0" indent="0" algn="just">
              <a:buNone/>
            </a:pPr>
            <a:endParaRPr lang="pt-BR" b="1" dirty="0"/>
          </a:p>
          <a:p>
            <a:pPr marL="0" indent="0" algn="just">
              <a:buNone/>
            </a:pPr>
            <a:r>
              <a:rPr lang="pt-BR" b="1" dirty="0"/>
              <a:t>	</a:t>
            </a:r>
            <a:r>
              <a:rPr lang="pt-BR" dirty="0"/>
              <a:t>Esta norma entra em vigor na data de sua publicação, produzindo efeitos a partir de 1º de janeiro de 2017.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r">
              <a:buNone/>
            </a:pPr>
            <a:r>
              <a:rPr lang="pt-BR" dirty="0"/>
              <a:t>Brasília, 21 de outubro de 2016.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Contador José </a:t>
            </a:r>
            <a:r>
              <a:rPr lang="pt-BR" dirty="0" err="1"/>
              <a:t>Martonio</a:t>
            </a:r>
            <a:r>
              <a:rPr lang="pt-BR" dirty="0"/>
              <a:t> Alves Coelho</a:t>
            </a:r>
          </a:p>
          <a:p>
            <a:pPr marL="0" indent="0" algn="ctr">
              <a:buNone/>
            </a:pPr>
            <a:r>
              <a:rPr lang="pt-BR" dirty="0"/>
              <a:t>Presidente</a:t>
            </a:r>
          </a:p>
        </p:txBody>
      </p:sp>
    </p:spTree>
    <p:extLst>
      <p:ext uri="{BB962C8B-B14F-4D97-AF65-F5344CB8AC3E}">
        <p14:creationId xmlns:p14="http://schemas.microsoft.com/office/powerpoint/2010/main" val="992407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PP 02, DE 21 DE OUTUBRO DE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 algn="r">
              <a:buNone/>
            </a:pPr>
            <a:r>
              <a:rPr lang="pt-BR" dirty="0"/>
              <a:t>Aprova a NBC PP 02 que dispõe sobre o exame</a:t>
            </a:r>
            <a:br>
              <a:rPr lang="pt-BR" dirty="0"/>
            </a:br>
            <a:r>
              <a:rPr lang="pt-BR" dirty="0"/>
              <a:t>de qualificação técnica para perito contábil.</a:t>
            </a:r>
          </a:p>
          <a:p>
            <a:pPr marL="0" indent="0" algn="just">
              <a:buNone/>
            </a:pPr>
            <a:r>
              <a:rPr lang="pt-BR" dirty="0"/>
              <a:t>O CONSELHO FEDERAL DE CONTABILIDADE, no exercício de suas atribuições legais e regimentais e com fundamento no disposto na alínea “f” do Art. 6º do Decreto-Lei n.º 9.295/1946, alterado pela Lei n.º 12.249/2010, faz saber que foi aprovada em seu Plenário a seguinte Norma Brasileira de Contabilidade (NBC):</a:t>
            </a:r>
          </a:p>
        </p:txBody>
      </p:sp>
    </p:spTree>
    <p:extLst>
      <p:ext uri="{BB962C8B-B14F-4D97-AF65-F5344CB8AC3E}">
        <p14:creationId xmlns:p14="http://schemas.microsoft.com/office/powerpoint/2010/main" val="1592575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5340605" cy="1146176"/>
          </a:xfrm>
        </p:spPr>
        <p:txBody>
          <a:bodyPr>
            <a:normAutofit/>
          </a:bodyPr>
          <a:lstStyle/>
          <a:p>
            <a:r>
              <a:rPr lang="pt-BR" sz="3700"/>
              <a:t>NBC PP 02, DE 21 DE OUTUBRO DE 2016</a:t>
            </a:r>
          </a:p>
        </p:txBody>
      </p:sp>
      <p:sp>
        <p:nvSpPr>
          <p:cNvPr id="19" name="Freeform: Shape 8">
            <a:extLst>
              <a:ext uri="{FF2B5EF4-FFF2-40B4-BE49-F238E27FC236}">
                <a16:creationId xmlns:a16="http://schemas.microsoft.com/office/drawing/2014/main" id="{05C7EBC3-4672-4DAB-81C2-58661FAFAE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78805" y="-2"/>
            <a:ext cx="6013194" cy="1511304"/>
          </a:xfrm>
          <a:custGeom>
            <a:avLst/>
            <a:gdLst>
              <a:gd name="connsiteX0" fmla="*/ 4545473 w 6013194"/>
              <a:gd name="connsiteY0" fmla="*/ 0 h 1511304"/>
              <a:gd name="connsiteX1" fmla="*/ 6013194 w 6013194"/>
              <a:gd name="connsiteY1" fmla="*/ 0 h 1511304"/>
              <a:gd name="connsiteX2" fmla="*/ 6013194 w 6013194"/>
              <a:gd name="connsiteY2" fmla="*/ 1508760 h 1511304"/>
              <a:gd name="connsiteX3" fmla="*/ 4545474 w 6013194"/>
              <a:gd name="connsiteY3" fmla="*/ 1508760 h 1511304"/>
              <a:gd name="connsiteX4" fmla="*/ 4545474 w 6013194"/>
              <a:gd name="connsiteY4" fmla="*/ 1511304 h 1511304"/>
              <a:gd name="connsiteX5" fmla="*/ 0 w 6013194"/>
              <a:gd name="connsiteY5" fmla="*/ 1511304 h 1511304"/>
              <a:gd name="connsiteX6" fmla="*/ 697617 w 6013194"/>
              <a:gd name="connsiteY6" fmla="*/ 3 h 1511304"/>
              <a:gd name="connsiteX7" fmla="*/ 4545473 w 6013194"/>
              <a:gd name="connsiteY7" fmla="*/ 3 h 151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13194" h="1511304">
                <a:moveTo>
                  <a:pt x="4545473" y="0"/>
                </a:moveTo>
                <a:lnTo>
                  <a:pt x="6013194" y="0"/>
                </a:lnTo>
                <a:lnTo>
                  <a:pt x="6013194" y="1508760"/>
                </a:lnTo>
                <a:lnTo>
                  <a:pt x="4545474" y="1508760"/>
                </a:lnTo>
                <a:lnTo>
                  <a:pt x="4545474" y="1511304"/>
                </a:lnTo>
                <a:lnTo>
                  <a:pt x="0" y="1511304"/>
                </a:lnTo>
                <a:lnTo>
                  <a:pt x="697617" y="3"/>
                </a:lnTo>
                <a:lnTo>
                  <a:pt x="4545473" y="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: Shape 10">
            <a:extLst>
              <a:ext uri="{FF2B5EF4-FFF2-40B4-BE49-F238E27FC236}">
                <a16:creationId xmlns:a16="http://schemas.microsoft.com/office/drawing/2014/main" id="{40BF962F-4C6F-461E-86F2-C43F56CC9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0797" y="1690688"/>
            <a:ext cx="8711202" cy="5167312"/>
          </a:xfrm>
          <a:custGeom>
            <a:avLst/>
            <a:gdLst>
              <a:gd name="connsiteX0" fmla="*/ 0 w 8711202"/>
              <a:gd name="connsiteY0" fmla="*/ 0 h 5167312"/>
              <a:gd name="connsiteX1" fmla="*/ 7243482 w 8711202"/>
              <a:gd name="connsiteY1" fmla="*/ 0 h 5167312"/>
              <a:gd name="connsiteX2" fmla="*/ 8711202 w 8711202"/>
              <a:gd name="connsiteY2" fmla="*/ 0 h 5167312"/>
              <a:gd name="connsiteX3" fmla="*/ 8711202 w 8711202"/>
              <a:gd name="connsiteY3" fmla="*/ 5167312 h 5167312"/>
              <a:gd name="connsiteX4" fmla="*/ 7243482 w 8711202"/>
              <a:gd name="connsiteY4" fmla="*/ 5167312 h 5167312"/>
              <a:gd name="connsiteX5" fmla="*/ 221324 w 8711202"/>
              <a:gd name="connsiteY5" fmla="*/ 5167312 h 5167312"/>
              <a:gd name="connsiteX6" fmla="*/ 2615203 w 8711202"/>
              <a:gd name="connsiteY6" fmla="*/ 952 h 5167312"/>
              <a:gd name="connsiteX7" fmla="*/ 0 w 8711202"/>
              <a:gd name="connsiteY7" fmla="*/ 952 h 51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11202" h="5167312">
                <a:moveTo>
                  <a:pt x="0" y="0"/>
                </a:moveTo>
                <a:lnTo>
                  <a:pt x="7243482" y="0"/>
                </a:lnTo>
                <a:lnTo>
                  <a:pt x="8711202" y="0"/>
                </a:lnTo>
                <a:lnTo>
                  <a:pt x="8711202" y="5167312"/>
                </a:lnTo>
                <a:lnTo>
                  <a:pt x="7243482" y="5167312"/>
                </a:lnTo>
                <a:lnTo>
                  <a:pt x="221324" y="5167312"/>
                </a:lnTo>
                <a:lnTo>
                  <a:pt x="2615203" y="952"/>
                </a:lnTo>
                <a:lnTo>
                  <a:pt x="0" y="952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12">
            <a:extLst>
              <a:ext uri="{FF2B5EF4-FFF2-40B4-BE49-F238E27FC236}">
                <a16:creationId xmlns:a16="http://schemas.microsoft.com/office/drawing/2014/main" id="{2E94A4F7-38E4-45EA-8E2E-CE1B5766B4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5931454" cy="5166360"/>
          </a:xfrm>
          <a:custGeom>
            <a:avLst/>
            <a:gdLst>
              <a:gd name="connsiteX0" fmla="*/ 0 w 5931454"/>
              <a:gd name="connsiteY0" fmla="*/ 0 h 5166360"/>
              <a:gd name="connsiteX1" fmla="*/ 5931454 w 5931454"/>
              <a:gd name="connsiteY1" fmla="*/ 0 h 5166360"/>
              <a:gd name="connsiteX2" fmla="*/ 3537575 w 5931454"/>
              <a:gd name="connsiteY2" fmla="*/ 5166360 h 5166360"/>
              <a:gd name="connsiteX3" fmla="*/ 0 w 5931454"/>
              <a:gd name="connsiteY3" fmla="*/ 516636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1454" h="5166360">
                <a:moveTo>
                  <a:pt x="0" y="0"/>
                </a:moveTo>
                <a:lnTo>
                  <a:pt x="5931454" y="0"/>
                </a:lnTo>
                <a:lnTo>
                  <a:pt x="3537575" y="5166360"/>
                </a:lnTo>
                <a:lnTo>
                  <a:pt x="0" y="516636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3288"/>
            <a:ext cx="3603171" cy="3639684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pt-BR" sz="2000">
                <a:solidFill>
                  <a:srgbClr val="FFFFFF"/>
                </a:solidFill>
              </a:rPr>
              <a:t>NBC PP 02 – EXAME DE QUALIFICAÇÃO TÉCNICA PARA PERITO CONTÁBIL</a:t>
            </a:r>
          </a:p>
          <a:p>
            <a:pPr marL="0" indent="0">
              <a:buNone/>
            </a:pPr>
            <a:endParaRPr lang="pt-BR" sz="2000">
              <a:solidFill>
                <a:srgbClr val="FFFFFF"/>
              </a:solidFill>
            </a:endParaRP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D04F9AD9-80C9-4E8A-B682-43194E251B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912878"/>
              </p:ext>
            </p:extLst>
          </p:nvPr>
        </p:nvGraphicFramePr>
        <p:xfrm>
          <a:off x="6183657" y="2173287"/>
          <a:ext cx="5169573" cy="40036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80126">
                  <a:extLst>
                    <a:ext uri="{9D8B030D-6E8A-4147-A177-3AD203B41FA5}">
                      <a16:colId xmlns:a16="http://schemas.microsoft.com/office/drawing/2014/main" val="1830501992"/>
                    </a:ext>
                  </a:extLst>
                </a:gridCol>
                <a:gridCol w="989447">
                  <a:extLst>
                    <a:ext uri="{9D8B030D-6E8A-4147-A177-3AD203B41FA5}">
                      <a16:colId xmlns:a16="http://schemas.microsoft.com/office/drawing/2014/main" val="2707649781"/>
                    </a:ext>
                  </a:extLst>
                </a:gridCol>
              </a:tblGrid>
              <a:tr h="2894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Sumário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Item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2843467160"/>
                  </a:ext>
                </a:extLst>
              </a:tr>
              <a:tr h="2894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Conceituação e objetivos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1 – 3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648218532"/>
                  </a:ext>
                </a:extLst>
              </a:tr>
              <a:tr h="2894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Administração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4 – 7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2655292534"/>
                  </a:ext>
                </a:extLst>
              </a:tr>
              <a:tr h="2894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Estrutura, controle e aplicação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8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2765905055"/>
                  </a:ext>
                </a:extLst>
              </a:tr>
              <a:tr h="2894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Forma e conteúdo das provas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9 – 12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568507189"/>
                  </a:ext>
                </a:extLst>
              </a:tr>
              <a:tr h="289423">
                <a:tc>
                  <a:txBody>
                    <a:bodyPr/>
                    <a:lstStyle/>
                    <a:p>
                      <a:r>
                        <a:rPr lang="pt-BR" sz="1600">
                          <a:effectLst/>
                        </a:rPr>
                        <a:t>Aprovação e periodicidade </a:t>
                      </a:r>
                      <a:endParaRPr lang="pt-BR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13 – 14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51323615"/>
                  </a:ext>
                </a:extLst>
              </a:tr>
              <a:tr h="2894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Certidão de aprovação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15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3454400691"/>
                  </a:ext>
                </a:extLst>
              </a:tr>
              <a:tr h="2894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Recursos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16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811842986"/>
                  </a:ext>
                </a:extLst>
              </a:tr>
              <a:tr h="530608">
                <a:tc>
                  <a:txBody>
                    <a:bodyPr/>
                    <a:lstStyle/>
                    <a:p>
                      <a:r>
                        <a:rPr lang="pt-BR" sz="1600">
                          <a:effectLst/>
                        </a:rPr>
                        <a:t>Impedimentos: preparação de candidatos e participação</a:t>
                      </a:r>
                      <a:endParaRPr lang="pt-BR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17 – 19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669218070"/>
                  </a:ext>
                </a:extLst>
              </a:tr>
              <a:tr h="2894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Divulgação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20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312807559"/>
                  </a:ext>
                </a:extLst>
              </a:tr>
              <a:tr h="2894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Banco de questões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21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2821472799"/>
                  </a:ext>
                </a:extLst>
              </a:tr>
              <a:tr h="2894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Disposições finais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22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2093236767"/>
                  </a:ext>
                </a:extLst>
              </a:tr>
              <a:tr h="2894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Vigência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600">
                          <a:effectLst/>
                        </a:rPr>
                        <a:t> </a:t>
                      </a:r>
                      <a:endParaRPr lang="pt-B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0444" marR="90444" marT="0" marB="0"/>
                </a:tc>
                <a:extLst>
                  <a:ext uri="{0D108BD9-81ED-4DB2-BD59-A6C34878D82A}">
                    <a16:rowId xmlns:a16="http://schemas.microsoft.com/office/drawing/2014/main" val="4053816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5308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PP 02, DE 21 DE OUTUBRO DE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pt-BR" b="1" dirty="0"/>
              <a:t>Conceituação e objetivos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1. O Exame de Qualificação Técnica (EQT) para perito contábil tem por objetivo aferir o nível de conhecimento e a competência técnico-profissional necessários ao contador que pretende atuar na atividade de perícia contábil.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2. O EQT para perito contábil será implementado pela aplicação de prova escrita, conforme definido nesta norma.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3. A aprovação na prova de Qualificação Técnica para perito contábil assegura ao contador o registro no Cadastro Nacional de Peritos Contábeis (CNPC) do Conselho Federal de Contabilidade (CFC).</a:t>
            </a:r>
          </a:p>
        </p:txBody>
      </p:sp>
    </p:spTree>
    <p:extLst>
      <p:ext uri="{BB962C8B-B14F-4D97-AF65-F5344CB8AC3E}">
        <p14:creationId xmlns:p14="http://schemas.microsoft.com/office/powerpoint/2010/main" val="542852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PP 02, DE 21 DE OUTUBRO DE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pt-BR" b="1" dirty="0"/>
              <a:t>Administração</a:t>
            </a:r>
          </a:p>
          <a:p>
            <a:pPr marL="0" indent="0" algn="just">
              <a:buNone/>
            </a:pPr>
            <a:endParaRPr lang="pt-BR" b="1" dirty="0"/>
          </a:p>
          <a:p>
            <a:pPr marL="0" indent="0" algn="just">
              <a:buNone/>
            </a:pPr>
            <a:r>
              <a:rPr lang="pt-BR" dirty="0"/>
              <a:t>4. O EQT para perito contábil é administrado pela Comissão Administradora de Exame (CAE) formada por membros que sejam contadores, com experiência em Perícia Contábil, indicados pelo CFC.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5. Os membros da CAE, entre eles o coordenador, são nomeados pelo presidente do CFC, pelo período de 2 (dois) anos, podendo ser reconduzidos.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6. A CAE deve se reunir, no mínimo, duas vezes ao ano, em data, hora e local definidos pelo seu coordenador, sujeita à autorização do presidente do CFC.</a:t>
            </a:r>
          </a:p>
        </p:txBody>
      </p:sp>
    </p:spTree>
    <p:extLst>
      <p:ext uri="{BB962C8B-B14F-4D97-AF65-F5344CB8AC3E}">
        <p14:creationId xmlns:p14="http://schemas.microsoft.com/office/powerpoint/2010/main" val="4000549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PP 02, DE 21 DE OUTUBRO DE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pt-BR" b="1" dirty="0"/>
              <a:t>Administração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7. São atribuições da CAE:</a:t>
            </a:r>
          </a:p>
          <a:p>
            <a:pPr marL="457200" lvl="1" indent="0" algn="just">
              <a:buNone/>
            </a:pPr>
            <a:r>
              <a:rPr lang="pt-BR" dirty="0"/>
              <a:t>(a)	estabelecer as condições, o formato e o conteúdo do EQT que será realizado;</a:t>
            </a:r>
          </a:p>
          <a:p>
            <a:pPr marL="457200" lvl="1" indent="0" algn="just">
              <a:buNone/>
            </a:pPr>
            <a:r>
              <a:rPr lang="pt-BR" dirty="0"/>
              <a:t>(b)	dirimir dúvidas a respeito do EQT para perito contábil e resolver situações não previstas nesta norma, submetendo-as à Vice-Presidência de Desenvolvimento Profissional;</a:t>
            </a:r>
          </a:p>
          <a:p>
            <a:pPr marL="457200" lvl="1" indent="0" algn="just">
              <a:buNone/>
            </a:pPr>
            <a:r>
              <a:rPr lang="pt-BR" dirty="0"/>
              <a:t>(c)	zelar pela confidencialidade do Exame, pelos seus resultados e por outras informações relacionadas;</a:t>
            </a:r>
          </a:p>
          <a:p>
            <a:pPr marL="457200" lvl="1" indent="0" algn="just">
              <a:buNone/>
            </a:pPr>
            <a:r>
              <a:rPr lang="pt-BR" dirty="0"/>
              <a:t>(d)	emitir relatório após a conclusão de cada Exame, a ser encaminhado para a Vice-Presidência de Desenvolvimento Profissional, contendo, no mínimo: relação dos inscritos, relação dos aprovados e notas obtidas por cada participante; e</a:t>
            </a:r>
          </a:p>
          <a:p>
            <a:pPr marL="457200" lvl="1" indent="0" algn="just">
              <a:buNone/>
            </a:pPr>
            <a:r>
              <a:rPr lang="pt-BR" dirty="0"/>
              <a:t>(e)	decidir, em primeira instância administrativa, sobre os recursos apresentados pelos candidatos ao EQT.</a:t>
            </a:r>
          </a:p>
        </p:txBody>
      </p:sp>
    </p:spTree>
    <p:extLst>
      <p:ext uri="{BB962C8B-B14F-4D97-AF65-F5344CB8AC3E}">
        <p14:creationId xmlns:p14="http://schemas.microsoft.com/office/powerpoint/2010/main" val="2261824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PP 02, DE 21 DE OUTUBRO DE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pt-BR" b="1" dirty="0"/>
              <a:t>Estrutura, controle e aplicação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8. Cabe à Vice-Presidência de Desenvolvimento Profissional, em conjunto com a CAE:</a:t>
            </a:r>
          </a:p>
          <a:p>
            <a:pPr marL="457200" lvl="1" indent="0" algn="just">
              <a:buNone/>
            </a:pPr>
            <a:r>
              <a:rPr lang="pt-BR" dirty="0"/>
              <a:t>(a) elaborar o edital, administrar e coordenar a aplicação do Exame (EQT) em todas as suas etapas;</a:t>
            </a:r>
          </a:p>
          <a:p>
            <a:pPr marL="457200" lvl="1" indent="0" algn="just">
              <a:buNone/>
            </a:pPr>
            <a:r>
              <a:rPr lang="pt-BR" dirty="0"/>
              <a:t>(b) emitir e publicar, no Diário Oficial da União, relatório contendo o nome e o registro no CRC dos candidatos aprovados no EQT para perito contábil, até 75 (setenta e cinco) dias após a sua realização; e</a:t>
            </a:r>
          </a:p>
          <a:p>
            <a:pPr marL="457200" lvl="1" indent="0" algn="just">
              <a:buNone/>
            </a:pPr>
            <a:r>
              <a:rPr lang="pt-BR" dirty="0"/>
              <a:t>(c) encaminhar ao plenário os assuntos que dependam da sua deliberação e/ou aprovação.</a:t>
            </a:r>
          </a:p>
        </p:txBody>
      </p:sp>
    </p:spTree>
    <p:extLst>
      <p:ext uri="{BB962C8B-B14F-4D97-AF65-F5344CB8AC3E}">
        <p14:creationId xmlns:p14="http://schemas.microsoft.com/office/powerpoint/2010/main" val="4021424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PP 02, DE 21 DE OUTUBRO DE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b="1" dirty="0"/>
              <a:t>Forma e conteúdo das provas</a:t>
            </a:r>
          </a:p>
          <a:p>
            <a:pPr marL="0" indent="0" algn="just">
              <a:buNone/>
            </a:pPr>
            <a:endParaRPr lang="pt-BR" b="1" dirty="0"/>
          </a:p>
          <a:p>
            <a:pPr marL="0" indent="0" algn="just">
              <a:buNone/>
            </a:pPr>
            <a:r>
              <a:rPr lang="pt-BR" dirty="0"/>
              <a:t>9. A prova será escrita, contemplando questões para respostas objetivas e questões para respostas dissertativas.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10. A prova será aplicada nas Unidades da Federação em que existirem inscritos, em locais a serem divulgados pelo CFC e pelos Conselhos Regionais de Contabilidade (</a:t>
            </a:r>
            <a:r>
              <a:rPr lang="pt-BR" dirty="0" err="1"/>
              <a:t>CRCs</a:t>
            </a:r>
            <a:r>
              <a:rPr lang="pt-BR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4821589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PP 02, DE 21 DE OUTUBRO DE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BR" b="1" dirty="0"/>
              <a:t>Forma e conteúdo das provas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11. Na prova de Qualificação Técnica Geral para perito contábil, são exigidos conhecimentos do contador nas seguintes áreas:</a:t>
            </a:r>
          </a:p>
          <a:p>
            <a:pPr marL="457200" lvl="1" indent="0" algn="just">
              <a:buNone/>
            </a:pPr>
            <a:r>
              <a:rPr lang="pt-BR" dirty="0"/>
              <a:t>(a)	Legislação Profissional;</a:t>
            </a:r>
          </a:p>
          <a:p>
            <a:pPr marL="457200" lvl="1" indent="0" algn="just">
              <a:buNone/>
            </a:pPr>
            <a:r>
              <a:rPr lang="pt-BR" dirty="0"/>
              <a:t>(b)	Ética Profissional;</a:t>
            </a:r>
          </a:p>
          <a:p>
            <a:pPr marL="457200" lvl="1" indent="0" algn="just">
              <a:buNone/>
            </a:pPr>
            <a:r>
              <a:rPr lang="pt-BR" dirty="0"/>
              <a:t>(c)	Normas Brasileiras de Contabilidade, Técnicas e Profissionais, editadas pelo Conselho Federal de Contabilidade, inerentes à perícia;</a:t>
            </a:r>
          </a:p>
          <a:p>
            <a:pPr marL="457200" lvl="1" indent="0" algn="just">
              <a:buNone/>
            </a:pPr>
            <a:r>
              <a:rPr lang="pt-BR" dirty="0"/>
              <a:t>(d)	Legislação Processual Civil aplicada à perícia; e</a:t>
            </a:r>
          </a:p>
          <a:p>
            <a:pPr marL="457200" lvl="1" indent="0" algn="just">
              <a:buNone/>
            </a:pPr>
            <a:r>
              <a:rPr lang="pt-BR" dirty="0"/>
              <a:t>(e)	Língua Portuguesa e Redação;</a:t>
            </a:r>
          </a:p>
          <a:p>
            <a:pPr marL="914400" lvl="1" indent="-457200" algn="just">
              <a:buAutoNum type="alphaLcParenBoth" startAt="6"/>
            </a:pPr>
            <a:r>
              <a:rPr lang="pt-BR" dirty="0"/>
              <a:t>Direito Constitucional, Civil e Processual Civil afetos à legislação profissional, à prova pericial e ao perito.</a:t>
            </a:r>
          </a:p>
          <a:p>
            <a:pPr marL="914400" lvl="1" indent="-457200" algn="just">
              <a:buAutoNum type="alphaLcParenBoth" startAt="6"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12. O CFC, por intermédio da Vice-Presidência de Desenvolvimento Profissional, deve providenciar a divulgação em seu portal na internet dos conteúdos programáticos que serão exigidos na prova, com a antecedência mínima de 60 (sessenta) dias em relação à data da aplicação da prova.</a:t>
            </a:r>
          </a:p>
        </p:txBody>
      </p:sp>
    </p:spTree>
    <p:extLst>
      <p:ext uri="{BB962C8B-B14F-4D97-AF65-F5344CB8AC3E}">
        <p14:creationId xmlns:p14="http://schemas.microsoft.com/office/powerpoint/2010/main" val="35398275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1370</Words>
  <Application>Microsoft Office PowerPoint</Application>
  <PresentationFormat>Widescreen</PresentationFormat>
  <Paragraphs>127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Tema do Office</vt:lpstr>
      <vt:lpstr>NORMAS BRASILEIRAS DE CONTABILIDADE</vt:lpstr>
      <vt:lpstr>NBC PP 02, DE 21 DE OUTUBRO DE 2016</vt:lpstr>
      <vt:lpstr>NBC PP 02, DE 21 DE OUTUBRO DE 2016</vt:lpstr>
      <vt:lpstr>NBC PP 02, DE 21 DE OUTUBRO DE 2016</vt:lpstr>
      <vt:lpstr>NBC PP 02, DE 21 DE OUTUBRO DE 2016</vt:lpstr>
      <vt:lpstr>NBC PP 02, DE 21 DE OUTUBRO DE 2016</vt:lpstr>
      <vt:lpstr>NBC PP 02, DE 21 DE OUTUBRO DE 2016</vt:lpstr>
      <vt:lpstr>NBC PP 02, DE 21 DE OUTUBRO DE 2016</vt:lpstr>
      <vt:lpstr>NBC PP 02, DE 21 DE OUTUBRO DE 2016</vt:lpstr>
      <vt:lpstr>NBC PP 02, DE 21 DE OUTUBRO DE 2016</vt:lpstr>
      <vt:lpstr>NBC PP 02, DE 21 DE OUTUBRO DE 2016</vt:lpstr>
      <vt:lpstr>NBC PP 02, DE 21 DE OUTUBRO DE 2016</vt:lpstr>
      <vt:lpstr>NBC PP 02, DE 21 DE OUTUBRO DE 2016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LEI Nº 13.105, DE 16-03-2015</dc:title>
  <dc:creator>Pedro Coelho | Marpe Contabilidade</dc:creator>
  <cp:lastModifiedBy>Pedro Coelho | Marpe Contabilidade</cp:lastModifiedBy>
  <cp:revision>7</cp:revision>
  <dcterms:created xsi:type="dcterms:W3CDTF">2021-08-28T12:19:51Z</dcterms:created>
  <dcterms:modified xsi:type="dcterms:W3CDTF">2021-08-28T14:19:35Z</dcterms:modified>
</cp:coreProperties>
</file>