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Estilo Mé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3CA3DB-16AB-4245-9430-29DA1E5DB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333FD2-B167-4A93-8963-B3D66C90E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B02E6CC-03D2-459F-98DC-CF098140D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3029E2-0A20-4410-A6BE-E69665B61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F4A7F0-1165-4470-81C1-F81996413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616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0445A3-4EF5-45C9-91F4-3EE76AE0A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404E32D-00D7-4317-A8F7-6657334A52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8D58ED-63A3-4EAB-B113-5108149A5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C4E0A9-02A0-430D-B5AF-472A202E4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27AC0D-9BC5-42C5-BC2C-65A39233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454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B7969E-7A9B-41BD-B607-E79D2277E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95B5744-F5CA-4C24-AD13-5BC01E404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22A6BF-0195-4543-99D0-52044E7BB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ED2457-7A20-423B-AA1D-AC5D78DDE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614EFF-4496-4613-88A5-119D16E63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083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8FC4D-602F-4262-95A8-9049CA26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D60887D-2770-4AE8-A3B9-7752AF249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A04F0B-D683-4258-B88A-C458E433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06AFE4-3C7A-4FEF-AB27-34B23B865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5223AB-3F82-4AC4-BA59-4EFEA6470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751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C0EAE-2376-42B6-9BCF-4614C3D28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067D40-E1E9-4829-A831-268649818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D6CA5B1-7EF0-48E0-AC90-901BA63E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5B5B03A-3D1E-4D5E-B99D-0B40E13B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695B447-7DF0-43CC-A187-F9289DE72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354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703423-325D-450E-B85C-B7DD5BAAE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6F9DCB-7863-44F5-AF12-AC11FCCA4C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A4E3203-8299-41DE-8DEB-D6B2AE828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8588DB2-D1EE-4028-B9D6-5B915991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075D82F-2C61-4126-AE6E-4D415AEAD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6F148ED-86E6-47FF-983B-431C3BB82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109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4780F1-889D-4D2F-B51E-348106836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8B19489-7885-4CC3-A3E7-EC614F9A3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9A61D0-31DB-4AF6-8B87-076D811C03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3CD68BE-9FB8-45E7-ACD7-82A6665EC4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2A7EC2A-0AD2-4786-A9A3-5434D163AB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7A588DE-86DF-4C26-B13B-F1B5AA570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84C32F8-9A6B-47F6-AAA5-8F0C375CD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F87A2ED-67C8-4E18-8355-FF02610A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334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C5C756-E1A6-4EC0-9F72-4C5D913A8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BCB2CBE-DA84-42BE-B014-B9B842663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95C89B9-A0AE-4ABA-9F9C-6C8DDF736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3ABE4A3-EF46-4A2C-A176-F1C456B22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530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949BF98-29A1-4012-989D-4FC879148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C30CD96-6638-467F-94E5-60E07CFBA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CDF6BD6-7D69-4684-A39A-8BB4A3C21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6762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279106-F180-4115-B798-FF5D3654E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209927-E298-4C1E-BA9B-31D1BE24E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2F19060-A7D4-456B-9819-1C850761F9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8331A5-B5B3-472C-8E19-C571C71C9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7F6C52A-BF70-48FF-9530-64F86D48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0D580E-5247-45BD-B081-D5D08022B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502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B9FF64-1362-4A9B-9D3C-FAEF72FC6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09C2B91-2C6C-49DF-9709-E70AB0806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2DC098B-D9CB-4550-8D29-BA69DAC63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A2EF3E-D7B9-41BF-B0A2-DD3A7C1C3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6DBEA97-A2F6-42F2-891A-521E604F1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61244B3-0D03-4157-AF47-C5D8E255B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2717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7E1207-7FE8-492A-ADC5-C7D4523C1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46F89B0-CC2A-4423-8027-A51F0C0E4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737E64-E220-43D2-A0CB-628C4BE10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59F7F-BE20-434B-A22B-BA04B68DCE10}" type="datetimeFigureOut">
              <a:rPr lang="pt-BR" smtClean="0"/>
              <a:t>28/08/2021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6391AA-F38A-4C33-9296-4C0B5ABDB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F5A462-EED3-4910-A2A9-4A7E50C26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F7EC4-8344-4A5B-A997-0F6F6EEB7D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035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1831AC-C37E-42D8-8905-DFF9EFAAB9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NORMAS BRASILEIRAS DE CONTABILIDADE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A325412-9609-45DE-8F85-3A54390D1F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/>
              <a:t>NBC TP 01 (R1), DE 19 DE MARÇO DE 2020</a:t>
            </a:r>
          </a:p>
        </p:txBody>
      </p:sp>
    </p:spTree>
    <p:extLst>
      <p:ext uri="{BB962C8B-B14F-4D97-AF65-F5344CB8AC3E}">
        <p14:creationId xmlns:p14="http://schemas.microsoft.com/office/powerpoint/2010/main" val="1232805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t-BR" b="1" dirty="0"/>
              <a:t>Estrutura do termo de diligência</a:t>
            </a:r>
          </a:p>
          <a:p>
            <a:pPr marL="0" indent="0" algn="just">
              <a:buNone/>
            </a:pPr>
            <a:r>
              <a:rPr lang="pt-BR" dirty="0"/>
              <a:t>20. O termo deve conter os seguintes itens:</a:t>
            </a:r>
          </a:p>
          <a:p>
            <a:pPr marL="457200" lvl="1" indent="0" algn="just">
              <a:buNone/>
            </a:pPr>
            <a:r>
              <a:rPr lang="pt-BR" dirty="0"/>
              <a:t>(a) identificação do diligenciado;</a:t>
            </a:r>
          </a:p>
          <a:p>
            <a:pPr marL="457200" lvl="1" indent="0" algn="just">
              <a:buNone/>
            </a:pPr>
            <a:r>
              <a:rPr lang="pt-BR" dirty="0"/>
              <a:t>(b) identificação das partes ou dos interessados e, em se tratando de perícia judicial ou arbitral, o número do processo ou procedimento, o tipo e o juízo em que tramita;</a:t>
            </a:r>
          </a:p>
          <a:p>
            <a:pPr marL="457200" lvl="1" indent="0" algn="just">
              <a:buNone/>
            </a:pPr>
            <a:r>
              <a:rPr lang="pt-BR" dirty="0"/>
              <a:t>(c) identificação profissional do perito;</a:t>
            </a:r>
          </a:p>
          <a:p>
            <a:pPr marL="457200" lvl="1" indent="0" algn="just">
              <a:buNone/>
            </a:pPr>
            <a:r>
              <a:rPr lang="pt-BR" dirty="0"/>
              <a:t>(d) indicação de que está sendo elaborado nos termos desta Norma;</a:t>
            </a:r>
          </a:p>
          <a:p>
            <a:pPr marL="457200" lvl="1" indent="0" algn="just">
              <a:buNone/>
            </a:pPr>
            <a:r>
              <a:rPr lang="pt-BR" dirty="0"/>
              <a:t>(e) indicação detalhada dos documentos, coisas, dados e informações, consignando as datas e/ou períodos abrangidos, podendo identificar o quesito a que se refere;</a:t>
            </a:r>
          </a:p>
          <a:p>
            <a:pPr marL="457200" lvl="1" indent="0" algn="just">
              <a:buNone/>
            </a:pPr>
            <a:r>
              <a:rPr lang="pt-BR" dirty="0"/>
              <a:t>(f) indicação do prazo e do local para a exibição dos elementos indicados na alínea anterior;</a:t>
            </a:r>
          </a:p>
          <a:p>
            <a:pPr marL="457200" lvl="1" indent="0" algn="just">
              <a:buNone/>
            </a:pPr>
            <a:r>
              <a:rPr lang="pt-BR" dirty="0"/>
              <a:t>(g) local, data e assinatura.</a:t>
            </a:r>
          </a:p>
        </p:txBody>
      </p:sp>
    </p:spTree>
    <p:extLst>
      <p:ext uri="{BB962C8B-B14F-4D97-AF65-F5344CB8AC3E}">
        <p14:creationId xmlns:p14="http://schemas.microsoft.com/office/powerpoint/2010/main" val="2264005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Atas</a:t>
            </a:r>
          </a:p>
          <a:p>
            <a:pPr marL="0" indent="0" algn="just">
              <a:buNone/>
            </a:pPr>
            <a:r>
              <a:rPr lang="pt-BR" dirty="0"/>
              <a:t>21. Tudo quanto é debatido e deliberado nas reuniões realizadas pelo perito pode ser lavrado em ata, a qual será assinada pelos presentes, que receberão uma via da mesma, e uma das vias deve ser juntada com o laudo.</a:t>
            </a:r>
          </a:p>
        </p:txBody>
      </p:sp>
    </p:spTree>
    <p:extLst>
      <p:ext uri="{BB962C8B-B14F-4D97-AF65-F5344CB8AC3E}">
        <p14:creationId xmlns:p14="http://schemas.microsoft.com/office/powerpoint/2010/main" val="574329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EXECUÇÃO</a:t>
            </a:r>
          </a:p>
          <a:p>
            <a:pPr marL="0" indent="0" algn="just">
              <a:buNone/>
            </a:pPr>
            <a:r>
              <a:rPr lang="pt-BR" dirty="0"/>
              <a:t>22. Ao ser intimado para dar início aos trabalhos periciais, o perito nomeado deve comunicar às partes e aos assistentes técnicos: a data e o local de início da produção da prova pericial contábil, exceto se fixados pelo juízo, juízo arbitral ou autoridade administrativa:</a:t>
            </a:r>
          </a:p>
          <a:p>
            <a:pPr marL="457200" lvl="1" indent="0" algn="just">
              <a:buNone/>
            </a:pPr>
            <a:r>
              <a:rPr lang="pt-BR" dirty="0"/>
              <a:t>(a) caso não haja, nos autos, dados suficientes para a localização dos assistentes técnicos, a comunicação deve ser feita aos advogados das partes e, caso estes também não tenham informado endereço nas suas petições, a comunicação deve ser feita diretamente às partes e/ou ao Juízo, juízo arbitral ou autoridade administrativa;</a:t>
            </a:r>
          </a:p>
          <a:p>
            <a:pPr marL="457200" lvl="1" indent="0" algn="just">
              <a:buNone/>
            </a:pPr>
            <a:r>
              <a:rPr lang="pt-BR" dirty="0"/>
              <a:t>(b) assim que formalizada sua contratação, pode o assistente técnico manter contato com o perito, colocando-se à disposição para cooperar do desenvolvimento do trabalho pericial;</a:t>
            </a:r>
          </a:p>
          <a:p>
            <a:pPr marL="457200" lvl="1" indent="0" algn="just">
              <a:buNone/>
            </a:pPr>
            <a:r>
              <a:rPr lang="pt-BR" dirty="0"/>
              <a:t>(c) o perito nomeado deve assegurar aos assistentes técnicos o acesso aos autos e aos elementos de prova arrecadados durante a perícia, indicando local, data e hora para exame deles;</a:t>
            </a:r>
          </a:p>
          <a:p>
            <a:pPr marL="457200" lvl="1" indent="0" algn="just">
              <a:buNone/>
            </a:pPr>
            <a:r>
              <a:rPr lang="pt-BR" dirty="0"/>
              <a:t>(d) os assistentes técnicos têm o dever inalienável de colaborar para a revelação da verdade e comportar-se de acordo com a boa-fé e com a equidade, além de cooperar entre si e com o perito nomeado, para que se obtenha um resultado da perícia em tempo razoável;</a:t>
            </a:r>
          </a:p>
          <a:p>
            <a:pPr marL="457200" lvl="1" indent="0" algn="just">
              <a:buNone/>
            </a:pPr>
            <a:r>
              <a:rPr lang="pt-BR" dirty="0"/>
              <a:t>(e) os assistentes técnicos podem entregar ao perito nomeado cópia do seu parecer prévio, planilhas ou memórias de cálculo, informações e demonstrações que possam esclarecer ou auxiliar o trabalho a ser desenvolvido pelo perito nomeado, assegurado o acesso ao outro assistente.</a:t>
            </a:r>
          </a:p>
        </p:txBody>
      </p:sp>
    </p:spTree>
    <p:extLst>
      <p:ext uri="{BB962C8B-B14F-4D97-AF65-F5344CB8AC3E}">
        <p14:creationId xmlns:p14="http://schemas.microsoft.com/office/powerpoint/2010/main" val="3985256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EXECUÇÃO</a:t>
            </a:r>
          </a:p>
          <a:p>
            <a:pPr marL="0" indent="0" algn="just">
              <a:buNone/>
            </a:pPr>
            <a:r>
              <a:rPr lang="pt-BR" dirty="0"/>
              <a:t>23. O assistente técnico pode, logo após a sua contratação, manter contato com o advogado da parte que o contratou, requerendo dossiê completo do processo para conhecimento dos fatos e melhor acompanhamento dos atos processuais no que for pertinente à perícia.</a:t>
            </a:r>
          </a:p>
          <a:p>
            <a:pPr marL="0" indent="0" algn="just">
              <a:buNone/>
            </a:pPr>
            <a:r>
              <a:rPr lang="pt-BR" dirty="0"/>
              <a:t>24. O perito, enquanto estiver de posse do processo ou de documentos, deve zelar por sua guarda e segurança e ser diligente.</a:t>
            </a:r>
          </a:p>
          <a:p>
            <a:pPr marL="0" indent="0" algn="just">
              <a:buNone/>
            </a:pPr>
            <a:r>
              <a:rPr lang="pt-BR" dirty="0"/>
              <a:t>25. Para a execução da perícia contábil, o perito deve ater-se ao objeto e ao lapso temporal da perícia a ser realizada.</a:t>
            </a:r>
          </a:p>
          <a:p>
            <a:pPr marL="0" indent="0" algn="just">
              <a:buNone/>
            </a:pPr>
            <a:r>
              <a:rPr lang="pt-BR" dirty="0"/>
              <a:t>26.Mediante termo de diligência, o perito deve solicitar, por escrito, todos os documentos e informações relacionados ao objeto da perícia, fixando o prazo para entrega.</a:t>
            </a:r>
          </a:p>
          <a:p>
            <a:pPr marL="0" indent="0" algn="just">
              <a:buNone/>
            </a:pPr>
            <a:r>
              <a:rPr lang="pt-BR" dirty="0"/>
              <a:t>27. A eventual recusa no atendimento aos elementos solicitados nas diligências ou qualquer dificuldade na execução do trabalho pericial devem ser comunicadas ao juízo, com a devida comprovação ou justificativa, em se tratando de perícia judicial; ao juiz arbitral ou à parte contratante, no caso de perícia extrajudicial.</a:t>
            </a:r>
          </a:p>
        </p:txBody>
      </p:sp>
    </p:spTree>
    <p:extLst>
      <p:ext uri="{BB962C8B-B14F-4D97-AF65-F5344CB8AC3E}">
        <p14:creationId xmlns:p14="http://schemas.microsoft.com/office/powerpoint/2010/main" val="3725411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EXECUÇÃO</a:t>
            </a:r>
          </a:p>
          <a:p>
            <a:pPr marL="0" indent="0" algn="just">
              <a:buNone/>
            </a:pPr>
            <a:r>
              <a:rPr lang="pt-BR" dirty="0"/>
              <a:t>28. O perito pode utilizar os meios que lhe são facultados pela legislação e as normas concernentes ao exercício de sua função, com vistas a instruir o laudo pericial contábil ou o parecer pericial contábil com as peças que julgar necessárias.</a:t>
            </a:r>
          </a:p>
          <a:p>
            <a:pPr marL="0" indent="0" algn="just">
              <a:buNone/>
            </a:pPr>
            <a:r>
              <a:rPr lang="pt-BR" dirty="0"/>
              <a:t>29. O perito deve manter registro dos locais e datas das diligências, nome das pessoas que o atender, livros e documentos ou coisas vistoriadas, examinadas ou arrecadadas, dados e particularidades de interesse da perícia, rubricando a documentação examinada, quando julgar necessário e possível, juntando o elemento de prova original, cópia ou certidão.</a:t>
            </a:r>
          </a:p>
          <a:p>
            <a:pPr marL="0" indent="0" algn="just">
              <a:buNone/>
            </a:pPr>
            <a:r>
              <a:rPr lang="pt-BR" dirty="0"/>
              <a:t>30. A execução da perícia, quando incluir a utilização de equipe técnica, deve ser realizada sob a orientação e supervisão do perito, que assume a responsabilidade pelos trabalhos.</a:t>
            </a:r>
          </a:p>
          <a:p>
            <a:pPr marL="0" indent="0" algn="just">
              <a:buNone/>
            </a:pPr>
            <a:r>
              <a:rPr lang="pt-BR" dirty="0"/>
              <a:t>31. O perito deve especificar os elementos relevantes que serviram de suporte à conclusão formalizada no laudo pericial contábil e no parecer pericial contábil.</a:t>
            </a:r>
          </a:p>
        </p:txBody>
      </p:sp>
    </p:spTree>
    <p:extLst>
      <p:ext uri="{BB962C8B-B14F-4D97-AF65-F5344CB8AC3E}">
        <p14:creationId xmlns:p14="http://schemas.microsoft.com/office/powerpoint/2010/main" val="1753643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PROCEDIMENTOS</a:t>
            </a:r>
          </a:p>
          <a:p>
            <a:pPr marL="0" indent="0" algn="just">
              <a:buNone/>
            </a:pPr>
            <a:r>
              <a:rPr lang="pt-BR" dirty="0"/>
              <a:t>32. Os procedimentos periciais contábeis visam fundamentar o laudo pericial contábil e o parecer pericial contábil e abrangem, total ou parcialmente, segundo a natureza e a complexidade da matéria, exame, vistoria, indagação, investigação, arbitramento, mensuração, avaliação, certificação e </a:t>
            </a:r>
            <a:r>
              <a:rPr lang="pt-BR" dirty="0" err="1"/>
              <a:t>testabilidade</a:t>
            </a:r>
            <a:r>
              <a:rPr lang="pt-BR" dirty="0"/>
              <a:t>. Esses procedimentos são assim definidos:</a:t>
            </a:r>
          </a:p>
          <a:p>
            <a:pPr marL="457200" lvl="1" indent="0" algn="just">
              <a:buNone/>
            </a:pPr>
            <a:r>
              <a:rPr lang="pt-BR" dirty="0"/>
              <a:t>(a) exame é a análise de livros, registros de transações e documentos;</a:t>
            </a:r>
          </a:p>
          <a:p>
            <a:pPr marL="457200" lvl="1" indent="0" algn="just">
              <a:buNone/>
            </a:pPr>
            <a:r>
              <a:rPr lang="pt-BR" dirty="0"/>
              <a:t>(b) vistoria é a diligência que objetiva a verificação e a constatação de situação, coisa ou fato, de forma circunstancial;</a:t>
            </a:r>
          </a:p>
          <a:p>
            <a:pPr marL="457200" lvl="1" indent="0" algn="just">
              <a:buNone/>
            </a:pPr>
            <a:r>
              <a:rPr lang="pt-BR" dirty="0"/>
              <a:t>(c) indagação é a busca de informações mediante entrevista com conhecedores do objeto ou de fato relacionado à perícia;</a:t>
            </a:r>
          </a:p>
          <a:p>
            <a:pPr marL="457200" lvl="1" indent="0" algn="just">
              <a:buNone/>
            </a:pPr>
            <a:r>
              <a:rPr lang="pt-BR" dirty="0"/>
              <a:t>(d) investigação é a pesquisa que busca constatar o que está oculto por quaisquer circunstâncias;</a:t>
            </a:r>
          </a:p>
          <a:p>
            <a:pPr marL="457200" lvl="1" indent="0" algn="just">
              <a:buNone/>
            </a:pPr>
            <a:r>
              <a:rPr lang="pt-BR" dirty="0"/>
              <a:t>(e) arbitramento é a determinação de valores, quantidades ou a solução de controvérsia por critério técnico-científico;</a:t>
            </a:r>
          </a:p>
          <a:p>
            <a:pPr marL="457200" lvl="1" indent="0" algn="just">
              <a:buNone/>
            </a:pPr>
            <a:r>
              <a:rPr lang="pt-BR" dirty="0"/>
              <a:t>(f) mensuração é o ato de qualificação e quantificação física de coisas, bens, direitos e obrigações;</a:t>
            </a:r>
          </a:p>
          <a:p>
            <a:pPr marL="457200" lvl="1" indent="0" algn="just">
              <a:buNone/>
            </a:pPr>
            <a:r>
              <a:rPr lang="pt-BR" dirty="0"/>
              <a:t>(g) avaliação é o ato de estabelecer o valor de coisas, bens, direitos, obrigações, despesas e receitas;</a:t>
            </a:r>
          </a:p>
          <a:p>
            <a:pPr marL="457200" lvl="1" indent="0" algn="just">
              <a:buNone/>
            </a:pPr>
            <a:r>
              <a:rPr lang="pt-BR" dirty="0"/>
              <a:t>(h) certificação é o ato de atestar a informação obtida na formação da prova pericial;</a:t>
            </a:r>
          </a:p>
          <a:p>
            <a:pPr marL="457200" lvl="1" indent="0" algn="just">
              <a:buNone/>
            </a:pPr>
            <a:r>
              <a:rPr lang="pt-BR" dirty="0"/>
              <a:t>(i) </a:t>
            </a:r>
            <a:r>
              <a:rPr lang="pt-BR" dirty="0" err="1"/>
              <a:t>testabilidade</a:t>
            </a:r>
            <a:r>
              <a:rPr lang="pt-BR" dirty="0"/>
              <a:t> é a verificação dos elementos probantes juntados aos autos e o confronto com as premissas estabelecidas.</a:t>
            </a:r>
          </a:p>
        </p:txBody>
      </p:sp>
    </p:spTree>
    <p:extLst>
      <p:ext uri="{BB962C8B-B14F-4D97-AF65-F5344CB8AC3E}">
        <p14:creationId xmlns:p14="http://schemas.microsoft.com/office/powerpoint/2010/main" val="282283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LAUDO PERICIAL CONTÁBIL E PARECER PERICIAL CONTÁBIL</a:t>
            </a:r>
          </a:p>
          <a:p>
            <a:pPr marL="0" indent="0" algn="just">
              <a:buNone/>
            </a:pPr>
            <a:r>
              <a:rPr lang="pt-BR" dirty="0"/>
              <a:t>33. Concluídos os trabalhos periciais, o perito nomeado deve apresentar laudo pericial contábil, e o assistente técnico pode oferecer seu parecer pericial contábil, obedecendo aos respectivos prazos legais e/ou contratuais.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34. O perito nomeado, depois de protocolado o laudo, pode fornecer cópia aos assistentes técnicos.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35. O assistente técnico não pode validar o laudo pericial quando o documento tiver sido elaborado por leigo ou profissional de outra área, devendo, neste caso, oferecer o parecer pericial contábil sobre a matéria periciada.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36. O laudo pericial contábil e o parecer pericial contábil devem ser elaborados somente por contador ou pessoa jurídica, se a lei assim permitir, que estejam devidamente registrados e habilitados. A habilitação é comprovada por intermédio da Certidão de Regularidade Profissional emitida por Conselho Regional de Contabilidade ou do Cadastro Nacional de Peritos Contábeis do Conselho Federal de Contabilidade.</a:t>
            </a:r>
          </a:p>
        </p:txBody>
      </p:sp>
    </p:spTree>
    <p:extLst>
      <p:ext uri="{BB962C8B-B14F-4D97-AF65-F5344CB8AC3E}">
        <p14:creationId xmlns:p14="http://schemas.microsoft.com/office/powerpoint/2010/main" val="815215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LAUDO PERICIAL CONTÁBIL E PARECER PERICIAL CONTÁBIL</a:t>
            </a:r>
          </a:p>
          <a:p>
            <a:pPr marL="0" indent="0" algn="just">
              <a:buNone/>
            </a:pPr>
            <a:r>
              <a:rPr lang="pt-BR" dirty="0"/>
              <a:t>37. O laudo pericial contábil e o parecer pericial contábil são documentos escritos, que devem registrar, de forma abrangente, o conteúdo da perícia e particularizar os aspectos e as minudências que envolvam o seu objeto e as buscas de elementos de prova necessários para a conclusão do seu trabalho.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38. Os peritos devem consignar, no final do laudo pericial contábil ou do parecer pericial contábil, de forma clara e precisa, as suas conclusões.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Apresentação do laudo pericial contábil e do parecer pericial contábil</a:t>
            </a:r>
          </a:p>
          <a:p>
            <a:pPr marL="0" indent="0" algn="just">
              <a:buNone/>
            </a:pPr>
            <a:r>
              <a:rPr lang="pt-BR" dirty="0"/>
              <a:t>39. O laudo e o parecer são, respectivamente, orientados e conduzidos pelo perito nomeado e pelo assistente técnico, que devem adotar padrão próprio, respeitada a estrutura prevista nas disposições legais, administrativas e nesta Norma.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40. A linguagem adotada pelo perito deve ser clara, concisa, evitando o prolixo e a tergiversação, possibilitando aos julgadores e às partes o devido conhecimento da prova técnica e interpretação dos resultados obtidos. As respostas aos quesitos devem ser objetivas, completas e não lacônicas. Os termos técnicos devem ser inseridos no laudo e no parecer, de modo a se obter uma redação que qualifique o trabalho pericial, respeitadas as Normas Brasileiras de Contabilidade.</a:t>
            </a:r>
          </a:p>
        </p:txBody>
      </p:sp>
    </p:spTree>
    <p:extLst>
      <p:ext uri="{BB962C8B-B14F-4D97-AF65-F5344CB8AC3E}">
        <p14:creationId xmlns:p14="http://schemas.microsoft.com/office/powerpoint/2010/main" val="2405482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LAUDO PERICIAL CONTÁBIL E PARECER PERICIAL CONTÁBIL</a:t>
            </a:r>
          </a:p>
          <a:p>
            <a:pPr marL="0" indent="0" algn="just">
              <a:buNone/>
            </a:pPr>
            <a:r>
              <a:rPr lang="pt-BR" dirty="0"/>
              <a:t>41. Tratando-se de termos técnicos atinentes à Ciência Contábil, devem ser acrescidos dos seus respectivos conceitos doutrinários, sentido e alcance contabilístico de cada um dos termos técnicos, além de esclarecimentos adicionais ou em notas de rodapé. É recomendada a utilização daqueles termos já consagrados pela literatura contábil.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42. O perito deve elaborar o laudo e o parecer, utilizando-se do vernáculo, sendo admitidas apenas palavras ou expressões idiomáticas de outras línguas de uso comum nos tribunais judiciais ou extrajudiciais.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43. O laudo e o parecer devem contemplar o resultado final alcançado por meio de elementos de prova inclusos nos autos ou arrecadados em diligências que o perito tenha efetuado, por intermédio de peças contábeis e quaisquer outros documentos, tipos e formas.</a:t>
            </a:r>
          </a:p>
        </p:txBody>
      </p:sp>
    </p:spTree>
    <p:extLst>
      <p:ext uri="{BB962C8B-B14F-4D97-AF65-F5344CB8AC3E}">
        <p14:creationId xmlns:p14="http://schemas.microsoft.com/office/powerpoint/2010/main" val="3475916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Terminologia</a:t>
            </a:r>
          </a:p>
          <a:p>
            <a:pPr marL="0" indent="0" algn="just">
              <a:buNone/>
            </a:pPr>
            <a:r>
              <a:rPr lang="pt-BR" dirty="0"/>
              <a:t>44. Forma circunstanciada: é a redação pormenorizada e efetuada com cautela em relação aos procedimentos e aos resultados obtidos no trabalho pericial. Síntese do objeto da perícia: definir de forma clara o propósito ou a finalidade da perícia.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45. Resumo dos autos: o relato ou a transcrição sucinta, de forma que resulte em leitura compreensiva dos fatos relatados sobre as questões básicas, que resultaram na nomeação ou na contratação do perito.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46. Diligência:</a:t>
            </a:r>
          </a:p>
          <a:p>
            <a:pPr marL="457200" lvl="1" indent="0" algn="just">
              <a:buNone/>
            </a:pPr>
            <a:r>
              <a:rPr lang="pt-BR" dirty="0"/>
              <a:t>(a) lato sensu: todos os atos adotados pelo perito, inclusive, comunicações às partes e seus assistentes, na busca de documentos, coisas, dados e informações e outros elementos de prova necessários à elaboração do trabalho pericial;</a:t>
            </a:r>
          </a:p>
          <a:p>
            <a:pPr marL="457200" lvl="1" indent="0" algn="just">
              <a:buNone/>
            </a:pPr>
            <a:r>
              <a:rPr lang="pt-BR" dirty="0"/>
              <a:t>(b) stricto sensu: o trabalho de campo na busca de elementos necessários que não estejam juntados aos autos.</a:t>
            </a:r>
          </a:p>
        </p:txBody>
      </p:sp>
    </p:spTree>
    <p:extLst>
      <p:ext uri="{BB962C8B-B14F-4D97-AF65-F5344CB8AC3E}">
        <p14:creationId xmlns:p14="http://schemas.microsoft.com/office/powerpoint/2010/main" val="109018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r">
              <a:buNone/>
            </a:pPr>
            <a:r>
              <a:rPr lang="pt-BR" dirty="0"/>
              <a:t>Dá nova redação à NBC TP 01, que</a:t>
            </a:r>
            <a:br>
              <a:rPr lang="pt-BR" dirty="0"/>
            </a:br>
            <a:r>
              <a:rPr lang="pt-BR" dirty="0"/>
              <a:t>dispõe sobre perícia contábil.</a:t>
            </a:r>
          </a:p>
          <a:p>
            <a:pPr marL="0" indent="0" algn="just">
              <a:buNone/>
            </a:pPr>
            <a:r>
              <a:rPr lang="pt-BR" dirty="0"/>
              <a:t>O CONSELHO FEDERAL DE CONTABILIDADE, no exercício de suas atribuições legais e regimentais e com fundamento no disposto na alínea "f" do Art. 6º do Decreto-Lei n.º 9.295/1946, alterado pela Lei n.º 12.249/2010, faz saber que foi aprovada em seu Plenário a seguinte Norma Brasileira de Contabilidade (NBC):</a:t>
            </a:r>
          </a:p>
        </p:txBody>
      </p:sp>
    </p:spTree>
    <p:extLst>
      <p:ext uri="{BB962C8B-B14F-4D97-AF65-F5344CB8AC3E}">
        <p14:creationId xmlns:p14="http://schemas.microsoft.com/office/powerpoint/2010/main" val="1592575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Terminologia</a:t>
            </a:r>
          </a:p>
          <a:p>
            <a:pPr marL="0" indent="0" algn="just">
              <a:buNone/>
            </a:pPr>
            <a:r>
              <a:rPr lang="pt-BR" dirty="0"/>
              <a:t>47. Critério: é a faculdade que tem o perito de distinguir como proceder em torno dos fatos alegados para decidir as diretrizes e os procedimentos que deve seguir na elaboração do trabalho pericial.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48. Método: é um procedimento de análise técnica e/ou científica de valoração dos elementos probantes que instruíram a demanda, predominantemente aceito pelos especialistas da área do conhecimento do qual se originou.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49. Conclusão: é a exposição sintética da matéria fática constatada, indicando o suporte técnico-científico que justifica as conclusões a que chegou o perito ou o assistente técnico. Outras informações ou elementos relevantes, que não constaram da </a:t>
            </a:r>
            <a:r>
              <a:rPr lang="pt-BR" dirty="0" err="1"/>
              <a:t>quesitação</a:t>
            </a:r>
            <a:r>
              <a:rPr lang="pt-BR" dirty="0"/>
              <a:t>, devem ser consignados.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50. Apêndices: são documentos elaborados pelo perito contábil; e Anexos são documentos entregues a estes pelas partes e por terceiros, com o intuito de complementar a argumentação ou elementos de prova.</a:t>
            </a:r>
          </a:p>
        </p:txBody>
      </p:sp>
    </p:spTree>
    <p:extLst>
      <p:ext uri="{BB962C8B-B14F-4D97-AF65-F5344CB8AC3E}">
        <p14:creationId xmlns:p14="http://schemas.microsoft.com/office/powerpoint/2010/main" val="3517652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Terminologia</a:t>
            </a:r>
          </a:p>
          <a:p>
            <a:pPr marL="0" indent="0" algn="just">
              <a:buNone/>
            </a:pPr>
            <a:r>
              <a:rPr lang="pt-BR" dirty="0"/>
              <a:t>51. Esclarecimentos: são informações prestadas pelo perito aos pedidos de esclarecimentos sobre trabalho pericial, determinados pelas autoridades competentes, por motivos de obscuridade, incompletudes, contradições ou omissões.</a:t>
            </a:r>
          </a:p>
          <a:p>
            <a:pPr marL="0" indent="0" algn="just">
              <a:buNone/>
            </a:pPr>
            <a:r>
              <a:rPr lang="pt-BR" dirty="0"/>
              <a:t>52. Os peritos devem, na conclusão do trabalho pericial, considerar as formas explicitadas nos itens seguintes:</a:t>
            </a:r>
          </a:p>
          <a:p>
            <a:pPr marL="457200" lvl="1" indent="0" algn="just">
              <a:buNone/>
            </a:pPr>
            <a:r>
              <a:rPr lang="pt-BR" dirty="0"/>
              <a:t>(a) omissão de fatos: o perito nomeado não pode omitir nenhum fato relevante encontrado no decorrer de suas pesquisas ou diligências, mesmo que não tenha sido objeto de </a:t>
            </a:r>
            <a:r>
              <a:rPr lang="pt-BR" dirty="0" err="1"/>
              <a:t>quesitação</a:t>
            </a:r>
            <a:r>
              <a:rPr lang="pt-BR" dirty="0"/>
              <a:t> e desde que esteja relacionado ao objeto da perícia;</a:t>
            </a:r>
          </a:p>
          <a:p>
            <a:pPr marL="457200" lvl="1" indent="0" algn="just">
              <a:buNone/>
            </a:pPr>
            <a:r>
              <a:rPr lang="pt-BR" dirty="0"/>
              <a:t>(b) a conclusão com quantificação de valores é viável em casos de: apuração de haveres; liquidação de sentença, inclusive em processos trabalhistas; resolução de sociedade; avaliação patrimonial, entre outros;</a:t>
            </a:r>
          </a:p>
          <a:p>
            <a:pPr marL="457200" lvl="1" indent="0" algn="just">
              <a:buNone/>
            </a:pPr>
            <a:r>
              <a:rPr lang="pt-BR" dirty="0"/>
              <a:t>(c) pode ocorrer que, na conclusão, seja necessária a apresentação de alternativas, condicionada às teses apresentadas pelas partes, casos em que cada uma apresenta uma versão para a causa. O perito pode apresentar as alternativas condicionadas às teses apresentadas, devendo, necessariamente, ser identificados os critérios técnicos que lhes deem respaldo;</a:t>
            </a:r>
          </a:p>
          <a:p>
            <a:pPr marL="457200" lvl="1" indent="0" algn="just">
              <a:buNone/>
            </a:pPr>
            <a:r>
              <a:rPr lang="pt-BR" dirty="0"/>
              <a:t>(d) a conclusão pode ainda reportar-se às respostas apresentadas nos quesitos;</a:t>
            </a:r>
          </a:p>
          <a:p>
            <a:pPr marL="457200" lvl="1" indent="0" algn="just">
              <a:buNone/>
            </a:pPr>
            <a:r>
              <a:rPr lang="pt-BR" dirty="0"/>
              <a:t>(e) a conclusão pode ser, simplesmente, elucidativa quanto ao objeto da perícia, não envolvendo, necessariamente, quantificação de valores.</a:t>
            </a:r>
          </a:p>
        </p:txBody>
      </p:sp>
    </p:spTree>
    <p:extLst>
      <p:ext uri="{BB962C8B-B14F-4D97-AF65-F5344CB8AC3E}">
        <p14:creationId xmlns:p14="http://schemas.microsoft.com/office/powerpoint/2010/main" val="1994117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Estrutura</a:t>
            </a:r>
          </a:p>
          <a:p>
            <a:pPr marL="0" indent="0" algn="just">
              <a:buNone/>
            </a:pPr>
            <a:r>
              <a:rPr lang="pt-BR" dirty="0"/>
              <a:t>53. O laudo deve conter, no mínimo, os seguintes itens:</a:t>
            </a:r>
          </a:p>
          <a:p>
            <a:pPr marL="457200" lvl="1" indent="0" algn="just">
              <a:buNone/>
            </a:pPr>
            <a:r>
              <a:rPr lang="pt-BR" dirty="0"/>
              <a:t>(a) identificação do processo ou do procedimento, das partes, dos procuradores e dos assistentes técnicos;</a:t>
            </a:r>
          </a:p>
          <a:p>
            <a:pPr marL="457200" lvl="1" indent="0" algn="just">
              <a:buNone/>
            </a:pPr>
            <a:r>
              <a:rPr lang="pt-BR" dirty="0"/>
              <a:t>(b) síntese do objeto da perícia;</a:t>
            </a:r>
          </a:p>
          <a:p>
            <a:pPr marL="457200" lvl="1" indent="0" algn="just">
              <a:buNone/>
            </a:pPr>
            <a:r>
              <a:rPr lang="pt-BR" dirty="0"/>
              <a:t>(c) resumo dos autos;</a:t>
            </a:r>
          </a:p>
          <a:p>
            <a:pPr marL="457200" lvl="1" indent="0" algn="just">
              <a:buNone/>
            </a:pPr>
            <a:r>
              <a:rPr lang="pt-BR" dirty="0"/>
              <a:t>(d) análise técnica e/ou científica realizada pelo perito;</a:t>
            </a:r>
          </a:p>
          <a:p>
            <a:pPr marL="457200" lvl="1" indent="0" algn="just">
              <a:buNone/>
            </a:pPr>
            <a:r>
              <a:rPr lang="pt-BR" dirty="0"/>
              <a:t>(e) método científico adotado para os trabalhos periciais, demonstrando as fontes doutrinárias deste e suas etapas;</a:t>
            </a:r>
          </a:p>
          <a:p>
            <a:pPr marL="457200" lvl="1" indent="0" algn="just">
              <a:buNone/>
            </a:pPr>
            <a:r>
              <a:rPr lang="pt-BR" dirty="0"/>
              <a:t>(f) relato das diligências realizadas;</a:t>
            </a:r>
          </a:p>
          <a:p>
            <a:pPr marL="457200" lvl="1" indent="0" algn="just">
              <a:buNone/>
            </a:pPr>
            <a:r>
              <a:rPr lang="pt-BR" dirty="0"/>
              <a:t>(g) transcrição dos quesitos e suas respectivas respostas conclusivas para o laudo pericial contábil;</a:t>
            </a:r>
          </a:p>
          <a:p>
            <a:pPr marL="457200" lvl="1" indent="0" algn="just">
              <a:buNone/>
            </a:pPr>
            <a:r>
              <a:rPr lang="pt-BR" dirty="0"/>
              <a:t>(h) conclusão;</a:t>
            </a:r>
          </a:p>
          <a:p>
            <a:pPr marL="457200" lvl="1" indent="0" algn="just">
              <a:buNone/>
            </a:pPr>
            <a:r>
              <a:rPr lang="pt-BR" dirty="0"/>
              <a:t>(i) termo de encerramento, constando a relação de anexos e apêndices;</a:t>
            </a:r>
          </a:p>
          <a:p>
            <a:pPr marL="457200" lvl="1" indent="0" algn="just">
              <a:buNone/>
            </a:pPr>
            <a:r>
              <a:rPr lang="pt-BR" dirty="0"/>
              <a:t>(j) assinatura do perito: deve constar sua categoria profissional de contador, seu número de registro em Conselho Regional de Contabilidade e, se houver, o número de inscrição no Cadastro Nacional de Peritos Contábeis (CNPC), e sua função: se laudo, perito nomeado e se parecer, assistente técnico da parte. É permitida a utilização da certificação digital, em consonância com a legislação vigente e as normas estabelecidas pela Infraestrutura de Chaves Públicas Brasileiras - ICP-Brasil;</a:t>
            </a:r>
          </a:p>
          <a:p>
            <a:pPr marL="457200" lvl="1" indent="0" algn="just">
              <a:buNone/>
            </a:pPr>
            <a:r>
              <a:rPr lang="pt-BR" dirty="0"/>
              <a:t>(k) para elaboração de parecer, aplicam-se o disposto nas alíneas acima, no que couber.</a:t>
            </a:r>
          </a:p>
        </p:txBody>
      </p:sp>
    </p:spTree>
    <p:extLst>
      <p:ext uri="{BB962C8B-B14F-4D97-AF65-F5344CB8AC3E}">
        <p14:creationId xmlns:p14="http://schemas.microsoft.com/office/powerpoint/2010/main" val="2992818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Assinatura em conjunto</a:t>
            </a:r>
          </a:p>
          <a:p>
            <a:pPr marL="0" indent="0" algn="just">
              <a:buNone/>
            </a:pPr>
            <a:r>
              <a:rPr lang="pt-BR" dirty="0"/>
              <a:t>54. Quando se tratar de laudo pericial contábil, assinado em conjunto pelos peritos, há responsabilidade solidária sobre o referido documento.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Laudo e parecer de leigo ou profissional não habilitado</a:t>
            </a:r>
          </a:p>
          <a:p>
            <a:pPr marL="0" indent="0" algn="just">
              <a:buNone/>
            </a:pPr>
            <a:r>
              <a:rPr lang="pt-BR" dirty="0"/>
              <a:t>55. Considera-se leigo ou profissional não habilitado para a elaboração de trabalhos periciais contábeis qualquer profissional que não seja contador habilitado perante Conselho Regional de Contabilidade.</a:t>
            </a:r>
          </a:p>
        </p:txBody>
      </p:sp>
    </p:spTree>
    <p:extLst>
      <p:ext uri="{BB962C8B-B14F-4D97-AF65-F5344CB8AC3E}">
        <p14:creationId xmlns:p14="http://schemas.microsoft.com/office/powerpoint/2010/main" val="2643165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Esclarecimentos sobre laudo e parecer pericial contábil</a:t>
            </a:r>
          </a:p>
          <a:p>
            <a:pPr marL="0" indent="0" algn="just">
              <a:buNone/>
            </a:pPr>
            <a:r>
              <a:rPr lang="pt-BR" dirty="0"/>
              <a:t>56. Havendo determinação de esclarecimentos sobre o laudo ou parecer sem a realização de audiência, o perito deve fazer, por escrito, observando em suas respostas os mesmos procedimentos adotados quando da feitura do esclarecimento em audiência, no que for aplicável.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dirty="0"/>
              <a:t>57. Quesitos suplementares/complementares formulados sob a forma de esclarecimentos devem ser submetidos à autoridade julgadora.</a:t>
            </a:r>
          </a:p>
        </p:txBody>
      </p:sp>
    </p:spTree>
    <p:extLst>
      <p:ext uri="{BB962C8B-B14F-4D97-AF65-F5344CB8AC3E}">
        <p14:creationId xmlns:p14="http://schemas.microsoft.com/office/powerpoint/2010/main" val="607234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VIGÊNCIA</a:t>
            </a:r>
          </a:p>
          <a:p>
            <a:pPr marL="0" indent="0" algn="just">
              <a:buNone/>
            </a:pPr>
            <a:r>
              <a:rPr lang="pt-BR" dirty="0"/>
              <a:t>Esta Norma entra em vigor na data de sua publicação e revoga a NBC TP 01, publicada no DOU, Seção 1, de 19/3/2015.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ctr">
              <a:buNone/>
            </a:pPr>
            <a:r>
              <a:rPr lang="pt-BR" dirty="0"/>
              <a:t>ZULMIR IVÂNIO BREDA</a:t>
            </a:r>
          </a:p>
          <a:p>
            <a:pPr marL="0" indent="0" algn="ctr">
              <a:buNone/>
            </a:pPr>
            <a:r>
              <a:rPr lang="pt-BR" dirty="0"/>
              <a:t>Presidente do Conselho</a:t>
            </a:r>
          </a:p>
        </p:txBody>
      </p:sp>
    </p:spTree>
    <p:extLst>
      <p:ext uri="{BB962C8B-B14F-4D97-AF65-F5344CB8AC3E}">
        <p14:creationId xmlns:p14="http://schemas.microsoft.com/office/powerpoint/2010/main" val="44744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/>
              <a:t>OBJETIVO</a:t>
            </a:r>
          </a:p>
          <a:p>
            <a:pPr marL="0" indent="0" algn="just">
              <a:buNone/>
            </a:pPr>
            <a:r>
              <a:rPr lang="pt-BR" dirty="0"/>
              <a:t>1.Esta Norma estabelece diretrizes e procedimentos técnico-científicos a serem observados pelo perito, quando da realização de perícia contábil, no âmbito judicial e extrajudicial.</a:t>
            </a:r>
          </a:p>
        </p:txBody>
      </p:sp>
    </p:spTree>
    <p:extLst>
      <p:ext uri="{BB962C8B-B14F-4D97-AF65-F5344CB8AC3E}">
        <p14:creationId xmlns:p14="http://schemas.microsoft.com/office/powerpoint/2010/main" val="1942361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CONCEITO</a:t>
            </a:r>
          </a:p>
          <a:p>
            <a:pPr marL="0" indent="0" algn="just">
              <a:buNone/>
            </a:pPr>
            <a:r>
              <a:rPr lang="pt-BR" dirty="0"/>
              <a:t>2. A perícia contábil é o conjunto de procedimentos técnico-científicos destinados a levar à instância decisória elementos de prova necessários a subsidiar a justa solução do litígio ou constatação de fato, mediante laudo pericial contábil e/ou parecer pericial contábil, em conformidade com as normas jurídicas e profissionais e com a legislação específica no que for pertinente.</a:t>
            </a:r>
          </a:p>
          <a:p>
            <a:pPr marL="0" indent="0" algn="just">
              <a:buNone/>
            </a:pPr>
            <a:r>
              <a:rPr lang="pt-BR" dirty="0"/>
              <a:t>3. O laudo pericial contábil e o parecer pericial contábil têm por limite o objeto da perícia deferida ou contratada.</a:t>
            </a:r>
          </a:p>
          <a:p>
            <a:pPr marL="0" indent="0" algn="just">
              <a:buNone/>
            </a:pPr>
            <a:r>
              <a:rPr lang="pt-BR" dirty="0"/>
              <a:t>4. A perícia contábil é de competência exclusiva de contador em situação regular em Conselho Regional de Contabilidade.</a:t>
            </a:r>
          </a:p>
          <a:p>
            <a:pPr marL="0" indent="0" algn="just">
              <a:buNone/>
            </a:pPr>
            <a:r>
              <a:rPr lang="pt-BR" dirty="0"/>
              <a:t>5. A perícia judicial é exercida sob a tutela do Poder Judiciário. A perícia extrajudicial é exercida no âmbito arbitral, estatal ou voluntária. A perícia arbitral é exercida sob o controle da lei de arbitragem e pelos regulamentos das Câmaras de Arbitragem. Perícias oficial e estatal são executadas sob o controle de órgãos de Estado. Perícia voluntária é contratada, espontaneamente, pelo interessado ou de comum acordo entre as partes.</a:t>
            </a:r>
          </a:p>
        </p:txBody>
      </p:sp>
    </p:spTree>
    <p:extLst>
      <p:ext uri="{BB962C8B-B14F-4D97-AF65-F5344CB8AC3E}">
        <p14:creationId xmlns:p14="http://schemas.microsoft.com/office/powerpoint/2010/main" val="363712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t-BR" b="1" dirty="0"/>
              <a:t>PLANEJAMENTO</a:t>
            </a:r>
          </a:p>
          <a:p>
            <a:pPr marL="0" indent="0" algn="just">
              <a:buNone/>
            </a:pPr>
            <a:r>
              <a:rPr lang="pt-BR" dirty="0"/>
              <a:t>6. O planejamento da perícia é a etapa do trabalho pericial, na qual o perito estabelece as diretrizes e a metodologia a serem aplicadas.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Objetivos</a:t>
            </a:r>
          </a:p>
          <a:p>
            <a:pPr marL="0" indent="0" algn="just">
              <a:buNone/>
            </a:pPr>
            <a:r>
              <a:rPr lang="pt-BR" dirty="0"/>
              <a:t>7. Os objetivos do planejamento da perícia são:</a:t>
            </a:r>
          </a:p>
          <a:p>
            <a:pPr marL="457200" lvl="1" indent="0" algn="just">
              <a:buNone/>
            </a:pPr>
            <a:r>
              <a:rPr lang="pt-BR" dirty="0"/>
              <a:t>(a) conhecer o objeto e a finalidade da perícia para permitir a escolha de diretrizes e procedimentos a serem adotados para a elaboração do trabalho pericial;</a:t>
            </a:r>
          </a:p>
          <a:p>
            <a:pPr marL="457200" lvl="1" indent="0" algn="just">
              <a:buNone/>
            </a:pPr>
            <a:r>
              <a:rPr lang="pt-BR" dirty="0"/>
              <a:t>(b) desenvolver plano de trabalho onde são especificadas as diretrizes e procedimentos a serem adotados na perícia;</a:t>
            </a:r>
          </a:p>
        </p:txBody>
      </p:sp>
    </p:spTree>
    <p:extLst>
      <p:ext uri="{BB962C8B-B14F-4D97-AF65-F5344CB8AC3E}">
        <p14:creationId xmlns:p14="http://schemas.microsoft.com/office/powerpoint/2010/main" val="3762697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 algn="just">
              <a:buNone/>
            </a:pPr>
            <a:r>
              <a:rPr lang="pt-BR" dirty="0"/>
              <a:t>(c) estabelecer condições para que o plano de trabalho seja cumprido no prazo estabelecido;</a:t>
            </a:r>
          </a:p>
          <a:p>
            <a:pPr marL="457200" lvl="1" indent="0" algn="just">
              <a:buNone/>
            </a:pPr>
            <a:r>
              <a:rPr lang="pt-BR" dirty="0"/>
              <a:t>(d) identificar potenciais problemas e riscos que possam vir a ocorrer no andamento da perícia;</a:t>
            </a:r>
          </a:p>
          <a:p>
            <a:pPr marL="457200" lvl="1" indent="0" algn="just">
              <a:buNone/>
            </a:pPr>
            <a:r>
              <a:rPr lang="pt-BR" dirty="0"/>
              <a:t>(e) identificar fatos importantes para a solução da demanda, de forma que não passem despercebidos ou não recebam a atenção necessária;</a:t>
            </a:r>
          </a:p>
          <a:p>
            <a:pPr marL="457200" lvl="1" indent="0" algn="just">
              <a:buNone/>
            </a:pPr>
            <a:r>
              <a:rPr lang="pt-BR" dirty="0"/>
              <a:t>(f) identificar a legislação aplicável ao objeto da perícia;</a:t>
            </a:r>
          </a:p>
          <a:p>
            <a:pPr marL="457200" lvl="1" indent="0" algn="just">
              <a:buNone/>
            </a:pPr>
            <a:r>
              <a:rPr lang="pt-BR" dirty="0"/>
              <a:t>(g) estabelecer como ocorrerá a divisão das tarefas entre os membros da equipe de trabalho, sempre que o perito necessitar de auxiliares.</a:t>
            </a:r>
          </a:p>
        </p:txBody>
      </p:sp>
    </p:spTree>
    <p:extLst>
      <p:ext uri="{BB962C8B-B14F-4D97-AF65-F5344CB8AC3E}">
        <p14:creationId xmlns:p14="http://schemas.microsoft.com/office/powerpoint/2010/main" val="2676931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Desenvolvimento</a:t>
            </a:r>
          </a:p>
          <a:p>
            <a:pPr marL="0" indent="0" algn="just">
              <a:buNone/>
            </a:pPr>
            <a:r>
              <a:rPr lang="pt-BR" dirty="0"/>
              <a:t>8. Elaborado o plano de trabalho pericial, o perito pode convidar os assistentes técnicos para uma reunião de trabalho, presencial ou por meio eletrônico, para dar conhecimento do planejamento da execução do trabalho pericial.</a:t>
            </a:r>
          </a:p>
          <a:p>
            <a:pPr marL="0" indent="0" algn="just">
              <a:buNone/>
            </a:pPr>
            <a:r>
              <a:rPr lang="pt-BR" dirty="0"/>
              <a:t>9. Ao identificar na etapa de elaboração do planejamento, as diligências necessárias desde que não haja preclusão de prova documental, é necessário considerar a legislação aplicável, documentos, registros, livros contábeis, fiscais e societários, laudos e pareceres já realizados e outras informações pertinentes para determinar a natureza do trabalho a ser executado.</a:t>
            </a:r>
          </a:p>
          <a:p>
            <a:pPr marL="0" indent="0" algn="just">
              <a:buNone/>
            </a:pPr>
            <a:r>
              <a:rPr lang="pt-BR" dirty="0"/>
              <a:t>10. O planejamento deve ser realizado pelo perito nomeado ainda que o trabalho venha a ser realizado de forma conjunta.</a:t>
            </a:r>
          </a:p>
          <a:p>
            <a:pPr marL="0" indent="0" algn="just">
              <a:buNone/>
            </a:pPr>
            <a:r>
              <a:rPr lang="pt-BR" dirty="0"/>
              <a:t>11. O planejamento da perícia deve ser mantido por qualquer meio de registro que facilite o entendimento dos procedimentos a serem aplicados e sirva de orientação adequada à execução do trabalho.</a:t>
            </a:r>
          </a:p>
          <a:p>
            <a:pPr marL="0" indent="0" algn="just">
              <a:buNone/>
            </a:pPr>
            <a:r>
              <a:rPr lang="pt-BR" dirty="0"/>
              <a:t>12. O planejamento deve ser revisado e atualizado sempre que fatos novos surjam no decorrer da perícia.</a:t>
            </a:r>
          </a:p>
        </p:txBody>
      </p:sp>
    </p:spTree>
    <p:extLst>
      <p:ext uri="{BB962C8B-B14F-4D97-AF65-F5344CB8AC3E}">
        <p14:creationId xmlns:p14="http://schemas.microsoft.com/office/powerpoint/2010/main" val="2812737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pt-BR" b="1" dirty="0"/>
              <a:t>Equipe técnica</a:t>
            </a:r>
          </a:p>
          <a:p>
            <a:pPr marL="0" indent="0" algn="just">
              <a:buNone/>
            </a:pPr>
            <a:r>
              <a:rPr lang="pt-BR" dirty="0"/>
              <a:t>13. Quando a perícia exigir o trabalho de terceiros (equipe de apoio, trabalho de especialistas ou profissionais de outras áreas de conhecimento), o planejamento deve prever a orientação e a supervisão do perito nomeado, que responde pelos trabalhos por eles executados.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b="1" dirty="0"/>
              <a:t>Cronograma</a:t>
            </a:r>
          </a:p>
          <a:p>
            <a:pPr marL="0" indent="0" algn="just">
              <a:buNone/>
            </a:pPr>
            <a:r>
              <a:rPr lang="pt-BR" dirty="0"/>
              <a:t>14. O perito nomeado deve considerar que o planejamento tem início antes da elaboração da proposta de honorários, para apresentá-la à autoridade competente ou ao contratante, há necessidade de se especificarem as etapas do trabalho a serem realizadas salvo as que possam surgir quando da execução do trabalho pericial.</a:t>
            </a:r>
          </a:p>
          <a:p>
            <a:pPr marL="0" indent="0" algn="just">
              <a:buNone/>
            </a:pPr>
            <a:r>
              <a:rPr lang="pt-BR" dirty="0"/>
              <a:t>15. O plano de trabalho deve evidenciar todas as etapas necessárias à execução da perícia, como: diligências, deslocamentos, trabalho de terceiros, pesquisas, cálculos, planilhas, respostas aos quesitos, reuniões com os assistentes técnicos, prazo para apresentação do laudo pericial contábil ou oferecimento do parecer pericial contábil.</a:t>
            </a:r>
          </a:p>
        </p:txBody>
      </p:sp>
    </p:spTree>
    <p:extLst>
      <p:ext uri="{BB962C8B-B14F-4D97-AF65-F5344CB8AC3E}">
        <p14:creationId xmlns:p14="http://schemas.microsoft.com/office/powerpoint/2010/main" val="2505840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11657-DA15-4EB0-997E-448B21CE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pt-BR" dirty="0"/>
              <a:t>NBC TP 01 (R1), DE 19 DE MARÇO DE 2020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660DADA-A8D9-4C70-B2BD-C9C4FF549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pt-BR" b="1" dirty="0"/>
              <a:t>TERMOS E ATAS</a:t>
            </a:r>
          </a:p>
          <a:p>
            <a:pPr marL="0" indent="0" algn="just">
              <a:buNone/>
            </a:pPr>
            <a:r>
              <a:rPr lang="pt-BR" dirty="0"/>
              <a:t>16. Termo de diligência é o instrumento por meio do qual o perito cumpre a determinação legal ou administrativa e solicita que sejam colocados à disposição livros, documentos, coisas, dados e informações necessárias à elaboração do laudo pericial contábil ou parecer pericial contábil.</a:t>
            </a:r>
          </a:p>
          <a:p>
            <a:pPr marL="0" indent="0" algn="just">
              <a:buNone/>
            </a:pPr>
            <a:r>
              <a:rPr lang="pt-BR" dirty="0"/>
              <a:t>17. O termo de diligência serve para formalizar e comprovar o trabalho de campo; deve ser redigido pelo perito nomeado; e ser encaminhado ao diligenciado.</a:t>
            </a:r>
          </a:p>
          <a:p>
            <a:pPr marL="0" indent="0" algn="just">
              <a:buNone/>
            </a:pPr>
            <a:r>
              <a:rPr lang="pt-BR" dirty="0"/>
              <a:t>18. O perito deve observar os prazos a que está obrigado por força de determinação legal e, dessa forma, definir o prazo para o cumprimento da solicitação pelo diligenciado.</a:t>
            </a:r>
          </a:p>
          <a:p>
            <a:pPr marL="0" indent="0" algn="just">
              <a:buNone/>
            </a:pPr>
            <a:r>
              <a:rPr lang="pt-BR" dirty="0"/>
              <a:t>19. Caso ocorra a negativa da entrega dos elementos de prova formalmente requeridos, o perito deve se reportar diretamente a quem o nomeou, contratou ou indicou, narrando os fatos e solicitando as providências cabíveis.</a:t>
            </a:r>
          </a:p>
        </p:txBody>
      </p:sp>
    </p:spTree>
    <p:extLst>
      <p:ext uri="{BB962C8B-B14F-4D97-AF65-F5344CB8AC3E}">
        <p14:creationId xmlns:p14="http://schemas.microsoft.com/office/powerpoint/2010/main" val="37419906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3799</Words>
  <Application>Microsoft Office PowerPoint</Application>
  <PresentationFormat>Widescreen</PresentationFormat>
  <Paragraphs>178</Paragraphs>
  <Slides>25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Tema do Office</vt:lpstr>
      <vt:lpstr>NORMAS BRASILEIRAS DE CONTABILIDADE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  <vt:lpstr>NBC TP 01 (R1), DE 19 DE MARÇO DE 2020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LEI Nº 13.105, DE 16-03-2015</dc:title>
  <dc:creator>Pedro Coelho | Marpe Contabilidade</dc:creator>
  <cp:lastModifiedBy>Pedro Coelho | Marpe Contabilidade</cp:lastModifiedBy>
  <cp:revision>6</cp:revision>
  <dcterms:created xsi:type="dcterms:W3CDTF">2021-08-28T12:19:51Z</dcterms:created>
  <dcterms:modified xsi:type="dcterms:W3CDTF">2021-08-28T14:03:48Z</dcterms:modified>
</cp:coreProperties>
</file>