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Default Extension="jpg" ContentType="image/jp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8288000" cy="10287000"/>
  <p:notesSz cx="18288000" cy="102870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jpg"/><Relationship Id="rId8" Type="http://schemas.openxmlformats.org/officeDocument/2006/relationships/image" Target="../media/image10.jp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50" b="1" i="0">
                <a:solidFill>
                  <a:srgbClr val="121212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50" b="1" i="0">
                <a:solidFill>
                  <a:srgbClr val="121212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53181" y="1882408"/>
            <a:ext cx="5314770" cy="423857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53181" y="6381117"/>
            <a:ext cx="5314770" cy="3905881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13406744" y="2439945"/>
            <a:ext cx="4881880" cy="3086100"/>
          </a:xfrm>
          <a:custGeom>
            <a:avLst/>
            <a:gdLst/>
            <a:ahLst/>
            <a:cxnLst/>
            <a:rect l="l" t="t" r="r" b="b"/>
            <a:pathLst>
              <a:path w="4881880" h="3086100">
                <a:moveTo>
                  <a:pt x="4790098" y="3086100"/>
                </a:moveTo>
                <a:lnTo>
                  <a:pt x="371474" y="3086100"/>
                </a:lnTo>
                <a:lnTo>
                  <a:pt x="322646" y="3082878"/>
                </a:lnTo>
                <a:lnTo>
                  <a:pt x="275068" y="3073373"/>
                </a:lnTo>
                <a:lnTo>
                  <a:pt x="229317" y="3057823"/>
                </a:lnTo>
                <a:lnTo>
                  <a:pt x="185971" y="3036467"/>
                </a:lnTo>
                <a:lnTo>
                  <a:pt x="145606" y="3009546"/>
                </a:lnTo>
                <a:lnTo>
                  <a:pt x="108802" y="2977297"/>
                </a:lnTo>
                <a:lnTo>
                  <a:pt x="76553" y="2940492"/>
                </a:lnTo>
                <a:lnTo>
                  <a:pt x="49632" y="2900128"/>
                </a:lnTo>
                <a:lnTo>
                  <a:pt x="28276" y="2856782"/>
                </a:lnTo>
                <a:lnTo>
                  <a:pt x="12726" y="2811031"/>
                </a:lnTo>
                <a:lnTo>
                  <a:pt x="3221" y="2763453"/>
                </a:lnTo>
                <a:lnTo>
                  <a:pt x="0" y="2714625"/>
                </a:lnTo>
                <a:lnTo>
                  <a:pt x="0" y="371474"/>
                </a:lnTo>
                <a:lnTo>
                  <a:pt x="3221" y="322646"/>
                </a:lnTo>
                <a:lnTo>
                  <a:pt x="12726" y="275068"/>
                </a:lnTo>
                <a:lnTo>
                  <a:pt x="28276" y="229317"/>
                </a:lnTo>
                <a:lnTo>
                  <a:pt x="49632" y="185971"/>
                </a:lnTo>
                <a:lnTo>
                  <a:pt x="76553" y="145607"/>
                </a:lnTo>
                <a:lnTo>
                  <a:pt x="108802" y="108802"/>
                </a:lnTo>
                <a:lnTo>
                  <a:pt x="145606" y="76553"/>
                </a:lnTo>
                <a:lnTo>
                  <a:pt x="185971" y="49632"/>
                </a:lnTo>
                <a:lnTo>
                  <a:pt x="229317" y="28276"/>
                </a:lnTo>
                <a:lnTo>
                  <a:pt x="275068" y="12726"/>
                </a:lnTo>
                <a:lnTo>
                  <a:pt x="322646" y="3221"/>
                </a:lnTo>
                <a:lnTo>
                  <a:pt x="371474" y="0"/>
                </a:lnTo>
                <a:lnTo>
                  <a:pt x="4790098" y="0"/>
                </a:lnTo>
                <a:lnTo>
                  <a:pt x="4838926" y="3221"/>
                </a:lnTo>
                <a:lnTo>
                  <a:pt x="4881256" y="11678"/>
                </a:lnTo>
                <a:lnTo>
                  <a:pt x="4881256" y="3074421"/>
                </a:lnTo>
                <a:lnTo>
                  <a:pt x="4838926" y="3082878"/>
                </a:lnTo>
                <a:lnTo>
                  <a:pt x="4790098" y="3086100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065865" y="3739990"/>
            <a:ext cx="66675" cy="66674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065865" y="4568665"/>
            <a:ext cx="66675" cy="66674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4065865" y="5121115"/>
            <a:ext cx="66675" cy="66674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50" b="1" i="0">
                <a:solidFill>
                  <a:srgbClr val="121212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6343713" y="988770"/>
            <a:ext cx="457200" cy="314325"/>
          </a:xfrm>
          <a:custGeom>
            <a:avLst/>
            <a:gdLst/>
            <a:ahLst/>
            <a:cxnLst/>
            <a:rect l="l" t="t" r="r" b="b"/>
            <a:pathLst>
              <a:path w="457200" h="314325">
                <a:moveTo>
                  <a:pt x="453872" y="0"/>
                </a:moveTo>
                <a:lnTo>
                  <a:pt x="0" y="152806"/>
                </a:lnTo>
                <a:lnTo>
                  <a:pt x="359092" y="144995"/>
                </a:lnTo>
                <a:lnTo>
                  <a:pt x="389724" y="138811"/>
                </a:lnTo>
                <a:lnTo>
                  <a:pt x="415531" y="122872"/>
                </a:lnTo>
                <a:lnTo>
                  <a:pt x="434390" y="99110"/>
                </a:lnTo>
                <a:lnTo>
                  <a:pt x="444144" y="69443"/>
                </a:lnTo>
                <a:lnTo>
                  <a:pt x="453872" y="0"/>
                </a:lnTo>
                <a:close/>
              </a:path>
              <a:path w="457200" h="314325">
                <a:moveTo>
                  <a:pt x="456984" y="293763"/>
                </a:moveTo>
                <a:lnTo>
                  <a:pt x="448564" y="250291"/>
                </a:lnTo>
                <a:lnTo>
                  <a:pt x="415671" y="195999"/>
                </a:lnTo>
                <a:lnTo>
                  <a:pt x="355473" y="175882"/>
                </a:lnTo>
                <a:lnTo>
                  <a:pt x="0" y="186626"/>
                </a:lnTo>
                <a:lnTo>
                  <a:pt x="456438" y="314325"/>
                </a:lnTo>
                <a:lnTo>
                  <a:pt x="456984" y="314325"/>
                </a:lnTo>
                <a:lnTo>
                  <a:pt x="456984" y="293763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16878230" y="926147"/>
            <a:ext cx="381000" cy="220345"/>
          </a:xfrm>
          <a:custGeom>
            <a:avLst/>
            <a:gdLst/>
            <a:ahLst/>
            <a:cxnLst/>
            <a:rect l="l" t="t" r="r" b="b"/>
            <a:pathLst>
              <a:path w="381000" h="220344">
                <a:moveTo>
                  <a:pt x="373463" y="219873"/>
                </a:moveTo>
                <a:lnTo>
                  <a:pt x="7252" y="219873"/>
                </a:lnTo>
                <a:lnTo>
                  <a:pt x="4890" y="218895"/>
                </a:lnTo>
                <a:lnTo>
                  <a:pt x="978" y="214982"/>
                </a:lnTo>
                <a:lnTo>
                  <a:pt x="0" y="212621"/>
                </a:lnTo>
                <a:lnTo>
                  <a:pt x="0" y="207087"/>
                </a:lnTo>
                <a:lnTo>
                  <a:pt x="978" y="204726"/>
                </a:lnTo>
                <a:lnTo>
                  <a:pt x="4890" y="200813"/>
                </a:lnTo>
                <a:lnTo>
                  <a:pt x="7252" y="199835"/>
                </a:lnTo>
                <a:lnTo>
                  <a:pt x="373463" y="199835"/>
                </a:lnTo>
                <a:lnTo>
                  <a:pt x="375825" y="200813"/>
                </a:lnTo>
                <a:lnTo>
                  <a:pt x="379737" y="204726"/>
                </a:lnTo>
                <a:lnTo>
                  <a:pt x="380715" y="207087"/>
                </a:lnTo>
                <a:lnTo>
                  <a:pt x="380715" y="212621"/>
                </a:lnTo>
                <a:lnTo>
                  <a:pt x="379737" y="214982"/>
                </a:lnTo>
                <a:lnTo>
                  <a:pt x="375825" y="218895"/>
                </a:lnTo>
                <a:lnTo>
                  <a:pt x="373463" y="219873"/>
                </a:lnTo>
                <a:close/>
              </a:path>
              <a:path w="381000" h="220344">
                <a:moveTo>
                  <a:pt x="373463" y="119945"/>
                </a:moveTo>
                <a:lnTo>
                  <a:pt x="7252" y="119945"/>
                </a:lnTo>
                <a:lnTo>
                  <a:pt x="4890" y="118967"/>
                </a:lnTo>
                <a:lnTo>
                  <a:pt x="978" y="115054"/>
                </a:lnTo>
                <a:lnTo>
                  <a:pt x="0" y="112693"/>
                </a:lnTo>
                <a:lnTo>
                  <a:pt x="0" y="107160"/>
                </a:lnTo>
                <a:lnTo>
                  <a:pt x="978" y="104798"/>
                </a:lnTo>
                <a:lnTo>
                  <a:pt x="4890" y="100885"/>
                </a:lnTo>
                <a:lnTo>
                  <a:pt x="7252" y="99907"/>
                </a:lnTo>
                <a:lnTo>
                  <a:pt x="373463" y="99907"/>
                </a:lnTo>
                <a:lnTo>
                  <a:pt x="375825" y="100885"/>
                </a:lnTo>
                <a:lnTo>
                  <a:pt x="379737" y="104798"/>
                </a:lnTo>
                <a:lnTo>
                  <a:pt x="380715" y="107160"/>
                </a:lnTo>
                <a:lnTo>
                  <a:pt x="380715" y="112693"/>
                </a:lnTo>
                <a:lnTo>
                  <a:pt x="379737" y="115054"/>
                </a:lnTo>
                <a:lnTo>
                  <a:pt x="375825" y="118967"/>
                </a:lnTo>
                <a:lnTo>
                  <a:pt x="373463" y="119945"/>
                </a:lnTo>
                <a:close/>
              </a:path>
              <a:path w="381000" h="220344">
                <a:moveTo>
                  <a:pt x="373463" y="20037"/>
                </a:moveTo>
                <a:lnTo>
                  <a:pt x="7252" y="20037"/>
                </a:lnTo>
                <a:lnTo>
                  <a:pt x="4890" y="19059"/>
                </a:lnTo>
                <a:lnTo>
                  <a:pt x="978" y="15146"/>
                </a:lnTo>
                <a:lnTo>
                  <a:pt x="0" y="12785"/>
                </a:lnTo>
                <a:lnTo>
                  <a:pt x="0" y="7252"/>
                </a:lnTo>
                <a:lnTo>
                  <a:pt x="978" y="4890"/>
                </a:lnTo>
                <a:lnTo>
                  <a:pt x="4890" y="978"/>
                </a:lnTo>
                <a:lnTo>
                  <a:pt x="7252" y="0"/>
                </a:lnTo>
                <a:lnTo>
                  <a:pt x="373463" y="0"/>
                </a:lnTo>
                <a:lnTo>
                  <a:pt x="375825" y="978"/>
                </a:lnTo>
                <a:lnTo>
                  <a:pt x="379737" y="4890"/>
                </a:lnTo>
                <a:lnTo>
                  <a:pt x="380715" y="7252"/>
                </a:lnTo>
                <a:lnTo>
                  <a:pt x="380715" y="12785"/>
                </a:lnTo>
                <a:lnTo>
                  <a:pt x="379737" y="15146"/>
                </a:lnTo>
                <a:lnTo>
                  <a:pt x="375825" y="19059"/>
                </a:lnTo>
                <a:lnTo>
                  <a:pt x="373463" y="200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1028700" y="926339"/>
            <a:ext cx="302895" cy="248285"/>
          </a:xfrm>
          <a:custGeom>
            <a:avLst/>
            <a:gdLst/>
            <a:ahLst/>
            <a:cxnLst/>
            <a:rect l="l" t="t" r="r" b="b"/>
            <a:pathLst>
              <a:path w="302894" h="248284">
                <a:moveTo>
                  <a:pt x="174563" y="247893"/>
                </a:moveTo>
                <a:lnTo>
                  <a:pt x="181573" y="247893"/>
                </a:lnTo>
                <a:lnTo>
                  <a:pt x="185077" y="246556"/>
                </a:lnTo>
                <a:lnTo>
                  <a:pt x="302684" y="128949"/>
                </a:lnTo>
                <a:lnTo>
                  <a:pt x="302684" y="120281"/>
                </a:lnTo>
                <a:lnTo>
                  <a:pt x="182402" y="0"/>
                </a:lnTo>
                <a:lnTo>
                  <a:pt x="173734" y="0"/>
                </a:lnTo>
                <a:lnTo>
                  <a:pt x="163033" y="10701"/>
                </a:lnTo>
                <a:lnTo>
                  <a:pt x="163033" y="19369"/>
                </a:lnTo>
                <a:lnTo>
                  <a:pt x="254582" y="110918"/>
                </a:lnTo>
                <a:lnTo>
                  <a:pt x="6133" y="110918"/>
                </a:lnTo>
                <a:lnTo>
                  <a:pt x="0" y="117051"/>
                </a:lnTo>
                <a:lnTo>
                  <a:pt x="0" y="124615"/>
                </a:lnTo>
                <a:lnTo>
                  <a:pt x="0" y="132180"/>
                </a:lnTo>
                <a:lnTo>
                  <a:pt x="6133" y="138313"/>
                </a:lnTo>
                <a:lnTo>
                  <a:pt x="254582" y="138313"/>
                </a:lnTo>
                <a:lnTo>
                  <a:pt x="163033" y="229862"/>
                </a:lnTo>
                <a:lnTo>
                  <a:pt x="163033" y="238530"/>
                </a:lnTo>
                <a:lnTo>
                  <a:pt x="171059" y="246556"/>
                </a:lnTo>
                <a:lnTo>
                  <a:pt x="174563" y="24789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64868" y="9216311"/>
            <a:ext cx="102923" cy="102923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011632" y="9216313"/>
            <a:ext cx="103099" cy="103099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58651" y="9216303"/>
            <a:ext cx="102923" cy="102923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0" y="5300340"/>
            <a:ext cx="9956162" cy="4986659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4148632" y="7500898"/>
            <a:ext cx="1053886" cy="617788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60540" y="722891"/>
            <a:ext cx="3686174" cy="847724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329723" y="5729219"/>
            <a:ext cx="2324099" cy="287654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50" b="1" i="0">
                <a:solidFill>
                  <a:srgbClr val="121212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6000" y="2347462"/>
            <a:ext cx="5231765" cy="2216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50" b="1" i="0">
                <a:solidFill>
                  <a:srgbClr val="121212"/>
                </a:solidFill>
                <a:latin typeface="Calibri"/>
                <a:cs typeface="Calibri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6.png"/><Relationship Id="rId9" Type="http://schemas.openxmlformats.org/officeDocument/2006/relationships/image" Target="../media/image8.png"/><Relationship Id="rId10" Type="http://schemas.openxmlformats.org/officeDocument/2006/relationships/image" Target="../media/image17.png"/><Relationship Id="rId11" Type="http://schemas.openxmlformats.org/officeDocument/2006/relationships/image" Target="../media/image18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jp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7" Type="http://schemas.openxmlformats.org/officeDocument/2006/relationships/image" Target="../media/image23.jpg"/><Relationship Id="rId8" Type="http://schemas.openxmlformats.org/officeDocument/2006/relationships/image" Target="../media/image31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34.png"/><Relationship Id="rId8" Type="http://schemas.openxmlformats.org/officeDocument/2006/relationships/image" Target="../media/image23.jpg"/><Relationship Id="rId9" Type="http://schemas.openxmlformats.org/officeDocument/2006/relationships/image" Target="../media/image27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.png"/><Relationship Id="rId4" Type="http://schemas.openxmlformats.org/officeDocument/2006/relationships/image" Target="../media/image36.png"/><Relationship Id="rId5" Type="http://schemas.openxmlformats.org/officeDocument/2006/relationships/image" Target="../media/image23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23.jp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23.jpg"/><Relationship Id="rId7" Type="http://schemas.openxmlformats.org/officeDocument/2006/relationships/hyperlink" Target="https://www.google.com/search?q=db%2Btesser%2B&amp;sca_esv=d2ab6361f8823ac8&amp;sxsrf=AE3TifM-WUm2tYlbYTl0XsdR1b2w3u-2pg%3A1758822713005&amp;ei=OYHVaLQE67fk5Q-_s5DZAQ&amp;ved=0ahUKEwj0hKCYvfSPAxXrG7kGHb8ZJBsQ4dUDCBA&amp;uact=5&amp;oq=db%2Btesser%2B&amp;gs_lp=Egxnd3Mtd2l6LXNlcnAiCmRiIHRlc3NlciAyBBAjGCcyCxAuGIAEGMcBGK8BMgYQABgWGB4yBhAAGBYYHjIGEAAYFhgeMgYQABgWGB4yCBAAGBYYChgeMgYQABgWGB4yBhAAGBYYHjIGEAAYFhgeSKAKULgFWM0IcAF4AZABAJgBtgGgAbwFqgEDMC40uAEDyAEA-AEBmAICoALHAcICChAAGLADGNYEGEeYAwCIBgGQBgKSBwMxLjGgB4EXsgcDMC4xuAe-AcIHAzItMsgHDQ&amp;sclient=gws-wiz-serp" TargetMode="External"/><Relationship Id="rId8" Type="http://schemas.openxmlformats.org/officeDocument/2006/relationships/hyperlink" Target="http://WWW.DBTESSER.COM.BR/" TargetMode="External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7999" cy="10286999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50236" y="3081715"/>
            <a:ext cx="14993619" cy="1720214"/>
          </a:xfrm>
          <a:prstGeom prst="rect"/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100" spc="1620">
                <a:solidFill>
                  <a:srgbClr val="FFFFFF"/>
                </a:solidFill>
              </a:rPr>
              <a:t>REVISÃO</a:t>
            </a:r>
            <a:r>
              <a:rPr dirty="0" sz="11100" spc="525">
                <a:solidFill>
                  <a:srgbClr val="FFFFFF"/>
                </a:solidFill>
              </a:rPr>
              <a:t> </a:t>
            </a:r>
            <a:r>
              <a:rPr dirty="0" sz="11100" spc="1680">
                <a:solidFill>
                  <a:srgbClr val="FFFFFF"/>
                </a:solidFill>
              </a:rPr>
              <a:t>DO</a:t>
            </a:r>
            <a:r>
              <a:rPr dirty="0" sz="11100" spc="530">
                <a:solidFill>
                  <a:srgbClr val="FFFFFF"/>
                </a:solidFill>
              </a:rPr>
              <a:t> </a:t>
            </a:r>
            <a:r>
              <a:rPr dirty="0" sz="11100" spc="1675">
                <a:solidFill>
                  <a:srgbClr val="FFFFFF"/>
                </a:solidFill>
              </a:rPr>
              <a:t>RADAR</a:t>
            </a:r>
            <a:endParaRPr sz="11100"/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626549"/>
            <a:ext cx="18193385" cy="9660890"/>
            <a:chOff x="0" y="626549"/>
            <a:chExt cx="18193385" cy="9660890"/>
          </a:xfrm>
        </p:grpSpPr>
        <p:pic>
          <p:nvPicPr>
            <p:cNvPr id="5" name="object 5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709015"/>
              <a:ext cx="18193230" cy="5577984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78482" y="6110036"/>
              <a:ext cx="10953749" cy="4176963"/>
            </a:xfrm>
            <a:prstGeom prst="rect">
              <a:avLst/>
            </a:prstGeom>
          </p:spPr>
        </p:pic>
        <p:sp>
          <p:nvSpPr>
            <p:cNvPr id="7" name="object 7" descr=""/>
            <p:cNvSpPr/>
            <p:nvPr/>
          </p:nvSpPr>
          <p:spPr>
            <a:xfrm>
              <a:off x="2337410" y="5167273"/>
              <a:ext cx="3872229" cy="769620"/>
            </a:xfrm>
            <a:custGeom>
              <a:avLst/>
              <a:gdLst/>
              <a:ahLst/>
              <a:cxnLst/>
              <a:rect l="l" t="t" r="r" b="b"/>
              <a:pathLst>
                <a:path w="3872229" h="769620">
                  <a:moveTo>
                    <a:pt x="3700741" y="769196"/>
                  </a:moveTo>
                  <a:lnTo>
                    <a:pt x="171450" y="769196"/>
                  </a:lnTo>
                  <a:lnTo>
                    <a:pt x="125871" y="763071"/>
                  </a:lnTo>
                  <a:lnTo>
                    <a:pt x="84915" y="745788"/>
                  </a:lnTo>
                  <a:lnTo>
                    <a:pt x="50216" y="718979"/>
                  </a:lnTo>
                  <a:lnTo>
                    <a:pt x="23407" y="684280"/>
                  </a:lnTo>
                  <a:lnTo>
                    <a:pt x="6124" y="643324"/>
                  </a:lnTo>
                  <a:lnTo>
                    <a:pt x="0" y="597746"/>
                  </a:lnTo>
                  <a:lnTo>
                    <a:pt x="0" y="171450"/>
                  </a:lnTo>
                  <a:lnTo>
                    <a:pt x="6124" y="125871"/>
                  </a:lnTo>
                  <a:lnTo>
                    <a:pt x="23407" y="84915"/>
                  </a:lnTo>
                  <a:lnTo>
                    <a:pt x="50216" y="50216"/>
                  </a:lnTo>
                  <a:lnTo>
                    <a:pt x="84915" y="23407"/>
                  </a:lnTo>
                  <a:lnTo>
                    <a:pt x="125871" y="6124"/>
                  </a:lnTo>
                  <a:lnTo>
                    <a:pt x="171450" y="0"/>
                  </a:lnTo>
                  <a:lnTo>
                    <a:pt x="3700741" y="0"/>
                  </a:lnTo>
                  <a:lnTo>
                    <a:pt x="3746319" y="6124"/>
                  </a:lnTo>
                  <a:lnTo>
                    <a:pt x="3787275" y="23407"/>
                  </a:lnTo>
                  <a:lnTo>
                    <a:pt x="3821975" y="50216"/>
                  </a:lnTo>
                  <a:lnTo>
                    <a:pt x="3848783" y="84915"/>
                  </a:lnTo>
                  <a:lnTo>
                    <a:pt x="3866067" y="125871"/>
                  </a:lnTo>
                  <a:lnTo>
                    <a:pt x="3872191" y="171450"/>
                  </a:lnTo>
                  <a:lnTo>
                    <a:pt x="3872191" y="597746"/>
                  </a:lnTo>
                  <a:lnTo>
                    <a:pt x="3866067" y="643324"/>
                  </a:lnTo>
                  <a:lnTo>
                    <a:pt x="3848783" y="684280"/>
                  </a:lnTo>
                  <a:lnTo>
                    <a:pt x="3821975" y="718979"/>
                  </a:lnTo>
                  <a:lnTo>
                    <a:pt x="3787275" y="745788"/>
                  </a:lnTo>
                  <a:lnTo>
                    <a:pt x="3746319" y="763071"/>
                  </a:lnTo>
                  <a:lnTo>
                    <a:pt x="3700741" y="769196"/>
                  </a:lnTo>
                  <a:close/>
                </a:path>
              </a:pathLst>
            </a:custGeom>
            <a:solidFill>
              <a:srgbClr val="F6660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 descr=""/>
            <p:cNvSpPr/>
            <p:nvPr/>
          </p:nvSpPr>
          <p:spPr>
            <a:xfrm>
              <a:off x="1779028" y="6641858"/>
              <a:ext cx="14604365" cy="1710689"/>
            </a:xfrm>
            <a:custGeom>
              <a:avLst/>
              <a:gdLst/>
              <a:ahLst/>
              <a:cxnLst/>
              <a:rect l="l" t="t" r="r" b="b"/>
              <a:pathLst>
                <a:path w="14604365" h="1710690">
                  <a:moveTo>
                    <a:pt x="3560089" y="171450"/>
                  </a:moveTo>
                  <a:lnTo>
                    <a:pt x="3553968" y="125882"/>
                  </a:lnTo>
                  <a:lnTo>
                    <a:pt x="3536683" y="84924"/>
                  </a:lnTo>
                  <a:lnTo>
                    <a:pt x="3509873" y="50215"/>
                  </a:lnTo>
                  <a:lnTo>
                    <a:pt x="3475164" y="23418"/>
                  </a:lnTo>
                  <a:lnTo>
                    <a:pt x="3434219" y="6134"/>
                  </a:lnTo>
                  <a:lnTo>
                    <a:pt x="3388639" y="0"/>
                  </a:lnTo>
                  <a:lnTo>
                    <a:pt x="171450" y="0"/>
                  </a:lnTo>
                  <a:lnTo>
                    <a:pt x="125869" y="6134"/>
                  </a:lnTo>
                  <a:lnTo>
                    <a:pt x="84924" y="23418"/>
                  </a:lnTo>
                  <a:lnTo>
                    <a:pt x="50215" y="50215"/>
                  </a:lnTo>
                  <a:lnTo>
                    <a:pt x="23406" y="84924"/>
                  </a:lnTo>
                  <a:lnTo>
                    <a:pt x="6134" y="125882"/>
                  </a:lnTo>
                  <a:lnTo>
                    <a:pt x="0" y="171450"/>
                  </a:lnTo>
                  <a:lnTo>
                    <a:pt x="0" y="1244003"/>
                  </a:lnTo>
                  <a:lnTo>
                    <a:pt x="6134" y="1289583"/>
                  </a:lnTo>
                  <a:lnTo>
                    <a:pt x="23406" y="1330540"/>
                  </a:lnTo>
                  <a:lnTo>
                    <a:pt x="50215" y="1365237"/>
                  </a:lnTo>
                  <a:lnTo>
                    <a:pt x="84924" y="1392047"/>
                  </a:lnTo>
                  <a:lnTo>
                    <a:pt x="125869" y="1409331"/>
                  </a:lnTo>
                  <a:lnTo>
                    <a:pt x="171450" y="1415453"/>
                  </a:lnTo>
                  <a:lnTo>
                    <a:pt x="3388639" y="1415453"/>
                  </a:lnTo>
                  <a:lnTo>
                    <a:pt x="3434219" y="1409331"/>
                  </a:lnTo>
                  <a:lnTo>
                    <a:pt x="3475164" y="1392047"/>
                  </a:lnTo>
                  <a:lnTo>
                    <a:pt x="3509873" y="1365237"/>
                  </a:lnTo>
                  <a:lnTo>
                    <a:pt x="3536683" y="1330540"/>
                  </a:lnTo>
                  <a:lnTo>
                    <a:pt x="3553968" y="1289583"/>
                  </a:lnTo>
                  <a:lnTo>
                    <a:pt x="3560089" y="1244003"/>
                  </a:lnTo>
                  <a:lnTo>
                    <a:pt x="3560089" y="171450"/>
                  </a:lnTo>
                  <a:close/>
                </a:path>
                <a:path w="14604365" h="1710690">
                  <a:moveTo>
                    <a:pt x="14603946" y="171450"/>
                  </a:moveTo>
                  <a:lnTo>
                    <a:pt x="14597812" y="125882"/>
                  </a:lnTo>
                  <a:lnTo>
                    <a:pt x="14580527" y="84924"/>
                  </a:lnTo>
                  <a:lnTo>
                    <a:pt x="14553730" y="50215"/>
                  </a:lnTo>
                  <a:lnTo>
                    <a:pt x="14519021" y="23418"/>
                  </a:lnTo>
                  <a:lnTo>
                    <a:pt x="14478064" y="6134"/>
                  </a:lnTo>
                  <a:lnTo>
                    <a:pt x="14432496" y="0"/>
                  </a:lnTo>
                  <a:lnTo>
                    <a:pt x="11189373" y="0"/>
                  </a:lnTo>
                  <a:lnTo>
                    <a:pt x="11143793" y="6134"/>
                  </a:lnTo>
                  <a:lnTo>
                    <a:pt x="11102835" y="23418"/>
                  </a:lnTo>
                  <a:lnTo>
                    <a:pt x="11068139" y="50215"/>
                  </a:lnTo>
                  <a:lnTo>
                    <a:pt x="11041329" y="84924"/>
                  </a:lnTo>
                  <a:lnTo>
                    <a:pt x="11024045" y="125882"/>
                  </a:lnTo>
                  <a:lnTo>
                    <a:pt x="11017923" y="171450"/>
                  </a:lnTo>
                  <a:lnTo>
                    <a:pt x="11017923" y="1538922"/>
                  </a:lnTo>
                  <a:lnTo>
                    <a:pt x="11024045" y="1584502"/>
                  </a:lnTo>
                  <a:lnTo>
                    <a:pt x="11041329" y="1625460"/>
                  </a:lnTo>
                  <a:lnTo>
                    <a:pt x="11068139" y="1660156"/>
                  </a:lnTo>
                  <a:lnTo>
                    <a:pt x="11102835" y="1686966"/>
                  </a:lnTo>
                  <a:lnTo>
                    <a:pt x="11143793" y="1704251"/>
                  </a:lnTo>
                  <a:lnTo>
                    <a:pt x="11189373" y="1710372"/>
                  </a:lnTo>
                  <a:lnTo>
                    <a:pt x="14432496" y="1710372"/>
                  </a:lnTo>
                  <a:lnTo>
                    <a:pt x="14478064" y="1704251"/>
                  </a:lnTo>
                  <a:lnTo>
                    <a:pt x="14519021" y="1686966"/>
                  </a:lnTo>
                  <a:lnTo>
                    <a:pt x="14553730" y="1660156"/>
                  </a:lnTo>
                  <a:lnTo>
                    <a:pt x="14580527" y="1625460"/>
                  </a:lnTo>
                  <a:lnTo>
                    <a:pt x="14597812" y="1584502"/>
                  </a:lnTo>
                  <a:lnTo>
                    <a:pt x="14603946" y="1538922"/>
                  </a:lnTo>
                  <a:lnTo>
                    <a:pt x="14603946" y="171450"/>
                  </a:lnTo>
                  <a:close/>
                </a:path>
              </a:pathLst>
            </a:custGeom>
            <a:solidFill>
              <a:srgbClr val="FFFFFF">
                <a:alpha val="8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964380" y="6828987"/>
              <a:ext cx="215333" cy="215333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6585940" y="892428"/>
              <a:ext cx="457200" cy="314325"/>
            </a:xfrm>
            <a:custGeom>
              <a:avLst/>
              <a:gdLst/>
              <a:ahLst/>
              <a:cxnLst/>
              <a:rect l="l" t="t" r="r" b="b"/>
              <a:pathLst>
                <a:path w="457200" h="314325">
                  <a:moveTo>
                    <a:pt x="453872" y="0"/>
                  </a:moveTo>
                  <a:lnTo>
                    <a:pt x="0" y="152806"/>
                  </a:lnTo>
                  <a:lnTo>
                    <a:pt x="359105" y="144995"/>
                  </a:lnTo>
                  <a:lnTo>
                    <a:pt x="389724" y="138811"/>
                  </a:lnTo>
                  <a:lnTo>
                    <a:pt x="415531" y="122872"/>
                  </a:lnTo>
                  <a:lnTo>
                    <a:pt x="434390" y="99110"/>
                  </a:lnTo>
                  <a:lnTo>
                    <a:pt x="444157" y="69443"/>
                  </a:lnTo>
                  <a:lnTo>
                    <a:pt x="453872" y="0"/>
                  </a:lnTo>
                  <a:close/>
                </a:path>
                <a:path w="457200" h="314325">
                  <a:moveTo>
                    <a:pt x="456984" y="293763"/>
                  </a:moveTo>
                  <a:lnTo>
                    <a:pt x="448564" y="250291"/>
                  </a:lnTo>
                  <a:lnTo>
                    <a:pt x="415683" y="195999"/>
                  </a:lnTo>
                  <a:lnTo>
                    <a:pt x="355485" y="175882"/>
                  </a:lnTo>
                  <a:lnTo>
                    <a:pt x="0" y="186626"/>
                  </a:lnTo>
                  <a:lnTo>
                    <a:pt x="456438" y="314325"/>
                  </a:lnTo>
                  <a:lnTo>
                    <a:pt x="456984" y="314325"/>
                  </a:lnTo>
                  <a:lnTo>
                    <a:pt x="456984" y="293763"/>
                  </a:lnTo>
                  <a:close/>
                </a:path>
              </a:pathLst>
            </a:custGeom>
            <a:solidFill>
              <a:srgbClr val="F6660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 descr=""/>
            <p:cNvSpPr/>
            <p:nvPr/>
          </p:nvSpPr>
          <p:spPr>
            <a:xfrm>
              <a:off x="1028687" y="926159"/>
              <a:ext cx="16230600" cy="248285"/>
            </a:xfrm>
            <a:custGeom>
              <a:avLst/>
              <a:gdLst/>
              <a:ahLst/>
              <a:cxnLst/>
              <a:rect l="l" t="t" r="r" b="b"/>
              <a:pathLst>
                <a:path w="16230600" h="248284">
                  <a:moveTo>
                    <a:pt x="302691" y="120472"/>
                  </a:moveTo>
                  <a:lnTo>
                    <a:pt x="182410" y="190"/>
                  </a:lnTo>
                  <a:lnTo>
                    <a:pt x="173736" y="190"/>
                  </a:lnTo>
                  <a:lnTo>
                    <a:pt x="163042" y="10883"/>
                  </a:lnTo>
                  <a:lnTo>
                    <a:pt x="163042" y="19558"/>
                  </a:lnTo>
                  <a:lnTo>
                    <a:pt x="254584" y="111099"/>
                  </a:lnTo>
                  <a:lnTo>
                    <a:pt x="6134" y="111099"/>
                  </a:lnTo>
                  <a:lnTo>
                    <a:pt x="0" y="117233"/>
                  </a:lnTo>
                  <a:lnTo>
                    <a:pt x="0" y="124802"/>
                  </a:lnTo>
                  <a:lnTo>
                    <a:pt x="0" y="132372"/>
                  </a:lnTo>
                  <a:lnTo>
                    <a:pt x="6134" y="138493"/>
                  </a:lnTo>
                  <a:lnTo>
                    <a:pt x="254584" y="138493"/>
                  </a:lnTo>
                  <a:lnTo>
                    <a:pt x="163042" y="230047"/>
                  </a:lnTo>
                  <a:lnTo>
                    <a:pt x="163042" y="238721"/>
                  </a:lnTo>
                  <a:lnTo>
                    <a:pt x="171069" y="246735"/>
                  </a:lnTo>
                  <a:lnTo>
                    <a:pt x="174574" y="248081"/>
                  </a:lnTo>
                  <a:lnTo>
                    <a:pt x="181584" y="248081"/>
                  </a:lnTo>
                  <a:lnTo>
                    <a:pt x="185089" y="246735"/>
                  </a:lnTo>
                  <a:lnTo>
                    <a:pt x="302691" y="129133"/>
                  </a:lnTo>
                  <a:lnTo>
                    <a:pt x="302691" y="120472"/>
                  </a:lnTo>
                  <a:close/>
                </a:path>
                <a:path w="16230600" h="248284">
                  <a:moveTo>
                    <a:pt x="16230257" y="207086"/>
                  </a:moveTo>
                  <a:lnTo>
                    <a:pt x="16229279" y="204724"/>
                  </a:lnTo>
                  <a:lnTo>
                    <a:pt x="16225368" y="200812"/>
                  </a:lnTo>
                  <a:lnTo>
                    <a:pt x="16223006" y="199834"/>
                  </a:lnTo>
                  <a:lnTo>
                    <a:pt x="15856788" y="199834"/>
                  </a:lnTo>
                  <a:lnTo>
                    <a:pt x="15854426" y="200812"/>
                  </a:lnTo>
                  <a:lnTo>
                    <a:pt x="15850515" y="204724"/>
                  </a:lnTo>
                  <a:lnTo>
                    <a:pt x="15849537" y="207086"/>
                  </a:lnTo>
                  <a:lnTo>
                    <a:pt x="15849537" y="212610"/>
                  </a:lnTo>
                  <a:lnTo>
                    <a:pt x="15850515" y="214972"/>
                  </a:lnTo>
                  <a:lnTo>
                    <a:pt x="15854426" y="218884"/>
                  </a:lnTo>
                  <a:lnTo>
                    <a:pt x="15856788" y="219862"/>
                  </a:lnTo>
                  <a:lnTo>
                    <a:pt x="16223006" y="219862"/>
                  </a:lnTo>
                  <a:lnTo>
                    <a:pt x="16225368" y="218884"/>
                  </a:lnTo>
                  <a:lnTo>
                    <a:pt x="16229279" y="214972"/>
                  </a:lnTo>
                  <a:lnTo>
                    <a:pt x="16230257" y="212610"/>
                  </a:lnTo>
                  <a:lnTo>
                    <a:pt x="16230257" y="207086"/>
                  </a:lnTo>
                  <a:close/>
                </a:path>
                <a:path w="16230600" h="248284">
                  <a:moveTo>
                    <a:pt x="16230257" y="107149"/>
                  </a:moveTo>
                  <a:lnTo>
                    <a:pt x="16229279" y="104787"/>
                  </a:lnTo>
                  <a:lnTo>
                    <a:pt x="16225368" y="100876"/>
                  </a:lnTo>
                  <a:lnTo>
                    <a:pt x="16223006" y="99898"/>
                  </a:lnTo>
                  <a:lnTo>
                    <a:pt x="15856788" y="99898"/>
                  </a:lnTo>
                  <a:lnTo>
                    <a:pt x="15854426" y="100876"/>
                  </a:lnTo>
                  <a:lnTo>
                    <a:pt x="15850515" y="104787"/>
                  </a:lnTo>
                  <a:lnTo>
                    <a:pt x="15849537" y="107149"/>
                  </a:lnTo>
                  <a:lnTo>
                    <a:pt x="15849537" y="112687"/>
                  </a:lnTo>
                  <a:lnTo>
                    <a:pt x="15850515" y="115049"/>
                  </a:lnTo>
                  <a:lnTo>
                    <a:pt x="15854426" y="118960"/>
                  </a:lnTo>
                  <a:lnTo>
                    <a:pt x="15856788" y="119938"/>
                  </a:lnTo>
                  <a:lnTo>
                    <a:pt x="16223006" y="119938"/>
                  </a:lnTo>
                  <a:lnTo>
                    <a:pt x="16225368" y="118960"/>
                  </a:lnTo>
                  <a:lnTo>
                    <a:pt x="16229279" y="115049"/>
                  </a:lnTo>
                  <a:lnTo>
                    <a:pt x="16230257" y="112687"/>
                  </a:lnTo>
                  <a:lnTo>
                    <a:pt x="16230257" y="107149"/>
                  </a:lnTo>
                  <a:close/>
                </a:path>
                <a:path w="16230600" h="248284">
                  <a:moveTo>
                    <a:pt x="16230257" y="7251"/>
                  </a:moveTo>
                  <a:lnTo>
                    <a:pt x="16229279" y="4889"/>
                  </a:lnTo>
                  <a:lnTo>
                    <a:pt x="16225368" y="977"/>
                  </a:lnTo>
                  <a:lnTo>
                    <a:pt x="16223006" y="0"/>
                  </a:lnTo>
                  <a:lnTo>
                    <a:pt x="15856788" y="0"/>
                  </a:lnTo>
                  <a:lnTo>
                    <a:pt x="15854426" y="977"/>
                  </a:lnTo>
                  <a:lnTo>
                    <a:pt x="15850515" y="4889"/>
                  </a:lnTo>
                  <a:lnTo>
                    <a:pt x="15849537" y="7251"/>
                  </a:lnTo>
                  <a:lnTo>
                    <a:pt x="15849537" y="12776"/>
                  </a:lnTo>
                  <a:lnTo>
                    <a:pt x="15850515" y="15138"/>
                  </a:lnTo>
                  <a:lnTo>
                    <a:pt x="15854426" y="19050"/>
                  </a:lnTo>
                  <a:lnTo>
                    <a:pt x="15856788" y="20027"/>
                  </a:lnTo>
                  <a:lnTo>
                    <a:pt x="16223006" y="20027"/>
                  </a:lnTo>
                  <a:lnTo>
                    <a:pt x="16225368" y="19050"/>
                  </a:lnTo>
                  <a:lnTo>
                    <a:pt x="16229279" y="15138"/>
                  </a:lnTo>
                  <a:lnTo>
                    <a:pt x="16230257" y="12776"/>
                  </a:lnTo>
                  <a:lnTo>
                    <a:pt x="16230257" y="725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164868" y="9216310"/>
              <a:ext cx="102923" cy="102923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7011632" y="9216313"/>
              <a:ext cx="103099" cy="10309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6858651" y="9216303"/>
              <a:ext cx="102923" cy="102923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04582" y="1663204"/>
              <a:ext cx="1053886" cy="617788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713981" y="8090786"/>
              <a:ext cx="1053886" cy="617788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299814" y="626549"/>
              <a:ext cx="3686174" cy="847724"/>
            </a:xfrm>
            <a:prstGeom prst="rect">
              <a:avLst/>
            </a:prstGeom>
          </p:spPr>
        </p:pic>
      </p:grpSp>
      <p:sp>
        <p:nvSpPr>
          <p:cNvPr id="18" name="object 18" descr=""/>
          <p:cNvSpPr txBox="1"/>
          <p:nvPr/>
        </p:nvSpPr>
        <p:spPr>
          <a:xfrm>
            <a:off x="10441348" y="4863618"/>
            <a:ext cx="6104255" cy="82994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5250" spc="890" b="1">
                <a:solidFill>
                  <a:srgbClr val="FFFFFF"/>
                </a:solidFill>
                <a:latin typeface="Calibri"/>
                <a:cs typeface="Calibri"/>
              </a:rPr>
              <a:t>NA</a:t>
            </a:r>
            <a:r>
              <a:rPr dirty="0" sz="5250" spc="25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5250" spc="700" b="1">
                <a:solidFill>
                  <a:srgbClr val="FFFFFF"/>
                </a:solidFill>
                <a:latin typeface="Calibri"/>
                <a:cs typeface="Calibri"/>
              </a:rPr>
              <a:t>IMPORTAÇÃO</a:t>
            </a:r>
            <a:endParaRPr sz="525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2994280" y="5199510"/>
            <a:ext cx="2558415" cy="625475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115570" marR="5080" indent="-103505">
              <a:lnSpc>
                <a:spcPts val="2330"/>
              </a:lnSpc>
              <a:spcBef>
                <a:spcPts val="235"/>
              </a:spcBef>
            </a:pPr>
            <a:r>
              <a:rPr dirty="0" sz="2000" spc="260" b="1">
                <a:solidFill>
                  <a:srgbClr val="FFFFFF"/>
                </a:solidFill>
                <a:latin typeface="Calibri"/>
                <a:cs typeface="Calibri"/>
              </a:rPr>
              <a:t>OPORTUNIDADES</a:t>
            </a:r>
            <a:r>
              <a:rPr dirty="0" sz="2000" spc="10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000" spc="125" b="1">
                <a:solidFill>
                  <a:srgbClr val="FFFFFF"/>
                </a:solidFill>
                <a:latin typeface="Calibri"/>
                <a:cs typeface="Calibri"/>
              </a:rPr>
              <a:t>E </a:t>
            </a:r>
            <a:r>
              <a:rPr dirty="0" sz="2000" spc="300" b="1">
                <a:solidFill>
                  <a:srgbClr val="FFFFFF"/>
                </a:solidFill>
                <a:latin typeface="Calibri"/>
                <a:cs typeface="Calibri"/>
              </a:rPr>
              <a:t>CONTROVÉRSIAS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3208753" y="7318850"/>
            <a:ext cx="1818005" cy="330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000" spc="235" b="1">
                <a:solidFill>
                  <a:srgbClr val="121212"/>
                </a:solidFill>
                <a:latin typeface="Calibri"/>
                <a:cs typeface="Calibri"/>
              </a:rPr>
              <a:t>HABILITADOS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1" name="object 21" descr=""/>
          <p:cNvSpPr txBox="1"/>
          <p:nvPr/>
        </p:nvSpPr>
        <p:spPr>
          <a:xfrm>
            <a:off x="1870750" y="6820311"/>
            <a:ext cx="2628265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27006" sz="5400" spc="-104" b="1">
                <a:solidFill>
                  <a:srgbClr val="F6660F"/>
                </a:solidFill>
                <a:latin typeface="Arial"/>
                <a:cs typeface="Arial"/>
              </a:rPr>
              <a:t>+1500</a:t>
            </a:r>
            <a:r>
              <a:rPr dirty="0" baseline="-27006" sz="5400" spc="-727" b="1">
                <a:solidFill>
                  <a:srgbClr val="F6660F"/>
                </a:solidFill>
                <a:latin typeface="Arial"/>
                <a:cs typeface="Arial"/>
              </a:rPr>
              <a:t> </a:t>
            </a:r>
            <a:r>
              <a:rPr dirty="0" sz="2000" spc="240" b="1">
                <a:solidFill>
                  <a:srgbClr val="121212"/>
                </a:solidFill>
                <a:latin typeface="Calibri"/>
                <a:cs typeface="Calibri"/>
              </a:rPr>
              <a:t>CLIENTES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13291095" y="6747424"/>
            <a:ext cx="2597785" cy="1397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 marR="5080" indent="-635">
              <a:lnSpc>
                <a:spcPct val="132400"/>
              </a:lnSpc>
              <a:spcBef>
                <a:spcPts val="100"/>
              </a:spcBef>
            </a:pPr>
            <a:r>
              <a:rPr dirty="0" sz="1700" spc="80">
                <a:solidFill>
                  <a:srgbClr val="121212"/>
                </a:solidFill>
                <a:latin typeface="Lucida Sans Unicode"/>
                <a:cs typeface="Lucida Sans Unicode"/>
              </a:rPr>
              <a:t>Como</a:t>
            </a:r>
            <a:r>
              <a:rPr dirty="0" sz="1700" spc="-7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50">
                <a:solidFill>
                  <a:srgbClr val="121212"/>
                </a:solidFill>
                <a:latin typeface="Lucida Sans Unicode"/>
                <a:cs typeface="Lucida Sans Unicode"/>
              </a:rPr>
              <a:t>se</a:t>
            </a:r>
            <a:r>
              <a:rPr dirty="0" sz="1700" spc="-65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45">
                <a:solidFill>
                  <a:srgbClr val="121212"/>
                </a:solidFill>
                <a:latin typeface="Lucida Sans Unicode"/>
                <a:cs typeface="Lucida Sans Unicode"/>
              </a:rPr>
              <a:t>preparar</a:t>
            </a:r>
            <a:r>
              <a:rPr dirty="0" sz="1700" spc="-7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75">
                <a:solidFill>
                  <a:srgbClr val="121212"/>
                </a:solidFill>
                <a:latin typeface="Lucida Sans Unicode"/>
                <a:cs typeface="Lucida Sans Unicode"/>
              </a:rPr>
              <a:t>para </a:t>
            </a:r>
            <a:r>
              <a:rPr dirty="0" sz="1700">
                <a:solidFill>
                  <a:srgbClr val="121212"/>
                </a:solidFill>
                <a:latin typeface="Lucida Sans Unicode"/>
                <a:cs typeface="Lucida Sans Unicode"/>
              </a:rPr>
              <a:t>fiscalizações</a:t>
            </a:r>
            <a:r>
              <a:rPr dirty="0" sz="1700" spc="7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95">
                <a:solidFill>
                  <a:srgbClr val="121212"/>
                </a:solidFill>
                <a:latin typeface="Lucida Sans Unicode"/>
                <a:cs typeface="Lucida Sans Unicode"/>
              </a:rPr>
              <a:t>e</a:t>
            </a:r>
            <a:r>
              <a:rPr dirty="0" sz="1700" spc="75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-10">
                <a:solidFill>
                  <a:srgbClr val="121212"/>
                </a:solidFill>
                <a:latin typeface="Lucida Sans Unicode"/>
                <a:cs typeface="Lucida Sans Unicode"/>
              </a:rPr>
              <a:t>superar </a:t>
            </a:r>
            <a:r>
              <a:rPr dirty="0" sz="1700" spc="45">
                <a:solidFill>
                  <a:srgbClr val="121212"/>
                </a:solidFill>
                <a:latin typeface="Lucida Sans Unicode"/>
                <a:cs typeface="Lucida Sans Unicode"/>
              </a:rPr>
              <a:t>entraves</a:t>
            </a:r>
            <a:r>
              <a:rPr dirty="0" sz="1700" spc="-7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114">
                <a:solidFill>
                  <a:srgbClr val="121212"/>
                </a:solidFill>
                <a:latin typeface="Lucida Sans Unicode"/>
                <a:cs typeface="Lucida Sans Unicode"/>
              </a:rPr>
              <a:t>na</a:t>
            </a:r>
            <a:r>
              <a:rPr dirty="0" sz="1700" spc="-70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45">
                <a:solidFill>
                  <a:srgbClr val="121212"/>
                </a:solidFill>
                <a:latin typeface="Lucida Sans Unicode"/>
                <a:cs typeface="Lucida Sans Unicode"/>
              </a:rPr>
              <a:t>habilitação </a:t>
            </a:r>
            <a:r>
              <a:rPr dirty="0" sz="1700">
                <a:solidFill>
                  <a:srgbClr val="121212"/>
                </a:solidFill>
                <a:latin typeface="Lucida Sans Unicode"/>
                <a:cs typeface="Lucida Sans Unicode"/>
              </a:rPr>
              <a:t>do</a:t>
            </a:r>
            <a:r>
              <a:rPr dirty="0" sz="1700" spc="5">
                <a:solidFill>
                  <a:srgbClr val="121212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-10">
                <a:solidFill>
                  <a:srgbClr val="121212"/>
                </a:solidFill>
                <a:latin typeface="Lucida Sans Unicode"/>
                <a:cs typeface="Lucida Sans Unicode"/>
              </a:rPr>
              <a:t>Siscomex</a:t>
            </a:r>
            <a:endParaRPr sz="17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4450" rIns="0" bIns="0" rtlCol="0" vert="horz">
            <a:spAutoFit/>
          </a:bodyPr>
          <a:lstStyle/>
          <a:p>
            <a:pPr marL="12700" marR="5080">
              <a:lnSpc>
                <a:spcPts val="5700"/>
              </a:lnSpc>
              <a:spcBef>
                <a:spcPts val="350"/>
              </a:spcBef>
            </a:pPr>
            <a:r>
              <a:rPr dirty="0" spc="980"/>
              <a:t>O</a:t>
            </a:r>
            <a:r>
              <a:rPr dirty="0" spc="235"/>
              <a:t> </a:t>
            </a:r>
            <a:r>
              <a:rPr dirty="0" spc="590"/>
              <a:t>QUE</a:t>
            </a:r>
            <a:r>
              <a:rPr dirty="0" spc="235"/>
              <a:t> </a:t>
            </a:r>
            <a:r>
              <a:rPr dirty="0" spc="445"/>
              <a:t>É</a:t>
            </a:r>
            <a:r>
              <a:rPr dirty="0" spc="235"/>
              <a:t> </a:t>
            </a:r>
            <a:r>
              <a:rPr dirty="0" spc="830"/>
              <a:t>A </a:t>
            </a:r>
            <a:r>
              <a:rPr dirty="0" spc="725"/>
              <a:t>REVISÃO</a:t>
            </a:r>
            <a:r>
              <a:rPr dirty="0" spc="235"/>
              <a:t> </a:t>
            </a:r>
            <a:r>
              <a:rPr dirty="0" spc="720"/>
              <a:t>DO </a:t>
            </a:r>
            <a:r>
              <a:rPr dirty="0" spc="725"/>
              <a:t>RADAR?</a:t>
            </a:r>
          </a:p>
        </p:txBody>
      </p:sp>
      <p:sp>
        <p:nvSpPr>
          <p:cNvPr id="3" name="object 3" descr=""/>
          <p:cNvSpPr/>
          <p:nvPr/>
        </p:nvSpPr>
        <p:spPr>
          <a:xfrm>
            <a:off x="6459106" y="712964"/>
            <a:ext cx="457200" cy="314325"/>
          </a:xfrm>
          <a:custGeom>
            <a:avLst/>
            <a:gdLst/>
            <a:ahLst/>
            <a:cxnLst/>
            <a:rect l="l" t="t" r="r" b="b"/>
            <a:pathLst>
              <a:path w="457200" h="314325">
                <a:moveTo>
                  <a:pt x="453872" y="0"/>
                </a:moveTo>
                <a:lnTo>
                  <a:pt x="0" y="152793"/>
                </a:lnTo>
                <a:lnTo>
                  <a:pt x="359092" y="144995"/>
                </a:lnTo>
                <a:lnTo>
                  <a:pt x="389712" y="138798"/>
                </a:lnTo>
                <a:lnTo>
                  <a:pt x="415531" y="122872"/>
                </a:lnTo>
                <a:lnTo>
                  <a:pt x="434390" y="99110"/>
                </a:lnTo>
                <a:lnTo>
                  <a:pt x="444144" y="69443"/>
                </a:lnTo>
                <a:lnTo>
                  <a:pt x="453872" y="0"/>
                </a:lnTo>
                <a:close/>
              </a:path>
              <a:path w="457200" h="314325">
                <a:moveTo>
                  <a:pt x="456971" y="293751"/>
                </a:moveTo>
                <a:lnTo>
                  <a:pt x="448551" y="250291"/>
                </a:lnTo>
                <a:lnTo>
                  <a:pt x="415671" y="195986"/>
                </a:lnTo>
                <a:lnTo>
                  <a:pt x="355473" y="175869"/>
                </a:lnTo>
                <a:lnTo>
                  <a:pt x="0" y="186613"/>
                </a:lnTo>
                <a:lnTo>
                  <a:pt x="456438" y="314325"/>
                </a:lnTo>
                <a:lnTo>
                  <a:pt x="456971" y="314325"/>
                </a:lnTo>
                <a:lnTo>
                  <a:pt x="456971" y="293751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 descr=""/>
          <p:cNvSpPr/>
          <p:nvPr/>
        </p:nvSpPr>
        <p:spPr>
          <a:xfrm>
            <a:off x="16878230" y="926147"/>
            <a:ext cx="381000" cy="220345"/>
          </a:xfrm>
          <a:custGeom>
            <a:avLst/>
            <a:gdLst/>
            <a:ahLst/>
            <a:cxnLst/>
            <a:rect l="l" t="t" r="r" b="b"/>
            <a:pathLst>
              <a:path w="381000" h="220344">
                <a:moveTo>
                  <a:pt x="373463" y="219873"/>
                </a:moveTo>
                <a:lnTo>
                  <a:pt x="7252" y="219873"/>
                </a:lnTo>
                <a:lnTo>
                  <a:pt x="4890" y="218895"/>
                </a:lnTo>
                <a:lnTo>
                  <a:pt x="978" y="214982"/>
                </a:lnTo>
                <a:lnTo>
                  <a:pt x="0" y="212621"/>
                </a:lnTo>
                <a:lnTo>
                  <a:pt x="0" y="207087"/>
                </a:lnTo>
                <a:lnTo>
                  <a:pt x="978" y="204726"/>
                </a:lnTo>
                <a:lnTo>
                  <a:pt x="4890" y="200813"/>
                </a:lnTo>
                <a:lnTo>
                  <a:pt x="7252" y="199835"/>
                </a:lnTo>
                <a:lnTo>
                  <a:pt x="373463" y="199835"/>
                </a:lnTo>
                <a:lnTo>
                  <a:pt x="375825" y="200813"/>
                </a:lnTo>
                <a:lnTo>
                  <a:pt x="379737" y="204726"/>
                </a:lnTo>
                <a:lnTo>
                  <a:pt x="380715" y="207087"/>
                </a:lnTo>
                <a:lnTo>
                  <a:pt x="380715" y="212621"/>
                </a:lnTo>
                <a:lnTo>
                  <a:pt x="379737" y="214982"/>
                </a:lnTo>
                <a:lnTo>
                  <a:pt x="375825" y="218895"/>
                </a:lnTo>
                <a:lnTo>
                  <a:pt x="373463" y="219873"/>
                </a:lnTo>
                <a:close/>
              </a:path>
              <a:path w="381000" h="220344">
                <a:moveTo>
                  <a:pt x="373463" y="119945"/>
                </a:moveTo>
                <a:lnTo>
                  <a:pt x="7252" y="119945"/>
                </a:lnTo>
                <a:lnTo>
                  <a:pt x="4890" y="118967"/>
                </a:lnTo>
                <a:lnTo>
                  <a:pt x="978" y="115054"/>
                </a:lnTo>
                <a:lnTo>
                  <a:pt x="0" y="112693"/>
                </a:lnTo>
                <a:lnTo>
                  <a:pt x="0" y="107160"/>
                </a:lnTo>
                <a:lnTo>
                  <a:pt x="978" y="104798"/>
                </a:lnTo>
                <a:lnTo>
                  <a:pt x="4890" y="100885"/>
                </a:lnTo>
                <a:lnTo>
                  <a:pt x="7252" y="99907"/>
                </a:lnTo>
                <a:lnTo>
                  <a:pt x="373463" y="99907"/>
                </a:lnTo>
                <a:lnTo>
                  <a:pt x="375825" y="100885"/>
                </a:lnTo>
                <a:lnTo>
                  <a:pt x="379737" y="104798"/>
                </a:lnTo>
                <a:lnTo>
                  <a:pt x="380715" y="107160"/>
                </a:lnTo>
                <a:lnTo>
                  <a:pt x="380715" y="112693"/>
                </a:lnTo>
                <a:lnTo>
                  <a:pt x="379737" y="115054"/>
                </a:lnTo>
                <a:lnTo>
                  <a:pt x="375825" y="118967"/>
                </a:lnTo>
                <a:lnTo>
                  <a:pt x="373463" y="119945"/>
                </a:lnTo>
                <a:close/>
              </a:path>
              <a:path w="381000" h="220344">
                <a:moveTo>
                  <a:pt x="373463" y="20037"/>
                </a:moveTo>
                <a:lnTo>
                  <a:pt x="7252" y="20037"/>
                </a:lnTo>
                <a:lnTo>
                  <a:pt x="4890" y="19059"/>
                </a:lnTo>
                <a:lnTo>
                  <a:pt x="978" y="15146"/>
                </a:lnTo>
                <a:lnTo>
                  <a:pt x="0" y="12785"/>
                </a:lnTo>
                <a:lnTo>
                  <a:pt x="0" y="7252"/>
                </a:lnTo>
                <a:lnTo>
                  <a:pt x="978" y="4890"/>
                </a:lnTo>
                <a:lnTo>
                  <a:pt x="4890" y="978"/>
                </a:lnTo>
                <a:lnTo>
                  <a:pt x="7252" y="0"/>
                </a:lnTo>
                <a:lnTo>
                  <a:pt x="373463" y="0"/>
                </a:lnTo>
                <a:lnTo>
                  <a:pt x="375825" y="978"/>
                </a:lnTo>
                <a:lnTo>
                  <a:pt x="379737" y="4890"/>
                </a:lnTo>
                <a:lnTo>
                  <a:pt x="380715" y="7252"/>
                </a:lnTo>
                <a:lnTo>
                  <a:pt x="380715" y="12785"/>
                </a:lnTo>
                <a:lnTo>
                  <a:pt x="379737" y="15146"/>
                </a:lnTo>
                <a:lnTo>
                  <a:pt x="375825" y="19059"/>
                </a:lnTo>
                <a:lnTo>
                  <a:pt x="373463" y="20037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1028700" y="926339"/>
            <a:ext cx="302895" cy="248285"/>
          </a:xfrm>
          <a:custGeom>
            <a:avLst/>
            <a:gdLst/>
            <a:ahLst/>
            <a:cxnLst/>
            <a:rect l="l" t="t" r="r" b="b"/>
            <a:pathLst>
              <a:path w="302894" h="248284">
                <a:moveTo>
                  <a:pt x="174563" y="247893"/>
                </a:moveTo>
                <a:lnTo>
                  <a:pt x="181573" y="247893"/>
                </a:lnTo>
                <a:lnTo>
                  <a:pt x="185077" y="246556"/>
                </a:lnTo>
                <a:lnTo>
                  <a:pt x="302684" y="128949"/>
                </a:lnTo>
                <a:lnTo>
                  <a:pt x="302684" y="120281"/>
                </a:lnTo>
                <a:lnTo>
                  <a:pt x="182402" y="0"/>
                </a:lnTo>
                <a:lnTo>
                  <a:pt x="173734" y="0"/>
                </a:lnTo>
                <a:lnTo>
                  <a:pt x="163033" y="10701"/>
                </a:lnTo>
                <a:lnTo>
                  <a:pt x="163033" y="19369"/>
                </a:lnTo>
                <a:lnTo>
                  <a:pt x="254582" y="110918"/>
                </a:lnTo>
                <a:lnTo>
                  <a:pt x="6133" y="110918"/>
                </a:lnTo>
                <a:lnTo>
                  <a:pt x="0" y="117051"/>
                </a:lnTo>
                <a:lnTo>
                  <a:pt x="0" y="124615"/>
                </a:lnTo>
                <a:lnTo>
                  <a:pt x="0" y="132180"/>
                </a:lnTo>
                <a:lnTo>
                  <a:pt x="6133" y="138313"/>
                </a:lnTo>
                <a:lnTo>
                  <a:pt x="254582" y="138313"/>
                </a:lnTo>
                <a:lnTo>
                  <a:pt x="163033" y="229862"/>
                </a:lnTo>
                <a:lnTo>
                  <a:pt x="163033" y="238530"/>
                </a:lnTo>
                <a:lnTo>
                  <a:pt x="171059" y="246556"/>
                </a:lnTo>
                <a:lnTo>
                  <a:pt x="174563" y="247893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" name="object 6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64868" y="9216311"/>
            <a:ext cx="102923" cy="102923"/>
          </a:xfrm>
          <a:prstGeom prst="rect">
            <a:avLst/>
          </a:prstGeom>
        </p:spPr>
      </p:pic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011632" y="9216313"/>
            <a:ext cx="103099" cy="103099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858651" y="9216303"/>
            <a:ext cx="102923" cy="102923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678225" y="3931259"/>
            <a:ext cx="1053886" cy="617788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299814" y="502396"/>
            <a:ext cx="3686174" cy="847724"/>
          </a:xfrm>
          <a:prstGeom prst="rect">
            <a:avLst/>
          </a:prstGeom>
        </p:spPr>
      </p:pic>
      <p:sp>
        <p:nvSpPr>
          <p:cNvPr id="11" name="object 11" descr=""/>
          <p:cNvSpPr txBox="1"/>
          <p:nvPr/>
        </p:nvSpPr>
        <p:spPr>
          <a:xfrm>
            <a:off x="1016000" y="5682860"/>
            <a:ext cx="5087620" cy="26917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500" spc="295" b="1">
                <a:solidFill>
                  <a:srgbClr val="121212"/>
                </a:solidFill>
                <a:latin typeface="Calibri"/>
                <a:cs typeface="Calibri"/>
              </a:rPr>
              <a:t>DEFINIÇÃO</a:t>
            </a:r>
            <a:endParaRPr sz="2500">
              <a:latin typeface="Calibri"/>
              <a:cs typeface="Calibri"/>
            </a:endParaRPr>
          </a:p>
          <a:p>
            <a:pPr marL="12700" marR="5080">
              <a:lnSpc>
                <a:spcPct val="131300"/>
              </a:lnSpc>
              <a:spcBef>
                <a:spcPts val="1645"/>
              </a:spcBef>
            </a:pPr>
            <a:r>
              <a:rPr dirty="0" sz="2000" spc="50">
                <a:solidFill>
                  <a:srgbClr val="737373"/>
                </a:solidFill>
                <a:latin typeface="Lucida Sans Unicode"/>
                <a:cs typeface="Lucida Sans Unicode"/>
              </a:rPr>
              <a:t>Procedimento</a:t>
            </a:r>
            <a:r>
              <a:rPr dirty="0" sz="2000" spc="-8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de</a:t>
            </a:r>
            <a:r>
              <a:rPr dirty="0" sz="2000" spc="-7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reavaliação</a:t>
            </a:r>
            <a:r>
              <a:rPr dirty="0" sz="2000" spc="-7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35">
                <a:solidFill>
                  <a:srgbClr val="737373"/>
                </a:solidFill>
                <a:latin typeface="Lucida Sans Unicode"/>
                <a:cs typeface="Lucida Sans Unicode"/>
              </a:rPr>
              <a:t>da </a:t>
            </a:r>
            <a:r>
              <a:rPr dirty="0" sz="2000" spc="65">
                <a:solidFill>
                  <a:srgbClr val="737373"/>
                </a:solidFill>
                <a:latin typeface="Lucida Sans Unicode"/>
                <a:cs typeface="Lucida Sans Unicode"/>
              </a:rPr>
              <a:t>habilitação</a:t>
            </a:r>
            <a:r>
              <a:rPr dirty="0" sz="2000" spc="-9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60">
                <a:solidFill>
                  <a:srgbClr val="737373"/>
                </a:solidFill>
                <a:latin typeface="Lucida Sans Unicode"/>
                <a:cs typeface="Lucida Sans Unicode"/>
              </a:rPr>
              <a:t>da</a:t>
            </a:r>
            <a:r>
              <a:rPr dirty="0" sz="2000" spc="-9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95">
                <a:solidFill>
                  <a:srgbClr val="737373"/>
                </a:solidFill>
                <a:latin typeface="Lucida Sans Unicode"/>
                <a:cs typeface="Lucida Sans Unicode"/>
              </a:rPr>
              <a:t>empresa</a:t>
            </a:r>
            <a:r>
              <a:rPr dirty="0" sz="2000" spc="-9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20">
                <a:solidFill>
                  <a:srgbClr val="737373"/>
                </a:solidFill>
                <a:latin typeface="Lucida Sans Unicode"/>
                <a:cs typeface="Lucida Sans Unicode"/>
              </a:rPr>
              <a:t>para</a:t>
            </a:r>
            <a:r>
              <a:rPr dirty="0" sz="2000" spc="-9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55">
                <a:solidFill>
                  <a:srgbClr val="737373"/>
                </a:solidFill>
                <a:latin typeface="Lucida Sans Unicode"/>
                <a:cs typeface="Lucida Sans Unicode"/>
              </a:rPr>
              <a:t>operar</a:t>
            </a:r>
            <a:r>
              <a:rPr dirty="0" sz="2000" spc="-9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no </a:t>
            </a:r>
            <a:r>
              <a:rPr dirty="0" sz="2000" spc="70">
                <a:solidFill>
                  <a:srgbClr val="737373"/>
                </a:solidFill>
                <a:latin typeface="Lucida Sans Unicode"/>
                <a:cs typeface="Lucida Sans Unicode"/>
              </a:rPr>
              <a:t>comércio</a:t>
            </a:r>
            <a:r>
              <a:rPr dirty="0" sz="2000" spc="-8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10">
                <a:solidFill>
                  <a:srgbClr val="737373"/>
                </a:solidFill>
                <a:latin typeface="Lucida Sans Unicode"/>
                <a:cs typeface="Lucida Sans Unicode"/>
              </a:rPr>
              <a:t>exterior</a:t>
            </a:r>
            <a:endParaRPr sz="2000">
              <a:latin typeface="Lucida Sans Unicode"/>
              <a:cs typeface="Lucida Sans Unicode"/>
            </a:endParaRPr>
          </a:p>
          <a:p>
            <a:pPr marL="12700" marR="692150">
              <a:lnSpc>
                <a:spcPct val="131200"/>
              </a:lnSpc>
              <a:spcBef>
                <a:spcPts val="600"/>
              </a:spcBef>
            </a:pPr>
            <a:r>
              <a:rPr dirty="0" sz="2000" spc="105">
                <a:solidFill>
                  <a:srgbClr val="737373"/>
                </a:solidFill>
                <a:latin typeface="Lucida Sans Unicode"/>
                <a:cs typeface="Lucida Sans Unicode"/>
              </a:rPr>
              <a:t>Base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 legal: Instrução</a:t>
            </a:r>
            <a:r>
              <a:rPr dirty="0" sz="2000" spc="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55">
                <a:solidFill>
                  <a:srgbClr val="737373"/>
                </a:solidFill>
                <a:latin typeface="Lucida Sans Unicode"/>
                <a:cs typeface="Lucida Sans Unicode"/>
              </a:rPr>
              <a:t>Normativa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nº </a:t>
            </a:r>
            <a:r>
              <a:rPr dirty="0" sz="2000" spc="-35">
                <a:solidFill>
                  <a:srgbClr val="737373"/>
                </a:solidFill>
                <a:latin typeface="Lucida Sans Unicode"/>
                <a:cs typeface="Lucida Sans Unicode"/>
              </a:rPr>
              <a:t>1.984/2020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12" name="object 12" descr=""/>
          <p:cNvSpPr txBox="1"/>
          <p:nvPr/>
        </p:nvSpPr>
        <p:spPr>
          <a:xfrm>
            <a:off x="13938865" y="2692010"/>
            <a:ext cx="3536315" cy="257302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 marR="1233805">
              <a:lnSpc>
                <a:spcPts val="2930"/>
              </a:lnSpc>
              <a:spcBef>
                <a:spcPts val="254"/>
              </a:spcBef>
            </a:pPr>
            <a:r>
              <a:rPr dirty="0" sz="2500" spc="325" b="1">
                <a:solidFill>
                  <a:srgbClr val="FFFFFF"/>
                </a:solidFill>
                <a:latin typeface="Calibri"/>
                <a:cs typeface="Calibri"/>
              </a:rPr>
              <a:t>TIPOS</a:t>
            </a:r>
            <a:r>
              <a:rPr dirty="0" sz="2500" spc="13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500" spc="204" b="1">
                <a:solidFill>
                  <a:srgbClr val="FFFFFF"/>
                </a:solidFill>
                <a:latin typeface="Calibri"/>
                <a:cs typeface="Calibri"/>
              </a:rPr>
              <a:t>DE </a:t>
            </a:r>
            <a:r>
              <a:rPr dirty="0" sz="2500" spc="325" b="1">
                <a:solidFill>
                  <a:srgbClr val="FFFFFF"/>
                </a:solidFill>
                <a:latin typeface="Calibri"/>
                <a:cs typeface="Calibri"/>
              </a:rPr>
              <a:t>HABILITAÇÃO</a:t>
            </a:r>
            <a:endParaRPr sz="2500">
              <a:latin typeface="Calibri"/>
              <a:cs typeface="Calibri"/>
            </a:endParaRPr>
          </a:p>
          <a:p>
            <a:pPr marL="314325" marR="5080">
              <a:lnSpc>
                <a:spcPct val="129500"/>
              </a:lnSpc>
              <a:spcBef>
                <a:spcPts val="990"/>
              </a:spcBef>
            </a:pPr>
            <a:r>
              <a:rPr dirty="0" sz="1400">
                <a:solidFill>
                  <a:srgbClr val="FFFFFF"/>
                </a:solidFill>
                <a:latin typeface="Lucida Sans Unicode"/>
                <a:cs typeface="Lucida Sans Unicode"/>
              </a:rPr>
              <a:t>Expressa</a:t>
            </a:r>
            <a:r>
              <a:rPr dirty="0" sz="14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70">
                <a:solidFill>
                  <a:srgbClr val="FFFFFF"/>
                </a:solidFill>
                <a:latin typeface="Lucida Sans Unicode"/>
                <a:cs typeface="Lucida Sans Unicode"/>
              </a:rPr>
              <a:t>(Sociedades</a:t>
            </a:r>
            <a:r>
              <a:rPr dirty="0" sz="14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55">
                <a:solidFill>
                  <a:srgbClr val="FFFFFF"/>
                </a:solidFill>
                <a:latin typeface="Lucida Sans Unicode"/>
                <a:cs typeface="Lucida Sans Unicode"/>
              </a:rPr>
              <a:t>anônimas</a:t>
            </a:r>
            <a:r>
              <a:rPr dirty="0" sz="14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50">
                <a:solidFill>
                  <a:srgbClr val="FFFFFF"/>
                </a:solidFill>
                <a:latin typeface="Lucida Sans Unicode"/>
                <a:cs typeface="Lucida Sans Unicode"/>
              </a:rPr>
              <a:t>de </a:t>
            </a:r>
            <a:r>
              <a:rPr dirty="0" sz="1400" spc="55">
                <a:solidFill>
                  <a:srgbClr val="FFFFFF"/>
                </a:solidFill>
                <a:latin typeface="Lucida Sans Unicode"/>
                <a:cs typeface="Lucida Sans Unicode"/>
              </a:rPr>
              <a:t>capital</a:t>
            </a:r>
            <a:r>
              <a:rPr dirty="0" sz="1400" spc="3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>
                <a:solidFill>
                  <a:srgbClr val="FFFFFF"/>
                </a:solidFill>
                <a:latin typeface="Lucida Sans Unicode"/>
                <a:cs typeface="Lucida Sans Unicode"/>
              </a:rPr>
              <a:t>aberto,</a:t>
            </a:r>
            <a:r>
              <a:rPr dirty="0" sz="1400" spc="3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60">
                <a:solidFill>
                  <a:srgbClr val="FFFFFF"/>
                </a:solidFill>
                <a:latin typeface="Lucida Sans Unicode"/>
                <a:cs typeface="Lucida Sans Unicode"/>
              </a:rPr>
              <a:t>empresas</a:t>
            </a:r>
            <a:r>
              <a:rPr dirty="0" sz="1400" spc="4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>
                <a:solidFill>
                  <a:srgbClr val="FFFFFF"/>
                </a:solidFill>
                <a:latin typeface="Lucida Sans Unicode"/>
                <a:cs typeface="Lucida Sans Unicode"/>
              </a:rPr>
              <a:t>públicas</a:t>
            </a:r>
            <a:r>
              <a:rPr dirty="0" sz="1400" spc="3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40">
                <a:solidFill>
                  <a:srgbClr val="FFFFFF"/>
                </a:solidFill>
                <a:latin typeface="Lucida Sans Unicode"/>
                <a:cs typeface="Lucida Sans Unicode"/>
              </a:rPr>
              <a:t>e </a:t>
            </a:r>
            <a:r>
              <a:rPr dirty="0" sz="1400" spc="55">
                <a:solidFill>
                  <a:srgbClr val="FFFFFF"/>
                </a:solidFill>
                <a:latin typeface="Lucida Sans Unicode"/>
                <a:cs typeface="Lucida Sans Unicode"/>
              </a:rPr>
              <a:t>sociedades</a:t>
            </a:r>
            <a:r>
              <a:rPr dirty="0" sz="14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75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dirty="0" sz="14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60">
                <a:solidFill>
                  <a:srgbClr val="FFFFFF"/>
                </a:solidFill>
                <a:latin typeface="Lucida Sans Unicode"/>
                <a:cs typeface="Lucida Sans Unicode"/>
              </a:rPr>
              <a:t>economia</a:t>
            </a:r>
            <a:r>
              <a:rPr dirty="0" sz="14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55">
                <a:solidFill>
                  <a:srgbClr val="FFFFFF"/>
                </a:solidFill>
                <a:latin typeface="Lucida Sans Unicode"/>
                <a:cs typeface="Lucida Sans Unicode"/>
              </a:rPr>
              <a:t>mista) </a:t>
            </a:r>
            <a:r>
              <a:rPr dirty="0" sz="1400">
                <a:solidFill>
                  <a:srgbClr val="FFFFFF"/>
                </a:solidFill>
                <a:latin typeface="Lucida Sans Unicode"/>
                <a:cs typeface="Lucida Sans Unicode"/>
              </a:rPr>
              <a:t>Limitada </a:t>
            </a:r>
            <a:r>
              <a:rPr dirty="0" sz="1400" spc="75">
                <a:solidFill>
                  <a:srgbClr val="FFFFFF"/>
                </a:solidFill>
                <a:latin typeface="Lucida Sans Unicode"/>
                <a:cs typeface="Lucida Sans Unicode"/>
              </a:rPr>
              <a:t>até</a:t>
            </a:r>
            <a:r>
              <a:rPr dirty="0" sz="140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 spc="-45">
                <a:solidFill>
                  <a:srgbClr val="FFFFFF"/>
                </a:solidFill>
                <a:latin typeface="Lucida Sans Unicode"/>
                <a:cs typeface="Lucida Sans Unicode"/>
              </a:rPr>
              <a:t>U$50.000,00</a:t>
            </a:r>
            <a:r>
              <a:rPr dirty="0" sz="1400" spc="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400">
                <a:solidFill>
                  <a:srgbClr val="FFFFFF"/>
                </a:solidFill>
                <a:latin typeface="Lucida Sans Unicode"/>
                <a:cs typeface="Lucida Sans Unicode"/>
              </a:rPr>
              <a:t>ou </a:t>
            </a:r>
            <a:r>
              <a:rPr dirty="0" sz="1400" spc="50">
                <a:solidFill>
                  <a:srgbClr val="FFFFFF"/>
                </a:solidFill>
                <a:latin typeface="Lucida Sans Unicode"/>
                <a:cs typeface="Lucida Sans Unicode"/>
              </a:rPr>
              <a:t>até </a:t>
            </a:r>
            <a:r>
              <a:rPr dirty="0" sz="1400" spc="-10">
                <a:solidFill>
                  <a:srgbClr val="FFFFFF"/>
                </a:solidFill>
                <a:latin typeface="Lucida Sans Unicode"/>
                <a:cs typeface="Lucida Sans Unicode"/>
              </a:rPr>
              <a:t>U$150.000,00</a:t>
            </a:r>
            <a:endParaRPr sz="1400">
              <a:latin typeface="Lucida Sans Unicode"/>
              <a:cs typeface="Lucida Sans Unicode"/>
            </a:endParaRPr>
          </a:p>
          <a:p>
            <a:pPr marL="314325">
              <a:lnSpc>
                <a:spcPct val="100000"/>
              </a:lnSpc>
              <a:spcBef>
                <a:spcPts val="495"/>
              </a:spcBef>
            </a:pPr>
            <a:r>
              <a:rPr dirty="0" sz="1400" spc="-10">
                <a:solidFill>
                  <a:srgbClr val="FFFFFF"/>
                </a:solidFill>
                <a:latin typeface="Lucida Sans Unicode"/>
                <a:cs typeface="Lucida Sans Unicode"/>
              </a:rPr>
              <a:t>Ilimitada</a:t>
            </a:r>
            <a:endParaRPr sz="1400">
              <a:latin typeface="Lucida Sans Unicode"/>
              <a:cs typeface="Lucida Sans Unicode"/>
            </a:endParaRPr>
          </a:p>
        </p:txBody>
      </p:sp>
      <p:sp>
        <p:nvSpPr>
          <p:cNvPr id="13" name="object 13" descr=""/>
          <p:cNvSpPr txBox="1"/>
          <p:nvPr/>
        </p:nvSpPr>
        <p:spPr>
          <a:xfrm>
            <a:off x="13911589" y="6149374"/>
            <a:ext cx="4032885" cy="2064385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 marR="589280">
              <a:lnSpc>
                <a:spcPts val="2930"/>
              </a:lnSpc>
              <a:spcBef>
                <a:spcPts val="254"/>
              </a:spcBef>
            </a:pPr>
            <a:r>
              <a:rPr dirty="0" sz="2500" spc="465" b="1">
                <a:solidFill>
                  <a:srgbClr val="121212"/>
                </a:solidFill>
                <a:latin typeface="Calibri"/>
                <a:cs typeface="Calibri"/>
              </a:rPr>
              <a:t>PRAZO</a:t>
            </a:r>
            <a:r>
              <a:rPr dirty="0" sz="2500" spc="114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240" b="1">
                <a:solidFill>
                  <a:srgbClr val="121212"/>
                </a:solidFill>
                <a:latin typeface="Calibri"/>
                <a:cs typeface="Calibri"/>
              </a:rPr>
              <a:t>DE</a:t>
            </a:r>
            <a:r>
              <a:rPr dirty="0" sz="2500" spc="-10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275" b="1">
                <a:solidFill>
                  <a:srgbClr val="121212"/>
                </a:solidFill>
                <a:latin typeface="Calibri"/>
                <a:cs typeface="Calibri"/>
              </a:rPr>
              <a:t>VALIDADE </a:t>
            </a:r>
            <a:r>
              <a:rPr dirty="0" sz="2500" spc="350" b="1">
                <a:solidFill>
                  <a:srgbClr val="121212"/>
                </a:solidFill>
                <a:latin typeface="Calibri"/>
                <a:cs typeface="Calibri"/>
              </a:rPr>
              <a:t>DA</a:t>
            </a:r>
            <a:r>
              <a:rPr dirty="0" sz="2500" spc="114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295" b="1">
                <a:solidFill>
                  <a:srgbClr val="121212"/>
                </a:solidFill>
                <a:latin typeface="Calibri"/>
                <a:cs typeface="Calibri"/>
              </a:rPr>
              <a:t>HABILITAÇÃO</a:t>
            </a:r>
            <a:endParaRPr sz="2500">
              <a:latin typeface="Calibri"/>
              <a:cs typeface="Calibri"/>
            </a:endParaRPr>
          </a:p>
          <a:p>
            <a:pPr marL="12700" marR="5080">
              <a:lnSpc>
                <a:spcPct val="131600"/>
              </a:lnSpc>
              <a:spcBef>
                <a:spcPts val="1035"/>
              </a:spcBef>
            </a:pPr>
            <a:r>
              <a:rPr dirty="0" sz="1900" spc="60">
                <a:solidFill>
                  <a:srgbClr val="737373"/>
                </a:solidFill>
                <a:latin typeface="Lucida Sans Unicode"/>
                <a:cs typeface="Lucida Sans Unicode"/>
              </a:rPr>
              <a:t>Em</a:t>
            </a:r>
            <a:r>
              <a:rPr dirty="0" sz="1900" spc="-8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1900">
                <a:solidFill>
                  <a:srgbClr val="737373"/>
                </a:solidFill>
                <a:latin typeface="Lucida Sans Unicode"/>
                <a:cs typeface="Lucida Sans Unicode"/>
              </a:rPr>
              <a:t>regra,</a:t>
            </a:r>
            <a:r>
              <a:rPr dirty="0" sz="1900" spc="-7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1900">
                <a:solidFill>
                  <a:srgbClr val="737373"/>
                </a:solidFill>
                <a:latin typeface="Lucida Sans Unicode"/>
                <a:cs typeface="Lucida Sans Unicode"/>
              </a:rPr>
              <a:t>o</a:t>
            </a:r>
            <a:r>
              <a:rPr dirty="0" sz="1900" spc="-7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1900">
                <a:solidFill>
                  <a:srgbClr val="737373"/>
                </a:solidFill>
                <a:latin typeface="Lucida Sans Unicode"/>
                <a:cs typeface="Lucida Sans Unicode"/>
              </a:rPr>
              <a:t>prazo</a:t>
            </a:r>
            <a:r>
              <a:rPr dirty="0" sz="1900" spc="-7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1900" spc="105">
                <a:solidFill>
                  <a:srgbClr val="737373"/>
                </a:solidFill>
                <a:latin typeface="Lucida Sans Unicode"/>
                <a:cs typeface="Lucida Sans Unicode"/>
              </a:rPr>
              <a:t>é</a:t>
            </a:r>
            <a:r>
              <a:rPr dirty="0" sz="1900" spc="-7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1900" spc="90">
                <a:solidFill>
                  <a:srgbClr val="737373"/>
                </a:solidFill>
                <a:latin typeface="Lucida Sans Unicode"/>
                <a:cs typeface="Lucida Sans Unicode"/>
              </a:rPr>
              <a:t>de</a:t>
            </a:r>
            <a:r>
              <a:rPr dirty="0" sz="1900" spc="-7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heavy" sz="1900" spc="-355">
                <a:solidFill>
                  <a:srgbClr val="737373"/>
                </a:solidFill>
                <a:uFill>
                  <a:solidFill>
                    <a:srgbClr val="737373"/>
                  </a:solidFill>
                </a:uFill>
                <a:latin typeface="Lucida Sans Unicode"/>
                <a:cs typeface="Lucida Sans Unicode"/>
              </a:rPr>
              <a:t>12</a:t>
            </a:r>
            <a:r>
              <a:rPr dirty="0" u="heavy" sz="1900" spc="-75">
                <a:solidFill>
                  <a:srgbClr val="737373"/>
                </a:solidFill>
                <a:uFill>
                  <a:solidFill>
                    <a:srgbClr val="737373"/>
                  </a:solidFill>
                </a:uFill>
                <a:latin typeface="Lucida Sans Unicode"/>
                <a:cs typeface="Lucida Sans Unicode"/>
              </a:rPr>
              <a:t> </a:t>
            </a:r>
            <a:r>
              <a:rPr dirty="0" u="heavy" sz="1900" spc="-10">
                <a:solidFill>
                  <a:srgbClr val="737373"/>
                </a:solidFill>
                <a:uFill>
                  <a:solidFill>
                    <a:srgbClr val="737373"/>
                  </a:solidFill>
                </a:uFill>
                <a:latin typeface="Lucida Sans Unicode"/>
                <a:cs typeface="Lucida Sans Unicode"/>
              </a:rPr>
              <a:t>meses*.</a:t>
            </a:r>
            <a:r>
              <a:rPr dirty="0" u="none" sz="1900" spc="-1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none" sz="1900">
                <a:solidFill>
                  <a:srgbClr val="737373"/>
                </a:solidFill>
                <a:latin typeface="Lucida Sans Unicode"/>
                <a:cs typeface="Lucida Sans Unicode"/>
              </a:rPr>
              <a:t>Esse</a:t>
            </a:r>
            <a:r>
              <a:rPr dirty="0" u="none" sz="1900" spc="-7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none" sz="1900">
                <a:solidFill>
                  <a:srgbClr val="737373"/>
                </a:solidFill>
                <a:latin typeface="Lucida Sans Unicode"/>
                <a:cs typeface="Lucida Sans Unicode"/>
              </a:rPr>
              <a:t>prazo</a:t>
            </a:r>
            <a:r>
              <a:rPr dirty="0" u="none" sz="1900" spc="-6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none" sz="1900" spc="65">
                <a:solidFill>
                  <a:srgbClr val="737373"/>
                </a:solidFill>
                <a:latin typeface="Lucida Sans Unicode"/>
                <a:cs typeface="Lucida Sans Unicode"/>
              </a:rPr>
              <a:t>se</a:t>
            </a:r>
            <a:r>
              <a:rPr dirty="0" u="none" sz="1900" spc="-6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none" sz="1900" spc="65">
                <a:solidFill>
                  <a:srgbClr val="737373"/>
                </a:solidFill>
                <a:latin typeface="Lucida Sans Unicode"/>
                <a:cs typeface="Lucida Sans Unicode"/>
              </a:rPr>
              <a:t>renova</a:t>
            </a:r>
            <a:r>
              <a:rPr dirty="0" u="none" sz="1900" spc="-6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none" sz="1900" spc="229">
                <a:solidFill>
                  <a:srgbClr val="737373"/>
                </a:solidFill>
                <a:latin typeface="Lucida Sans Unicode"/>
                <a:cs typeface="Lucida Sans Unicode"/>
              </a:rPr>
              <a:t>a</a:t>
            </a:r>
            <a:r>
              <a:rPr dirty="0" u="none" sz="1900" spc="-6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none" sz="1900" spc="155">
                <a:solidFill>
                  <a:srgbClr val="737373"/>
                </a:solidFill>
                <a:latin typeface="Lucida Sans Unicode"/>
                <a:cs typeface="Lucida Sans Unicode"/>
              </a:rPr>
              <a:t>cada </a:t>
            </a:r>
            <a:r>
              <a:rPr dirty="0" u="none" sz="1900" spc="100">
                <a:solidFill>
                  <a:srgbClr val="737373"/>
                </a:solidFill>
                <a:latin typeface="Lucida Sans Unicode"/>
                <a:cs typeface="Lucida Sans Unicode"/>
              </a:rPr>
              <a:t>operação</a:t>
            </a:r>
            <a:r>
              <a:rPr dirty="0" u="none" sz="19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none" sz="1900" spc="90">
                <a:solidFill>
                  <a:srgbClr val="737373"/>
                </a:solidFill>
                <a:latin typeface="Lucida Sans Unicode"/>
                <a:cs typeface="Lucida Sans Unicode"/>
              </a:rPr>
              <a:t>de</a:t>
            </a:r>
            <a:r>
              <a:rPr dirty="0" u="none" sz="1900" spc="-8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none" sz="1900" spc="65">
                <a:solidFill>
                  <a:srgbClr val="737373"/>
                </a:solidFill>
                <a:latin typeface="Lucida Sans Unicode"/>
                <a:cs typeface="Lucida Sans Unicode"/>
              </a:rPr>
              <a:t>comércio</a:t>
            </a:r>
            <a:r>
              <a:rPr dirty="0" u="none" sz="1900" spc="-8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u="none" sz="1900" spc="-10">
                <a:solidFill>
                  <a:srgbClr val="737373"/>
                </a:solidFill>
                <a:latin typeface="Lucida Sans Unicode"/>
                <a:cs typeface="Lucida Sans Unicode"/>
              </a:rPr>
              <a:t>exterior.</a:t>
            </a:r>
            <a:endParaRPr sz="19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482061" y="0"/>
            <a:ext cx="6319130" cy="5028779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624261"/>
            <a:ext cx="4661258" cy="4662737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12906506" y="2612546"/>
            <a:ext cx="4352925" cy="2788285"/>
          </a:xfrm>
          <a:custGeom>
            <a:avLst/>
            <a:gdLst/>
            <a:ahLst/>
            <a:cxnLst/>
            <a:rect l="l" t="t" r="r" b="b"/>
            <a:pathLst>
              <a:path w="4352925" h="2788285">
                <a:moveTo>
                  <a:pt x="3981318" y="2788128"/>
                </a:moveTo>
                <a:lnTo>
                  <a:pt x="371475" y="2788128"/>
                </a:lnTo>
                <a:lnTo>
                  <a:pt x="322646" y="2784907"/>
                </a:lnTo>
                <a:lnTo>
                  <a:pt x="275068" y="2775401"/>
                </a:lnTo>
                <a:lnTo>
                  <a:pt x="229317" y="2759851"/>
                </a:lnTo>
                <a:lnTo>
                  <a:pt x="185971" y="2738496"/>
                </a:lnTo>
                <a:lnTo>
                  <a:pt x="145606" y="2711574"/>
                </a:lnTo>
                <a:lnTo>
                  <a:pt x="108802" y="2679326"/>
                </a:lnTo>
                <a:lnTo>
                  <a:pt x="76553" y="2642521"/>
                </a:lnTo>
                <a:lnTo>
                  <a:pt x="49632" y="2602157"/>
                </a:lnTo>
                <a:lnTo>
                  <a:pt x="28276" y="2558811"/>
                </a:lnTo>
                <a:lnTo>
                  <a:pt x="12726" y="2513060"/>
                </a:lnTo>
                <a:lnTo>
                  <a:pt x="3221" y="2465481"/>
                </a:lnTo>
                <a:lnTo>
                  <a:pt x="0" y="2416653"/>
                </a:lnTo>
                <a:lnTo>
                  <a:pt x="0" y="371475"/>
                </a:lnTo>
                <a:lnTo>
                  <a:pt x="3221" y="322646"/>
                </a:lnTo>
                <a:lnTo>
                  <a:pt x="12726" y="275068"/>
                </a:lnTo>
                <a:lnTo>
                  <a:pt x="28276" y="229317"/>
                </a:lnTo>
                <a:lnTo>
                  <a:pt x="49632" y="185971"/>
                </a:lnTo>
                <a:lnTo>
                  <a:pt x="76553" y="145607"/>
                </a:lnTo>
                <a:lnTo>
                  <a:pt x="108802" y="108802"/>
                </a:lnTo>
                <a:lnTo>
                  <a:pt x="145606" y="76553"/>
                </a:lnTo>
                <a:lnTo>
                  <a:pt x="185971" y="49632"/>
                </a:lnTo>
                <a:lnTo>
                  <a:pt x="229317" y="28276"/>
                </a:lnTo>
                <a:lnTo>
                  <a:pt x="275068" y="12726"/>
                </a:lnTo>
                <a:lnTo>
                  <a:pt x="322646" y="3221"/>
                </a:lnTo>
                <a:lnTo>
                  <a:pt x="371475" y="0"/>
                </a:lnTo>
                <a:lnTo>
                  <a:pt x="3981318" y="0"/>
                </a:lnTo>
                <a:lnTo>
                  <a:pt x="4030147" y="3221"/>
                </a:lnTo>
                <a:lnTo>
                  <a:pt x="4077725" y="12726"/>
                </a:lnTo>
                <a:lnTo>
                  <a:pt x="4123476" y="28276"/>
                </a:lnTo>
                <a:lnTo>
                  <a:pt x="4166822" y="49632"/>
                </a:lnTo>
                <a:lnTo>
                  <a:pt x="4207187" y="76553"/>
                </a:lnTo>
                <a:lnTo>
                  <a:pt x="4243991" y="108802"/>
                </a:lnTo>
                <a:lnTo>
                  <a:pt x="4276240" y="145607"/>
                </a:lnTo>
                <a:lnTo>
                  <a:pt x="4303161" y="185971"/>
                </a:lnTo>
                <a:lnTo>
                  <a:pt x="4324517" y="229317"/>
                </a:lnTo>
                <a:lnTo>
                  <a:pt x="4340067" y="275068"/>
                </a:lnTo>
                <a:lnTo>
                  <a:pt x="4349572" y="322646"/>
                </a:lnTo>
                <a:lnTo>
                  <a:pt x="4352793" y="371475"/>
                </a:lnTo>
                <a:lnTo>
                  <a:pt x="4352793" y="2416653"/>
                </a:lnTo>
                <a:lnTo>
                  <a:pt x="4349572" y="2465481"/>
                </a:lnTo>
                <a:lnTo>
                  <a:pt x="4340067" y="2513060"/>
                </a:lnTo>
                <a:lnTo>
                  <a:pt x="4324517" y="2558811"/>
                </a:lnTo>
                <a:lnTo>
                  <a:pt x="4303161" y="2602157"/>
                </a:lnTo>
                <a:lnTo>
                  <a:pt x="4276240" y="2642521"/>
                </a:lnTo>
                <a:lnTo>
                  <a:pt x="4243991" y="2679326"/>
                </a:lnTo>
                <a:lnTo>
                  <a:pt x="4207187" y="2711574"/>
                </a:lnTo>
                <a:lnTo>
                  <a:pt x="4166822" y="2738496"/>
                </a:lnTo>
                <a:lnTo>
                  <a:pt x="4123476" y="2759851"/>
                </a:lnTo>
                <a:lnTo>
                  <a:pt x="4077725" y="2775401"/>
                </a:lnTo>
                <a:lnTo>
                  <a:pt x="4030147" y="2784907"/>
                </a:lnTo>
                <a:lnTo>
                  <a:pt x="3981318" y="2788128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16878230" y="926147"/>
            <a:ext cx="381000" cy="220345"/>
          </a:xfrm>
          <a:custGeom>
            <a:avLst/>
            <a:gdLst/>
            <a:ahLst/>
            <a:cxnLst/>
            <a:rect l="l" t="t" r="r" b="b"/>
            <a:pathLst>
              <a:path w="381000" h="220344">
                <a:moveTo>
                  <a:pt x="373463" y="219873"/>
                </a:moveTo>
                <a:lnTo>
                  <a:pt x="7252" y="219873"/>
                </a:lnTo>
                <a:lnTo>
                  <a:pt x="4890" y="218895"/>
                </a:lnTo>
                <a:lnTo>
                  <a:pt x="978" y="214982"/>
                </a:lnTo>
                <a:lnTo>
                  <a:pt x="0" y="212621"/>
                </a:lnTo>
                <a:lnTo>
                  <a:pt x="0" y="207087"/>
                </a:lnTo>
                <a:lnTo>
                  <a:pt x="978" y="204726"/>
                </a:lnTo>
                <a:lnTo>
                  <a:pt x="4890" y="200813"/>
                </a:lnTo>
                <a:lnTo>
                  <a:pt x="7252" y="199835"/>
                </a:lnTo>
                <a:lnTo>
                  <a:pt x="373463" y="199835"/>
                </a:lnTo>
                <a:lnTo>
                  <a:pt x="375825" y="200813"/>
                </a:lnTo>
                <a:lnTo>
                  <a:pt x="379737" y="204726"/>
                </a:lnTo>
                <a:lnTo>
                  <a:pt x="380715" y="207087"/>
                </a:lnTo>
                <a:lnTo>
                  <a:pt x="380715" y="212621"/>
                </a:lnTo>
                <a:lnTo>
                  <a:pt x="379737" y="214982"/>
                </a:lnTo>
                <a:lnTo>
                  <a:pt x="375825" y="218895"/>
                </a:lnTo>
                <a:lnTo>
                  <a:pt x="373463" y="219873"/>
                </a:lnTo>
                <a:close/>
              </a:path>
              <a:path w="381000" h="220344">
                <a:moveTo>
                  <a:pt x="373463" y="119945"/>
                </a:moveTo>
                <a:lnTo>
                  <a:pt x="7252" y="119945"/>
                </a:lnTo>
                <a:lnTo>
                  <a:pt x="4890" y="118967"/>
                </a:lnTo>
                <a:lnTo>
                  <a:pt x="978" y="115054"/>
                </a:lnTo>
                <a:lnTo>
                  <a:pt x="0" y="112693"/>
                </a:lnTo>
                <a:lnTo>
                  <a:pt x="0" y="107160"/>
                </a:lnTo>
                <a:lnTo>
                  <a:pt x="978" y="104798"/>
                </a:lnTo>
                <a:lnTo>
                  <a:pt x="4890" y="100885"/>
                </a:lnTo>
                <a:lnTo>
                  <a:pt x="7252" y="99907"/>
                </a:lnTo>
                <a:lnTo>
                  <a:pt x="373463" y="99907"/>
                </a:lnTo>
                <a:lnTo>
                  <a:pt x="375825" y="100885"/>
                </a:lnTo>
                <a:lnTo>
                  <a:pt x="379737" y="104798"/>
                </a:lnTo>
                <a:lnTo>
                  <a:pt x="380715" y="107160"/>
                </a:lnTo>
                <a:lnTo>
                  <a:pt x="380715" y="112693"/>
                </a:lnTo>
                <a:lnTo>
                  <a:pt x="379737" y="115054"/>
                </a:lnTo>
                <a:lnTo>
                  <a:pt x="375825" y="118967"/>
                </a:lnTo>
                <a:lnTo>
                  <a:pt x="373463" y="119945"/>
                </a:lnTo>
                <a:close/>
              </a:path>
              <a:path w="381000" h="220344">
                <a:moveTo>
                  <a:pt x="373463" y="20037"/>
                </a:moveTo>
                <a:lnTo>
                  <a:pt x="7252" y="20037"/>
                </a:lnTo>
                <a:lnTo>
                  <a:pt x="4890" y="19059"/>
                </a:lnTo>
                <a:lnTo>
                  <a:pt x="978" y="15146"/>
                </a:lnTo>
                <a:lnTo>
                  <a:pt x="0" y="12785"/>
                </a:lnTo>
                <a:lnTo>
                  <a:pt x="0" y="7252"/>
                </a:lnTo>
                <a:lnTo>
                  <a:pt x="978" y="4890"/>
                </a:lnTo>
                <a:lnTo>
                  <a:pt x="4890" y="978"/>
                </a:lnTo>
                <a:lnTo>
                  <a:pt x="7252" y="0"/>
                </a:lnTo>
                <a:lnTo>
                  <a:pt x="373463" y="0"/>
                </a:lnTo>
                <a:lnTo>
                  <a:pt x="375825" y="978"/>
                </a:lnTo>
                <a:lnTo>
                  <a:pt x="379737" y="4890"/>
                </a:lnTo>
                <a:lnTo>
                  <a:pt x="380715" y="7252"/>
                </a:lnTo>
                <a:lnTo>
                  <a:pt x="380715" y="12785"/>
                </a:lnTo>
                <a:lnTo>
                  <a:pt x="379737" y="15146"/>
                </a:lnTo>
                <a:lnTo>
                  <a:pt x="375825" y="19059"/>
                </a:lnTo>
                <a:lnTo>
                  <a:pt x="373463" y="20037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028700" y="926339"/>
            <a:ext cx="302895" cy="248285"/>
          </a:xfrm>
          <a:custGeom>
            <a:avLst/>
            <a:gdLst/>
            <a:ahLst/>
            <a:cxnLst/>
            <a:rect l="l" t="t" r="r" b="b"/>
            <a:pathLst>
              <a:path w="302894" h="248284">
                <a:moveTo>
                  <a:pt x="174563" y="247893"/>
                </a:moveTo>
                <a:lnTo>
                  <a:pt x="181573" y="247893"/>
                </a:lnTo>
                <a:lnTo>
                  <a:pt x="185077" y="246556"/>
                </a:lnTo>
                <a:lnTo>
                  <a:pt x="302684" y="128949"/>
                </a:lnTo>
                <a:lnTo>
                  <a:pt x="302684" y="120281"/>
                </a:lnTo>
                <a:lnTo>
                  <a:pt x="182402" y="0"/>
                </a:lnTo>
                <a:lnTo>
                  <a:pt x="173734" y="0"/>
                </a:lnTo>
                <a:lnTo>
                  <a:pt x="163033" y="10701"/>
                </a:lnTo>
                <a:lnTo>
                  <a:pt x="163033" y="19369"/>
                </a:lnTo>
                <a:lnTo>
                  <a:pt x="254582" y="110918"/>
                </a:lnTo>
                <a:lnTo>
                  <a:pt x="6133" y="110918"/>
                </a:lnTo>
                <a:lnTo>
                  <a:pt x="0" y="117051"/>
                </a:lnTo>
                <a:lnTo>
                  <a:pt x="0" y="124615"/>
                </a:lnTo>
                <a:lnTo>
                  <a:pt x="0" y="132180"/>
                </a:lnTo>
                <a:lnTo>
                  <a:pt x="6133" y="138313"/>
                </a:lnTo>
                <a:lnTo>
                  <a:pt x="254582" y="138313"/>
                </a:lnTo>
                <a:lnTo>
                  <a:pt x="163033" y="229862"/>
                </a:lnTo>
                <a:lnTo>
                  <a:pt x="163033" y="238530"/>
                </a:lnTo>
                <a:lnTo>
                  <a:pt x="171059" y="246556"/>
                </a:lnTo>
                <a:lnTo>
                  <a:pt x="174563" y="247893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164868" y="9216311"/>
            <a:ext cx="102923" cy="102923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011632" y="9216313"/>
            <a:ext cx="103099" cy="103099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858651" y="9216303"/>
            <a:ext cx="102923" cy="102923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44450" rIns="0" bIns="0" rtlCol="0" vert="horz">
            <a:spAutoFit/>
          </a:bodyPr>
          <a:lstStyle/>
          <a:p>
            <a:pPr marL="12700" marR="5080">
              <a:lnSpc>
                <a:spcPts val="5700"/>
              </a:lnSpc>
              <a:spcBef>
                <a:spcPts val="350"/>
              </a:spcBef>
            </a:pPr>
            <a:r>
              <a:rPr dirty="0" spc="690"/>
              <a:t>PONTO </a:t>
            </a:r>
            <a:r>
              <a:rPr dirty="0" spc="705"/>
              <a:t>CENTRAL</a:t>
            </a:r>
            <a:r>
              <a:rPr dirty="0" spc="229"/>
              <a:t> </a:t>
            </a:r>
            <a:r>
              <a:rPr dirty="0" spc="670"/>
              <a:t>DA </a:t>
            </a:r>
            <a:r>
              <a:rPr dirty="0" spc="730"/>
              <a:t>CONTROVÉRSIA</a:t>
            </a:r>
          </a:p>
        </p:txBody>
      </p:sp>
      <p:pic>
        <p:nvPicPr>
          <p:cNvPr id="11" name="object 11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41544" y="2130861"/>
            <a:ext cx="1053886" cy="617787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205716" y="7385135"/>
            <a:ext cx="85725" cy="85724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205716" y="8985335"/>
            <a:ext cx="85725" cy="85724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5924132" y="5905149"/>
            <a:ext cx="6330315" cy="3677285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 marR="5080">
              <a:lnSpc>
                <a:spcPts val="2930"/>
              </a:lnSpc>
              <a:spcBef>
                <a:spcPts val="254"/>
              </a:spcBef>
            </a:pPr>
            <a:r>
              <a:rPr dirty="0" sz="2500" spc="310" b="1">
                <a:solidFill>
                  <a:srgbClr val="121212"/>
                </a:solidFill>
                <a:latin typeface="Calibri"/>
                <a:cs typeface="Calibri"/>
              </a:rPr>
              <a:t>CRITÉRIOS</a:t>
            </a:r>
            <a:r>
              <a:rPr dirty="0" sz="2500" spc="7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295" b="1">
                <a:solidFill>
                  <a:srgbClr val="121212"/>
                </a:solidFill>
                <a:latin typeface="Calibri"/>
                <a:cs typeface="Calibri"/>
              </a:rPr>
              <a:t>SUBJETIVOS</a:t>
            </a:r>
            <a:r>
              <a:rPr dirty="0" sz="2500" spc="13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345" b="1">
                <a:solidFill>
                  <a:srgbClr val="121212"/>
                </a:solidFill>
                <a:latin typeface="Calibri"/>
                <a:cs typeface="Calibri"/>
              </a:rPr>
              <a:t>OU</a:t>
            </a:r>
            <a:r>
              <a:rPr dirty="0" sz="2500" spc="135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295" b="1">
                <a:solidFill>
                  <a:srgbClr val="121212"/>
                </a:solidFill>
                <a:latin typeface="Calibri"/>
                <a:cs typeface="Calibri"/>
              </a:rPr>
              <a:t>OBJETIVOS </a:t>
            </a:r>
            <a:r>
              <a:rPr dirty="0" sz="2500" spc="420" b="1">
                <a:solidFill>
                  <a:srgbClr val="121212"/>
                </a:solidFill>
                <a:latin typeface="Calibri"/>
                <a:cs typeface="Calibri"/>
              </a:rPr>
              <a:t>NA</a:t>
            </a:r>
            <a:r>
              <a:rPr dirty="0" sz="2500" spc="125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335" b="1">
                <a:solidFill>
                  <a:srgbClr val="121212"/>
                </a:solidFill>
                <a:latin typeface="Calibri"/>
                <a:cs typeface="Calibri"/>
              </a:rPr>
              <a:t>ANÁLISE</a:t>
            </a:r>
            <a:r>
              <a:rPr dirty="0" sz="2500" spc="125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350" b="1">
                <a:solidFill>
                  <a:srgbClr val="121212"/>
                </a:solidFill>
                <a:latin typeface="Calibri"/>
                <a:cs typeface="Calibri"/>
              </a:rPr>
              <a:t>DA</a:t>
            </a:r>
            <a:r>
              <a:rPr dirty="0" sz="2500" spc="125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315" b="1">
                <a:solidFill>
                  <a:srgbClr val="121212"/>
                </a:solidFill>
                <a:latin typeface="Calibri"/>
                <a:cs typeface="Calibri"/>
              </a:rPr>
              <a:t>“CAPACIDADE </a:t>
            </a:r>
            <a:r>
              <a:rPr dirty="0" sz="2500" spc="365" b="1">
                <a:solidFill>
                  <a:srgbClr val="121212"/>
                </a:solidFill>
                <a:latin typeface="Calibri"/>
                <a:cs typeface="Calibri"/>
              </a:rPr>
              <a:t>OPERACIONAL</a:t>
            </a:r>
            <a:r>
              <a:rPr dirty="0" sz="2500" spc="14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220" b="1">
                <a:solidFill>
                  <a:srgbClr val="121212"/>
                </a:solidFill>
                <a:latin typeface="Calibri"/>
                <a:cs typeface="Calibri"/>
              </a:rPr>
              <a:t>E</a:t>
            </a:r>
            <a:r>
              <a:rPr dirty="0" sz="2500" spc="14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295" b="1">
                <a:solidFill>
                  <a:srgbClr val="121212"/>
                </a:solidFill>
                <a:latin typeface="Calibri"/>
                <a:cs typeface="Calibri"/>
              </a:rPr>
              <a:t>FINANCEIRA”.</a:t>
            </a:r>
            <a:endParaRPr sz="2500">
              <a:latin typeface="Calibri"/>
              <a:cs typeface="Calibri"/>
            </a:endParaRPr>
          </a:p>
          <a:p>
            <a:pPr marL="522605" marR="372110">
              <a:lnSpc>
                <a:spcPct val="131300"/>
              </a:lnSpc>
              <a:spcBef>
                <a:spcPts val="905"/>
              </a:spcBef>
            </a:pP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Exigências</a:t>
            </a:r>
            <a:r>
              <a:rPr dirty="0" sz="2000" spc="5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70">
                <a:solidFill>
                  <a:srgbClr val="737373"/>
                </a:solidFill>
                <a:latin typeface="Lucida Sans Unicode"/>
                <a:cs typeface="Lucida Sans Unicode"/>
              </a:rPr>
              <a:t>documentais</a:t>
            </a:r>
            <a:r>
              <a:rPr dirty="0" sz="2000" spc="5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75">
                <a:solidFill>
                  <a:srgbClr val="737373"/>
                </a:solidFill>
                <a:latin typeface="Lucida Sans Unicode"/>
                <a:cs typeface="Lucida Sans Unicode"/>
              </a:rPr>
              <a:t>que</a:t>
            </a:r>
            <a:r>
              <a:rPr dirty="0" sz="2000" spc="5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extrapolam</a:t>
            </a:r>
            <a:r>
              <a:rPr dirty="0" sz="2000" spc="5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90">
                <a:solidFill>
                  <a:srgbClr val="737373"/>
                </a:solidFill>
                <a:latin typeface="Lucida Sans Unicode"/>
                <a:cs typeface="Lucida Sans Unicode"/>
              </a:rPr>
              <a:t>a </a:t>
            </a:r>
            <a:r>
              <a:rPr dirty="0" sz="2000" spc="80">
                <a:solidFill>
                  <a:srgbClr val="737373"/>
                </a:solidFill>
                <a:latin typeface="Lucida Sans Unicode"/>
                <a:cs typeface="Lucida Sans Unicode"/>
              </a:rPr>
              <a:t>norma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75">
                <a:solidFill>
                  <a:srgbClr val="737373"/>
                </a:solidFill>
                <a:latin typeface="Lucida Sans Unicode"/>
                <a:cs typeface="Lucida Sans Unicode"/>
              </a:rPr>
              <a:t>(ex.:</a:t>
            </a:r>
            <a:r>
              <a:rPr dirty="0" sz="2000" spc="-1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45">
                <a:solidFill>
                  <a:srgbClr val="737373"/>
                </a:solidFill>
                <a:latin typeface="Lucida Sans Unicode"/>
                <a:cs typeface="Lucida Sans Unicode"/>
              </a:rPr>
              <a:t>contratos</a:t>
            </a:r>
            <a:r>
              <a:rPr dirty="0" sz="2000" spc="-1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sociais</a:t>
            </a:r>
            <a:r>
              <a:rPr dirty="0" sz="2000" spc="-10">
                <a:solidFill>
                  <a:srgbClr val="737373"/>
                </a:solidFill>
                <a:latin typeface="Lucida Sans Unicode"/>
                <a:cs typeface="Lucida Sans Unicode"/>
              </a:rPr>
              <a:t> antigos, </a:t>
            </a:r>
            <a:r>
              <a:rPr dirty="0" sz="2000" spc="85">
                <a:solidFill>
                  <a:srgbClr val="737373"/>
                </a:solidFill>
                <a:latin typeface="Lucida Sans Unicode"/>
                <a:cs typeface="Lucida Sans Unicode"/>
              </a:rPr>
              <a:t>balancetes</a:t>
            </a:r>
            <a:r>
              <a:rPr dirty="0" sz="2000" spc="-1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específicos,</a:t>
            </a:r>
            <a:r>
              <a:rPr dirty="0" sz="2000" spc="-1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extratos</a:t>
            </a:r>
            <a:r>
              <a:rPr dirty="0" sz="2000" spc="-1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0">
                <a:solidFill>
                  <a:srgbClr val="737373"/>
                </a:solidFill>
                <a:latin typeface="Lucida Sans Unicode"/>
                <a:cs typeface="Lucida Sans Unicode"/>
              </a:rPr>
              <a:t>bancários </a:t>
            </a:r>
            <a:r>
              <a:rPr dirty="0" sz="2000" spc="40">
                <a:solidFill>
                  <a:srgbClr val="737373"/>
                </a:solidFill>
                <a:latin typeface="Lucida Sans Unicode"/>
                <a:cs typeface="Lucida Sans Unicode"/>
              </a:rPr>
              <a:t>completos).</a:t>
            </a:r>
            <a:endParaRPr sz="2000">
              <a:latin typeface="Lucida Sans Unicode"/>
              <a:cs typeface="Lucida Sans Unicode"/>
            </a:endParaRPr>
          </a:p>
          <a:p>
            <a:pPr marL="522605" marR="43815">
              <a:lnSpc>
                <a:spcPts val="3150"/>
              </a:lnSpc>
              <a:spcBef>
                <a:spcPts val="100"/>
              </a:spcBef>
            </a:pPr>
            <a:r>
              <a:rPr dirty="0" sz="2000" spc="55">
                <a:solidFill>
                  <a:srgbClr val="737373"/>
                </a:solidFill>
                <a:latin typeface="Lucida Sans Unicode"/>
                <a:cs typeface="Lucida Sans Unicode"/>
              </a:rPr>
              <a:t>Falta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de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 uniformidade </a:t>
            </a:r>
            <a:r>
              <a:rPr dirty="0" sz="2000" spc="90">
                <a:solidFill>
                  <a:srgbClr val="737373"/>
                </a:solidFill>
                <a:latin typeface="Lucida Sans Unicode"/>
                <a:cs typeface="Lucida Sans Unicode"/>
              </a:rPr>
              <a:t>nas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70">
                <a:solidFill>
                  <a:srgbClr val="737373"/>
                </a:solidFill>
                <a:latin typeface="Lucida Sans Unicode"/>
                <a:cs typeface="Lucida Sans Unicode"/>
              </a:rPr>
              <a:t>Delegacias</a:t>
            </a:r>
            <a:r>
              <a:rPr dirty="0" sz="2000" spc="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35">
                <a:solidFill>
                  <a:srgbClr val="737373"/>
                </a:solidFill>
                <a:latin typeface="Lucida Sans Unicode"/>
                <a:cs typeface="Lucida Sans Unicode"/>
              </a:rPr>
              <a:t>da </a:t>
            </a:r>
            <a:r>
              <a:rPr dirty="0" sz="2000" spc="65">
                <a:solidFill>
                  <a:srgbClr val="737373"/>
                </a:solidFill>
                <a:latin typeface="Lucida Sans Unicode"/>
                <a:cs typeface="Lucida Sans Unicode"/>
              </a:rPr>
              <a:t>Receita</a:t>
            </a:r>
            <a:r>
              <a:rPr dirty="0" sz="2000" spc="-8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1095">
                <a:solidFill>
                  <a:srgbClr val="737373"/>
                </a:solidFill>
                <a:latin typeface="Arial"/>
                <a:cs typeface="Arial"/>
              </a:rPr>
              <a:t>→</a:t>
            </a:r>
            <a:r>
              <a:rPr dirty="0" sz="900" spc="300">
                <a:solidFill>
                  <a:srgbClr val="737373"/>
                </a:solidFill>
                <a:latin typeface="Arial"/>
                <a:cs typeface="Arial"/>
              </a:rPr>
              <a:t> </a:t>
            </a:r>
            <a:r>
              <a:rPr dirty="0" sz="2000" spc="65">
                <a:solidFill>
                  <a:srgbClr val="737373"/>
                </a:solidFill>
                <a:latin typeface="Lucida Sans Unicode"/>
                <a:cs typeface="Lucida Sans Unicode"/>
              </a:rPr>
              <a:t>tratamento</a:t>
            </a:r>
            <a:r>
              <a:rPr dirty="0" sz="2000" spc="-7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45">
                <a:solidFill>
                  <a:srgbClr val="737373"/>
                </a:solidFill>
                <a:latin typeface="Lucida Sans Unicode"/>
                <a:cs typeface="Lucida Sans Unicode"/>
              </a:rPr>
              <a:t>desigual</a:t>
            </a:r>
            <a:r>
              <a:rPr dirty="0" sz="2000" spc="-8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de</a:t>
            </a:r>
            <a:r>
              <a:rPr dirty="0" sz="2000" spc="-7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35">
                <a:solidFill>
                  <a:srgbClr val="737373"/>
                </a:solidFill>
                <a:latin typeface="Lucida Sans Unicode"/>
                <a:cs typeface="Lucida Sans Unicode"/>
              </a:rPr>
              <a:t>empresas.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13339013" y="3624465"/>
            <a:ext cx="3461385" cy="777875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 marR="5080">
              <a:lnSpc>
                <a:spcPts val="2930"/>
              </a:lnSpc>
              <a:spcBef>
                <a:spcPts val="254"/>
              </a:spcBef>
            </a:pPr>
            <a:r>
              <a:rPr dirty="0" sz="2500" spc="300" b="1">
                <a:solidFill>
                  <a:srgbClr val="FFFFFF"/>
                </a:solidFill>
                <a:latin typeface="Calibri"/>
                <a:cs typeface="Calibri"/>
              </a:rPr>
              <a:t>DISCRICIONARIDADE </a:t>
            </a:r>
            <a:r>
              <a:rPr dirty="0" sz="2500" spc="350" b="1">
                <a:solidFill>
                  <a:srgbClr val="FFFFFF"/>
                </a:solidFill>
                <a:latin typeface="Calibri"/>
                <a:cs typeface="Calibri"/>
              </a:rPr>
              <a:t>DA</a:t>
            </a:r>
            <a:r>
              <a:rPr dirty="0" sz="25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500" spc="270" b="1">
                <a:solidFill>
                  <a:srgbClr val="FFFFFF"/>
                </a:solidFill>
                <a:latin typeface="Calibri"/>
                <a:cs typeface="Calibri"/>
              </a:rPr>
              <a:t>RECEITA</a:t>
            </a:r>
            <a:r>
              <a:rPr dirty="0" sz="2500" spc="114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500" spc="285" b="1">
                <a:solidFill>
                  <a:srgbClr val="FFFFFF"/>
                </a:solidFill>
                <a:latin typeface="Calibri"/>
                <a:cs typeface="Calibri"/>
              </a:rPr>
              <a:t>FEDERAL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34288" y="2075392"/>
            <a:ext cx="6577155" cy="6236117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67405" y="2363036"/>
            <a:ext cx="7580630" cy="1340485"/>
          </a:xfrm>
          <a:prstGeom prst="rect"/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ts val="5160"/>
              </a:lnSpc>
              <a:spcBef>
                <a:spcPts val="125"/>
              </a:spcBef>
            </a:pPr>
            <a:r>
              <a:rPr dirty="0" sz="4350" spc="509">
                <a:solidFill>
                  <a:srgbClr val="FFFFFF"/>
                </a:solidFill>
              </a:rPr>
              <a:t>PRINCIPAIS</a:t>
            </a:r>
            <a:endParaRPr sz="4350"/>
          </a:p>
          <a:p>
            <a:pPr marL="12700">
              <a:lnSpc>
                <a:spcPts val="5160"/>
              </a:lnSpc>
            </a:pPr>
            <a:r>
              <a:rPr dirty="0" sz="4350" spc="545">
                <a:solidFill>
                  <a:srgbClr val="FFFFFF"/>
                </a:solidFill>
              </a:rPr>
              <a:t>TEMAS</a:t>
            </a:r>
            <a:r>
              <a:rPr dirty="0" sz="4350" spc="70">
                <a:solidFill>
                  <a:srgbClr val="FFFFFF"/>
                </a:solidFill>
              </a:rPr>
              <a:t> </a:t>
            </a:r>
            <a:r>
              <a:rPr dirty="0" sz="4350" spc="615">
                <a:solidFill>
                  <a:srgbClr val="FFFFFF"/>
                </a:solidFill>
              </a:rPr>
              <a:t>CONTROVERTIDOS</a:t>
            </a:r>
            <a:endParaRPr sz="4350"/>
          </a:p>
        </p:txBody>
      </p:sp>
      <p:sp>
        <p:nvSpPr>
          <p:cNvPr id="5" name="object 5" descr=""/>
          <p:cNvSpPr/>
          <p:nvPr/>
        </p:nvSpPr>
        <p:spPr>
          <a:xfrm>
            <a:off x="6569456" y="830909"/>
            <a:ext cx="457200" cy="314325"/>
          </a:xfrm>
          <a:custGeom>
            <a:avLst/>
            <a:gdLst/>
            <a:ahLst/>
            <a:cxnLst/>
            <a:rect l="l" t="t" r="r" b="b"/>
            <a:pathLst>
              <a:path w="457200" h="314325">
                <a:moveTo>
                  <a:pt x="453872" y="0"/>
                </a:moveTo>
                <a:lnTo>
                  <a:pt x="0" y="152793"/>
                </a:lnTo>
                <a:lnTo>
                  <a:pt x="359092" y="144983"/>
                </a:lnTo>
                <a:lnTo>
                  <a:pt x="389712" y="138798"/>
                </a:lnTo>
                <a:lnTo>
                  <a:pt x="415531" y="122859"/>
                </a:lnTo>
                <a:lnTo>
                  <a:pt x="434378" y="99098"/>
                </a:lnTo>
                <a:lnTo>
                  <a:pt x="444144" y="69443"/>
                </a:lnTo>
                <a:lnTo>
                  <a:pt x="453872" y="0"/>
                </a:lnTo>
                <a:close/>
              </a:path>
              <a:path w="457200" h="314325">
                <a:moveTo>
                  <a:pt x="456971" y="293751"/>
                </a:moveTo>
                <a:lnTo>
                  <a:pt x="448551" y="250291"/>
                </a:lnTo>
                <a:lnTo>
                  <a:pt x="415671" y="195986"/>
                </a:lnTo>
                <a:lnTo>
                  <a:pt x="355473" y="175869"/>
                </a:lnTo>
                <a:lnTo>
                  <a:pt x="0" y="186613"/>
                </a:lnTo>
                <a:lnTo>
                  <a:pt x="456438" y="314325"/>
                </a:lnTo>
                <a:lnTo>
                  <a:pt x="456971" y="314325"/>
                </a:lnTo>
                <a:lnTo>
                  <a:pt x="456971" y="293751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6878230" y="926147"/>
            <a:ext cx="381000" cy="220345"/>
          </a:xfrm>
          <a:custGeom>
            <a:avLst/>
            <a:gdLst/>
            <a:ahLst/>
            <a:cxnLst/>
            <a:rect l="l" t="t" r="r" b="b"/>
            <a:pathLst>
              <a:path w="381000" h="220344">
                <a:moveTo>
                  <a:pt x="373463" y="219873"/>
                </a:moveTo>
                <a:lnTo>
                  <a:pt x="7252" y="219873"/>
                </a:lnTo>
                <a:lnTo>
                  <a:pt x="4890" y="218895"/>
                </a:lnTo>
                <a:lnTo>
                  <a:pt x="978" y="214982"/>
                </a:lnTo>
                <a:lnTo>
                  <a:pt x="0" y="212621"/>
                </a:lnTo>
                <a:lnTo>
                  <a:pt x="0" y="207087"/>
                </a:lnTo>
                <a:lnTo>
                  <a:pt x="978" y="204726"/>
                </a:lnTo>
                <a:lnTo>
                  <a:pt x="4890" y="200813"/>
                </a:lnTo>
                <a:lnTo>
                  <a:pt x="7252" y="199835"/>
                </a:lnTo>
                <a:lnTo>
                  <a:pt x="373463" y="199835"/>
                </a:lnTo>
                <a:lnTo>
                  <a:pt x="375825" y="200813"/>
                </a:lnTo>
                <a:lnTo>
                  <a:pt x="379737" y="204726"/>
                </a:lnTo>
                <a:lnTo>
                  <a:pt x="380715" y="207087"/>
                </a:lnTo>
                <a:lnTo>
                  <a:pt x="380715" y="212621"/>
                </a:lnTo>
                <a:lnTo>
                  <a:pt x="379737" y="214982"/>
                </a:lnTo>
                <a:lnTo>
                  <a:pt x="375825" y="218895"/>
                </a:lnTo>
                <a:lnTo>
                  <a:pt x="373463" y="219873"/>
                </a:lnTo>
                <a:close/>
              </a:path>
              <a:path w="381000" h="220344">
                <a:moveTo>
                  <a:pt x="373463" y="119945"/>
                </a:moveTo>
                <a:lnTo>
                  <a:pt x="7252" y="119945"/>
                </a:lnTo>
                <a:lnTo>
                  <a:pt x="4890" y="118967"/>
                </a:lnTo>
                <a:lnTo>
                  <a:pt x="978" y="115054"/>
                </a:lnTo>
                <a:lnTo>
                  <a:pt x="0" y="112693"/>
                </a:lnTo>
                <a:lnTo>
                  <a:pt x="0" y="107160"/>
                </a:lnTo>
                <a:lnTo>
                  <a:pt x="978" y="104798"/>
                </a:lnTo>
                <a:lnTo>
                  <a:pt x="4890" y="100885"/>
                </a:lnTo>
                <a:lnTo>
                  <a:pt x="7252" y="99907"/>
                </a:lnTo>
                <a:lnTo>
                  <a:pt x="373463" y="99907"/>
                </a:lnTo>
                <a:lnTo>
                  <a:pt x="375825" y="100885"/>
                </a:lnTo>
                <a:lnTo>
                  <a:pt x="379737" y="104798"/>
                </a:lnTo>
                <a:lnTo>
                  <a:pt x="380715" y="107160"/>
                </a:lnTo>
                <a:lnTo>
                  <a:pt x="380715" y="112693"/>
                </a:lnTo>
                <a:lnTo>
                  <a:pt x="379737" y="115054"/>
                </a:lnTo>
                <a:lnTo>
                  <a:pt x="375825" y="118967"/>
                </a:lnTo>
                <a:lnTo>
                  <a:pt x="373463" y="119945"/>
                </a:lnTo>
                <a:close/>
              </a:path>
              <a:path w="381000" h="220344">
                <a:moveTo>
                  <a:pt x="373463" y="20037"/>
                </a:moveTo>
                <a:lnTo>
                  <a:pt x="7252" y="20037"/>
                </a:lnTo>
                <a:lnTo>
                  <a:pt x="4890" y="19059"/>
                </a:lnTo>
                <a:lnTo>
                  <a:pt x="978" y="15146"/>
                </a:lnTo>
                <a:lnTo>
                  <a:pt x="0" y="12785"/>
                </a:lnTo>
                <a:lnTo>
                  <a:pt x="0" y="7252"/>
                </a:lnTo>
                <a:lnTo>
                  <a:pt x="978" y="4890"/>
                </a:lnTo>
                <a:lnTo>
                  <a:pt x="4890" y="978"/>
                </a:lnTo>
                <a:lnTo>
                  <a:pt x="7252" y="0"/>
                </a:lnTo>
                <a:lnTo>
                  <a:pt x="373463" y="0"/>
                </a:lnTo>
                <a:lnTo>
                  <a:pt x="375825" y="978"/>
                </a:lnTo>
                <a:lnTo>
                  <a:pt x="379737" y="4890"/>
                </a:lnTo>
                <a:lnTo>
                  <a:pt x="380715" y="7252"/>
                </a:lnTo>
                <a:lnTo>
                  <a:pt x="380715" y="12785"/>
                </a:lnTo>
                <a:lnTo>
                  <a:pt x="379737" y="15146"/>
                </a:lnTo>
                <a:lnTo>
                  <a:pt x="375825" y="19059"/>
                </a:lnTo>
                <a:lnTo>
                  <a:pt x="373463" y="200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1028700" y="926339"/>
            <a:ext cx="302895" cy="248285"/>
          </a:xfrm>
          <a:custGeom>
            <a:avLst/>
            <a:gdLst/>
            <a:ahLst/>
            <a:cxnLst/>
            <a:rect l="l" t="t" r="r" b="b"/>
            <a:pathLst>
              <a:path w="302894" h="248284">
                <a:moveTo>
                  <a:pt x="174563" y="247893"/>
                </a:moveTo>
                <a:lnTo>
                  <a:pt x="181573" y="247893"/>
                </a:lnTo>
                <a:lnTo>
                  <a:pt x="185077" y="246556"/>
                </a:lnTo>
                <a:lnTo>
                  <a:pt x="302684" y="128949"/>
                </a:lnTo>
                <a:lnTo>
                  <a:pt x="302684" y="120281"/>
                </a:lnTo>
                <a:lnTo>
                  <a:pt x="182402" y="0"/>
                </a:lnTo>
                <a:lnTo>
                  <a:pt x="173734" y="0"/>
                </a:lnTo>
                <a:lnTo>
                  <a:pt x="163033" y="10701"/>
                </a:lnTo>
                <a:lnTo>
                  <a:pt x="163033" y="19369"/>
                </a:lnTo>
                <a:lnTo>
                  <a:pt x="254582" y="110918"/>
                </a:lnTo>
                <a:lnTo>
                  <a:pt x="6133" y="110918"/>
                </a:lnTo>
                <a:lnTo>
                  <a:pt x="0" y="117051"/>
                </a:lnTo>
                <a:lnTo>
                  <a:pt x="0" y="124615"/>
                </a:lnTo>
                <a:lnTo>
                  <a:pt x="0" y="132180"/>
                </a:lnTo>
                <a:lnTo>
                  <a:pt x="6133" y="138313"/>
                </a:lnTo>
                <a:lnTo>
                  <a:pt x="254582" y="138313"/>
                </a:lnTo>
                <a:lnTo>
                  <a:pt x="163033" y="229862"/>
                </a:lnTo>
                <a:lnTo>
                  <a:pt x="163033" y="238530"/>
                </a:lnTo>
                <a:lnTo>
                  <a:pt x="171059" y="246556"/>
                </a:lnTo>
                <a:lnTo>
                  <a:pt x="174563" y="24789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" name="object 8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164868" y="9216311"/>
            <a:ext cx="102923" cy="102923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011632" y="9216313"/>
            <a:ext cx="103099" cy="103099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858651" y="9216303"/>
            <a:ext cx="102923" cy="102923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62305" y="2150309"/>
            <a:ext cx="1053886" cy="617788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99814" y="604949"/>
            <a:ext cx="3686174" cy="847724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67788" y="5530711"/>
            <a:ext cx="76200" cy="76199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1369698" y="5332578"/>
            <a:ext cx="7383145" cy="10541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32400"/>
              </a:lnSpc>
              <a:spcBef>
                <a:spcPts val="100"/>
              </a:spcBef>
            </a:pPr>
            <a:r>
              <a:rPr dirty="0" sz="1700" spc="50">
                <a:solidFill>
                  <a:srgbClr val="FFFFFF"/>
                </a:solidFill>
                <a:latin typeface="Lucida Sans Unicode"/>
                <a:cs typeface="Lucida Sans Unicode"/>
              </a:rPr>
              <a:t>Receita</a:t>
            </a:r>
            <a:r>
              <a:rPr dirty="0" sz="17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-45">
                <a:solidFill>
                  <a:srgbClr val="FFFFFF"/>
                </a:solidFill>
                <a:latin typeface="Lucida Sans Unicode"/>
                <a:cs typeface="Lucida Sans Unicode"/>
              </a:rPr>
              <a:t>Exige</a:t>
            </a:r>
            <a:r>
              <a:rPr dirty="0" sz="17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85">
                <a:solidFill>
                  <a:srgbClr val="FFFFFF"/>
                </a:solidFill>
                <a:latin typeface="Lucida Sans Unicode"/>
                <a:cs typeface="Lucida Sans Unicode"/>
              </a:rPr>
              <a:t>comprovação</a:t>
            </a:r>
            <a:r>
              <a:rPr dirty="0" sz="17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90">
                <a:solidFill>
                  <a:srgbClr val="FFFFFF"/>
                </a:solidFill>
                <a:latin typeface="Lucida Sans Unicode"/>
                <a:cs typeface="Lucida Sans Unicode"/>
              </a:rPr>
              <a:t>além</a:t>
            </a:r>
            <a:r>
              <a:rPr dirty="0" sz="17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>
                <a:solidFill>
                  <a:srgbClr val="FFFFFF"/>
                </a:solidFill>
                <a:latin typeface="Lucida Sans Unicode"/>
                <a:cs typeface="Lucida Sans Unicode"/>
              </a:rPr>
              <a:t>do</a:t>
            </a:r>
            <a:r>
              <a:rPr dirty="0" sz="17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>
                <a:solidFill>
                  <a:srgbClr val="FFFFFF"/>
                </a:solidFill>
                <a:latin typeface="Lucida Sans Unicode"/>
                <a:cs typeface="Lucida Sans Unicode"/>
              </a:rPr>
              <a:t>previsto</a:t>
            </a:r>
            <a:r>
              <a:rPr dirty="0" sz="17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Lucida Sans Unicode"/>
                <a:cs typeface="Lucida Sans Unicode"/>
              </a:rPr>
              <a:t>em</a:t>
            </a:r>
            <a:r>
              <a:rPr dirty="0" sz="17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65">
                <a:solidFill>
                  <a:srgbClr val="FFFFFF"/>
                </a:solidFill>
                <a:latin typeface="Lucida Sans Unicode"/>
                <a:cs typeface="Lucida Sans Unicode"/>
              </a:rPr>
              <a:t>norma</a:t>
            </a:r>
            <a:r>
              <a:rPr dirty="0" sz="1700" spc="-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-20">
                <a:solidFill>
                  <a:srgbClr val="FFFFFF"/>
                </a:solidFill>
                <a:latin typeface="Lucida Sans Unicode"/>
                <a:cs typeface="Lucida Sans Unicode"/>
              </a:rPr>
              <a:t>(ex:</a:t>
            </a:r>
            <a:r>
              <a:rPr dirty="0" sz="17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40">
                <a:solidFill>
                  <a:srgbClr val="FFFFFF"/>
                </a:solidFill>
                <a:latin typeface="Lucida Sans Unicode"/>
                <a:cs typeface="Lucida Sans Unicode"/>
              </a:rPr>
              <a:t>análise </a:t>
            </a:r>
            <a:r>
              <a:rPr dirty="0" sz="1700">
                <a:solidFill>
                  <a:srgbClr val="FFFFFF"/>
                </a:solidFill>
                <a:latin typeface="Lucida Sans Unicode"/>
                <a:cs typeface="Lucida Sans Unicode"/>
              </a:rPr>
              <a:t>patrimonial</a:t>
            </a:r>
            <a:r>
              <a:rPr dirty="0" sz="1700" spc="-1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90">
                <a:solidFill>
                  <a:srgbClr val="FFFFFF"/>
                </a:solidFill>
                <a:latin typeface="Lucida Sans Unicode"/>
                <a:cs typeface="Lucida Sans Unicode"/>
              </a:rPr>
              <a:t>além</a:t>
            </a:r>
            <a:r>
              <a:rPr dirty="0" sz="1700" spc="-1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130">
                <a:solidFill>
                  <a:srgbClr val="FFFFFF"/>
                </a:solidFill>
                <a:latin typeface="Lucida Sans Unicode"/>
                <a:cs typeface="Lucida Sans Unicode"/>
              </a:rPr>
              <a:t>da</a:t>
            </a:r>
            <a:r>
              <a:rPr dirty="0" sz="1700" spc="-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-50">
                <a:solidFill>
                  <a:srgbClr val="FFFFFF"/>
                </a:solidFill>
                <a:latin typeface="Lucida Sans Unicode"/>
                <a:cs typeface="Lucida Sans Unicode"/>
              </a:rPr>
              <a:t>liquidez,</a:t>
            </a:r>
            <a:r>
              <a:rPr dirty="0" sz="1700" spc="-1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-25">
                <a:solidFill>
                  <a:srgbClr val="FFFFFF"/>
                </a:solidFill>
                <a:latin typeface="Lucida Sans Unicode"/>
                <a:cs typeface="Lucida Sans Unicode"/>
              </a:rPr>
              <a:t>liquidez</a:t>
            </a:r>
            <a:r>
              <a:rPr dirty="0" sz="1700" spc="-1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65">
                <a:solidFill>
                  <a:srgbClr val="FFFFFF"/>
                </a:solidFill>
                <a:latin typeface="Lucida Sans Unicode"/>
                <a:cs typeface="Lucida Sans Unicode"/>
              </a:rPr>
              <a:t>quando</a:t>
            </a:r>
            <a:r>
              <a:rPr dirty="0" sz="1700" spc="-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50">
                <a:solidFill>
                  <a:srgbClr val="FFFFFF"/>
                </a:solidFill>
                <a:latin typeface="Lucida Sans Unicode"/>
                <a:cs typeface="Lucida Sans Unicode"/>
              </a:rPr>
              <a:t>já</a:t>
            </a:r>
            <a:r>
              <a:rPr dirty="0" sz="1700" spc="-1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-40">
                <a:solidFill>
                  <a:srgbClr val="FFFFFF"/>
                </a:solidFill>
                <a:latin typeface="Lucida Sans Unicode"/>
                <a:cs typeface="Lucida Sans Unicode"/>
              </a:rPr>
              <a:t>foi</a:t>
            </a:r>
            <a:r>
              <a:rPr dirty="0" sz="1700" spc="-1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>
                <a:solidFill>
                  <a:srgbClr val="FFFFFF"/>
                </a:solidFill>
                <a:latin typeface="Lucida Sans Unicode"/>
                <a:cs typeface="Lucida Sans Unicode"/>
              </a:rPr>
              <a:t>quitado</a:t>
            </a:r>
            <a:r>
              <a:rPr dirty="0" sz="1700" spc="-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-50">
                <a:solidFill>
                  <a:srgbClr val="FFFFFF"/>
                </a:solidFill>
                <a:latin typeface="Lucida Sans Unicode"/>
                <a:cs typeface="Lucida Sans Unicode"/>
              </a:rPr>
              <a:t>o </a:t>
            </a:r>
            <a:r>
              <a:rPr dirty="0" sz="1700" spc="85">
                <a:solidFill>
                  <a:srgbClr val="FFFFFF"/>
                </a:solidFill>
                <a:latin typeface="Lucida Sans Unicode"/>
                <a:cs typeface="Lucida Sans Unicode"/>
              </a:rPr>
              <a:t>câmbio</a:t>
            </a:r>
            <a:r>
              <a:rPr dirty="0" sz="1700" spc="-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75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dirty="0" sz="1700" spc="-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60">
                <a:solidFill>
                  <a:srgbClr val="FFFFFF"/>
                </a:solidFill>
                <a:latin typeface="Lucida Sans Unicode"/>
                <a:cs typeface="Lucida Sans Unicode"/>
              </a:rPr>
              <a:t>operações</a:t>
            </a:r>
            <a:r>
              <a:rPr dirty="0" sz="1700" spc="-6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120">
                <a:solidFill>
                  <a:srgbClr val="FFFFFF"/>
                </a:solidFill>
                <a:latin typeface="Lucida Sans Unicode"/>
                <a:cs typeface="Lucida Sans Unicode"/>
              </a:rPr>
              <a:t>em</a:t>
            </a:r>
            <a:r>
              <a:rPr dirty="0" sz="1700" spc="-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>
                <a:solidFill>
                  <a:srgbClr val="FFFFFF"/>
                </a:solidFill>
                <a:latin typeface="Lucida Sans Unicode"/>
                <a:cs typeface="Lucida Sans Unicode"/>
              </a:rPr>
              <a:t>curso</a:t>
            </a:r>
            <a:r>
              <a:rPr dirty="0" sz="1700" spc="-6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>
                <a:solidFill>
                  <a:srgbClr val="FFFFFF"/>
                </a:solidFill>
                <a:latin typeface="Lucida Sans Unicode"/>
                <a:cs typeface="Lucida Sans Unicode"/>
              </a:rPr>
              <a:t>superior</a:t>
            </a:r>
            <a:r>
              <a:rPr dirty="0" sz="1700" spc="-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114">
                <a:solidFill>
                  <a:srgbClr val="FFFFFF"/>
                </a:solidFill>
                <a:latin typeface="Lucida Sans Unicode"/>
                <a:cs typeface="Lucida Sans Unicode"/>
              </a:rPr>
              <a:t>ao</a:t>
            </a:r>
            <a:r>
              <a:rPr dirty="0" sz="1700" spc="-6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>
                <a:solidFill>
                  <a:srgbClr val="FFFFFF"/>
                </a:solidFill>
                <a:latin typeface="Lucida Sans Unicode"/>
                <a:cs typeface="Lucida Sans Unicode"/>
              </a:rPr>
              <a:t>limite</a:t>
            </a:r>
            <a:r>
              <a:rPr dirty="0" sz="1700" spc="-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700" spc="-10">
                <a:solidFill>
                  <a:srgbClr val="FFFFFF"/>
                </a:solidFill>
                <a:latin typeface="Lucida Sans Unicode"/>
                <a:cs typeface="Lucida Sans Unicode"/>
              </a:rPr>
              <a:t>exigido</a:t>
            </a:r>
            <a:endParaRPr sz="1700">
              <a:latin typeface="Lucida Sans Unicode"/>
              <a:cs typeface="Lucida Sans Unicode"/>
            </a:endParaRPr>
          </a:p>
        </p:txBody>
      </p:sp>
      <p:pic>
        <p:nvPicPr>
          <p:cNvPr id="15" name="object 15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6838" y="7558387"/>
            <a:ext cx="76200" cy="76199"/>
          </a:xfrm>
          <a:prstGeom prst="rect">
            <a:avLst/>
          </a:prstGeom>
        </p:spPr>
      </p:pic>
      <p:pic>
        <p:nvPicPr>
          <p:cNvPr id="16" name="object 16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6838" y="8282286"/>
            <a:ext cx="76200" cy="76199"/>
          </a:xfrm>
          <a:prstGeom prst="rect">
            <a:avLst/>
          </a:prstGeom>
        </p:spPr>
      </p:pic>
      <p:pic>
        <p:nvPicPr>
          <p:cNvPr id="17" name="object 17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6838" y="8644236"/>
            <a:ext cx="76200" cy="76199"/>
          </a:xfrm>
          <a:prstGeom prst="rect">
            <a:avLst/>
          </a:prstGeom>
        </p:spPr>
      </p:pic>
      <p:pic>
        <p:nvPicPr>
          <p:cNvPr id="18" name="object 18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6838" y="9006186"/>
            <a:ext cx="76200" cy="76199"/>
          </a:xfrm>
          <a:prstGeom prst="rect">
            <a:avLst/>
          </a:prstGeom>
        </p:spPr>
      </p:pic>
      <p:pic>
        <p:nvPicPr>
          <p:cNvPr id="19" name="object 19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6838" y="9368136"/>
            <a:ext cx="76200" cy="76199"/>
          </a:xfrm>
          <a:prstGeom prst="rect">
            <a:avLst/>
          </a:prstGeom>
        </p:spPr>
      </p:pic>
      <p:pic>
        <p:nvPicPr>
          <p:cNvPr id="20" name="object 20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86838" y="9730086"/>
            <a:ext cx="76200" cy="76199"/>
          </a:xfrm>
          <a:prstGeom prst="rect">
            <a:avLst/>
          </a:prstGeom>
        </p:spPr>
      </p:pic>
      <p:sp>
        <p:nvSpPr>
          <p:cNvPr id="21" name="object 21" descr=""/>
          <p:cNvSpPr txBox="1"/>
          <p:nvPr/>
        </p:nvSpPr>
        <p:spPr>
          <a:xfrm>
            <a:off x="1391278" y="7343757"/>
            <a:ext cx="7303134" cy="25590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31900"/>
              </a:lnSpc>
              <a:spcBef>
                <a:spcPts val="100"/>
              </a:spcBef>
            </a:pPr>
            <a:r>
              <a:rPr dirty="0" sz="1800" spc="55">
                <a:solidFill>
                  <a:srgbClr val="FFFFFF"/>
                </a:solidFill>
                <a:latin typeface="Lucida Sans Unicode"/>
                <a:cs typeface="Lucida Sans Unicode"/>
              </a:rPr>
              <a:t>Empresas</a:t>
            </a:r>
            <a:r>
              <a:rPr dirty="0" sz="18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95">
                <a:solidFill>
                  <a:srgbClr val="FFFFFF"/>
                </a:solidFill>
                <a:latin typeface="Lucida Sans Unicode"/>
                <a:cs typeface="Lucida Sans Unicode"/>
              </a:rPr>
              <a:t>não</a:t>
            </a:r>
            <a:r>
              <a:rPr dirty="0" sz="18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90">
                <a:solidFill>
                  <a:srgbClr val="FFFFFF"/>
                </a:solidFill>
                <a:latin typeface="Lucida Sans Unicode"/>
                <a:cs typeface="Lucida Sans Unicode"/>
              </a:rPr>
              <a:t>são</a:t>
            </a:r>
            <a:r>
              <a:rPr dirty="0" sz="18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10">
                <a:solidFill>
                  <a:srgbClr val="FFFFFF"/>
                </a:solidFill>
                <a:latin typeface="Lucida Sans Unicode"/>
                <a:cs typeface="Lucida Sans Unicode"/>
              </a:rPr>
              <a:t>notificadas</a:t>
            </a:r>
            <a:r>
              <a:rPr dirty="0" sz="18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105">
                <a:solidFill>
                  <a:srgbClr val="FFFFFF"/>
                </a:solidFill>
                <a:latin typeface="Lucida Sans Unicode"/>
                <a:cs typeface="Lucida Sans Unicode"/>
              </a:rPr>
              <a:t>para</a:t>
            </a:r>
            <a:r>
              <a:rPr dirty="0" sz="18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10">
                <a:solidFill>
                  <a:srgbClr val="FFFFFF"/>
                </a:solidFill>
                <a:latin typeface="Lucida Sans Unicode"/>
                <a:cs typeface="Lucida Sans Unicode"/>
              </a:rPr>
              <a:t>revisão</a:t>
            </a:r>
            <a:r>
              <a:rPr dirty="0" sz="18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Lucida Sans Unicode"/>
                <a:cs typeface="Lucida Sans Unicode"/>
              </a:rPr>
              <a:t>do</a:t>
            </a:r>
            <a:r>
              <a:rPr dirty="0" sz="18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>
                <a:solidFill>
                  <a:srgbClr val="FFFFFF"/>
                </a:solidFill>
                <a:latin typeface="Lucida Sans Unicode"/>
                <a:cs typeface="Lucida Sans Unicode"/>
              </a:rPr>
              <a:t>limite</a:t>
            </a:r>
            <a:r>
              <a:rPr dirty="0" sz="18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Lucida Sans Unicode"/>
                <a:cs typeface="Lucida Sans Unicode"/>
              </a:rPr>
              <a:t>do</a:t>
            </a:r>
            <a:r>
              <a:rPr dirty="0" sz="18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70">
                <a:solidFill>
                  <a:srgbClr val="FFFFFF"/>
                </a:solidFill>
                <a:latin typeface="Lucida Sans Unicode"/>
                <a:cs typeface="Lucida Sans Unicode"/>
              </a:rPr>
              <a:t>radar</a:t>
            </a:r>
            <a:r>
              <a:rPr dirty="0" sz="18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-50">
                <a:solidFill>
                  <a:srgbClr val="FFFFFF"/>
                </a:solidFill>
                <a:latin typeface="Lucida Sans Unicode"/>
                <a:cs typeface="Lucida Sans Unicode"/>
              </a:rPr>
              <a:t>e </a:t>
            </a:r>
            <a:r>
              <a:rPr dirty="0" sz="1800" spc="75">
                <a:solidFill>
                  <a:srgbClr val="FFFFFF"/>
                </a:solidFill>
                <a:latin typeface="Lucida Sans Unicode"/>
                <a:cs typeface="Lucida Sans Unicode"/>
              </a:rPr>
              <a:t>perdem</a:t>
            </a:r>
            <a:r>
              <a:rPr dirty="0" sz="1800" spc="-9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210">
                <a:solidFill>
                  <a:srgbClr val="FFFFFF"/>
                </a:solidFill>
                <a:latin typeface="Lucida Sans Unicode"/>
                <a:cs typeface="Lucida Sans Unicode"/>
              </a:rPr>
              <a:t>a</a:t>
            </a:r>
            <a:r>
              <a:rPr dirty="0" sz="1800" spc="-8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50">
                <a:solidFill>
                  <a:srgbClr val="FFFFFF"/>
                </a:solidFill>
                <a:latin typeface="Lucida Sans Unicode"/>
                <a:cs typeface="Lucida Sans Unicode"/>
              </a:rPr>
              <a:t>habilitação</a:t>
            </a:r>
            <a:endParaRPr sz="1800">
              <a:latin typeface="Lucida Sans Unicode"/>
              <a:cs typeface="Lucida Sans Unicode"/>
            </a:endParaRPr>
          </a:p>
          <a:p>
            <a:pPr marL="12700" marR="2377440">
              <a:lnSpc>
                <a:spcPct val="131900"/>
              </a:lnSpc>
            </a:pPr>
            <a:r>
              <a:rPr dirty="0" sz="1800" spc="90">
                <a:solidFill>
                  <a:srgbClr val="FFFFFF"/>
                </a:solidFill>
                <a:latin typeface="Lucida Sans Unicode"/>
                <a:cs typeface="Lucida Sans Unicode"/>
              </a:rPr>
              <a:t>Cerceamento</a:t>
            </a:r>
            <a:r>
              <a:rPr dirty="0" sz="1800" spc="-8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85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dirty="0" sz="1800" spc="-8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70">
                <a:solidFill>
                  <a:srgbClr val="FFFFFF"/>
                </a:solidFill>
                <a:latin typeface="Lucida Sans Unicode"/>
                <a:cs typeface="Lucida Sans Unicode"/>
              </a:rPr>
              <a:t>defesa</a:t>
            </a:r>
            <a:r>
              <a:rPr dirty="0" sz="1800" spc="-8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110">
                <a:solidFill>
                  <a:srgbClr val="FFFFFF"/>
                </a:solidFill>
                <a:latin typeface="Lucida Sans Unicode"/>
                <a:cs typeface="Lucida Sans Unicode"/>
              </a:rPr>
              <a:t>e</a:t>
            </a:r>
            <a:r>
              <a:rPr dirty="0" sz="1800" spc="-8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Lucida Sans Unicode"/>
                <a:cs typeface="Lucida Sans Unicode"/>
              </a:rPr>
              <a:t>do</a:t>
            </a:r>
            <a:r>
              <a:rPr dirty="0" sz="1800" spc="-8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Lucida Sans Unicode"/>
                <a:cs typeface="Lucida Sans Unicode"/>
              </a:rPr>
              <a:t>contraditório </a:t>
            </a:r>
            <a:r>
              <a:rPr dirty="0" sz="1800" spc="55">
                <a:solidFill>
                  <a:srgbClr val="FFFFFF"/>
                </a:solidFill>
                <a:latin typeface="Lucida Sans Unicode"/>
                <a:cs typeface="Lucida Sans Unicode"/>
              </a:rPr>
              <a:t>Ausência</a:t>
            </a:r>
            <a:r>
              <a:rPr dirty="0" sz="1800" spc="-7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85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dirty="0" sz="1800" spc="-7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65">
                <a:solidFill>
                  <a:srgbClr val="FFFFFF"/>
                </a:solidFill>
                <a:latin typeface="Lucida Sans Unicode"/>
                <a:cs typeface="Lucida Sans Unicode"/>
              </a:rPr>
              <a:t>Motivação</a:t>
            </a:r>
            <a:r>
              <a:rPr dirty="0" sz="1800" spc="-6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75">
                <a:solidFill>
                  <a:srgbClr val="FFFFFF"/>
                </a:solidFill>
                <a:latin typeface="Lucida Sans Unicode"/>
                <a:cs typeface="Lucida Sans Unicode"/>
              </a:rPr>
              <a:t>clara</a:t>
            </a:r>
            <a:endParaRPr sz="1800">
              <a:latin typeface="Lucida Sans Unicode"/>
              <a:cs typeface="Lucida Sans Unicode"/>
            </a:endParaRPr>
          </a:p>
          <a:p>
            <a:pPr algn="just" marL="12700" marR="2437765">
              <a:lnSpc>
                <a:spcPct val="131900"/>
              </a:lnSpc>
            </a:pPr>
            <a:r>
              <a:rPr dirty="0" sz="1800">
                <a:solidFill>
                  <a:srgbClr val="FFFFFF"/>
                </a:solidFill>
                <a:latin typeface="Lucida Sans Unicode"/>
                <a:cs typeface="Lucida Sans Unicode"/>
              </a:rPr>
              <a:t>Afronta</a:t>
            </a:r>
            <a:r>
              <a:rPr dirty="0" sz="18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125">
                <a:solidFill>
                  <a:srgbClr val="FFFFFF"/>
                </a:solidFill>
                <a:latin typeface="Lucida Sans Unicode"/>
                <a:cs typeface="Lucida Sans Unicode"/>
              </a:rPr>
              <a:t>ao</a:t>
            </a:r>
            <a:r>
              <a:rPr dirty="0" sz="18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>
                <a:solidFill>
                  <a:srgbClr val="FFFFFF"/>
                </a:solidFill>
                <a:latin typeface="Lucida Sans Unicode"/>
                <a:cs typeface="Lucida Sans Unicode"/>
              </a:rPr>
              <a:t>principio</a:t>
            </a:r>
            <a:r>
              <a:rPr dirty="0" sz="18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135">
                <a:solidFill>
                  <a:srgbClr val="FFFFFF"/>
                </a:solidFill>
                <a:latin typeface="Lucida Sans Unicode"/>
                <a:cs typeface="Lucida Sans Unicode"/>
              </a:rPr>
              <a:t>da</a:t>
            </a:r>
            <a:r>
              <a:rPr dirty="0" sz="18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85">
                <a:solidFill>
                  <a:srgbClr val="FFFFFF"/>
                </a:solidFill>
                <a:latin typeface="Lucida Sans Unicode"/>
                <a:cs typeface="Lucida Sans Unicode"/>
              </a:rPr>
              <a:t>segurança</a:t>
            </a:r>
            <a:r>
              <a:rPr dirty="0" sz="18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Lucida Sans Unicode"/>
                <a:cs typeface="Lucida Sans Unicode"/>
              </a:rPr>
              <a:t>juridica </a:t>
            </a:r>
            <a:r>
              <a:rPr dirty="0" sz="1800">
                <a:solidFill>
                  <a:srgbClr val="FFFFFF"/>
                </a:solidFill>
                <a:latin typeface="Lucida Sans Unicode"/>
                <a:cs typeface="Lucida Sans Unicode"/>
              </a:rPr>
              <a:t>Dever</a:t>
            </a:r>
            <a:r>
              <a:rPr dirty="0" sz="18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85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dirty="0" sz="18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75">
                <a:solidFill>
                  <a:srgbClr val="FFFFFF"/>
                </a:solidFill>
                <a:latin typeface="Lucida Sans Unicode"/>
                <a:cs typeface="Lucida Sans Unicode"/>
              </a:rPr>
              <a:t>preservação</a:t>
            </a:r>
            <a:r>
              <a:rPr dirty="0" sz="18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Lucida Sans Unicode"/>
                <a:cs typeface="Lucida Sans Unicode"/>
              </a:rPr>
              <a:t>do</a:t>
            </a:r>
            <a:r>
              <a:rPr dirty="0" sz="18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55">
                <a:solidFill>
                  <a:srgbClr val="FFFFFF"/>
                </a:solidFill>
                <a:latin typeface="Lucida Sans Unicode"/>
                <a:cs typeface="Lucida Sans Unicode"/>
              </a:rPr>
              <a:t>negócio</a:t>
            </a:r>
            <a:r>
              <a:rPr dirty="0" sz="18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-10">
                <a:solidFill>
                  <a:srgbClr val="FFFFFF"/>
                </a:solidFill>
                <a:latin typeface="Lucida Sans Unicode"/>
                <a:cs typeface="Lucida Sans Unicode"/>
              </a:rPr>
              <a:t>jurídico </a:t>
            </a:r>
            <a:r>
              <a:rPr dirty="0" sz="1800">
                <a:solidFill>
                  <a:srgbClr val="FFFFFF"/>
                </a:solidFill>
                <a:latin typeface="Lucida Sans Unicode"/>
                <a:cs typeface="Lucida Sans Unicode"/>
              </a:rPr>
              <a:t>Principio</a:t>
            </a:r>
            <a:r>
              <a:rPr dirty="0" sz="1800" spc="-7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135">
                <a:solidFill>
                  <a:srgbClr val="FFFFFF"/>
                </a:solidFill>
                <a:latin typeface="Lucida Sans Unicode"/>
                <a:cs typeface="Lucida Sans Unicode"/>
              </a:rPr>
              <a:t>da</a:t>
            </a:r>
            <a:r>
              <a:rPr dirty="0" sz="1800" spc="-7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800" spc="65">
                <a:solidFill>
                  <a:srgbClr val="FFFFFF"/>
                </a:solidFill>
                <a:latin typeface="Lucida Sans Unicode"/>
                <a:cs typeface="Lucida Sans Unicode"/>
              </a:rPr>
              <a:t>confiança</a:t>
            </a:r>
            <a:endParaRPr sz="1800">
              <a:latin typeface="Lucida Sans Unicode"/>
              <a:cs typeface="Lucida Sans Unicode"/>
            </a:endParaRPr>
          </a:p>
        </p:txBody>
      </p:sp>
      <p:sp>
        <p:nvSpPr>
          <p:cNvPr id="22" name="object 22" descr=""/>
          <p:cNvSpPr txBox="1"/>
          <p:nvPr/>
        </p:nvSpPr>
        <p:spPr>
          <a:xfrm>
            <a:off x="2053351" y="4744220"/>
            <a:ext cx="4306570" cy="406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500" spc="330" b="1">
                <a:solidFill>
                  <a:srgbClr val="FFFFFF"/>
                </a:solidFill>
                <a:latin typeface="Calibri"/>
                <a:cs typeface="Calibri"/>
              </a:rPr>
              <a:t>CAPACIDADE</a:t>
            </a:r>
            <a:r>
              <a:rPr dirty="0" sz="2500" spc="15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500" spc="310" b="1">
                <a:solidFill>
                  <a:srgbClr val="FFFFFF"/>
                </a:solidFill>
                <a:latin typeface="Calibri"/>
                <a:cs typeface="Calibri"/>
              </a:rPr>
              <a:t>FINANCEIRA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23" name="object 23" descr=""/>
          <p:cNvSpPr txBox="1"/>
          <p:nvPr/>
        </p:nvSpPr>
        <p:spPr>
          <a:xfrm>
            <a:off x="2053351" y="6778321"/>
            <a:ext cx="3270885" cy="406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500" spc="355" b="1">
                <a:solidFill>
                  <a:srgbClr val="FFFFFF"/>
                </a:solidFill>
                <a:latin typeface="Calibri"/>
                <a:cs typeface="Calibri"/>
              </a:rPr>
              <a:t>REVISÃO</a:t>
            </a:r>
            <a:r>
              <a:rPr dirty="0" sz="25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500" spc="240" b="1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dirty="0" sz="2500" spc="125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500" spc="305" b="1">
                <a:solidFill>
                  <a:srgbClr val="FFFFFF"/>
                </a:solidFill>
                <a:latin typeface="Calibri"/>
                <a:cs typeface="Calibri"/>
              </a:rPr>
              <a:t>OFÍCIO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24" name="object 24" descr=""/>
          <p:cNvSpPr txBox="1"/>
          <p:nvPr/>
        </p:nvSpPr>
        <p:spPr>
          <a:xfrm>
            <a:off x="1002688" y="4615632"/>
            <a:ext cx="604520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000" spc="215" b="1">
                <a:solidFill>
                  <a:srgbClr val="F6660F"/>
                </a:solidFill>
                <a:latin typeface="Calibri"/>
                <a:cs typeface="Calibri"/>
              </a:rPr>
              <a:t>01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25" name="object 25" descr=""/>
          <p:cNvSpPr txBox="1"/>
          <p:nvPr/>
        </p:nvSpPr>
        <p:spPr>
          <a:xfrm>
            <a:off x="1002688" y="6649734"/>
            <a:ext cx="777240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000" spc="890" b="1">
                <a:solidFill>
                  <a:srgbClr val="F6660F"/>
                </a:solidFill>
                <a:latin typeface="Calibri"/>
                <a:cs typeface="Calibri"/>
              </a:rPr>
              <a:t>02</a:t>
            </a:r>
            <a:endParaRPr sz="4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048454"/>
            <a:ext cx="5689624" cy="3303336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05096" y="5818868"/>
            <a:ext cx="6397870" cy="4468131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10540210" y="7160158"/>
            <a:ext cx="2893695" cy="1470025"/>
          </a:xfrm>
          <a:custGeom>
            <a:avLst/>
            <a:gdLst/>
            <a:ahLst/>
            <a:cxnLst/>
            <a:rect l="l" t="t" r="r" b="b"/>
            <a:pathLst>
              <a:path w="2893694" h="1470025">
                <a:moveTo>
                  <a:pt x="2627738" y="1469590"/>
                </a:moveTo>
                <a:lnTo>
                  <a:pt x="266700" y="1469590"/>
                </a:lnTo>
                <a:lnTo>
                  <a:pt x="218760" y="1465293"/>
                </a:lnTo>
                <a:lnTo>
                  <a:pt x="173639" y="1452904"/>
                </a:lnTo>
                <a:lnTo>
                  <a:pt x="132091" y="1433177"/>
                </a:lnTo>
                <a:lnTo>
                  <a:pt x="94868" y="1406865"/>
                </a:lnTo>
                <a:lnTo>
                  <a:pt x="62724" y="1374721"/>
                </a:lnTo>
                <a:lnTo>
                  <a:pt x="36412" y="1337498"/>
                </a:lnTo>
                <a:lnTo>
                  <a:pt x="16685" y="1295950"/>
                </a:lnTo>
                <a:lnTo>
                  <a:pt x="4297" y="1250829"/>
                </a:lnTo>
                <a:lnTo>
                  <a:pt x="0" y="1202890"/>
                </a:lnTo>
                <a:lnTo>
                  <a:pt x="0" y="266700"/>
                </a:lnTo>
                <a:lnTo>
                  <a:pt x="4297" y="218760"/>
                </a:lnTo>
                <a:lnTo>
                  <a:pt x="16685" y="173639"/>
                </a:lnTo>
                <a:lnTo>
                  <a:pt x="36412" y="132091"/>
                </a:lnTo>
                <a:lnTo>
                  <a:pt x="62724" y="94868"/>
                </a:lnTo>
                <a:lnTo>
                  <a:pt x="94868" y="62724"/>
                </a:lnTo>
                <a:lnTo>
                  <a:pt x="132091" y="36412"/>
                </a:lnTo>
                <a:lnTo>
                  <a:pt x="173639" y="16685"/>
                </a:lnTo>
                <a:lnTo>
                  <a:pt x="218760" y="4297"/>
                </a:lnTo>
                <a:lnTo>
                  <a:pt x="266700" y="0"/>
                </a:lnTo>
                <a:lnTo>
                  <a:pt x="2627738" y="0"/>
                </a:lnTo>
                <a:lnTo>
                  <a:pt x="2675678" y="4297"/>
                </a:lnTo>
                <a:lnTo>
                  <a:pt x="2720798" y="16685"/>
                </a:lnTo>
                <a:lnTo>
                  <a:pt x="2762347" y="36412"/>
                </a:lnTo>
                <a:lnTo>
                  <a:pt x="2799569" y="62724"/>
                </a:lnTo>
                <a:lnTo>
                  <a:pt x="2831714" y="94868"/>
                </a:lnTo>
                <a:lnTo>
                  <a:pt x="2858026" y="132091"/>
                </a:lnTo>
                <a:lnTo>
                  <a:pt x="2877753" y="173639"/>
                </a:lnTo>
                <a:lnTo>
                  <a:pt x="2890141" y="218760"/>
                </a:lnTo>
                <a:lnTo>
                  <a:pt x="2893255" y="253498"/>
                </a:lnTo>
                <a:lnTo>
                  <a:pt x="2893255" y="1216091"/>
                </a:lnTo>
                <a:lnTo>
                  <a:pt x="2877753" y="1295950"/>
                </a:lnTo>
                <a:lnTo>
                  <a:pt x="2858026" y="1337498"/>
                </a:lnTo>
                <a:lnTo>
                  <a:pt x="2831714" y="1374721"/>
                </a:lnTo>
                <a:lnTo>
                  <a:pt x="2799569" y="1406865"/>
                </a:lnTo>
                <a:lnTo>
                  <a:pt x="2762347" y="1433177"/>
                </a:lnTo>
                <a:lnTo>
                  <a:pt x="2720798" y="1452904"/>
                </a:lnTo>
                <a:lnTo>
                  <a:pt x="2675678" y="1465293"/>
                </a:lnTo>
                <a:lnTo>
                  <a:pt x="2627738" y="1469590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6660883" y="858709"/>
            <a:ext cx="457200" cy="314325"/>
          </a:xfrm>
          <a:custGeom>
            <a:avLst/>
            <a:gdLst/>
            <a:ahLst/>
            <a:cxnLst/>
            <a:rect l="l" t="t" r="r" b="b"/>
            <a:pathLst>
              <a:path w="457200" h="314325">
                <a:moveTo>
                  <a:pt x="453872" y="0"/>
                </a:moveTo>
                <a:lnTo>
                  <a:pt x="0" y="152806"/>
                </a:lnTo>
                <a:lnTo>
                  <a:pt x="359092" y="144995"/>
                </a:lnTo>
                <a:lnTo>
                  <a:pt x="389724" y="138811"/>
                </a:lnTo>
                <a:lnTo>
                  <a:pt x="415531" y="122872"/>
                </a:lnTo>
                <a:lnTo>
                  <a:pt x="434390" y="99110"/>
                </a:lnTo>
                <a:lnTo>
                  <a:pt x="444144" y="69443"/>
                </a:lnTo>
                <a:lnTo>
                  <a:pt x="453872" y="0"/>
                </a:lnTo>
                <a:close/>
              </a:path>
              <a:path w="457200" h="314325">
                <a:moveTo>
                  <a:pt x="456984" y="293763"/>
                </a:moveTo>
                <a:lnTo>
                  <a:pt x="448551" y="250291"/>
                </a:lnTo>
                <a:lnTo>
                  <a:pt x="415671" y="195999"/>
                </a:lnTo>
                <a:lnTo>
                  <a:pt x="355473" y="175869"/>
                </a:lnTo>
                <a:lnTo>
                  <a:pt x="0" y="186626"/>
                </a:lnTo>
                <a:lnTo>
                  <a:pt x="456438" y="314325"/>
                </a:lnTo>
                <a:lnTo>
                  <a:pt x="456984" y="314325"/>
                </a:lnTo>
                <a:lnTo>
                  <a:pt x="456984" y="293763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6878230" y="926147"/>
            <a:ext cx="381000" cy="220345"/>
          </a:xfrm>
          <a:custGeom>
            <a:avLst/>
            <a:gdLst/>
            <a:ahLst/>
            <a:cxnLst/>
            <a:rect l="l" t="t" r="r" b="b"/>
            <a:pathLst>
              <a:path w="381000" h="220344">
                <a:moveTo>
                  <a:pt x="373463" y="219873"/>
                </a:moveTo>
                <a:lnTo>
                  <a:pt x="7252" y="219873"/>
                </a:lnTo>
                <a:lnTo>
                  <a:pt x="4890" y="218895"/>
                </a:lnTo>
                <a:lnTo>
                  <a:pt x="978" y="214982"/>
                </a:lnTo>
                <a:lnTo>
                  <a:pt x="0" y="212621"/>
                </a:lnTo>
                <a:lnTo>
                  <a:pt x="0" y="207087"/>
                </a:lnTo>
                <a:lnTo>
                  <a:pt x="978" y="204726"/>
                </a:lnTo>
                <a:lnTo>
                  <a:pt x="4890" y="200813"/>
                </a:lnTo>
                <a:lnTo>
                  <a:pt x="7252" y="199835"/>
                </a:lnTo>
                <a:lnTo>
                  <a:pt x="373463" y="199835"/>
                </a:lnTo>
                <a:lnTo>
                  <a:pt x="375825" y="200813"/>
                </a:lnTo>
                <a:lnTo>
                  <a:pt x="379737" y="204726"/>
                </a:lnTo>
                <a:lnTo>
                  <a:pt x="380715" y="207087"/>
                </a:lnTo>
                <a:lnTo>
                  <a:pt x="380715" y="212621"/>
                </a:lnTo>
                <a:lnTo>
                  <a:pt x="379737" y="214982"/>
                </a:lnTo>
                <a:lnTo>
                  <a:pt x="375825" y="218895"/>
                </a:lnTo>
                <a:lnTo>
                  <a:pt x="373463" y="219873"/>
                </a:lnTo>
                <a:close/>
              </a:path>
              <a:path w="381000" h="220344">
                <a:moveTo>
                  <a:pt x="373463" y="119945"/>
                </a:moveTo>
                <a:lnTo>
                  <a:pt x="7252" y="119945"/>
                </a:lnTo>
                <a:lnTo>
                  <a:pt x="4890" y="118967"/>
                </a:lnTo>
                <a:lnTo>
                  <a:pt x="978" y="115054"/>
                </a:lnTo>
                <a:lnTo>
                  <a:pt x="0" y="112693"/>
                </a:lnTo>
                <a:lnTo>
                  <a:pt x="0" y="107160"/>
                </a:lnTo>
                <a:lnTo>
                  <a:pt x="978" y="104798"/>
                </a:lnTo>
                <a:lnTo>
                  <a:pt x="4890" y="100885"/>
                </a:lnTo>
                <a:lnTo>
                  <a:pt x="7252" y="99907"/>
                </a:lnTo>
                <a:lnTo>
                  <a:pt x="373463" y="99907"/>
                </a:lnTo>
                <a:lnTo>
                  <a:pt x="375825" y="100885"/>
                </a:lnTo>
                <a:lnTo>
                  <a:pt x="379737" y="104798"/>
                </a:lnTo>
                <a:lnTo>
                  <a:pt x="380715" y="107160"/>
                </a:lnTo>
                <a:lnTo>
                  <a:pt x="380715" y="112693"/>
                </a:lnTo>
                <a:lnTo>
                  <a:pt x="379737" y="115054"/>
                </a:lnTo>
                <a:lnTo>
                  <a:pt x="375825" y="118967"/>
                </a:lnTo>
                <a:lnTo>
                  <a:pt x="373463" y="119945"/>
                </a:lnTo>
                <a:close/>
              </a:path>
              <a:path w="381000" h="220344">
                <a:moveTo>
                  <a:pt x="373463" y="20037"/>
                </a:moveTo>
                <a:lnTo>
                  <a:pt x="7252" y="20037"/>
                </a:lnTo>
                <a:lnTo>
                  <a:pt x="4890" y="19059"/>
                </a:lnTo>
                <a:lnTo>
                  <a:pt x="978" y="15146"/>
                </a:lnTo>
                <a:lnTo>
                  <a:pt x="0" y="12785"/>
                </a:lnTo>
                <a:lnTo>
                  <a:pt x="0" y="7252"/>
                </a:lnTo>
                <a:lnTo>
                  <a:pt x="978" y="4890"/>
                </a:lnTo>
                <a:lnTo>
                  <a:pt x="4890" y="978"/>
                </a:lnTo>
                <a:lnTo>
                  <a:pt x="7252" y="0"/>
                </a:lnTo>
                <a:lnTo>
                  <a:pt x="373463" y="0"/>
                </a:lnTo>
                <a:lnTo>
                  <a:pt x="375825" y="978"/>
                </a:lnTo>
                <a:lnTo>
                  <a:pt x="379737" y="4890"/>
                </a:lnTo>
                <a:lnTo>
                  <a:pt x="380715" y="7252"/>
                </a:lnTo>
                <a:lnTo>
                  <a:pt x="380715" y="12785"/>
                </a:lnTo>
                <a:lnTo>
                  <a:pt x="379737" y="15146"/>
                </a:lnTo>
                <a:lnTo>
                  <a:pt x="375825" y="19059"/>
                </a:lnTo>
                <a:lnTo>
                  <a:pt x="373463" y="20037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 descr=""/>
          <p:cNvSpPr/>
          <p:nvPr/>
        </p:nvSpPr>
        <p:spPr>
          <a:xfrm>
            <a:off x="1028700" y="926339"/>
            <a:ext cx="302895" cy="248285"/>
          </a:xfrm>
          <a:custGeom>
            <a:avLst/>
            <a:gdLst/>
            <a:ahLst/>
            <a:cxnLst/>
            <a:rect l="l" t="t" r="r" b="b"/>
            <a:pathLst>
              <a:path w="302894" h="248284">
                <a:moveTo>
                  <a:pt x="174563" y="247893"/>
                </a:moveTo>
                <a:lnTo>
                  <a:pt x="181573" y="247893"/>
                </a:lnTo>
                <a:lnTo>
                  <a:pt x="185077" y="246556"/>
                </a:lnTo>
                <a:lnTo>
                  <a:pt x="302684" y="128949"/>
                </a:lnTo>
                <a:lnTo>
                  <a:pt x="302684" y="120281"/>
                </a:lnTo>
                <a:lnTo>
                  <a:pt x="182402" y="0"/>
                </a:lnTo>
                <a:lnTo>
                  <a:pt x="173734" y="0"/>
                </a:lnTo>
                <a:lnTo>
                  <a:pt x="163033" y="10701"/>
                </a:lnTo>
                <a:lnTo>
                  <a:pt x="163033" y="19369"/>
                </a:lnTo>
                <a:lnTo>
                  <a:pt x="254582" y="110918"/>
                </a:lnTo>
                <a:lnTo>
                  <a:pt x="6133" y="110918"/>
                </a:lnTo>
                <a:lnTo>
                  <a:pt x="0" y="117051"/>
                </a:lnTo>
                <a:lnTo>
                  <a:pt x="0" y="124615"/>
                </a:lnTo>
                <a:lnTo>
                  <a:pt x="0" y="132180"/>
                </a:lnTo>
                <a:lnTo>
                  <a:pt x="6133" y="138313"/>
                </a:lnTo>
                <a:lnTo>
                  <a:pt x="254582" y="138313"/>
                </a:lnTo>
                <a:lnTo>
                  <a:pt x="163033" y="229862"/>
                </a:lnTo>
                <a:lnTo>
                  <a:pt x="163033" y="238530"/>
                </a:lnTo>
                <a:lnTo>
                  <a:pt x="171059" y="246556"/>
                </a:lnTo>
                <a:lnTo>
                  <a:pt x="174563" y="247893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164868" y="9216311"/>
            <a:ext cx="102923" cy="102923"/>
          </a:xfrm>
          <a:prstGeom prst="rect">
            <a:avLst/>
          </a:prstGeom>
        </p:spPr>
      </p:pic>
      <p:pic>
        <p:nvPicPr>
          <p:cNvPr id="9" name="object 9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011632" y="9216313"/>
            <a:ext cx="103099" cy="103099"/>
          </a:xfrm>
          <a:prstGeom prst="rect">
            <a:avLst/>
          </a:prstGeom>
        </p:spPr>
      </p:pic>
      <p:pic>
        <p:nvPicPr>
          <p:cNvPr id="10" name="object 10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6858651" y="9216303"/>
            <a:ext cx="102923" cy="102923"/>
          </a:xfrm>
          <a:prstGeom prst="rect">
            <a:avLst/>
          </a:prstGeom>
        </p:spPr>
      </p:pic>
      <p:pic>
        <p:nvPicPr>
          <p:cNvPr id="11" name="object 11" descr="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71788" y="5666326"/>
            <a:ext cx="1053886" cy="617787"/>
          </a:xfrm>
          <a:prstGeom prst="rect">
            <a:avLst/>
          </a:prstGeom>
        </p:spPr>
      </p:pic>
      <p:pic>
        <p:nvPicPr>
          <p:cNvPr id="12" name="object 12" descr="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299814" y="626549"/>
            <a:ext cx="3686174" cy="847724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6110610" y="2304830"/>
            <a:ext cx="6355080" cy="768985"/>
          </a:xfrm>
          <a:prstGeom prst="rect"/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pc="725"/>
              <a:t>REVISÃO</a:t>
            </a:r>
            <a:r>
              <a:rPr dirty="0" spc="235"/>
              <a:t> </a:t>
            </a:r>
            <a:r>
              <a:rPr dirty="0" spc="480"/>
              <a:t>DE</a:t>
            </a:r>
            <a:r>
              <a:rPr dirty="0" spc="235"/>
              <a:t> </a:t>
            </a:r>
            <a:r>
              <a:rPr dirty="0" spc="625"/>
              <a:t>OFICIO</a:t>
            </a:r>
          </a:p>
        </p:txBody>
      </p:sp>
      <p:pic>
        <p:nvPicPr>
          <p:cNvPr id="14" name="object 14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3394898" y="3516505"/>
            <a:ext cx="85725" cy="85724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3394898" y="4316605"/>
            <a:ext cx="85725" cy="85724"/>
          </a:xfrm>
          <a:prstGeom prst="rect">
            <a:avLst/>
          </a:prstGeom>
        </p:spPr>
      </p:pic>
      <p:pic>
        <p:nvPicPr>
          <p:cNvPr id="16" name="object 16" descr="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3394898" y="5116705"/>
            <a:ext cx="85725" cy="85724"/>
          </a:xfrm>
          <a:prstGeom prst="rect">
            <a:avLst/>
          </a:prstGeom>
        </p:spPr>
      </p:pic>
      <p:sp>
        <p:nvSpPr>
          <p:cNvPr id="17" name="object 17" descr=""/>
          <p:cNvSpPr txBox="1"/>
          <p:nvPr/>
        </p:nvSpPr>
        <p:spPr>
          <a:xfrm>
            <a:off x="13261209" y="2505643"/>
            <a:ext cx="3536950" cy="280797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 marR="411480">
              <a:lnSpc>
                <a:spcPts val="2930"/>
              </a:lnSpc>
              <a:spcBef>
                <a:spcPts val="254"/>
              </a:spcBef>
            </a:pPr>
            <a:r>
              <a:rPr dirty="0" sz="2500" spc="310" b="1">
                <a:solidFill>
                  <a:srgbClr val="121212"/>
                </a:solidFill>
                <a:latin typeface="Calibri"/>
                <a:cs typeface="Calibri"/>
              </a:rPr>
              <a:t>IMPACTOS</a:t>
            </a:r>
            <a:r>
              <a:rPr dirty="0" sz="2500" spc="114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350" b="1">
                <a:solidFill>
                  <a:srgbClr val="121212"/>
                </a:solidFill>
                <a:latin typeface="Calibri"/>
                <a:cs typeface="Calibri"/>
              </a:rPr>
              <a:t>PARA</a:t>
            </a:r>
            <a:r>
              <a:rPr dirty="0" sz="2500" spc="114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434" b="1">
                <a:solidFill>
                  <a:srgbClr val="121212"/>
                </a:solidFill>
                <a:latin typeface="Calibri"/>
                <a:cs typeface="Calibri"/>
              </a:rPr>
              <a:t>O </a:t>
            </a:r>
            <a:r>
              <a:rPr dirty="0" sz="2500" spc="290" b="1">
                <a:solidFill>
                  <a:srgbClr val="121212"/>
                </a:solidFill>
                <a:latin typeface="Calibri"/>
                <a:cs typeface="Calibri"/>
              </a:rPr>
              <a:t>IMPORTADOR</a:t>
            </a:r>
            <a:endParaRPr sz="2500">
              <a:latin typeface="Calibri"/>
              <a:cs typeface="Calibri"/>
            </a:endParaRPr>
          </a:p>
          <a:p>
            <a:pPr marL="374650" marR="116205">
              <a:lnSpc>
                <a:spcPct val="131300"/>
              </a:lnSpc>
              <a:spcBef>
                <a:spcPts val="140"/>
              </a:spcBef>
            </a:pP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Risco</a:t>
            </a:r>
            <a:r>
              <a:rPr dirty="0" sz="2000" spc="-6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de</a:t>
            </a:r>
            <a:r>
              <a:rPr dirty="0" sz="2000" spc="-5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5">
                <a:solidFill>
                  <a:srgbClr val="737373"/>
                </a:solidFill>
                <a:latin typeface="Lucida Sans Unicode"/>
                <a:cs typeface="Lucida Sans Unicode"/>
              </a:rPr>
              <a:t>paralização</a:t>
            </a:r>
            <a:r>
              <a:rPr dirty="0" sz="2000" spc="-5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75">
                <a:solidFill>
                  <a:srgbClr val="737373"/>
                </a:solidFill>
                <a:latin typeface="Lucida Sans Unicode"/>
                <a:cs typeface="Lucida Sans Unicode"/>
              </a:rPr>
              <a:t>de </a:t>
            </a:r>
            <a:r>
              <a:rPr dirty="0" sz="2000" spc="50">
                <a:solidFill>
                  <a:srgbClr val="737373"/>
                </a:solidFill>
                <a:latin typeface="Lucida Sans Unicode"/>
                <a:cs typeface="Lucida Sans Unicode"/>
              </a:rPr>
              <a:t>importações</a:t>
            </a:r>
            <a:endParaRPr sz="2000">
              <a:latin typeface="Lucida Sans Unicode"/>
              <a:cs typeface="Lucida Sans Unicode"/>
            </a:endParaRPr>
          </a:p>
          <a:p>
            <a:pPr marL="374650" marR="5080">
              <a:lnSpc>
                <a:spcPts val="3150"/>
              </a:lnSpc>
              <a:spcBef>
                <a:spcPts val="100"/>
              </a:spcBef>
            </a:pP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Custos</a:t>
            </a:r>
            <a:r>
              <a:rPr dirty="0" sz="2000" spc="2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70">
                <a:solidFill>
                  <a:srgbClr val="737373"/>
                </a:solidFill>
                <a:latin typeface="Lucida Sans Unicode"/>
                <a:cs typeface="Lucida Sans Unicode"/>
              </a:rPr>
              <a:t>elevados</a:t>
            </a:r>
            <a:r>
              <a:rPr dirty="0" sz="2000" spc="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10">
                <a:solidFill>
                  <a:srgbClr val="737373"/>
                </a:solidFill>
                <a:latin typeface="Lucida Sans Unicode"/>
                <a:cs typeface="Lucida Sans Unicode"/>
              </a:rPr>
              <a:t>com 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armazenagem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10">
                <a:solidFill>
                  <a:srgbClr val="737373"/>
                </a:solidFill>
                <a:latin typeface="Lucida Sans Unicode"/>
                <a:cs typeface="Lucida Sans Unicode"/>
              </a:rPr>
              <a:t>portuária </a:t>
            </a:r>
            <a:r>
              <a:rPr dirty="0" sz="2000" spc="70">
                <a:solidFill>
                  <a:srgbClr val="737373"/>
                </a:solidFill>
                <a:latin typeface="Lucida Sans Unicode"/>
                <a:cs typeface="Lucida Sans Unicode"/>
              </a:rPr>
              <a:t>Perdas</a:t>
            </a:r>
            <a:r>
              <a:rPr dirty="0" sz="2000" spc="-10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de</a:t>
            </a:r>
            <a:r>
              <a:rPr dirty="0" sz="2000" spc="-9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35">
                <a:solidFill>
                  <a:srgbClr val="737373"/>
                </a:solidFill>
                <a:latin typeface="Lucida Sans Unicode"/>
                <a:cs typeface="Lucida Sans Unicode"/>
              </a:rPr>
              <a:t>contratos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10913831" y="7645747"/>
            <a:ext cx="1699260" cy="406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500" spc="415" b="1">
                <a:solidFill>
                  <a:srgbClr val="FFFFFF"/>
                </a:solidFill>
                <a:latin typeface="Calibri"/>
                <a:cs typeface="Calibri"/>
              </a:rPr>
              <a:t>SOLUÇÃO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14024714" y="7274272"/>
            <a:ext cx="3200400" cy="1149350"/>
          </a:xfrm>
          <a:prstGeom prst="rect">
            <a:avLst/>
          </a:prstGeom>
        </p:spPr>
        <p:txBody>
          <a:bodyPr wrap="square" lIns="0" tIns="33020" rIns="0" bIns="0" rtlCol="0" vert="horz">
            <a:spAutoFit/>
          </a:bodyPr>
          <a:lstStyle/>
          <a:p>
            <a:pPr algn="ctr" marL="12700" marR="5080">
              <a:lnSpc>
                <a:spcPts val="2920"/>
              </a:lnSpc>
              <a:spcBef>
                <a:spcPts val="260"/>
              </a:spcBef>
            </a:pPr>
            <a:r>
              <a:rPr dirty="0" sz="2500" spc="305" b="1">
                <a:solidFill>
                  <a:srgbClr val="121212"/>
                </a:solidFill>
                <a:latin typeface="Calibri"/>
                <a:cs typeface="Calibri"/>
              </a:rPr>
              <a:t>OPORTUNIDADE</a:t>
            </a:r>
            <a:r>
              <a:rPr dirty="0" sz="2500" spc="155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215" b="1">
                <a:solidFill>
                  <a:srgbClr val="121212"/>
                </a:solidFill>
                <a:latin typeface="Calibri"/>
                <a:cs typeface="Calibri"/>
              </a:rPr>
              <a:t>DE </a:t>
            </a:r>
            <a:r>
              <a:rPr dirty="0" sz="2500" spc="360" b="1">
                <a:solidFill>
                  <a:srgbClr val="121212"/>
                </a:solidFill>
                <a:latin typeface="Calibri"/>
                <a:cs typeface="Calibri"/>
              </a:rPr>
              <a:t>DISCUSSÃO</a:t>
            </a:r>
            <a:r>
              <a:rPr dirty="0" sz="2500" spc="14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420" b="1">
                <a:solidFill>
                  <a:srgbClr val="121212"/>
                </a:solidFill>
                <a:latin typeface="Calibri"/>
                <a:cs typeface="Calibri"/>
              </a:rPr>
              <a:t>NO </a:t>
            </a:r>
            <a:r>
              <a:rPr dirty="0" sz="2500" spc="275" b="1">
                <a:solidFill>
                  <a:srgbClr val="121212"/>
                </a:solidFill>
                <a:latin typeface="Calibri"/>
                <a:cs typeface="Calibri"/>
              </a:rPr>
              <a:t>JUDICIÁRIO</a:t>
            </a:r>
            <a:endParaRPr sz="25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689963" y="2150164"/>
            <a:ext cx="5580186" cy="8136835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16000" y="2291402"/>
            <a:ext cx="4542790" cy="1492885"/>
          </a:xfrm>
          <a:prstGeom prst="rect"/>
        </p:spPr>
        <p:txBody>
          <a:bodyPr wrap="square" lIns="0" tIns="44450" rIns="0" bIns="0" rtlCol="0" vert="horz">
            <a:spAutoFit/>
          </a:bodyPr>
          <a:lstStyle/>
          <a:p>
            <a:pPr marL="12700" marR="5080">
              <a:lnSpc>
                <a:spcPts val="5700"/>
              </a:lnSpc>
              <a:spcBef>
                <a:spcPts val="350"/>
              </a:spcBef>
            </a:pPr>
            <a:r>
              <a:rPr dirty="0" spc="670"/>
              <a:t>ESTRATÉGIAS PREVENTIVAS</a:t>
            </a:r>
          </a:p>
        </p:txBody>
      </p:sp>
      <p:grpSp>
        <p:nvGrpSpPr>
          <p:cNvPr id="4" name="object 4" descr=""/>
          <p:cNvGrpSpPr/>
          <p:nvPr/>
        </p:nvGrpSpPr>
        <p:grpSpPr>
          <a:xfrm>
            <a:off x="0" y="4523049"/>
            <a:ext cx="5655945" cy="3039110"/>
            <a:chOff x="0" y="4523049"/>
            <a:chExt cx="5655945" cy="3039110"/>
          </a:xfrm>
        </p:grpSpPr>
        <p:sp>
          <p:nvSpPr>
            <p:cNvPr id="5" name="object 5" descr=""/>
            <p:cNvSpPr/>
            <p:nvPr/>
          </p:nvSpPr>
          <p:spPr>
            <a:xfrm>
              <a:off x="0" y="4523049"/>
              <a:ext cx="5655945" cy="3039110"/>
            </a:xfrm>
            <a:custGeom>
              <a:avLst/>
              <a:gdLst/>
              <a:ahLst/>
              <a:cxnLst/>
              <a:rect l="l" t="t" r="r" b="b"/>
              <a:pathLst>
                <a:path w="5655945" h="3039109">
                  <a:moveTo>
                    <a:pt x="5389142" y="3038850"/>
                  </a:moveTo>
                  <a:lnTo>
                    <a:pt x="0" y="3038850"/>
                  </a:lnTo>
                  <a:lnTo>
                    <a:pt x="0" y="0"/>
                  </a:lnTo>
                  <a:lnTo>
                    <a:pt x="5389142" y="0"/>
                  </a:lnTo>
                  <a:lnTo>
                    <a:pt x="5437082" y="4296"/>
                  </a:lnTo>
                  <a:lnTo>
                    <a:pt x="5482202" y="16685"/>
                  </a:lnTo>
                  <a:lnTo>
                    <a:pt x="5523751" y="36412"/>
                  </a:lnTo>
                  <a:lnTo>
                    <a:pt x="5560974" y="62724"/>
                  </a:lnTo>
                  <a:lnTo>
                    <a:pt x="5593118" y="94868"/>
                  </a:lnTo>
                  <a:lnTo>
                    <a:pt x="5619430" y="132091"/>
                  </a:lnTo>
                  <a:lnTo>
                    <a:pt x="5639157" y="173639"/>
                  </a:lnTo>
                  <a:lnTo>
                    <a:pt x="5651545" y="218760"/>
                  </a:lnTo>
                  <a:lnTo>
                    <a:pt x="5655842" y="266699"/>
                  </a:lnTo>
                  <a:lnTo>
                    <a:pt x="5655842" y="2772150"/>
                  </a:lnTo>
                  <a:lnTo>
                    <a:pt x="5651545" y="2820089"/>
                  </a:lnTo>
                  <a:lnTo>
                    <a:pt x="5639157" y="2865210"/>
                  </a:lnTo>
                  <a:lnTo>
                    <a:pt x="5619430" y="2906758"/>
                  </a:lnTo>
                  <a:lnTo>
                    <a:pt x="5593118" y="2943981"/>
                  </a:lnTo>
                  <a:lnTo>
                    <a:pt x="5560974" y="2976125"/>
                  </a:lnTo>
                  <a:lnTo>
                    <a:pt x="5523751" y="3002437"/>
                  </a:lnTo>
                  <a:lnTo>
                    <a:pt x="5482202" y="3022164"/>
                  </a:lnTo>
                  <a:lnTo>
                    <a:pt x="5437082" y="3034553"/>
                  </a:lnTo>
                  <a:lnTo>
                    <a:pt x="5389142" y="3038850"/>
                  </a:lnTo>
                  <a:close/>
                </a:path>
              </a:pathLst>
            </a:custGeom>
            <a:solidFill>
              <a:srgbClr val="F6660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52524" y="5891340"/>
              <a:ext cx="66675" cy="66674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52524" y="6196140"/>
              <a:ext cx="66675" cy="666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52524" y="6500940"/>
              <a:ext cx="66675" cy="66674"/>
            </a:xfrm>
            <a:prstGeom prst="rect">
              <a:avLst/>
            </a:prstGeom>
          </p:spPr>
        </p:pic>
      </p:grpSp>
      <p:sp>
        <p:nvSpPr>
          <p:cNvPr id="9" name="object 9" descr=""/>
          <p:cNvSpPr/>
          <p:nvPr/>
        </p:nvSpPr>
        <p:spPr>
          <a:xfrm>
            <a:off x="6090031" y="830909"/>
            <a:ext cx="457200" cy="314325"/>
          </a:xfrm>
          <a:custGeom>
            <a:avLst/>
            <a:gdLst/>
            <a:ahLst/>
            <a:cxnLst/>
            <a:rect l="l" t="t" r="r" b="b"/>
            <a:pathLst>
              <a:path w="457200" h="314325">
                <a:moveTo>
                  <a:pt x="453872" y="0"/>
                </a:moveTo>
                <a:lnTo>
                  <a:pt x="0" y="152793"/>
                </a:lnTo>
                <a:lnTo>
                  <a:pt x="359092" y="144983"/>
                </a:lnTo>
                <a:lnTo>
                  <a:pt x="389712" y="138798"/>
                </a:lnTo>
                <a:lnTo>
                  <a:pt x="415531" y="122859"/>
                </a:lnTo>
                <a:lnTo>
                  <a:pt x="434378" y="99098"/>
                </a:lnTo>
                <a:lnTo>
                  <a:pt x="444144" y="69443"/>
                </a:lnTo>
                <a:lnTo>
                  <a:pt x="453872" y="0"/>
                </a:lnTo>
                <a:close/>
              </a:path>
              <a:path w="457200" h="314325">
                <a:moveTo>
                  <a:pt x="456971" y="293751"/>
                </a:moveTo>
                <a:lnTo>
                  <a:pt x="448551" y="250291"/>
                </a:lnTo>
                <a:lnTo>
                  <a:pt x="415671" y="195986"/>
                </a:lnTo>
                <a:lnTo>
                  <a:pt x="355473" y="175869"/>
                </a:lnTo>
                <a:lnTo>
                  <a:pt x="0" y="186613"/>
                </a:lnTo>
                <a:lnTo>
                  <a:pt x="456438" y="314325"/>
                </a:lnTo>
                <a:lnTo>
                  <a:pt x="456971" y="314325"/>
                </a:lnTo>
                <a:lnTo>
                  <a:pt x="456971" y="293751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 descr=""/>
          <p:cNvSpPr/>
          <p:nvPr/>
        </p:nvSpPr>
        <p:spPr>
          <a:xfrm>
            <a:off x="16878230" y="926147"/>
            <a:ext cx="381000" cy="220345"/>
          </a:xfrm>
          <a:custGeom>
            <a:avLst/>
            <a:gdLst/>
            <a:ahLst/>
            <a:cxnLst/>
            <a:rect l="l" t="t" r="r" b="b"/>
            <a:pathLst>
              <a:path w="381000" h="220344">
                <a:moveTo>
                  <a:pt x="373463" y="219873"/>
                </a:moveTo>
                <a:lnTo>
                  <a:pt x="7252" y="219873"/>
                </a:lnTo>
                <a:lnTo>
                  <a:pt x="4890" y="218895"/>
                </a:lnTo>
                <a:lnTo>
                  <a:pt x="978" y="214982"/>
                </a:lnTo>
                <a:lnTo>
                  <a:pt x="0" y="212621"/>
                </a:lnTo>
                <a:lnTo>
                  <a:pt x="0" y="207087"/>
                </a:lnTo>
                <a:lnTo>
                  <a:pt x="978" y="204726"/>
                </a:lnTo>
                <a:lnTo>
                  <a:pt x="4890" y="200813"/>
                </a:lnTo>
                <a:lnTo>
                  <a:pt x="7252" y="199835"/>
                </a:lnTo>
                <a:lnTo>
                  <a:pt x="373463" y="199835"/>
                </a:lnTo>
                <a:lnTo>
                  <a:pt x="375825" y="200813"/>
                </a:lnTo>
                <a:lnTo>
                  <a:pt x="379737" y="204726"/>
                </a:lnTo>
                <a:lnTo>
                  <a:pt x="380715" y="207087"/>
                </a:lnTo>
                <a:lnTo>
                  <a:pt x="380715" y="212621"/>
                </a:lnTo>
                <a:lnTo>
                  <a:pt x="379737" y="214982"/>
                </a:lnTo>
                <a:lnTo>
                  <a:pt x="375825" y="218895"/>
                </a:lnTo>
                <a:lnTo>
                  <a:pt x="373463" y="219873"/>
                </a:lnTo>
                <a:close/>
              </a:path>
              <a:path w="381000" h="220344">
                <a:moveTo>
                  <a:pt x="373463" y="119945"/>
                </a:moveTo>
                <a:lnTo>
                  <a:pt x="7252" y="119945"/>
                </a:lnTo>
                <a:lnTo>
                  <a:pt x="4890" y="118967"/>
                </a:lnTo>
                <a:lnTo>
                  <a:pt x="978" y="115054"/>
                </a:lnTo>
                <a:lnTo>
                  <a:pt x="0" y="112693"/>
                </a:lnTo>
                <a:lnTo>
                  <a:pt x="0" y="107160"/>
                </a:lnTo>
                <a:lnTo>
                  <a:pt x="978" y="104798"/>
                </a:lnTo>
                <a:lnTo>
                  <a:pt x="4890" y="100885"/>
                </a:lnTo>
                <a:lnTo>
                  <a:pt x="7252" y="99907"/>
                </a:lnTo>
                <a:lnTo>
                  <a:pt x="373463" y="99907"/>
                </a:lnTo>
                <a:lnTo>
                  <a:pt x="375825" y="100885"/>
                </a:lnTo>
                <a:lnTo>
                  <a:pt x="379737" y="104798"/>
                </a:lnTo>
                <a:lnTo>
                  <a:pt x="380715" y="107160"/>
                </a:lnTo>
                <a:lnTo>
                  <a:pt x="380715" y="112693"/>
                </a:lnTo>
                <a:lnTo>
                  <a:pt x="379737" y="115054"/>
                </a:lnTo>
                <a:lnTo>
                  <a:pt x="375825" y="118967"/>
                </a:lnTo>
                <a:lnTo>
                  <a:pt x="373463" y="119945"/>
                </a:lnTo>
                <a:close/>
              </a:path>
              <a:path w="381000" h="220344">
                <a:moveTo>
                  <a:pt x="373463" y="20037"/>
                </a:moveTo>
                <a:lnTo>
                  <a:pt x="7252" y="20037"/>
                </a:lnTo>
                <a:lnTo>
                  <a:pt x="4890" y="19059"/>
                </a:lnTo>
                <a:lnTo>
                  <a:pt x="978" y="15146"/>
                </a:lnTo>
                <a:lnTo>
                  <a:pt x="0" y="12785"/>
                </a:lnTo>
                <a:lnTo>
                  <a:pt x="0" y="7252"/>
                </a:lnTo>
                <a:lnTo>
                  <a:pt x="978" y="4890"/>
                </a:lnTo>
                <a:lnTo>
                  <a:pt x="4890" y="978"/>
                </a:lnTo>
                <a:lnTo>
                  <a:pt x="7252" y="0"/>
                </a:lnTo>
                <a:lnTo>
                  <a:pt x="373463" y="0"/>
                </a:lnTo>
                <a:lnTo>
                  <a:pt x="375825" y="978"/>
                </a:lnTo>
                <a:lnTo>
                  <a:pt x="379737" y="4890"/>
                </a:lnTo>
                <a:lnTo>
                  <a:pt x="380715" y="7252"/>
                </a:lnTo>
                <a:lnTo>
                  <a:pt x="380715" y="12785"/>
                </a:lnTo>
                <a:lnTo>
                  <a:pt x="379737" y="15146"/>
                </a:lnTo>
                <a:lnTo>
                  <a:pt x="375825" y="19059"/>
                </a:lnTo>
                <a:lnTo>
                  <a:pt x="373463" y="20037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 descr=""/>
          <p:cNvSpPr/>
          <p:nvPr/>
        </p:nvSpPr>
        <p:spPr>
          <a:xfrm>
            <a:off x="1028700" y="926339"/>
            <a:ext cx="302895" cy="248285"/>
          </a:xfrm>
          <a:custGeom>
            <a:avLst/>
            <a:gdLst/>
            <a:ahLst/>
            <a:cxnLst/>
            <a:rect l="l" t="t" r="r" b="b"/>
            <a:pathLst>
              <a:path w="302894" h="248284">
                <a:moveTo>
                  <a:pt x="174563" y="247893"/>
                </a:moveTo>
                <a:lnTo>
                  <a:pt x="181573" y="247893"/>
                </a:lnTo>
                <a:lnTo>
                  <a:pt x="185077" y="246556"/>
                </a:lnTo>
                <a:lnTo>
                  <a:pt x="302684" y="128949"/>
                </a:lnTo>
                <a:lnTo>
                  <a:pt x="302684" y="120281"/>
                </a:lnTo>
                <a:lnTo>
                  <a:pt x="182402" y="0"/>
                </a:lnTo>
                <a:lnTo>
                  <a:pt x="173734" y="0"/>
                </a:lnTo>
                <a:lnTo>
                  <a:pt x="163033" y="10701"/>
                </a:lnTo>
                <a:lnTo>
                  <a:pt x="163033" y="19369"/>
                </a:lnTo>
                <a:lnTo>
                  <a:pt x="254582" y="110918"/>
                </a:lnTo>
                <a:lnTo>
                  <a:pt x="6133" y="110918"/>
                </a:lnTo>
                <a:lnTo>
                  <a:pt x="0" y="117051"/>
                </a:lnTo>
                <a:lnTo>
                  <a:pt x="0" y="124615"/>
                </a:lnTo>
                <a:lnTo>
                  <a:pt x="0" y="132180"/>
                </a:lnTo>
                <a:lnTo>
                  <a:pt x="6133" y="138313"/>
                </a:lnTo>
                <a:lnTo>
                  <a:pt x="254582" y="138313"/>
                </a:lnTo>
                <a:lnTo>
                  <a:pt x="163033" y="229862"/>
                </a:lnTo>
                <a:lnTo>
                  <a:pt x="163033" y="238530"/>
                </a:lnTo>
                <a:lnTo>
                  <a:pt x="171059" y="246556"/>
                </a:lnTo>
                <a:lnTo>
                  <a:pt x="174563" y="247893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2" name="object 12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18965" y="2421049"/>
            <a:ext cx="1053886" cy="617788"/>
          </a:xfrm>
          <a:prstGeom prst="rect">
            <a:avLst/>
          </a:prstGeom>
        </p:spPr>
      </p:pic>
      <p:pic>
        <p:nvPicPr>
          <p:cNvPr id="13" name="object 13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90204" y="626549"/>
            <a:ext cx="3686174" cy="847724"/>
          </a:xfrm>
          <a:prstGeom prst="rect">
            <a:avLst/>
          </a:prstGeom>
        </p:spPr>
      </p:pic>
      <p:sp>
        <p:nvSpPr>
          <p:cNvPr id="14" name="object 14" descr=""/>
          <p:cNvSpPr txBox="1"/>
          <p:nvPr/>
        </p:nvSpPr>
        <p:spPr>
          <a:xfrm>
            <a:off x="371045" y="5197549"/>
            <a:ext cx="4619625" cy="2068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500" spc="350" b="1">
                <a:solidFill>
                  <a:srgbClr val="FFFFFF"/>
                </a:solidFill>
                <a:latin typeface="Calibri"/>
                <a:cs typeface="Calibri"/>
              </a:rPr>
              <a:t>COMPLIANCE</a:t>
            </a:r>
            <a:r>
              <a:rPr dirty="0" sz="2500" spc="120" b="1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dirty="0" sz="2500" spc="310" b="1">
                <a:solidFill>
                  <a:srgbClr val="FFFFFF"/>
                </a:solidFill>
                <a:latin typeface="Calibri"/>
                <a:cs typeface="Calibri"/>
              </a:rPr>
              <a:t>ADUANEIRO</a:t>
            </a:r>
            <a:endParaRPr sz="2500">
              <a:latin typeface="Calibri"/>
              <a:cs typeface="Calibri"/>
            </a:endParaRPr>
          </a:p>
          <a:p>
            <a:pPr marL="981075" marR="1597660">
              <a:lnSpc>
                <a:spcPct val="133300"/>
              </a:lnSpc>
              <a:spcBef>
                <a:spcPts val="1085"/>
              </a:spcBef>
            </a:pPr>
            <a:r>
              <a:rPr dirty="0" sz="1500">
                <a:solidFill>
                  <a:srgbClr val="FFFFFF"/>
                </a:solidFill>
                <a:latin typeface="Lucida Sans Unicode"/>
                <a:cs typeface="Lucida Sans Unicode"/>
              </a:rPr>
              <a:t>organizar</a:t>
            </a:r>
            <a:r>
              <a:rPr dirty="0" sz="1500" spc="5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60">
                <a:solidFill>
                  <a:srgbClr val="FFFFFF"/>
                </a:solidFill>
                <a:latin typeface="Lucida Sans Unicode"/>
                <a:cs typeface="Lucida Sans Unicode"/>
              </a:rPr>
              <a:t>balancetes </a:t>
            </a:r>
            <a:r>
              <a:rPr dirty="0" sz="1500">
                <a:solidFill>
                  <a:srgbClr val="FFFFFF"/>
                </a:solidFill>
                <a:latin typeface="Lucida Sans Unicode"/>
                <a:cs typeface="Lucida Sans Unicode"/>
              </a:rPr>
              <a:t>extratos</a:t>
            </a:r>
            <a:r>
              <a:rPr dirty="0" sz="1500" spc="-6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45">
                <a:solidFill>
                  <a:srgbClr val="FFFFFF"/>
                </a:solidFill>
                <a:latin typeface="Lucida Sans Unicode"/>
                <a:cs typeface="Lucida Sans Unicode"/>
              </a:rPr>
              <a:t>bancários</a:t>
            </a:r>
            <a:endParaRPr sz="1500">
              <a:latin typeface="Lucida Sans Unicode"/>
              <a:cs typeface="Lucida Sans Unicode"/>
            </a:endParaRPr>
          </a:p>
          <a:p>
            <a:pPr marL="981075" marR="5080">
              <a:lnSpc>
                <a:spcPct val="133300"/>
              </a:lnSpc>
              <a:spcBef>
                <a:spcPts val="5"/>
              </a:spcBef>
            </a:pPr>
            <a:r>
              <a:rPr dirty="0" sz="1500" spc="100">
                <a:solidFill>
                  <a:srgbClr val="FFFFFF"/>
                </a:solidFill>
                <a:latin typeface="Lucida Sans Unicode"/>
                <a:cs typeface="Lucida Sans Unicode"/>
              </a:rPr>
              <a:t>capacidade</a:t>
            </a:r>
            <a:r>
              <a:rPr dirty="0" sz="15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45">
                <a:solidFill>
                  <a:srgbClr val="FFFFFF"/>
                </a:solidFill>
                <a:latin typeface="Lucida Sans Unicode"/>
                <a:cs typeface="Lucida Sans Unicode"/>
              </a:rPr>
              <a:t>operacional</a:t>
            </a:r>
            <a:r>
              <a:rPr dirty="0" sz="15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55">
                <a:solidFill>
                  <a:srgbClr val="FFFFFF"/>
                </a:solidFill>
                <a:latin typeface="Lucida Sans Unicode"/>
                <a:cs typeface="Lucida Sans Unicode"/>
              </a:rPr>
              <a:t>(contrato</a:t>
            </a:r>
            <a:r>
              <a:rPr dirty="0" sz="1500" spc="-4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45">
                <a:solidFill>
                  <a:srgbClr val="FFFFFF"/>
                </a:solidFill>
                <a:latin typeface="Lucida Sans Unicode"/>
                <a:cs typeface="Lucida Sans Unicode"/>
              </a:rPr>
              <a:t>de </a:t>
            </a:r>
            <a:r>
              <a:rPr dirty="0" sz="1500">
                <a:solidFill>
                  <a:srgbClr val="FFFFFF"/>
                </a:solidFill>
                <a:latin typeface="Lucida Sans Unicode"/>
                <a:cs typeface="Lucida Sans Unicode"/>
              </a:rPr>
              <a:t>aluguel</a:t>
            </a:r>
            <a:r>
              <a:rPr dirty="0" sz="1500" spc="3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190">
                <a:solidFill>
                  <a:srgbClr val="FFFFFF"/>
                </a:solidFill>
                <a:latin typeface="Lucida Sans Unicode"/>
                <a:cs typeface="Lucida Sans Unicode"/>
              </a:rPr>
              <a:t>,</a:t>
            </a:r>
            <a:r>
              <a:rPr dirty="0" sz="1500" spc="3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85">
                <a:solidFill>
                  <a:srgbClr val="FFFFFF"/>
                </a:solidFill>
                <a:latin typeface="Lucida Sans Unicode"/>
                <a:cs typeface="Lucida Sans Unicode"/>
              </a:rPr>
              <a:t>IPTU,</a:t>
            </a:r>
            <a:r>
              <a:rPr dirty="0" sz="1500" spc="3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-10">
                <a:solidFill>
                  <a:srgbClr val="FFFFFF"/>
                </a:solidFill>
                <a:latin typeface="Lucida Sans Unicode"/>
                <a:cs typeface="Lucida Sans Unicode"/>
              </a:rPr>
              <a:t>funcionários, </a:t>
            </a:r>
            <a:r>
              <a:rPr dirty="0" sz="1500" spc="55">
                <a:solidFill>
                  <a:srgbClr val="FFFFFF"/>
                </a:solidFill>
                <a:latin typeface="Lucida Sans Unicode"/>
                <a:cs typeface="Lucida Sans Unicode"/>
              </a:rPr>
              <a:t>comprovantes</a:t>
            </a:r>
            <a:r>
              <a:rPr dirty="0" sz="15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70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dirty="0" sz="1500" spc="-5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1500" spc="75">
                <a:solidFill>
                  <a:srgbClr val="FFFFFF"/>
                </a:solidFill>
                <a:latin typeface="Lucida Sans Unicode"/>
                <a:cs typeface="Lucida Sans Unicode"/>
              </a:rPr>
              <a:t>pagamentos)</a:t>
            </a:r>
            <a:endParaRPr sz="1500">
              <a:latin typeface="Lucida Sans Unicode"/>
              <a:cs typeface="Lucida Sans Unicode"/>
            </a:endParaRPr>
          </a:p>
        </p:txBody>
      </p:sp>
      <p:sp>
        <p:nvSpPr>
          <p:cNvPr id="15" name="object 15" descr=""/>
          <p:cNvSpPr txBox="1"/>
          <p:nvPr/>
        </p:nvSpPr>
        <p:spPr>
          <a:xfrm>
            <a:off x="6538897" y="5197549"/>
            <a:ext cx="3216910" cy="1306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500" spc="345" b="1">
                <a:solidFill>
                  <a:srgbClr val="121212"/>
                </a:solidFill>
                <a:latin typeface="Calibri"/>
                <a:cs typeface="Calibri"/>
              </a:rPr>
              <a:t>GESTÃO</a:t>
            </a:r>
            <a:r>
              <a:rPr dirty="0" sz="2500" spc="125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240" b="1">
                <a:solidFill>
                  <a:srgbClr val="121212"/>
                </a:solidFill>
                <a:latin typeface="Calibri"/>
                <a:cs typeface="Calibri"/>
              </a:rPr>
              <a:t>DE</a:t>
            </a:r>
            <a:r>
              <a:rPr dirty="0" sz="2500" spc="13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2500" spc="380" b="1">
                <a:solidFill>
                  <a:srgbClr val="121212"/>
                </a:solidFill>
                <a:latin typeface="Calibri"/>
                <a:cs typeface="Calibri"/>
              </a:rPr>
              <a:t>RISCOS</a:t>
            </a:r>
            <a:endParaRPr sz="2500">
              <a:latin typeface="Calibri"/>
              <a:cs typeface="Calibri"/>
            </a:endParaRPr>
          </a:p>
          <a:p>
            <a:pPr marL="12700" marR="76835">
              <a:lnSpc>
                <a:spcPct val="131300"/>
              </a:lnSpc>
              <a:spcBef>
                <a:spcPts val="785"/>
              </a:spcBef>
            </a:pPr>
            <a:r>
              <a:rPr dirty="0" sz="2000" spc="120">
                <a:solidFill>
                  <a:srgbClr val="737373"/>
                </a:solidFill>
                <a:latin typeface="Lucida Sans Unicode"/>
                <a:cs typeface="Lucida Sans Unicode"/>
              </a:rPr>
              <a:t>mapeamento</a:t>
            </a:r>
            <a:r>
              <a:rPr dirty="0" sz="2000" spc="-9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de</a:t>
            </a:r>
            <a:r>
              <a:rPr dirty="0" sz="2000" spc="-9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10">
                <a:solidFill>
                  <a:srgbClr val="737373"/>
                </a:solidFill>
                <a:latin typeface="Lucida Sans Unicode"/>
                <a:cs typeface="Lucida Sans Unicode"/>
              </a:rPr>
              <a:t>pontos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frágeis </a:t>
            </a:r>
            <a:r>
              <a:rPr dirty="0" sz="2000" spc="160">
                <a:solidFill>
                  <a:srgbClr val="737373"/>
                </a:solidFill>
                <a:latin typeface="Lucida Sans Unicode"/>
                <a:cs typeface="Lucida Sans Unicode"/>
              </a:rPr>
              <a:t>da</a:t>
            </a:r>
            <a:r>
              <a:rPr dirty="0" sz="2000" spc="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85">
                <a:solidFill>
                  <a:srgbClr val="737373"/>
                </a:solidFill>
                <a:latin typeface="Lucida Sans Unicode"/>
                <a:cs typeface="Lucida Sans Unicode"/>
              </a:rPr>
              <a:t>empresa</a:t>
            </a:r>
            <a:endParaRPr sz="2000">
              <a:latin typeface="Lucida Sans Unicode"/>
              <a:cs typeface="Lucida Sans Unicode"/>
            </a:endParaRPr>
          </a:p>
        </p:txBody>
      </p:sp>
      <p:sp>
        <p:nvSpPr>
          <p:cNvPr id="16" name="object 16" descr=""/>
          <p:cNvSpPr txBox="1"/>
          <p:nvPr/>
        </p:nvSpPr>
        <p:spPr>
          <a:xfrm>
            <a:off x="1016000" y="7933651"/>
            <a:ext cx="9059545" cy="8255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31300"/>
              </a:lnSpc>
              <a:spcBef>
                <a:spcPts val="95"/>
              </a:spcBef>
            </a:pPr>
            <a:r>
              <a:rPr dirty="0" sz="2000" spc="60">
                <a:solidFill>
                  <a:srgbClr val="737373"/>
                </a:solidFill>
                <a:latin typeface="Lucida Sans Unicode"/>
                <a:cs typeface="Lucida Sans Unicode"/>
              </a:rPr>
              <a:t>Jurisprudência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0">
                <a:solidFill>
                  <a:srgbClr val="737373"/>
                </a:solidFill>
                <a:latin typeface="Lucida Sans Unicode"/>
                <a:cs typeface="Lucida Sans Unicode"/>
              </a:rPr>
              <a:t>favorável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5">
                <a:solidFill>
                  <a:srgbClr val="737373"/>
                </a:solidFill>
                <a:latin typeface="Lucida Sans Unicode"/>
                <a:cs typeface="Lucida Sans Unicode"/>
              </a:rPr>
              <a:t>do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60">
                <a:solidFill>
                  <a:srgbClr val="737373"/>
                </a:solidFill>
                <a:latin typeface="Lucida Sans Unicode"/>
                <a:cs typeface="Lucida Sans Unicode"/>
              </a:rPr>
              <a:t>TRFS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75">
                <a:solidFill>
                  <a:srgbClr val="737373"/>
                </a:solidFill>
                <a:latin typeface="Lucida Sans Unicode"/>
                <a:cs typeface="Lucida Sans Unicode"/>
              </a:rPr>
              <a:t>reconhecendo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5">
                <a:solidFill>
                  <a:srgbClr val="737373"/>
                </a:solidFill>
                <a:latin typeface="Lucida Sans Unicode"/>
                <a:cs typeface="Lucida Sans Unicode"/>
              </a:rPr>
              <a:t>abusos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60">
                <a:solidFill>
                  <a:srgbClr val="737373"/>
                </a:solidFill>
                <a:latin typeface="Lucida Sans Unicode"/>
                <a:cs typeface="Lucida Sans Unicode"/>
              </a:rPr>
              <a:t>da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5">
                <a:solidFill>
                  <a:srgbClr val="737373"/>
                </a:solidFill>
                <a:latin typeface="Lucida Sans Unicode"/>
                <a:cs typeface="Lucida Sans Unicode"/>
              </a:rPr>
              <a:t>Receita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25">
                <a:solidFill>
                  <a:srgbClr val="737373"/>
                </a:solidFill>
                <a:latin typeface="Lucida Sans Unicode"/>
                <a:cs typeface="Lucida Sans Unicode"/>
              </a:rPr>
              <a:t>em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revisões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10">
                <a:solidFill>
                  <a:srgbClr val="737373"/>
                </a:solidFill>
                <a:latin typeface="Lucida Sans Unicode"/>
                <a:cs typeface="Lucida Sans Unicode"/>
              </a:rPr>
              <a:t>desproporcionais.</a:t>
            </a:r>
            <a:endParaRPr sz="20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7998" y="10286999"/>
                </a:moveTo>
                <a:lnTo>
                  <a:pt x="0" y="10286999"/>
                </a:lnTo>
                <a:lnTo>
                  <a:pt x="0" y="0"/>
                </a:lnTo>
                <a:lnTo>
                  <a:pt x="18287998" y="0"/>
                </a:lnTo>
                <a:lnTo>
                  <a:pt x="18287998" y="10286999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10485" y="6054725"/>
            <a:ext cx="15863989" cy="4232274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6837426" y="926159"/>
            <a:ext cx="457200" cy="314325"/>
          </a:xfrm>
          <a:custGeom>
            <a:avLst/>
            <a:gdLst/>
            <a:ahLst/>
            <a:cxnLst/>
            <a:rect l="l" t="t" r="r" b="b"/>
            <a:pathLst>
              <a:path w="457200" h="314325">
                <a:moveTo>
                  <a:pt x="453872" y="0"/>
                </a:moveTo>
                <a:lnTo>
                  <a:pt x="0" y="152793"/>
                </a:lnTo>
                <a:lnTo>
                  <a:pt x="359092" y="144983"/>
                </a:lnTo>
                <a:lnTo>
                  <a:pt x="389712" y="138798"/>
                </a:lnTo>
                <a:lnTo>
                  <a:pt x="415531" y="122859"/>
                </a:lnTo>
                <a:lnTo>
                  <a:pt x="434378" y="99098"/>
                </a:lnTo>
                <a:lnTo>
                  <a:pt x="444144" y="69443"/>
                </a:lnTo>
                <a:lnTo>
                  <a:pt x="453872" y="0"/>
                </a:lnTo>
                <a:close/>
              </a:path>
              <a:path w="457200" h="314325">
                <a:moveTo>
                  <a:pt x="456971" y="293751"/>
                </a:moveTo>
                <a:lnTo>
                  <a:pt x="448551" y="250291"/>
                </a:lnTo>
                <a:lnTo>
                  <a:pt x="415671" y="195986"/>
                </a:lnTo>
                <a:lnTo>
                  <a:pt x="355473" y="175869"/>
                </a:lnTo>
                <a:lnTo>
                  <a:pt x="0" y="186613"/>
                </a:lnTo>
                <a:lnTo>
                  <a:pt x="456438" y="314325"/>
                </a:lnTo>
                <a:lnTo>
                  <a:pt x="456971" y="314325"/>
                </a:lnTo>
                <a:lnTo>
                  <a:pt x="456971" y="293751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16878230" y="926147"/>
            <a:ext cx="381000" cy="220345"/>
          </a:xfrm>
          <a:custGeom>
            <a:avLst/>
            <a:gdLst/>
            <a:ahLst/>
            <a:cxnLst/>
            <a:rect l="l" t="t" r="r" b="b"/>
            <a:pathLst>
              <a:path w="381000" h="220344">
                <a:moveTo>
                  <a:pt x="373463" y="219873"/>
                </a:moveTo>
                <a:lnTo>
                  <a:pt x="7252" y="219873"/>
                </a:lnTo>
                <a:lnTo>
                  <a:pt x="4890" y="218895"/>
                </a:lnTo>
                <a:lnTo>
                  <a:pt x="978" y="214982"/>
                </a:lnTo>
                <a:lnTo>
                  <a:pt x="0" y="212621"/>
                </a:lnTo>
                <a:lnTo>
                  <a:pt x="0" y="207087"/>
                </a:lnTo>
                <a:lnTo>
                  <a:pt x="978" y="204726"/>
                </a:lnTo>
                <a:lnTo>
                  <a:pt x="4890" y="200813"/>
                </a:lnTo>
                <a:lnTo>
                  <a:pt x="7252" y="199835"/>
                </a:lnTo>
                <a:lnTo>
                  <a:pt x="373463" y="199835"/>
                </a:lnTo>
                <a:lnTo>
                  <a:pt x="375825" y="200813"/>
                </a:lnTo>
                <a:lnTo>
                  <a:pt x="379737" y="204726"/>
                </a:lnTo>
                <a:lnTo>
                  <a:pt x="380715" y="207087"/>
                </a:lnTo>
                <a:lnTo>
                  <a:pt x="380715" y="212621"/>
                </a:lnTo>
                <a:lnTo>
                  <a:pt x="379737" y="214982"/>
                </a:lnTo>
                <a:lnTo>
                  <a:pt x="375825" y="218895"/>
                </a:lnTo>
                <a:lnTo>
                  <a:pt x="373463" y="219873"/>
                </a:lnTo>
                <a:close/>
              </a:path>
              <a:path w="381000" h="220344">
                <a:moveTo>
                  <a:pt x="373463" y="119945"/>
                </a:moveTo>
                <a:lnTo>
                  <a:pt x="7252" y="119945"/>
                </a:lnTo>
                <a:lnTo>
                  <a:pt x="4890" y="118967"/>
                </a:lnTo>
                <a:lnTo>
                  <a:pt x="978" y="115054"/>
                </a:lnTo>
                <a:lnTo>
                  <a:pt x="0" y="112693"/>
                </a:lnTo>
                <a:lnTo>
                  <a:pt x="0" y="107160"/>
                </a:lnTo>
                <a:lnTo>
                  <a:pt x="978" y="104798"/>
                </a:lnTo>
                <a:lnTo>
                  <a:pt x="4890" y="100885"/>
                </a:lnTo>
                <a:lnTo>
                  <a:pt x="7252" y="99907"/>
                </a:lnTo>
                <a:lnTo>
                  <a:pt x="373463" y="99907"/>
                </a:lnTo>
                <a:lnTo>
                  <a:pt x="375825" y="100885"/>
                </a:lnTo>
                <a:lnTo>
                  <a:pt x="379737" y="104798"/>
                </a:lnTo>
                <a:lnTo>
                  <a:pt x="380715" y="107160"/>
                </a:lnTo>
                <a:lnTo>
                  <a:pt x="380715" y="112693"/>
                </a:lnTo>
                <a:lnTo>
                  <a:pt x="379737" y="115054"/>
                </a:lnTo>
                <a:lnTo>
                  <a:pt x="375825" y="118967"/>
                </a:lnTo>
                <a:lnTo>
                  <a:pt x="373463" y="119945"/>
                </a:lnTo>
                <a:close/>
              </a:path>
              <a:path w="381000" h="220344">
                <a:moveTo>
                  <a:pt x="373463" y="20037"/>
                </a:moveTo>
                <a:lnTo>
                  <a:pt x="7252" y="20037"/>
                </a:lnTo>
                <a:lnTo>
                  <a:pt x="4890" y="19059"/>
                </a:lnTo>
                <a:lnTo>
                  <a:pt x="978" y="15146"/>
                </a:lnTo>
                <a:lnTo>
                  <a:pt x="0" y="12785"/>
                </a:lnTo>
                <a:lnTo>
                  <a:pt x="0" y="7252"/>
                </a:lnTo>
                <a:lnTo>
                  <a:pt x="978" y="4890"/>
                </a:lnTo>
                <a:lnTo>
                  <a:pt x="4890" y="978"/>
                </a:lnTo>
                <a:lnTo>
                  <a:pt x="7252" y="0"/>
                </a:lnTo>
                <a:lnTo>
                  <a:pt x="373463" y="0"/>
                </a:lnTo>
                <a:lnTo>
                  <a:pt x="375825" y="978"/>
                </a:lnTo>
                <a:lnTo>
                  <a:pt x="379737" y="4890"/>
                </a:lnTo>
                <a:lnTo>
                  <a:pt x="380715" y="7252"/>
                </a:lnTo>
                <a:lnTo>
                  <a:pt x="380715" y="12785"/>
                </a:lnTo>
                <a:lnTo>
                  <a:pt x="379737" y="15146"/>
                </a:lnTo>
                <a:lnTo>
                  <a:pt x="375825" y="19059"/>
                </a:lnTo>
                <a:lnTo>
                  <a:pt x="373463" y="200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028700" y="926339"/>
            <a:ext cx="302895" cy="248285"/>
          </a:xfrm>
          <a:custGeom>
            <a:avLst/>
            <a:gdLst/>
            <a:ahLst/>
            <a:cxnLst/>
            <a:rect l="l" t="t" r="r" b="b"/>
            <a:pathLst>
              <a:path w="302894" h="248284">
                <a:moveTo>
                  <a:pt x="174563" y="247893"/>
                </a:moveTo>
                <a:lnTo>
                  <a:pt x="181573" y="247893"/>
                </a:lnTo>
                <a:lnTo>
                  <a:pt x="185077" y="246556"/>
                </a:lnTo>
                <a:lnTo>
                  <a:pt x="302684" y="128949"/>
                </a:lnTo>
                <a:lnTo>
                  <a:pt x="302684" y="120281"/>
                </a:lnTo>
                <a:lnTo>
                  <a:pt x="182402" y="0"/>
                </a:lnTo>
                <a:lnTo>
                  <a:pt x="173734" y="0"/>
                </a:lnTo>
                <a:lnTo>
                  <a:pt x="163033" y="10701"/>
                </a:lnTo>
                <a:lnTo>
                  <a:pt x="163033" y="19369"/>
                </a:lnTo>
                <a:lnTo>
                  <a:pt x="254582" y="110918"/>
                </a:lnTo>
                <a:lnTo>
                  <a:pt x="6133" y="110918"/>
                </a:lnTo>
                <a:lnTo>
                  <a:pt x="0" y="117051"/>
                </a:lnTo>
                <a:lnTo>
                  <a:pt x="0" y="124615"/>
                </a:lnTo>
                <a:lnTo>
                  <a:pt x="0" y="132180"/>
                </a:lnTo>
                <a:lnTo>
                  <a:pt x="6133" y="138313"/>
                </a:lnTo>
                <a:lnTo>
                  <a:pt x="254582" y="138313"/>
                </a:lnTo>
                <a:lnTo>
                  <a:pt x="163033" y="229862"/>
                </a:lnTo>
                <a:lnTo>
                  <a:pt x="163033" y="238530"/>
                </a:lnTo>
                <a:lnTo>
                  <a:pt x="171059" y="246556"/>
                </a:lnTo>
                <a:lnTo>
                  <a:pt x="174563" y="24789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796077" y="2884291"/>
            <a:ext cx="1053885" cy="617788"/>
          </a:xfrm>
          <a:prstGeom prst="rect">
            <a:avLst/>
          </a:prstGeom>
        </p:spPr>
      </p:pic>
      <p:pic>
        <p:nvPicPr>
          <p:cNvPr id="8" name="object 8" descr="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41494" y="722891"/>
            <a:ext cx="3686174" cy="847724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5860678" y="2364606"/>
            <a:ext cx="6566534" cy="768985"/>
          </a:xfrm>
          <a:prstGeom prst="rect"/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pc="960">
                <a:solidFill>
                  <a:srgbClr val="FFFFFF"/>
                </a:solidFill>
              </a:rPr>
              <a:t>CASOS</a:t>
            </a:r>
            <a:r>
              <a:rPr dirty="0" spc="90">
                <a:solidFill>
                  <a:srgbClr val="FFFFFF"/>
                </a:solidFill>
              </a:rPr>
              <a:t> </a:t>
            </a:r>
            <a:r>
              <a:rPr dirty="0" spc="800">
                <a:solidFill>
                  <a:srgbClr val="FFFFFF"/>
                </a:solidFill>
              </a:rPr>
              <a:t>CONCRETOS</a:t>
            </a:r>
          </a:p>
        </p:txBody>
      </p:sp>
      <p:sp>
        <p:nvSpPr>
          <p:cNvPr id="10" name="object 10" descr=""/>
          <p:cNvSpPr txBox="1"/>
          <p:nvPr/>
        </p:nvSpPr>
        <p:spPr>
          <a:xfrm>
            <a:off x="1333199" y="3444854"/>
            <a:ext cx="15561310" cy="1661795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algn="ctr" marL="27305" marR="19685">
              <a:lnSpc>
                <a:spcPct val="125899"/>
              </a:lnSpc>
              <a:spcBef>
                <a:spcPts val="180"/>
              </a:spcBef>
            </a:pPr>
            <a:r>
              <a:rPr dirty="0" sz="2250" spc="-270">
                <a:solidFill>
                  <a:srgbClr val="FFFFFF"/>
                </a:solidFill>
                <a:latin typeface="Segoe UI Symbol"/>
                <a:cs typeface="Segoe UI Symbol"/>
              </a:rPr>
              <a:t>📌</a:t>
            </a:r>
            <a:r>
              <a:rPr dirty="0" sz="2250" spc="-5">
                <a:solidFill>
                  <a:srgbClr val="FFFFFF"/>
                </a:solidFill>
                <a:latin typeface="Segoe UI Symbol"/>
                <a:cs typeface="Segoe UI Symbol"/>
              </a:rPr>
              <a:t> </a:t>
            </a:r>
            <a:r>
              <a:rPr dirty="0" sz="2000" b="1">
                <a:solidFill>
                  <a:srgbClr val="F6660F"/>
                </a:solidFill>
                <a:latin typeface="Century Gothic"/>
                <a:cs typeface="Century Gothic"/>
              </a:rPr>
              <a:t>Case</a:t>
            </a:r>
            <a:r>
              <a:rPr dirty="0" sz="2000" spc="-70" b="1">
                <a:solidFill>
                  <a:srgbClr val="F6660F"/>
                </a:solidFill>
                <a:latin typeface="Century Gothic"/>
                <a:cs typeface="Century Gothic"/>
              </a:rPr>
              <a:t> </a:t>
            </a:r>
            <a:r>
              <a:rPr dirty="0" sz="2000" spc="-200" b="1">
                <a:solidFill>
                  <a:srgbClr val="F6660F"/>
                </a:solidFill>
                <a:latin typeface="Century Gothic"/>
                <a:cs typeface="Century Gothic"/>
              </a:rPr>
              <a:t>1:</a:t>
            </a:r>
            <a:r>
              <a:rPr dirty="0" sz="2000" spc="55" b="1">
                <a:solidFill>
                  <a:srgbClr val="F6660F"/>
                </a:solidFill>
                <a:latin typeface="Century Gothic"/>
                <a:cs typeface="Century Gothic"/>
              </a:rPr>
              <a:t> </a:t>
            </a:r>
            <a:r>
              <a:rPr dirty="0" sz="2000" spc="55">
                <a:solidFill>
                  <a:srgbClr val="FFFFFF"/>
                </a:solidFill>
                <a:latin typeface="Lucida Sans Unicode"/>
                <a:cs typeface="Lucida Sans Unicode"/>
              </a:rPr>
              <a:t>Importadora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eletrônicos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70">
                <a:solidFill>
                  <a:srgbClr val="FFFFFF"/>
                </a:solidFill>
                <a:latin typeface="Lucida Sans Unicode"/>
                <a:cs typeface="Lucida Sans Unicode"/>
              </a:rPr>
              <a:t>teve</a:t>
            </a:r>
            <a:r>
              <a:rPr dirty="0" sz="2000" spc="-1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85">
                <a:solidFill>
                  <a:srgbClr val="FFFFFF"/>
                </a:solidFill>
                <a:latin typeface="Lucida Sans Unicode"/>
                <a:cs typeface="Lucida Sans Unicode"/>
              </a:rPr>
              <a:t>Radar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suspenso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por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50">
                <a:solidFill>
                  <a:srgbClr val="FFFFFF"/>
                </a:solidFill>
                <a:latin typeface="Lucida Sans Unicode"/>
                <a:cs typeface="Lucida Sans Unicode"/>
              </a:rPr>
              <a:t>suposta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“baixa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35">
                <a:solidFill>
                  <a:srgbClr val="FFFFFF"/>
                </a:solidFill>
                <a:latin typeface="Lucida Sans Unicode"/>
                <a:cs typeface="Lucida Sans Unicode"/>
              </a:rPr>
              <a:t>capacidade</a:t>
            </a:r>
            <a:r>
              <a:rPr dirty="0" sz="2000" spc="-1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financeira”.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No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65">
                <a:solidFill>
                  <a:srgbClr val="FFFFFF"/>
                </a:solidFill>
                <a:latin typeface="Lucida Sans Unicode"/>
                <a:cs typeface="Lucida Sans Unicode"/>
              </a:rPr>
              <a:t>MS,</a:t>
            </a:r>
            <a:r>
              <a:rPr dirty="0" sz="2000" spc="-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55">
                <a:solidFill>
                  <a:srgbClr val="FFFFFF"/>
                </a:solidFill>
                <a:latin typeface="Lucida Sans Unicode"/>
                <a:cs typeface="Lucida Sans Unicode"/>
              </a:rPr>
              <a:t>comprovou </a:t>
            </a:r>
            <a:r>
              <a:rPr dirty="0" sz="2000" spc="75">
                <a:solidFill>
                  <a:srgbClr val="FFFFFF"/>
                </a:solidFill>
                <a:latin typeface="Lucida Sans Unicode"/>
                <a:cs typeface="Lucida Sans Unicode"/>
              </a:rPr>
              <a:t>capital</a:t>
            </a:r>
            <a:r>
              <a:rPr dirty="0" sz="2000" spc="-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social integralizado </a:t>
            </a:r>
            <a:r>
              <a:rPr dirty="0" sz="2000" spc="120">
                <a:solidFill>
                  <a:srgbClr val="FFFFFF"/>
                </a:solidFill>
                <a:latin typeface="Lucida Sans Unicode"/>
                <a:cs typeface="Lucida Sans Unicode"/>
              </a:rPr>
              <a:t>e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 extratos bancários. Liminar </a:t>
            </a:r>
            <a:r>
              <a:rPr dirty="0" sz="2000" spc="45">
                <a:solidFill>
                  <a:srgbClr val="FFFFFF"/>
                </a:solidFill>
                <a:latin typeface="Lucida Sans Unicode"/>
                <a:cs typeface="Lucida Sans Unicode"/>
              </a:rPr>
              <a:t>deferida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900" spc="1095">
                <a:solidFill>
                  <a:srgbClr val="FFFFFF"/>
                </a:solidFill>
                <a:latin typeface="Arial"/>
                <a:cs typeface="Arial"/>
              </a:rPr>
              <a:t>→</a:t>
            </a:r>
            <a:r>
              <a:rPr dirty="0" sz="900" spc="38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000" spc="105">
                <a:solidFill>
                  <a:srgbClr val="FFFFFF"/>
                </a:solidFill>
                <a:latin typeface="Lucida Sans Unicode"/>
                <a:cs typeface="Lucida Sans Unicode"/>
              </a:rPr>
              <a:t>operação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50">
                <a:solidFill>
                  <a:srgbClr val="FFFFFF"/>
                </a:solidFill>
                <a:latin typeface="Lucida Sans Unicode"/>
                <a:cs typeface="Lucida Sans Unicode"/>
              </a:rPr>
              <a:t>retomada.</a:t>
            </a:r>
            <a:endParaRPr sz="2000">
              <a:latin typeface="Lucida Sans Unicode"/>
              <a:cs typeface="Lucida Sans Unicode"/>
            </a:endParaRPr>
          </a:p>
          <a:p>
            <a:pPr algn="ctr" marL="12700" marR="5080">
              <a:lnSpc>
                <a:spcPts val="3150"/>
              </a:lnSpc>
              <a:spcBef>
                <a:spcPts val="100"/>
              </a:spcBef>
            </a:pPr>
            <a:r>
              <a:rPr dirty="0" sz="2250" spc="-270">
                <a:solidFill>
                  <a:srgbClr val="FFFFFF"/>
                </a:solidFill>
                <a:latin typeface="Segoe UI Symbol"/>
                <a:cs typeface="Segoe UI Symbol"/>
              </a:rPr>
              <a:t>📌</a:t>
            </a:r>
            <a:r>
              <a:rPr dirty="0" sz="2250" spc="-10">
                <a:solidFill>
                  <a:srgbClr val="FFFFFF"/>
                </a:solidFill>
                <a:latin typeface="Segoe UI Symbol"/>
                <a:cs typeface="Segoe UI Symbol"/>
              </a:rPr>
              <a:t> </a:t>
            </a:r>
            <a:r>
              <a:rPr dirty="0" sz="2000" b="1">
                <a:solidFill>
                  <a:srgbClr val="F6660F"/>
                </a:solidFill>
                <a:latin typeface="Century Gothic"/>
                <a:cs typeface="Century Gothic"/>
              </a:rPr>
              <a:t>Case</a:t>
            </a:r>
            <a:r>
              <a:rPr dirty="0" sz="2000" spc="-80" b="1">
                <a:solidFill>
                  <a:srgbClr val="F6660F"/>
                </a:solidFill>
                <a:latin typeface="Century Gothic"/>
                <a:cs typeface="Century Gothic"/>
              </a:rPr>
              <a:t> </a:t>
            </a:r>
            <a:r>
              <a:rPr dirty="0" sz="2000" b="1">
                <a:solidFill>
                  <a:srgbClr val="F6660F"/>
                </a:solidFill>
                <a:latin typeface="Century Gothic"/>
                <a:cs typeface="Century Gothic"/>
              </a:rPr>
              <a:t>2:</a:t>
            </a:r>
            <a:r>
              <a:rPr dirty="0" sz="2000" spc="-70" b="1">
                <a:solidFill>
                  <a:srgbClr val="F6660F"/>
                </a:solidFill>
                <a:latin typeface="Century Gothic"/>
                <a:cs typeface="Century Gothic"/>
              </a:rPr>
              <a:t> </a:t>
            </a:r>
            <a:r>
              <a:rPr dirty="0" sz="2000" spc="65">
                <a:solidFill>
                  <a:srgbClr val="FFFFFF"/>
                </a:solidFill>
                <a:latin typeface="Lucida Sans Unicode"/>
                <a:cs typeface="Lucida Sans Unicode"/>
              </a:rPr>
              <a:t>Empresa</a:t>
            </a:r>
            <a:r>
              <a:rPr dirty="0" sz="20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FFFFFF"/>
                </a:solidFill>
                <a:latin typeface="Lucida Sans Unicode"/>
                <a:cs typeface="Lucida Sans Unicode"/>
              </a:rPr>
              <a:t>de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insumos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químicos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sofreu</a:t>
            </a:r>
            <a:r>
              <a:rPr dirty="0" sz="20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45">
                <a:solidFill>
                  <a:srgbClr val="FFFFFF"/>
                </a:solidFill>
                <a:latin typeface="Lucida Sans Unicode"/>
                <a:cs typeface="Lucida Sans Unicode"/>
              </a:rPr>
              <a:t>revisão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FFFFFF"/>
                </a:solidFill>
                <a:latin typeface="Lucida Sans Unicode"/>
                <a:cs typeface="Lucida Sans Unicode"/>
              </a:rPr>
              <a:t>sem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30">
                <a:solidFill>
                  <a:srgbClr val="FFFFFF"/>
                </a:solidFill>
                <a:latin typeface="Lucida Sans Unicode"/>
                <a:cs typeface="Lucida Sans Unicode"/>
              </a:rPr>
              <a:t>prazo.</a:t>
            </a:r>
            <a:r>
              <a:rPr dirty="0" sz="20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50">
                <a:solidFill>
                  <a:srgbClr val="FFFFFF"/>
                </a:solidFill>
                <a:latin typeface="Lucida Sans Unicode"/>
                <a:cs typeface="Lucida Sans Unicode"/>
              </a:rPr>
              <a:t>Defesa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70">
                <a:solidFill>
                  <a:srgbClr val="FFFFFF"/>
                </a:solidFill>
                <a:latin typeface="Lucida Sans Unicode"/>
                <a:cs typeface="Lucida Sans Unicode"/>
              </a:rPr>
              <a:t>alegou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80">
                <a:solidFill>
                  <a:srgbClr val="FFFFFF"/>
                </a:solidFill>
                <a:latin typeface="Lucida Sans Unicode"/>
                <a:cs typeface="Lucida Sans Unicode"/>
              </a:rPr>
              <a:t>violação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40">
                <a:solidFill>
                  <a:srgbClr val="FFFFFF"/>
                </a:solidFill>
                <a:latin typeface="Lucida Sans Unicode"/>
                <a:cs typeface="Lucida Sans Unicode"/>
              </a:rPr>
              <a:t>ao</a:t>
            </a:r>
            <a:r>
              <a:rPr dirty="0" sz="2000" spc="-2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princípio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60">
                <a:solidFill>
                  <a:srgbClr val="FFFFFF"/>
                </a:solidFill>
                <a:latin typeface="Lucida Sans Unicode"/>
                <a:cs typeface="Lucida Sans Unicode"/>
              </a:rPr>
              <a:t>da</a:t>
            </a:r>
            <a:r>
              <a:rPr dirty="0" sz="2000" spc="-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legalidade.</a:t>
            </a:r>
            <a:r>
              <a:rPr dirty="0" sz="2000" spc="-25">
                <a:solidFill>
                  <a:srgbClr val="FFFFFF"/>
                </a:solidFill>
                <a:latin typeface="Lucida Sans Unicode"/>
                <a:cs typeface="Lucida Sans Unicode"/>
              </a:rPr>
              <a:t> TRF </a:t>
            </a:r>
            <a:r>
              <a:rPr dirty="0" sz="2000">
                <a:solidFill>
                  <a:srgbClr val="FFFFFF"/>
                </a:solidFill>
                <a:latin typeface="Lucida Sans Unicode"/>
                <a:cs typeface="Lucida Sans Unicode"/>
              </a:rPr>
              <a:t>determinou</a:t>
            </a:r>
            <a:r>
              <a:rPr dirty="0" sz="2000" spc="15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5">
                <a:solidFill>
                  <a:srgbClr val="FFFFFF"/>
                </a:solidFill>
                <a:latin typeface="Lucida Sans Unicode"/>
                <a:cs typeface="Lucida Sans Unicode"/>
              </a:rPr>
              <a:t>habilitação</a:t>
            </a:r>
            <a:r>
              <a:rPr dirty="0" sz="20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10">
                <a:solidFill>
                  <a:srgbClr val="FFFFFF"/>
                </a:solidFill>
                <a:latin typeface="Lucida Sans Unicode"/>
                <a:cs typeface="Lucida Sans Unicode"/>
              </a:rPr>
              <a:t>até</a:t>
            </a:r>
            <a:r>
              <a:rPr dirty="0" sz="20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80">
                <a:solidFill>
                  <a:srgbClr val="FFFFFF"/>
                </a:solidFill>
                <a:latin typeface="Lucida Sans Unicode"/>
                <a:cs typeface="Lucida Sans Unicode"/>
              </a:rPr>
              <a:t>decisão</a:t>
            </a:r>
            <a:r>
              <a:rPr dirty="0" sz="2000" spc="20">
                <a:solidFill>
                  <a:srgbClr val="FFFFFF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10">
                <a:solidFill>
                  <a:srgbClr val="FFFFFF"/>
                </a:solidFill>
                <a:latin typeface="Lucida Sans Unicode"/>
                <a:cs typeface="Lucida Sans Unicode"/>
              </a:rPr>
              <a:t>final.</a:t>
            </a:r>
            <a:endParaRPr sz="20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86815" y="5526812"/>
            <a:ext cx="4573744" cy="3185528"/>
          </a:xfrm>
          <a:prstGeom prst="rect">
            <a:avLst/>
          </a:prstGeom>
        </p:spPr>
      </p:pic>
      <p:pic>
        <p:nvPicPr>
          <p:cNvPr id="3" name="object 3" descr="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782404" y="5526812"/>
            <a:ext cx="5476894" cy="4760186"/>
          </a:xfrm>
          <a:prstGeom prst="rect">
            <a:avLst/>
          </a:prstGeom>
        </p:spPr>
      </p:pic>
      <p:sp>
        <p:nvSpPr>
          <p:cNvPr id="4" name="object 4" descr=""/>
          <p:cNvSpPr/>
          <p:nvPr/>
        </p:nvSpPr>
        <p:spPr>
          <a:xfrm>
            <a:off x="1028699" y="5912166"/>
            <a:ext cx="6668770" cy="1136015"/>
          </a:xfrm>
          <a:custGeom>
            <a:avLst/>
            <a:gdLst/>
            <a:ahLst/>
            <a:cxnLst/>
            <a:rect l="l" t="t" r="r" b="b"/>
            <a:pathLst>
              <a:path w="6668770" h="1136015">
                <a:moveTo>
                  <a:pt x="6402051" y="1135876"/>
                </a:moveTo>
                <a:lnTo>
                  <a:pt x="266699" y="1135876"/>
                </a:lnTo>
                <a:lnTo>
                  <a:pt x="218760" y="1131579"/>
                </a:lnTo>
                <a:lnTo>
                  <a:pt x="173639" y="1119190"/>
                </a:lnTo>
                <a:lnTo>
                  <a:pt x="132091" y="1099463"/>
                </a:lnTo>
                <a:lnTo>
                  <a:pt x="94868" y="1073151"/>
                </a:lnTo>
                <a:lnTo>
                  <a:pt x="62724" y="1041007"/>
                </a:lnTo>
                <a:lnTo>
                  <a:pt x="36412" y="1003784"/>
                </a:lnTo>
                <a:lnTo>
                  <a:pt x="16685" y="962236"/>
                </a:lnTo>
                <a:lnTo>
                  <a:pt x="4296" y="917115"/>
                </a:lnTo>
                <a:lnTo>
                  <a:pt x="0" y="869176"/>
                </a:lnTo>
                <a:lnTo>
                  <a:pt x="0" y="266699"/>
                </a:lnTo>
                <a:lnTo>
                  <a:pt x="4296" y="218760"/>
                </a:lnTo>
                <a:lnTo>
                  <a:pt x="16685" y="173639"/>
                </a:lnTo>
                <a:lnTo>
                  <a:pt x="36412" y="132091"/>
                </a:lnTo>
                <a:lnTo>
                  <a:pt x="62724" y="94868"/>
                </a:lnTo>
                <a:lnTo>
                  <a:pt x="94868" y="62724"/>
                </a:lnTo>
                <a:lnTo>
                  <a:pt x="132091" y="36412"/>
                </a:lnTo>
                <a:lnTo>
                  <a:pt x="173639" y="16685"/>
                </a:lnTo>
                <a:lnTo>
                  <a:pt x="218760" y="4296"/>
                </a:lnTo>
                <a:lnTo>
                  <a:pt x="266699" y="0"/>
                </a:lnTo>
                <a:lnTo>
                  <a:pt x="6402051" y="0"/>
                </a:lnTo>
                <a:lnTo>
                  <a:pt x="6449990" y="4296"/>
                </a:lnTo>
                <a:lnTo>
                  <a:pt x="6495111" y="16685"/>
                </a:lnTo>
                <a:lnTo>
                  <a:pt x="6536659" y="36412"/>
                </a:lnTo>
                <a:lnTo>
                  <a:pt x="6573882" y="62724"/>
                </a:lnTo>
                <a:lnTo>
                  <a:pt x="6606026" y="94868"/>
                </a:lnTo>
                <a:lnTo>
                  <a:pt x="6632338" y="132091"/>
                </a:lnTo>
                <a:lnTo>
                  <a:pt x="6652065" y="173639"/>
                </a:lnTo>
                <a:lnTo>
                  <a:pt x="6664454" y="218760"/>
                </a:lnTo>
                <a:lnTo>
                  <a:pt x="6668751" y="266699"/>
                </a:lnTo>
                <a:lnTo>
                  <a:pt x="6668751" y="869176"/>
                </a:lnTo>
                <a:lnTo>
                  <a:pt x="6664454" y="917115"/>
                </a:lnTo>
                <a:lnTo>
                  <a:pt x="6652065" y="962236"/>
                </a:lnTo>
                <a:lnTo>
                  <a:pt x="6632338" y="1003784"/>
                </a:lnTo>
                <a:lnTo>
                  <a:pt x="6606026" y="1041007"/>
                </a:lnTo>
                <a:lnTo>
                  <a:pt x="6573882" y="1073151"/>
                </a:lnTo>
                <a:lnTo>
                  <a:pt x="6536659" y="1099463"/>
                </a:lnTo>
                <a:lnTo>
                  <a:pt x="6495111" y="1119190"/>
                </a:lnTo>
                <a:lnTo>
                  <a:pt x="6449990" y="1131579"/>
                </a:lnTo>
                <a:lnTo>
                  <a:pt x="6402051" y="1135876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 descr=""/>
          <p:cNvSpPr/>
          <p:nvPr/>
        </p:nvSpPr>
        <p:spPr>
          <a:xfrm>
            <a:off x="1028699" y="7264656"/>
            <a:ext cx="4258945" cy="1136015"/>
          </a:xfrm>
          <a:custGeom>
            <a:avLst/>
            <a:gdLst/>
            <a:ahLst/>
            <a:cxnLst/>
            <a:rect l="l" t="t" r="r" b="b"/>
            <a:pathLst>
              <a:path w="4258945" h="1136015">
                <a:moveTo>
                  <a:pt x="3991889" y="1135875"/>
                </a:moveTo>
                <a:lnTo>
                  <a:pt x="266699" y="1135875"/>
                </a:lnTo>
                <a:lnTo>
                  <a:pt x="218760" y="1131578"/>
                </a:lnTo>
                <a:lnTo>
                  <a:pt x="173639" y="1119190"/>
                </a:lnTo>
                <a:lnTo>
                  <a:pt x="132091" y="1099463"/>
                </a:lnTo>
                <a:lnTo>
                  <a:pt x="94868" y="1073151"/>
                </a:lnTo>
                <a:lnTo>
                  <a:pt x="62724" y="1041006"/>
                </a:lnTo>
                <a:lnTo>
                  <a:pt x="36412" y="1003784"/>
                </a:lnTo>
                <a:lnTo>
                  <a:pt x="16685" y="962235"/>
                </a:lnTo>
                <a:lnTo>
                  <a:pt x="4296" y="917115"/>
                </a:lnTo>
                <a:lnTo>
                  <a:pt x="0" y="869175"/>
                </a:lnTo>
                <a:lnTo>
                  <a:pt x="0" y="266699"/>
                </a:lnTo>
                <a:lnTo>
                  <a:pt x="4296" y="218760"/>
                </a:lnTo>
                <a:lnTo>
                  <a:pt x="16685" y="173639"/>
                </a:lnTo>
                <a:lnTo>
                  <a:pt x="36412" y="132091"/>
                </a:lnTo>
                <a:lnTo>
                  <a:pt x="62724" y="94868"/>
                </a:lnTo>
                <a:lnTo>
                  <a:pt x="94868" y="62724"/>
                </a:lnTo>
                <a:lnTo>
                  <a:pt x="132091" y="36412"/>
                </a:lnTo>
                <a:lnTo>
                  <a:pt x="173639" y="16685"/>
                </a:lnTo>
                <a:lnTo>
                  <a:pt x="218760" y="4296"/>
                </a:lnTo>
                <a:lnTo>
                  <a:pt x="266699" y="0"/>
                </a:lnTo>
                <a:lnTo>
                  <a:pt x="3991889" y="0"/>
                </a:lnTo>
                <a:lnTo>
                  <a:pt x="4039829" y="4296"/>
                </a:lnTo>
                <a:lnTo>
                  <a:pt x="4084950" y="16685"/>
                </a:lnTo>
                <a:lnTo>
                  <a:pt x="4126498" y="36412"/>
                </a:lnTo>
                <a:lnTo>
                  <a:pt x="4163721" y="62724"/>
                </a:lnTo>
                <a:lnTo>
                  <a:pt x="4195865" y="94868"/>
                </a:lnTo>
                <a:lnTo>
                  <a:pt x="4222177" y="132091"/>
                </a:lnTo>
                <a:lnTo>
                  <a:pt x="4241904" y="173639"/>
                </a:lnTo>
                <a:lnTo>
                  <a:pt x="4254292" y="218760"/>
                </a:lnTo>
                <a:lnTo>
                  <a:pt x="4258589" y="266699"/>
                </a:lnTo>
                <a:lnTo>
                  <a:pt x="4258589" y="869175"/>
                </a:lnTo>
                <a:lnTo>
                  <a:pt x="4254292" y="917115"/>
                </a:lnTo>
                <a:lnTo>
                  <a:pt x="4241904" y="962235"/>
                </a:lnTo>
                <a:lnTo>
                  <a:pt x="4222177" y="1003784"/>
                </a:lnTo>
                <a:lnTo>
                  <a:pt x="4195865" y="1041006"/>
                </a:lnTo>
                <a:lnTo>
                  <a:pt x="4163721" y="1073151"/>
                </a:lnTo>
                <a:lnTo>
                  <a:pt x="4126498" y="1099463"/>
                </a:lnTo>
                <a:lnTo>
                  <a:pt x="4084950" y="1119190"/>
                </a:lnTo>
                <a:lnTo>
                  <a:pt x="4039829" y="1131578"/>
                </a:lnTo>
                <a:lnTo>
                  <a:pt x="3991889" y="1135875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 descr=""/>
          <p:cNvSpPr/>
          <p:nvPr/>
        </p:nvSpPr>
        <p:spPr>
          <a:xfrm>
            <a:off x="1397845" y="6291191"/>
            <a:ext cx="354965" cy="354965"/>
          </a:xfrm>
          <a:custGeom>
            <a:avLst/>
            <a:gdLst/>
            <a:ahLst/>
            <a:cxnLst/>
            <a:rect l="l" t="t" r="r" b="b"/>
            <a:pathLst>
              <a:path w="354964" h="354965">
                <a:moveTo>
                  <a:pt x="177328" y="354657"/>
                </a:moveTo>
                <a:lnTo>
                  <a:pt x="137661" y="350210"/>
                </a:lnTo>
                <a:lnTo>
                  <a:pt x="100565" y="337259"/>
                </a:lnTo>
                <a:lnTo>
                  <a:pt x="67251" y="316387"/>
                </a:lnTo>
                <a:lnTo>
                  <a:pt x="38933" y="288178"/>
                </a:lnTo>
                <a:lnTo>
                  <a:pt x="9920" y="236108"/>
                </a:lnTo>
                <a:lnTo>
                  <a:pt x="0" y="177328"/>
                </a:lnTo>
                <a:lnTo>
                  <a:pt x="2503" y="147290"/>
                </a:lnTo>
                <a:lnTo>
                  <a:pt x="22110" y="91484"/>
                </a:lnTo>
                <a:lnTo>
                  <a:pt x="67251" y="38269"/>
                </a:lnTo>
                <a:lnTo>
                  <a:pt x="100565" y="17397"/>
                </a:lnTo>
                <a:lnTo>
                  <a:pt x="137661" y="4446"/>
                </a:lnTo>
                <a:lnTo>
                  <a:pt x="177328" y="0"/>
                </a:lnTo>
                <a:lnTo>
                  <a:pt x="216990" y="4446"/>
                </a:lnTo>
                <a:lnTo>
                  <a:pt x="252103" y="16708"/>
                </a:lnTo>
                <a:lnTo>
                  <a:pt x="169447" y="16708"/>
                </a:lnTo>
                <a:lnTo>
                  <a:pt x="158916" y="21909"/>
                </a:lnTo>
                <a:lnTo>
                  <a:pt x="133075" y="21909"/>
                </a:lnTo>
                <a:lnTo>
                  <a:pt x="111909" y="29565"/>
                </a:lnTo>
                <a:lnTo>
                  <a:pt x="92145" y="40036"/>
                </a:lnTo>
                <a:lnTo>
                  <a:pt x="73758" y="53358"/>
                </a:lnTo>
                <a:lnTo>
                  <a:pt x="57336" y="69237"/>
                </a:lnTo>
                <a:lnTo>
                  <a:pt x="66934" y="73868"/>
                </a:lnTo>
                <a:lnTo>
                  <a:pt x="77197" y="78064"/>
                </a:lnTo>
                <a:lnTo>
                  <a:pt x="87712" y="81689"/>
                </a:lnTo>
                <a:lnTo>
                  <a:pt x="47130" y="81689"/>
                </a:lnTo>
                <a:lnTo>
                  <a:pt x="34457" y="101768"/>
                </a:lnTo>
                <a:lnTo>
                  <a:pt x="24983" y="123248"/>
                </a:lnTo>
                <a:lnTo>
                  <a:pt x="18790" y="145887"/>
                </a:lnTo>
                <a:lnTo>
                  <a:pt x="15964" y="169408"/>
                </a:lnTo>
                <a:lnTo>
                  <a:pt x="353997" y="169408"/>
                </a:lnTo>
                <a:lnTo>
                  <a:pt x="354657" y="177328"/>
                </a:lnTo>
                <a:lnTo>
                  <a:pt x="354000" y="185209"/>
                </a:lnTo>
                <a:lnTo>
                  <a:pt x="15959" y="185209"/>
                </a:lnTo>
                <a:lnTo>
                  <a:pt x="18790" y="208769"/>
                </a:lnTo>
                <a:lnTo>
                  <a:pt x="24983" y="231409"/>
                </a:lnTo>
                <a:lnTo>
                  <a:pt x="34457" y="252888"/>
                </a:lnTo>
                <a:lnTo>
                  <a:pt x="47049" y="272841"/>
                </a:lnTo>
                <a:lnTo>
                  <a:pt x="88057" y="272841"/>
                </a:lnTo>
                <a:lnTo>
                  <a:pt x="77172" y="276593"/>
                </a:lnTo>
                <a:lnTo>
                  <a:pt x="66900" y="280788"/>
                </a:lnTo>
                <a:lnTo>
                  <a:pt x="57296" y="285420"/>
                </a:lnTo>
                <a:lnTo>
                  <a:pt x="73741" y="301299"/>
                </a:lnTo>
                <a:lnTo>
                  <a:pt x="92033" y="314566"/>
                </a:lnTo>
                <a:lnTo>
                  <a:pt x="111891" y="325092"/>
                </a:lnTo>
                <a:lnTo>
                  <a:pt x="133035" y="332747"/>
                </a:lnTo>
                <a:lnTo>
                  <a:pt x="158910" y="332747"/>
                </a:lnTo>
                <a:lnTo>
                  <a:pt x="169447" y="337949"/>
                </a:lnTo>
                <a:lnTo>
                  <a:pt x="252117" y="337949"/>
                </a:lnTo>
                <a:lnTo>
                  <a:pt x="216996" y="350210"/>
                </a:lnTo>
                <a:lnTo>
                  <a:pt x="177328" y="354657"/>
                </a:lnTo>
                <a:close/>
              </a:path>
              <a:path w="354964" h="354965">
                <a:moveTo>
                  <a:pt x="185209" y="94457"/>
                </a:moveTo>
                <a:lnTo>
                  <a:pt x="169447" y="94457"/>
                </a:lnTo>
                <a:lnTo>
                  <a:pt x="169447" y="16708"/>
                </a:lnTo>
                <a:lnTo>
                  <a:pt x="185209" y="16708"/>
                </a:lnTo>
                <a:lnTo>
                  <a:pt x="185209" y="94457"/>
                </a:lnTo>
                <a:close/>
              </a:path>
              <a:path w="354964" h="354965">
                <a:moveTo>
                  <a:pt x="278188" y="94457"/>
                </a:moveTo>
                <a:lnTo>
                  <a:pt x="185209" y="94457"/>
                </a:lnTo>
                <a:lnTo>
                  <a:pt x="199275" y="93845"/>
                </a:lnTo>
                <a:lnTo>
                  <a:pt x="213055" y="92669"/>
                </a:lnTo>
                <a:lnTo>
                  <a:pt x="226488" y="90938"/>
                </a:lnTo>
                <a:lnTo>
                  <a:pt x="239511" y="88664"/>
                </a:lnTo>
                <a:lnTo>
                  <a:pt x="229032" y="61694"/>
                </a:lnTo>
                <a:lnTo>
                  <a:pt x="216173" y="40036"/>
                </a:lnTo>
                <a:lnTo>
                  <a:pt x="201408" y="24704"/>
                </a:lnTo>
                <a:lnTo>
                  <a:pt x="185209" y="16708"/>
                </a:lnTo>
                <a:lnTo>
                  <a:pt x="252103" y="16708"/>
                </a:lnTo>
                <a:lnTo>
                  <a:pt x="254078" y="17397"/>
                </a:lnTo>
                <a:lnTo>
                  <a:pt x="261282" y="21909"/>
                </a:lnTo>
                <a:lnTo>
                  <a:pt x="221621" y="21909"/>
                </a:lnTo>
                <a:lnTo>
                  <a:pt x="231558" y="34340"/>
                </a:lnTo>
                <a:lnTo>
                  <a:pt x="240537" y="49154"/>
                </a:lnTo>
                <a:lnTo>
                  <a:pt x="248439" y="66147"/>
                </a:lnTo>
                <a:lnTo>
                  <a:pt x="255156" y="85117"/>
                </a:lnTo>
                <a:lnTo>
                  <a:pt x="300698" y="85117"/>
                </a:lnTo>
                <a:lnTo>
                  <a:pt x="296638" y="87155"/>
                </a:lnTo>
                <a:lnTo>
                  <a:pt x="284938" y="92082"/>
                </a:lnTo>
                <a:lnTo>
                  <a:pt x="278188" y="94457"/>
                </a:lnTo>
                <a:close/>
              </a:path>
              <a:path w="354964" h="354965">
                <a:moveTo>
                  <a:pt x="116524" y="85117"/>
                </a:moveTo>
                <a:lnTo>
                  <a:pt x="99540" y="85117"/>
                </a:lnTo>
                <a:lnTo>
                  <a:pt x="106137" y="66478"/>
                </a:lnTo>
                <a:lnTo>
                  <a:pt x="106254" y="66147"/>
                </a:lnTo>
                <a:lnTo>
                  <a:pt x="114150" y="49154"/>
                </a:lnTo>
                <a:lnTo>
                  <a:pt x="123125" y="34340"/>
                </a:lnTo>
                <a:lnTo>
                  <a:pt x="133075" y="21909"/>
                </a:lnTo>
                <a:lnTo>
                  <a:pt x="158916" y="21909"/>
                </a:lnTo>
                <a:lnTo>
                  <a:pt x="153260" y="24704"/>
                </a:lnTo>
                <a:lnTo>
                  <a:pt x="138498" y="40036"/>
                </a:lnTo>
                <a:lnTo>
                  <a:pt x="125634" y="61694"/>
                </a:lnTo>
                <a:lnTo>
                  <a:pt x="116524" y="85117"/>
                </a:lnTo>
                <a:close/>
              </a:path>
              <a:path w="354964" h="354965">
                <a:moveTo>
                  <a:pt x="300698" y="85117"/>
                </a:moveTo>
                <a:lnTo>
                  <a:pt x="255156" y="85117"/>
                </a:lnTo>
                <a:lnTo>
                  <a:pt x="266967" y="81689"/>
                </a:lnTo>
                <a:lnTo>
                  <a:pt x="277484" y="78064"/>
                </a:lnTo>
                <a:lnTo>
                  <a:pt x="287757" y="73868"/>
                </a:lnTo>
                <a:lnTo>
                  <a:pt x="297360" y="69237"/>
                </a:lnTo>
                <a:lnTo>
                  <a:pt x="280915" y="53358"/>
                </a:lnTo>
                <a:lnTo>
                  <a:pt x="262521" y="40036"/>
                </a:lnTo>
                <a:lnTo>
                  <a:pt x="242765" y="29565"/>
                </a:lnTo>
                <a:lnTo>
                  <a:pt x="221621" y="21909"/>
                </a:lnTo>
                <a:lnTo>
                  <a:pt x="261282" y="21909"/>
                </a:lnTo>
                <a:lnTo>
                  <a:pt x="287379" y="38269"/>
                </a:lnTo>
                <a:lnTo>
                  <a:pt x="315684" y="66478"/>
                </a:lnTo>
                <a:lnTo>
                  <a:pt x="325939" y="81689"/>
                </a:lnTo>
                <a:lnTo>
                  <a:pt x="307527" y="81689"/>
                </a:lnTo>
                <a:lnTo>
                  <a:pt x="300698" y="85117"/>
                </a:lnTo>
                <a:close/>
              </a:path>
              <a:path w="354964" h="354965">
                <a:moveTo>
                  <a:pt x="102537" y="169408"/>
                </a:moveTo>
                <a:lnTo>
                  <a:pt x="86774" y="169408"/>
                </a:lnTo>
                <a:lnTo>
                  <a:pt x="87591" y="152114"/>
                </a:lnTo>
                <a:lnTo>
                  <a:pt x="87638" y="151116"/>
                </a:lnTo>
                <a:lnTo>
                  <a:pt x="89383" y="133420"/>
                </a:lnTo>
                <a:lnTo>
                  <a:pt x="91970" y="116448"/>
                </a:lnTo>
                <a:lnTo>
                  <a:pt x="95363" y="100289"/>
                </a:lnTo>
                <a:lnTo>
                  <a:pt x="82224" y="96463"/>
                </a:lnTo>
                <a:lnTo>
                  <a:pt x="69754" y="92082"/>
                </a:lnTo>
                <a:lnTo>
                  <a:pt x="58030" y="87155"/>
                </a:lnTo>
                <a:lnTo>
                  <a:pt x="47130" y="81689"/>
                </a:lnTo>
                <a:lnTo>
                  <a:pt x="87640" y="81689"/>
                </a:lnTo>
                <a:lnTo>
                  <a:pt x="99540" y="85117"/>
                </a:lnTo>
                <a:lnTo>
                  <a:pt x="116524" y="85117"/>
                </a:lnTo>
                <a:lnTo>
                  <a:pt x="155382" y="93845"/>
                </a:lnTo>
                <a:lnTo>
                  <a:pt x="169447" y="94457"/>
                </a:lnTo>
                <a:lnTo>
                  <a:pt x="278188" y="94457"/>
                </a:lnTo>
                <a:lnTo>
                  <a:pt x="272480" y="96463"/>
                </a:lnTo>
                <a:lnTo>
                  <a:pt x="259294" y="100289"/>
                </a:lnTo>
                <a:lnTo>
                  <a:pt x="260048" y="103875"/>
                </a:lnTo>
                <a:lnTo>
                  <a:pt x="110937" y="103875"/>
                </a:lnTo>
                <a:lnTo>
                  <a:pt x="107658" y="119240"/>
                </a:lnTo>
                <a:lnTo>
                  <a:pt x="105127" y="135355"/>
                </a:lnTo>
                <a:lnTo>
                  <a:pt x="103504" y="151116"/>
                </a:lnTo>
                <a:lnTo>
                  <a:pt x="103402" y="152114"/>
                </a:lnTo>
                <a:lnTo>
                  <a:pt x="102537" y="169408"/>
                </a:lnTo>
                <a:close/>
              </a:path>
              <a:path w="354964" h="354965">
                <a:moveTo>
                  <a:pt x="353997" y="169408"/>
                </a:moveTo>
                <a:lnTo>
                  <a:pt x="338693" y="169408"/>
                </a:lnTo>
                <a:lnTo>
                  <a:pt x="335866" y="145887"/>
                </a:lnTo>
                <a:lnTo>
                  <a:pt x="329673" y="123248"/>
                </a:lnTo>
                <a:lnTo>
                  <a:pt x="320200" y="101768"/>
                </a:lnTo>
                <a:lnTo>
                  <a:pt x="307527" y="81689"/>
                </a:lnTo>
                <a:lnTo>
                  <a:pt x="325939" y="81689"/>
                </a:lnTo>
                <a:lnTo>
                  <a:pt x="332535" y="91484"/>
                </a:lnTo>
                <a:lnTo>
                  <a:pt x="344734" y="118549"/>
                </a:lnTo>
                <a:lnTo>
                  <a:pt x="352153" y="147290"/>
                </a:lnTo>
                <a:lnTo>
                  <a:pt x="353997" y="169408"/>
                </a:lnTo>
                <a:close/>
              </a:path>
              <a:path w="354964" h="354965">
                <a:moveTo>
                  <a:pt x="185209" y="169408"/>
                </a:moveTo>
                <a:lnTo>
                  <a:pt x="169447" y="169408"/>
                </a:lnTo>
                <a:lnTo>
                  <a:pt x="169447" y="110219"/>
                </a:lnTo>
                <a:lnTo>
                  <a:pt x="154311" y="109571"/>
                </a:lnTo>
                <a:lnTo>
                  <a:pt x="139441" y="108288"/>
                </a:lnTo>
                <a:lnTo>
                  <a:pt x="124899" y="106384"/>
                </a:lnTo>
                <a:lnTo>
                  <a:pt x="110706" y="103875"/>
                </a:lnTo>
                <a:lnTo>
                  <a:pt x="243689" y="103875"/>
                </a:lnTo>
                <a:lnTo>
                  <a:pt x="229647" y="106384"/>
                </a:lnTo>
                <a:lnTo>
                  <a:pt x="215173" y="108288"/>
                </a:lnTo>
                <a:lnTo>
                  <a:pt x="200337" y="109571"/>
                </a:lnTo>
                <a:lnTo>
                  <a:pt x="185209" y="110219"/>
                </a:lnTo>
                <a:lnTo>
                  <a:pt x="185209" y="169408"/>
                </a:lnTo>
                <a:close/>
              </a:path>
              <a:path w="354964" h="354965">
                <a:moveTo>
                  <a:pt x="267882" y="169408"/>
                </a:moveTo>
                <a:lnTo>
                  <a:pt x="252082" y="169408"/>
                </a:lnTo>
                <a:lnTo>
                  <a:pt x="251219" y="152114"/>
                </a:lnTo>
                <a:lnTo>
                  <a:pt x="249496" y="135355"/>
                </a:lnTo>
                <a:lnTo>
                  <a:pt x="246967" y="119240"/>
                </a:lnTo>
                <a:lnTo>
                  <a:pt x="243689" y="103875"/>
                </a:lnTo>
                <a:lnTo>
                  <a:pt x="260048" y="103875"/>
                </a:lnTo>
                <a:lnTo>
                  <a:pt x="262692" y="116448"/>
                </a:lnTo>
                <a:lnTo>
                  <a:pt x="265288" y="133420"/>
                </a:lnTo>
                <a:lnTo>
                  <a:pt x="267035" y="151116"/>
                </a:lnTo>
                <a:lnTo>
                  <a:pt x="267882" y="169408"/>
                </a:lnTo>
                <a:close/>
              </a:path>
              <a:path w="354964" h="354965">
                <a:moveTo>
                  <a:pt x="88057" y="272841"/>
                </a:moveTo>
                <a:lnTo>
                  <a:pt x="47383" y="272841"/>
                </a:lnTo>
                <a:lnTo>
                  <a:pt x="58046" y="267501"/>
                </a:lnTo>
                <a:lnTo>
                  <a:pt x="69769" y="262574"/>
                </a:lnTo>
                <a:lnTo>
                  <a:pt x="82230" y="258194"/>
                </a:lnTo>
                <a:lnTo>
                  <a:pt x="95363" y="254368"/>
                </a:lnTo>
                <a:lnTo>
                  <a:pt x="91965" y="238209"/>
                </a:lnTo>
                <a:lnTo>
                  <a:pt x="89368" y="221237"/>
                </a:lnTo>
                <a:lnTo>
                  <a:pt x="87621" y="203541"/>
                </a:lnTo>
                <a:lnTo>
                  <a:pt x="86772" y="185209"/>
                </a:lnTo>
                <a:lnTo>
                  <a:pt x="102535" y="185209"/>
                </a:lnTo>
                <a:lnTo>
                  <a:pt x="103398" y="202503"/>
                </a:lnTo>
                <a:lnTo>
                  <a:pt x="105125" y="219262"/>
                </a:lnTo>
                <a:lnTo>
                  <a:pt x="107664" y="235377"/>
                </a:lnTo>
                <a:lnTo>
                  <a:pt x="110959" y="250742"/>
                </a:lnTo>
                <a:lnTo>
                  <a:pt x="260056" y="250742"/>
                </a:lnTo>
                <a:lnTo>
                  <a:pt x="259294" y="254368"/>
                </a:lnTo>
                <a:lnTo>
                  <a:pt x="272432" y="258194"/>
                </a:lnTo>
                <a:lnTo>
                  <a:pt x="278143" y="260200"/>
                </a:lnTo>
                <a:lnTo>
                  <a:pt x="169447" y="260200"/>
                </a:lnTo>
                <a:lnTo>
                  <a:pt x="155382" y="260811"/>
                </a:lnTo>
                <a:lnTo>
                  <a:pt x="141601" y="261983"/>
                </a:lnTo>
                <a:lnTo>
                  <a:pt x="128168" y="263702"/>
                </a:lnTo>
                <a:lnTo>
                  <a:pt x="115145" y="265953"/>
                </a:lnTo>
                <a:lnTo>
                  <a:pt x="116537" y="269539"/>
                </a:lnTo>
                <a:lnTo>
                  <a:pt x="99501" y="269539"/>
                </a:lnTo>
                <a:lnTo>
                  <a:pt x="88057" y="272841"/>
                </a:lnTo>
                <a:close/>
              </a:path>
              <a:path w="354964" h="354965">
                <a:moveTo>
                  <a:pt x="243728" y="250742"/>
                </a:moveTo>
                <a:lnTo>
                  <a:pt x="111188" y="250742"/>
                </a:lnTo>
                <a:lnTo>
                  <a:pt x="125136" y="248255"/>
                </a:lnTo>
                <a:lnTo>
                  <a:pt x="139540" y="246363"/>
                </a:lnTo>
                <a:lnTo>
                  <a:pt x="154334" y="245084"/>
                </a:lnTo>
                <a:lnTo>
                  <a:pt x="169447" y="244437"/>
                </a:lnTo>
                <a:lnTo>
                  <a:pt x="169447" y="185209"/>
                </a:lnTo>
                <a:lnTo>
                  <a:pt x="185209" y="185209"/>
                </a:lnTo>
                <a:lnTo>
                  <a:pt x="185209" y="244437"/>
                </a:lnTo>
                <a:lnTo>
                  <a:pt x="200338" y="245084"/>
                </a:lnTo>
                <a:lnTo>
                  <a:pt x="215178" y="246363"/>
                </a:lnTo>
                <a:lnTo>
                  <a:pt x="229664" y="248255"/>
                </a:lnTo>
                <a:lnTo>
                  <a:pt x="243728" y="250742"/>
                </a:lnTo>
                <a:close/>
              </a:path>
              <a:path w="354964" h="354965">
                <a:moveTo>
                  <a:pt x="260056" y="250742"/>
                </a:moveTo>
                <a:lnTo>
                  <a:pt x="243728" y="250742"/>
                </a:lnTo>
                <a:lnTo>
                  <a:pt x="247007" y="235377"/>
                </a:lnTo>
                <a:lnTo>
                  <a:pt x="249535" y="219262"/>
                </a:lnTo>
                <a:lnTo>
                  <a:pt x="251152" y="203541"/>
                </a:lnTo>
                <a:lnTo>
                  <a:pt x="251259" y="202503"/>
                </a:lnTo>
                <a:lnTo>
                  <a:pt x="252122" y="185209"/>
                </a:lnTo>
                <a:lnTo>
                  <a:pt x="267884" y="185209"/>
                </a:lnTo>
                <a:lnTo>
                  <a:pt x="267083" y="202503"/>
                </a:lnTo>
                <a:lnTo>
                  <a:pt x="267035" y="203541"/>
                </a:lnTo>
                <a:lnTo>
                  <a:pt x="265288" y="221237"/>
                </a:lnTo>
                <a:lnTo>
                  <a:pt x="262692" y="238209"/>
                </a:lnTo>
                <a:lnTo>
                  <a:pt x="260056" y="250742"/>
                </a:lnTo>
                <a:close/>
              </a:path>
              <a:path w="354964" h="354965">
                <a:moveTo>
                  <a:pt x="326042" y="272841"/>
                </a:moveTo>
                <a:lnTo>
                  <a:pt x="307607" y="272841"/>
                </a:lnTo>
                <a:lnTo>
                  <a:pt x="320200" y="252888"/>
                </a:lnTo>
                <a:lnTo>
                  <a:pt x="329673" y="231409"/>
                </a:lnTo>
                <a:lnTo>
                  <a:pt x="335866" y="208769"/>
                </a:lnTo>
                <a:lnTo>
                  <a:pt x="338697" y="185209"/>
                </a:lnTo>
                <a:lnTo>
                  <a:pt x="354000" y="185209"/>
                </a:lnTo>
                <a:lnTo>
                  <a:pt x="352153" y="207366"/>
                </a:lnTo>
                <a:lnTo>
                  <a:pt x="344736" y="236108"/>
                </a:lnTo>
                <a:lnTo>
                  <a:pt x="332546" y="263172"/>
                </a:lnTo>
                <a:lnTo>
                  <a:pt x="326042" y="272841"/>
                </a:lnTo>
                <a:close/>
              </a:path>
              <a:path w="354964" h="354965">
                <a:moveTo>
                  <a:pt x="185209" y="337949"/>
                </a:moveTo>
                <a:lnTo>
                  <a:pt x="169447" y="337949"/>
                </a:lnTo>
                <a:lnTo>
                  <a:pt x="169447" y="260200"/>
                </a:lnTo>
                <a:lnTo>
                  <a:pt x="185209" y="260200"/>
                </a:lnTo>
                <a:lnTo>
                  <a:pt x="185209" y="337949"/>
                </a:lnTo>
                <a:close/>
              </a:path>
              <a:path w="354964" h="354965">
                <a:moveTo>
                  <a:pt x="252117" y="337949"/>
                </a:moveTo>
                <a:lnTo>
                  <a:pt x="185210" y="337949"/>
                </a:lnTo>
                <a:lnTo>
                  <a:pt x="201408" y="329947"/>
                </a:lnTo>
                <a:lnTo>
                  <a:pt x="216196" y="314566"/>
                </a:lnTo>
                <a:lnTo>
                  <a:pt x="229032" y="292946"/>
                </a:lnTo>
                <a:lnTo>
                  <a:pt x="239527" y="265953"/>
                </a:lnTo>
                <a:lnTo>
                  <a:pt x="239286" y="265953"/>
                </a:lnTo>
                <a:lnTo>
                  <a:pt x="226359" y="263702"/>
                </a:lnTo>
                <a:lnTo>
                  <a:pt x="212997" y="261983"/>
                </a:lnTo>
                <a:lnTo>
                  <a:pt x="199260" y="260811"/>
                </a:lnTo>
                <a:lnTo>
                  <a:pt x="185209" y="260200"/>
                </a:lnTo>
                <a:lnTo>
                  <a:pt x="278143" y="260200"/>
                </a:lnTo>
                <a:lnTo>
                  <a:pt x="284903" y="262574"/>
                </a:lnTo>
                <a:lnTo>
                  <a:pt x="296627" y="267501"/>
                </a:lnTo>
                <a:lnTo>
                  <a:pt x="300691" y="269539"/>
                </a:lnTo>
                <a:lnTo>
                  <a:pt x="255116" y="269539"/>
                </a:lnTo>
                <a:lnTo>
                  <a:pt x="248520" y="288178"/>
                </a:lnTo>
                <a:lnTo>
                  <a:pt x="248403" y="288509"/>
                </a:lnTo>
                <a:lnTo>
                  <a:pt x="240506" y="305502"/>
                </a:lnTo>
                <a:lnTo>
                  <a:pt x="231532" y="320316"/>
                </a:lnTo>
                <a:lnTo>
                  <a:pt x="221582" y="332747"/>
                </a:lnTo>
                <a:lnTo>
                  <a:pt x="261293" y="332747"/>
                </a:lnTo>
                <a:lnTo>
                  <a:pt x="254092" y="337259"/>
                </a:lnTo>
                <a:lnTo>
                  <a:pt x="252117" y="337949"/>
                </a:lnTo>
                <a:close/>
              </a:path>
              <a:path w="354964" h="354965">
                <a:moveTo>
                  <a:pt x="158910" y="332747"/>
                </a:moveTo>
                <a:lnTo>
                  <a:pt x="133035" y="332747"/>
                </a:lnTo>
                <a:lnTo>
                  <a:pt x="123085" y="320316"/>
                </a:lnTo>
                <a:lnTo>
                  <a:pt x="114111" y="305502"/>
                </a:lnTo>
                <a:lnTo>
                  <a:pt x="106214" y="288509"/>
                </a:lnTo>
                <a:lnTo>
                  <a:pt x="99501" y="269539"/>
                </a:lnTo>
                <a:lnTo>
                  <a:pt x="116537" y="269539"/>
                </a:lnTo>
                <a:lnTo>
                  <a:pt x="125625" y="292946"/>
                </a:lnTo>
                <a:lnTo>
                  <a:pt x="138454" y="314566"/>
                </a:lnTo>
                <a:lnTo>
                  <a:pt x="153244" y="329947"/>
                </a:lnTo>
                <a:lnTo>
                  <a:pt x="158910" y="332747"/>
                </a:lnTo>
                <a:close/>
              </a:path>
              <a:path w="354964" h="354965">
                <a:moveTo>
                  <a:pt x="261293" y="332747"/>
                </a:moveTo>
                <a:lnTo>
                  <a:pt x="221582" y="332747"/>
                </a:lnTo>
                <a:lnTo>
                  <a:pt x="242748" y="325092"/>
                </a:lnTo>
                <a:lnTo>
                  <a:pt x="262613" y="314566"/>
                </a:lnTo>
                <a:lnTo>
                  <a:pt x="280898" y="301299"/>
                </a:lnTo>
                <a:lnTo>
                  <a:pt x="297321" y="285420"/>
                </a:lnTo>
                <a:lnTo>
                  <a:pt x="287723" y="280788"/>
                </a:lnTo>
                <a:lnTo>
                  <a:pt x="277460" y="276593"/>
                </a:lnTo>
                <a:lnTo>
                  <a:pt x="266576" y="272841"/>
                </a:lnTo>
                <a:lnTo>
                  <a:pt x="255116" y="269539"/>
                </a:lnTo>
                <a:lnTo>
                  <a:pt x="300691" y="269539"/>
                </a:lnTo>
                <a:lnTo>
                  <a:pt x="307274" y="272841"/>
                </a:lnTo>
                <a:lnTo>
                  <a:pt x="326042" y="272841"/>
                </a:lnTo>
                <a:lnTo>
                  <a:pt x="315723" y="288178"/>
                </a:lnTo>
                <a:lnTo>
                  <a:pt x="287405" y="316387"/>
                </a:lnTo>
                <a:lnTo>
                  <a:pt x="261293" y="33274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" name="object 7" descr=""/>
          <p:cNvGrpSpPr/>
          <p:nvPr/>
        </p:nvGrpSpPr>
        <p:grpSpPr>
          <a:xfrm>
            <a:off x="1397749" y="7674206"/>
            <a:ext cx="354965" cy="354965"/>
            <a:chOff x="1397749" y="7674206"/>
            <a:chExt cx="354965" cy="354965"/>
          </a:xfrm>
        </p:grpSpPr>
        <p:sp>
          <p:nvSpPr>
            <p:cNvPr id="8" name="object 8" descr=""/>
            <p:cNvSpPr/>
            <p:nvPr/>
          </p:nvSpPr>
          <p:spPr>
            <a:xfrm>
              <a:off x="1397749" y="7674206"/>
              <a:ext cx="354965" cy="354965"/>
            </a:xfrm>
            <a:custGeom>
              <a:avLst/>
              <a:gdLst/>
              <a:ahLst/>
              <a:cxnLst/>
              <a:rect l="l" t="t" r="r" b="b"/>
              <a:pathLst>
                <a:path w="354964" h="354965">
                  <a:moveTo>
                    <a:pt x="177280" y="354567"/>
                  </a:moveTo>
                  <a:lnTo>
                    <a:pt x="130207" y="348223"/>
                  </a:lnTo>
                  <a:lnTo>
                    <a:pt x="87873" y="330327"/>
                  </a:lnTo>
                  <a:lnTo>
                    <a:pt x="51983" y="302582"/>
                  </a:lnTo>
                  <a:lnTo>
                    <a:pt x="24238" y="266691"/>
                  </a:lnTo>
                  <a:lnTo>
                    <a:pt x="6342" y="224350"/>
                  </a:lnTo>
                  <a:lnTo>
                    <a:pt x="0" y="177283"/>
                  </a:lnTo>
                  <a:lnTo>
                    <a:pt x="6343" y="130208"/>
                  </a:lnTo>
                  <a:lnTo>
                    <a:pt x="24239" y="87874"/>
                  </a:lnTo>
                  <a:lnTo>
                    <a:pt x="51984" y="51983"/>
                  </a:lnTo>
                  <a:lnTo>
                    <a:pt x="87875" y="24239"/>
                  </a:lnTo>
                  <a:lnTo>
                    <a:pt x="130208" y="6343"/>
                  </a:lnTo>
                  <a:lnTo>
                    <a:pt x="177280" y="0"/>
                  </a:lnTo>
                  <a:lnTo>
                    <a:pt x="224355" y="6343"/>
                  </a:lnTo>
                  <a:lnTo>
                    <a:pt x="266690" y="24239"/>
                  </a:lnTo>
                  <a:lnTo>
                    <a:pt x="271833" y="28214"/>
                  </a:lnTo>
                  <a:lnTo>
                    <a:pt x="177280" y="28214"/>
                  </a:lnTo>
                  <a:lnTo>
                    <a:pt x="130215" y="35826"/>
                  </a:lnTo>
                  <a:lnTo>
                    <a:pt x="89301" y="57013"/>
                  </a:lnTo>
                  <a:lnTo>
                    <a:pt x="57013" y="89301"/>
                  </a:lnTo>
                  <a:lnTo>
                    <a:pt x="35830" y="130208"/>
                  </a:lnTo>
                  <a:lnTo>
                    <a:pt x="28214" y="177283"/>
                  </a:lnTo>
                  <a:lnTo>
                    <a:pt x="35826" y="224350"/>
                  </a:lnTo>
                  <a:lnTo>
                    <a:pt x="57013" y="265265"/>
                  </a:lnTo>
                  <a:lnTo>
                    <a:pt x="89301" y="297553"/>
                  </a:lnTo>
                  <a:lnTo>
                    <a:pt x="130215" y="318740"/>
                  </a:lnTo>
                  <a:lnTo>
                    <a:pt x="177280" y="326352"/>
                  </a:lnTo>
                  <a:lnTo>
                    <a:pt x="271833" y="326352"/>
                  </a:lnTo>
                  <a:lnTo>
                    <a:pt x="266691" y="330327"/>
                  </a:lnTo>
                  <a:lnTo>
                    <a:pt x="224356" y="348223"/>
                  </a:lnTo>
                  <a:lnTo>
                    <a:pt x="177280" y="354567"/>
                  </a:lnTo>
                  <a:close/>
                </a:path>
                <a:path w="354964" h="354965">
                  <a:moveTo>
                    <a:pt x="271833" y="326352"/>
                  </a:moveTo>
                  <a:lnTo>
                    <a:pt x="177280" y="326352"/>
                  </a:lnTo>
                  <a:lnTo>
                    <a:pt x="224348" y="318740"/>
                  </a:lnTo>
                  <a:lnTo>
                    <a:pt x="265263" y="297553"/>
                  </a:lnTo>
                  <a:lnTo>
                    <a:pt x="297552" y="265265"/>
                  </a:lnTo>
                  <a:lnTo>
                    <a:pt x="318740" y="224350"/>
                  </a:lnTo>
                  <a:lnTo>
                    <a:pt x="326352" y="177283"/>
                  </a:lnTo>
                  <a:lnTo>
                    <a:pt x="318735" y="130208"/>
                  </a:lnTo>
                  <a:lnTo>
                    <a:pt x="297552" y="89301"/>
                  </a:lnTo>
                  <a:lnTo>
                    <a:pt x="265263" y="57013"/>
                  </a:lnTo>
                  <a:lnTo>
                    <a:pt x="224348" y="35826"/>
                  </a:lnTo>
                  <a:lnTo>
                    <a:pt x="177280" y="28214"/>
                  </a:lnTo>
                  <a:lnTo>
                    <a:pt x="271833" y="28214"/>
                  </a:lnTo>
                  <a:lnTo>
                    <a:pt x="302582" y="51983"/>
                  </a:lnTo>
                  <a:lnTo>
                    <a:pt x="330327" y="87874"/>
                  </a:lnTo>
                  <a:lnTo>
                    <a:pt x="348223" y="130208"/>
                  </a:lnTo>
                  <a:lnTo>
                    <a:pt x="354567" y="177283"/>
                  </a:lnTo>
                  <a:lnTo>
                    <a:pt x="348224" y="224350"/>
                  </a:lnTo>
                  <a:lnTo>
                    <a:pt x="330327" y="266691"/>
                  </a:lnTo>
                  <a:lnTo>
                    <a:pt x="302582" y="302582"/>
                  </a:lnTo>
                  <a:lnTo>
                    <a:pt x="271833" y="32635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90180" y="7764657"/>
              <a:ext cx="171499" cy="171857"/>
            </a:xfrm>
            <a:prstGeom prst="rect">
              <a:avLst/>
            </a:prstGeom>
          </p:spPr>
        </p:pic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566356" y="2249963"/>
            <a:ext cx="15531465" cy="1315720"/>
          </a:xfrm>
          <a:prstGeom prst="rect"/>
        </p:spPr>
        <p:txBody>
          <a:bodyPr wrap="square" lIns="0" tIns="37465" rIns="0" bIns="0" rtlCol="0" vert="horz">
            <a:spAutoFit/>
          </a:bodyPr>
          <a:lstStyle/>
          <a:p>
            <a:pPr marL="946785" marR="5080" indent="-934719">
              <a:lnSpc>
                <a:spcPts val="5030"/>
              </a:lnSpc>
              <a:spcBef>
                <a:spcPts val="295"/>
              </a:spcBef>
            </a:pPr>
            <a:r>
              <a:rPr dirty="0" sz="4250" spc="770"/>
              <a:t>A</a:t>
            </a:r>
            <a:r>
              <a:rPr dirty="0" sz="4250" spc="215"/>
              <a:t> </a:t>
            </a:r>
            <a:r>
              <a:rPr dirty="0" sz="4250" spc="630"/>
              <a:t>REVISÃO</a:t>
            </a:r>
            <a:r>
              <a:rPr dirty="0" sz="4250" spc="215"/>
              <a:t> </a:t>
            </a:r>
            <a:r>
              <a:rPr dirty="0" sz="4250" spc="655"/>
              <a:t>DO</a:t>
            </a:r>
            <a:r>
              <a:rPr dirty="0" sz="4250" spc="215"/>
              <a:t> </a:t>
            </a:r>
            <a:r>
              <a:rPr dirty="0" sz="4250" spc="660"/>
              <a:t>RADAR</a:t>
            </a:r>
            <a:r>
              <a:rPr dirty="0" sz="4250" spc="220"/>
              <a:t> </a:t>
            </a:r>
            <a:r>
              <a:rPr dirty="0" sz="4250" spc="390"/>
              <a:t>É</a:t>
            </a:r>
            <a:r>
              <a:rPr dirty="0" sz="4250" spc="215"/>
              <a:t> </a:t>
            </a:r>
            <a:r>
              <a:rPr dirty="0" sz="4250" spc="480"/>
              <a:t>INSTRUMENTO</a:t>
            </a:r>
            <a:r>
              <a:rPr dirty="0" sz="4250" spc="215"/>
              <a:t> </a:t>
            </a:r>
            <a:r>
              <a:rPr dirty="0" sz="4250" spc="430"/>
              <a:t>LEGÍTIMO,</a:t>
            </a:r>
            <a:r>
              <a:rPr dirty="0" sz="4250" spc="215"/>
              <a:t> </a:t>
            </a:r>
            <a:r>
              <a:rPr dirty="0" sz="4250" spc="580"/>
              <a:t>MAS </a:t>
            </a:r>
            <a:r>
              <a:rPr dirty="0" sz="4250" spc="515"/>
              <a:t>QUE</a:t>
            </a:r>
            <a:r>
              <a:rPr dirty="0" sz="4250" spc="220"/>
              <a:t> </a:t>
            </a:r>
            <a:r>
              <a:rPr dirty="0" sz="4250" spc="395"/>
              <a:t>MUITAS</a:t>
            </a:r>
            <a:r>
              <a:rPr dirty="0" sz="4250" spc="-150"/>
              <a:t> </a:t>
            </a:r>
            <a:r>
              <a:rPr dirty="0" sz="4250" spc="735"/>
              <a:t>VEZES</a:t>
            </a:r>
            <a:r>
              <a:rPr dirty="0" sz="4250" spc="220"/>
              <a:t> </a:t>
            </a:r>
            <a:r>
              <a:rPr dirty="0" sz="4250" spc="660"/>
              <a:t>EXTRAPOLA</a:t>
            </a:r>
            <a:r>
              <a:rPr dirty="0" sz="4250" spc="220"/>
              <a:t> </a:t>
            </a:r>
            <a:r>
              <a:rPr dirty="0" sz="4250" spc="385"/>
              <a:t>LIMITES</a:t>
            </a:r>
            <a:r>
              <a:rPr dirty="0" sz="4250" spc="220"/>
              <a:t> </a:t>
            </a:r>
            <a:r>
              <a:rPr dirty="0" sz="4250" spc="535"/>
              <a:t>LEGAIS.</a:t>
            </a:r>
            <a:endParaRPr sz="4250"/>
          </a:p>
        </p:txBody>
      </p:sp>
      <p:sp>
        <p:nvSpPr>
          <p:cNvPr id="11" name="object 11" descr=""/>
          <p:cNvSpPr/>
          <p:nvPr/>
        </p:nvSpPr>
        <p:spPr>
          <a:xfrm>
            <a:off x="6787033" y="734554"/>
            <a:ext cx="457200" cy="314325"/>
          </a:xfrm>
          <a:custGeom>
            <a:avLst/>
            <a:gdLst/>
            <a:ahLst/>
            <a:cxnLst/>
            <a:rect l="l" t="t" r="r" b="b"/>
            <a:pathLst>
              <a:path w="457200" h="314325">
                <a:moveTo>
                  <a:pt x="453872" y="0"/>
                </a:moveTo>
                <a:lnTo>
                  <a:pt x="0" y="152806"/>
                </a:lnTo>
                <a:lnTo>
                  <a:pt x="359092" y="144995"/>
                </a:lnTo>
                <a:lnTo>
                  <a:pt x="389712" y="138811"/>
                </a:lnTo>
                <a:lnTo>
                  <a:pt x="415531" y="122872"/>
                </a:lnTo>
                <a:lnTo>
                  <a:pt x="434390" y="99110"/>
                </a:lnTo>
                <a:lnTo>
                  <a:pt x="444144" y="69456"/>
                </a:lnTo>
                <a:lnTo>
                  <a:pt x="453872" y="0"/>
                </a:lnTo>
                <a:close/>
              </a:path>
              <a:path w="457200" h="314325">
                <a:moveTo>
                  <a:pt x="456984" y="293763"/>
                </a:moveTo>
                <a:lnTo>
                  <a:pt x="448551" y="250291"/>
                </a:lnTo>
                <a:lnTo>
                  <a:pt x="415671" y="195999"/>
                </a:lnTo>
                <a:lnTo>
                  <a:pt x="355473" y="175882"/>
                </a:lnTo>
                <a:lnTo>
                  <a:pt x="0" y="186626"/>
                </a:lnTo>
                <a:lnTo>
                  <a:pt x="456438" y="314325"/>
                </a:lnTo>
                <a:lnTo>
                  <a:pt x="456984" y="314325"/>
                </a:lnTo>
                <a:lnTo>
                  <a:pt x="456984" y="293763"/>
                </a:lnTo>
                <a:close/>
              </a:path>
            </a:pathLst>
          </a:custGeom>
          <a:solidFill>
            <a:srgbClr val="F6660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 descr=""/>
          <p:cNvSpPr/>
          <p:nvPr/>
        </p:nvSpPr>
        <p:spPr>
          <a:xfrm>
            <a:off x="16878230" y="926147"/>
            <a:ext cx="381000" cy="220345"/>
          </a:xfrm>
          <a:custGeom>
            <a:avLst/>
            <a:gdLst/>
            <a:ahLst/>
            <a:cxnLst/>
            <a:rect l="l" t="t" r="r" b="b"/>
            <a:pathLst>
              <a:path w="381000" h="220344">
                <a:moveTo>
                  <a:pt x="373463" y="219873"/>
                </a:moveTo>
                <a:lnTo>
                  <a:pt x="7252" y="219873"/>
                </a:lnTo>
                <a:lnTo>
                  <a:pt x="4890" y="218895"/>
                </a:lnTo>
                <a:lnTo>
                  <a:pt x="978" y="214982"/>
                </a:lnTo>
                <a:lnTo>
                  <a:pt x="0" y="212621"/>
                </a:lnTo>
                <a:lnTo>
                  <a:pt x="0" y="207087"/>
                </a:lnTo>
                <a:lnTo>
                  <a:pt x="978" y="204726"/>
                </a:lnTo>
                <a:lnTo>
                  <a:pt x="4890" y="200813"/>
                </a:lnTo>
                <a:lnTo>
                  <a:pt x="7252" y="199835"/>
                </a:lnTo>
                <a:lnTo>
                  <a:pt x="373463" y="199835"/>
                </a:lnTo>
                <a:lnTo>
                  <a:pt x="375825" y="200813"/>
                </a:lnTo>
                <a:lnTo>
                  <a:pt x="379737" y="204726"/>
                </a:lnTo>
                <a:lnTo>
                  <a:pt x="380715" y="207087"/>
                </a:lnTo>
                <a:lnTo>
                  <a:pt x="380715" y="212621"/>
                </a:lnTo>
                <a:lnTo>
                  <a:pt x="379737" y="214982"/>
                </a:lnTo>
                <a:lnTo>
                  <a:pt x="375825" y="218895"/>
                </a:lnTo>
                <a:lnTo>
                  <a:pt x="373463" y="219873"/>
                </a:lnTo>
                <a:close/>
              </a:path>
              <a:path w="381000" h="220344">
                <a:moveTo>
                  <a:pt x="373463" y="119945"/>
                </a:moveTo>
                <a:lnTo>
                  <a:pt x="7252" y="119945"/>
                </a:lnTo>
                <a:lnTo>
                  <a:pt x="4890" y="118967"/>
                </a:lnTo>
                <a:lnTo>
                  <a:pt x="978" y="115054"/>
                </a:lnTo>
                <a:lnTo>
                  <a:pt x="0" y="112693"/>
                </a:lnTo>
                <a:lnTo>
                  <a:pt x="0" y="107160"/>
                </a:lnTo>
                <a:lnTo>
                  <a:pt x="978" y="104798"/>
                </a:lnTo>
                <a:lnTo>
                  <a:pt x="4890" y="100885"/>
                </a:lnTo>
                <a:lnTo>
                  <a:pt x="7252" y="99907"/>
                </a:lnTo>
                <a:lnTo>
                  <a:pt x="373463" y="99907"/>
                </a:lnTo>
                <a:lnTo>
                  <a:pt x="375825" y="100885"/>
                </a:lnTo>
                <a:lnTo>
                  <a:pt x="379737" y="104798"/>
                </a:lnTo>
                <a:lnTo>
                  <a:pt x="380715" y="107160"/>
                </a:lnTo>
                <a:lnTo>
                  <a:pt x="380715" y="112693"/>
                </a:lnTo>
                <a:lnTo>
                  <a:pt x="379737" y="115054"/>
                </a:lnTo>
                <a:lnTo>
                  <a:pt x="375825" y="118967"/>
                </a:lnTo>
                <a:lnTo>
                  <a:pt x="373463" y="119945"/>
                </a:lnTo>
                <a:close/>
              </a:path>
              <a:path w="381000" h="220344">
                <a:moveTo>
                  <a:pt x="373463" y="20037"/>
                </a:moveTo>
                <a:lnTo>
                  <a:pt x="7252" y="20037"/>
                </a:lnTo>
                <a:lnTo>
                  <a:pt x="4890" y="19059"/>
                </a:lnTo>
                <a:lnTo>
                  <a:pt x="978" y="15146"/>
                </a:lnTo>
                <a:lnTo>
                  <a:pt x="0" y="12785"/>
                </a:lnTo>
                <a:lnTo>
                  <a:pt x="0" y="7252"/>
                </a:lnTo>
                <a:lnTo>
                  <a:pt x="978" y="4890"/>
                </a:lnTo>
                <a:lnTo>
                  <a:pt x="4890" y="978"/>
                </a:lnTo>
                <a:lnTo>
                  <a:pt x="7252" y="0"/>
                </a:lnTo>
                <a:lnTo>
                  <a:pt x="373463" y="0"/>
                </a:lnTo>
                <a:lnTo>
                  <a:pt x="375825" y="978"/>
                </a:lnTo>
                <a:lnTo>
                  <a:pt x="379737" y="4890"/>
                </a:lnTo>
                <a:lnTo>
                  <a:pt x="380715" y="7252"/>
                </a:lnTo>
                <a:lnTo>
                  <a:pt x="380715" y="12785"/>
                </a:lnTo>
                <a:lnTo>
                  <a:pt x="379737" y="15146"/>
                </a:lnTo>
                <a:lnTo>
                  <a:pt x="375825" y="19059"/>
                </a:lnTo>
                <a:lnTo>
                  <a:pt x="373463" y="20037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 descr=""/>
          <p:cNvSpPr/>
          <p:nvPr/>
        </p:nvSpPr>
        <p:spPr>
          <a:xfrm>
            <a:off x="1028700" y="926339"/>
            <a:ext cx="302895" cy="248285"/>
          </a:xfrm>
          <a:custGeom>
            <a:avLst/>
            <a:gdLst/>
            <a:ahLst/>
            <a:cxnLst/>
            <a:rect l="l" t="t" r="r" b="b"/>
            <a:pathLst>
              <a:path w="302894" h="248284">
                <a:moveTo>
                  <a:pt x="174563" y="247893"/>
                </a:moveTo>
                <a:lnTo>
                  <a:pt x="181573" y="247893"/>
                </a:lnTo>
                <a:lnTo>
                  <a:pt x="185077" y="246556"/>
                </a:lnTo>
                <a:lnTo>
                  <a:pt x="302684" y="128949"/>
                </a:lnTo>
                <a:lnTo>
                  <a:pt x="302684" y="120281"/>
                </a:lnTo>
                <a:lnTo>
                  <a:pt x="182402" y="0"/>
                </a:lnTo>
                <a:lnTo>
                  <a:pt x="173734" y="0"/>
                </a:lnTo>
                <a:lnTo>
                  <a:pt x="163033" y="10701"/>
                </a:lnTo>
                <a:lnTo>
                  <a:pt x="163033" y="19369"/>
                </a:lnTo>
                <a:lnTo>
                  <a:pt x="254582" y="110918"/>
                </a:lnTo>
                <a:lnTo>
                  <a:pt x="6133" y="110918"/>
                </a:lnTo>
                <a:lnTo>
                  <a:pt x="0" y="117051"/>
                </a:lnTo>
                <a:lnTo>
                  <a:pt x="0" y="124615"/>
                </a:lnTo>
                <a:lnTo>
                  <a:pt x="0" y="132180"/>
                </a:lnTo>
                <a:lnTo>
                  <a:pt x="6133" y="138313"/>
                </a:lnTo>
                <a:lnTo>
                  <a:pt x="254582" y="138313"/>
                </a:lnTo>
                <a:lnTo>
                  <a:pt x="163033" y="229862"/>
                </a:lnTo>
                <a:lnTo>
                  <a:pt x="163033" y="238530"/>
                </a:lnTo>
                <a:lnTo>
                  <a:pt x="171059" y="246556"/>
                </a:lnTo>
                <a:lnTo>
                  <a:pt x="174563" y="247893"/>
                </a:lnTo>
                <a:close/>
              </a:path>
            </a:pathLst>
          </a:custGeom>
          <a:solidFill>
            <a:srgbClr val="121212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4" name="object 14" descr="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69022" y="2527917"/>
            <a:ext cx="1053886" cy="617787"/>
          </a:xfrm>
          <a:prstGeom prst="rect">
            <a:avLst/>
          </a:prstGeom>
        </p:spPr>
      </p:pic>
      <p:pic>
        <p:nvPicPr>
          <p:cNvPr id="15" name="object 15" descr="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444930" y="468676"/>
            <a:ext cx="3686174" cy="847724"/>
          </a:xfrm>
          <a:prstGeom prst="rect">
            <a:avLst/>
          </a:prstGeom>
        </p:spPr>
      </p:pic>
      <p:sp>
        <p:nvSpPr>
          <p:cNvPr id="16" name="object 16" descr=""/>
          <p:cNvSpPr/>
          <p:nvPr/>
        </p:nvSpPr>
        <p:spPr>
          <a:xfrm>
            <a:off x="2061818" y="7991802"/>
            <a:ext cx="8890" cy="28575"/>
          </a:xfrm>
          <a:custGeom>
            <a:avLst/>
            <a:gdLst/>
            <a:ahLst/>
            <a:cxnLst/>
            <a:rect l="l" t="t" r="r" b="b"/>
            <a:pathLst>
              <a:path w="8889" h="28575">
                <a:moveTo>
                  <a:pt x="8419" y="28574"/>
                </a:moveTo>
                <a:lnTo>
                  <a:pt x="0" y="28574"/>
                </a:lnTo>
                <a:lnTo>
                  <a:pt x="0" y="0"/>
                </a:lnTo>
                <a:lnTo>
                  <a:pt x="8419" y="0"/>
                </a:lnTo>
                <a:lnTo>
                  <a:pt x="8419" y="2857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 descr=""/>
          <p:cNvSpPr txBox="1"/>
          <p:nvPr/>
        </p:nvSpPr>
        <p:spPr>
          <a:xfrm>
            <a:off x="2049118" y="7642583"/>
            <a:ext cx="2327275" cy="406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500" b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(</a:t>
            </a:r>
            <a:r>
              <a:rPr dirty="0" u="heavy" sz="2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7"/>
              </a:rPr>
              <a:t>11</a:t>
            </a:r>
            <a:r>
              <a:rPr dirty="0" u="none" sz="2500" b="1">
                <a:solidFill>
                  <a:srgbClr val="FFFFFF"/>
                </a:solidFill>
                <a:latin typeface="Calibri"/>
                <a:cs typeface="Calibri"/>
                <a:hlinkClick r:id="rId7"/>
              </a:rPr>
              <a:t>)</a:t>
            </a:r>
            <a:r>
              <a:rPr dirty="0" u="heavy" sz="2500" spc="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7"/>
              </a:rPr>
              <a:t> </a:t>
            </a:r>
            <a:r>
              <a:rPr dirty="0" u="heavy" sz="2500" spc="40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7"/>
              </a:rPr>
              <a:t>3044-</a:t>
            </a:r>
            <a:r>
              <a:rPr dirty="0" u="heavy" sz="2500" spc="65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  <a:hlinkClick r:id="rId7"/>
              </a:rPr>
              <a:t>1139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18" name="object 18" descr=""/>
          <p:cNvSpPr txBox="1"/>
          <p:nvPr/>
        </p:nvSpPr>
        <p:spPr>
          <a:xfrm>
            <a:off x="2049118" y="6288047"/>
            <a:ext cx="4286885" cy="406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500" spc="305" b="1">
                <a:solidFill>
                  <a:srgbClr val="FFFFFF"/>
                </a:solidFill>
                <a:latin typeface="Calibri"/>
                <a:cs typeface="Calibri"/>
                <a:hlinkClick r:id="rId8"/>
              </a:rPr>
              <a:t>WWW.DBTESSER.COM.BR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19" name="object 19" descr=""/>
          <p:cNvSpPr txBox="1"/>
          <p:nvPr/>
        </p:nvSpPr>
        <p:spPr>
          <a:xfrm>
            <a:off x="1118111" y="3788284"/>
            <a:ext cx="3632200" cy="86741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 marR="5080">
              <a:lnSpc>
                <a:spcPts val="2180"/>
              </a:lnSpc>
              <a:spcBef>
                <a:spcPts val="254"/>
              </a:spcBef>
            </a:pPr>
            <a:r>
              <a:rPr dirty="0" sz="1900" spc="229" b="1">
                <a:solidFill>
                  <a:srgbClr val="121212"/>
                </a:solidFill>
                <a:latin typeface="Calibri"/>
                <a:cs typeface="Calibri"/>
              </a:rPr>
              <a:t>IMPORTADORES</a:t>
            </a:r>
            <a:r>
              <a:rPr dirty="0" sz="1900" spc="12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1900" spc="140" b="1">
                <a:solidFill>
                  <a:srgbClr val="121212"/>
                </a:solidFill>
                <a:latin typeface="Calibri"/>
                <a:cs typeface="Calibri"/>
              </a:rPr>
              <a:t>BEM </a:t>
            </a:r>
            <a:r>
              <a:rPr dirty="0" sz="1900" spc="310" b="1">
                <a:solidFill>
                  <a:srgbClr val="121212"/>
                </a:solidFill>
                <a:latin typeface="Calibri"/>
                <a:cs typeface="Calibri"/>
              </a:rPr>
              <a:t>ASSESSORADOS</a:t>
            </a:r>
            <a:r>
              <a:rPr dirty="0" sz="1900" spc="11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1900" spc="165" b="1">
                <a:solidFill>
                  <a:srgbClr val="121212"/>
                </a:solidFill>
                <a:latin typeface="Calibri"/>
                <a:cs typeface="Calibri"/>
              </a:rPr>
              <a:t>EVITAM </a:t>
            </a:r>
            <a:r>
              <a:rPr dirty="0" sz="1900" spc="295" b="1">
                <a:solidFill>
                  <a:srgbClr val="121212"/>
                </a:solidFill>
                <a:latin typeface="Calibri"/>
                <a:cs typeface="Calibri"/>
              </a:rPr>
              <a:t>RISCOS</a:t>
            </a:r>
            <a:r>
              <a:rPr dirty="0" sz="1900" spc="85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1900" spc="175" b="1">
                <a:solidFill>
                  <a:srgbClr val="121212"/>
                </a:solidFill>
                <a:latin typeface="Calibri"/>
                <a:cs typeface="Calibri"/>
              </a:rPr>
              <a:t>E</a:t>
            </a:r>
            <a:r>
              <a:rPr dirty="0" sz="1900" spc="85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1900" spc="235" b="1">
                <a:solidFill>
                  <a:srgbClr val="121212"/>
                </a:solidFill>
                <a:latin typeface="Calibri"/>
                <a:cs typeface="Calibri"/>
              </a:rPr>
              <a:t>REDUZEM</a:t>
            </a:r>
            <a:r>
              <a:rPr dirty="0" sz="1900" spc="30" b="1">
                <a:solidFill>
                  <a:srgbClr val="121212"/>
                </a:solidFill>
                <a:latin typeface="Calibri"/>
                <a:cs typeface="Calibri"/>
              </a:rPr>
              <a:t> </a:t>
            </a:r>
            <a:r>
              <a:rPr dirty="0" sz="1900" spc="250" b="1">
                <a:solidFill>
                  <a:srgbClr val="121212"/>
                </a:solidFill>
                <a:latin typeface="Calibri"/>
                <a:cs typeface="Calibri"/>
              </a:rPr>
              <a:t>CUSTOS.</a:t>
            </a:r>
            <a:endParaRPr sz="1900">
              <a:latin typeface="Calibri"/>
              <a:cs typeface="Calibri"/>
            </a:endParaRPr>
          </a:p>
        </p:txBody>
      </p:sp>
      <p:sp>
        <p:nvSpPr>
          <p:cNvPr id="20" name="object 20" descr=""/>
          <p:cNvSpPr txBox="1"/>
          <p:nvPr/>
        </p:nvSpPr>
        <p:spPr>
          <a:xfrm>
            <a:off x="5907352" y="3703276"/>
            <a:ext cx="11523345" cy="1225550"/>
          </a:xfrm>
          <a:prstGeom prst="rect">
            <a:avLst/>
          </a:prstGeom>
        </p:spPr>
        <p:txBody>
          <a:bodyPr wrap="square" lIns="0" tIns="1079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Quer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garantir</a:t>
            </a:r>
            <a:r>
              <a:rPr dirty="0" sz="2000" spc="-2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95">
                <a:solidFill>
                  <a:srgbClr val="737373"/>
                </a:solidFill>
                <a:latin typeface="Lucida Sans Unicode"/>
                <a:cs typeface="Lucida Sans Unicode"/>
              </a:rPr>
              <a:t>segurança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jurídica</a:t>
            </a:r>
            <a:r>
              <a:rPr dirty="0" sz="2000" spc="-2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20">
                <a:solidFill>
                  <a:srgbClr val="737373"/>
                </a:solidFill>
                <a:latin typeface="Lucida Sans Unicode"/>
                <a:cs typeface="Lucida Sans Unicode"/>
              </a:rPr>
              <a:t>para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70">
                <a:solidFill>
                  <a:srgbClr val="737373"/>
                </a:solidFill>
                <a:latin typeface="Lucida Sans Unicode"/>
                <a:cs typeface="Lucida Sans Unicode"/>
              </a:rPr>
              <a:t>suas</a:t>
            </a:r>
            <a:r>
              <a:rPr dirty="0" sz="2000" spc="-2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80">
                <a:solidFill>
                  <a:srgbClr val="737373"/>
                </a:solidFill>
                <a:latin typeface="Lucida Sans Unicode"/>
                <a:cs typeface="Lucida Sans Unicode"/>
              </a:rPr>
              <a:t>operações</a:t>
            </a:r>
            <a:r>
              <a:rPr dirty="0" sz="2000" spc="-2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00">
                <a:solidFill>
                  <a:srgbClr val="737373"/>
                </a:solidFill>
                <a:latin typeface="Lucida Sans Unicode"/>
                <a:cs typeface="Lucida Sans Unicode"/>
              </a:rPr>
              <a:t>de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80">
                <a:solidFill>
                  <a:srgbClr val="737373"/>
                </a:solidFill>
                <a:latin typeface="Lucida Sans Unicode"/>
                <a:cs typeface="Lucida Sans Unicode"/>
              </a:rPr>
              <a:t>importação?</a:t>
            </a:r>
            <a:endParaRPr sz="2000">
              <a:latin typeface="Lucida Sans Unicode"/>
              <a:cs typeface="Lucida Sans Unicode"/>
            </a:endParaRPr>
          </a:p>
          <a:p>
            <a:pPr marL="12700" marR="5080">
              <a:lnSpc>
                <a:spcPts val="3150"/>
              </a:lnSpc>
              <a:spcBef>
                <a:spcPts val="100"/>
              </a:spcBef>
            </a:pP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Nossa</a:t>
            </a:r>
            <a:r>
              <a:rPr dirty="0" sz="2000" spc="-3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55">
                <a:solidFill>
                  <a:srgbClr val="737373"/>
                </a:solidFill>
                <a:latin typeface="Lucida Sans Unicode"/>
                <a:cs typeface="Lucida Sans Unicode"/>
              </a:rPr>
              <a:t>equipe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0">
                <a:solidFill>
                  <a:srgbClr val="737373"/>
                </a:solidFill>
                <a:latin typeface="Lucida Sans Unicode"/>
                <a:cs typeface="Lucida Sans Unicode"/>
              </a:rPr>
              <a:t>especializada</a:t>
            </a:r>
            <a:r>
              <a:rPr dirty="0" sz="2000" spc="-3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50">
                <a:solidFill>
                  <a:srgbClr val="737373"/>
                </a:solidFill>
                <a:latin typeface="Lucida Sans Unicode"/>
                <a:cs typeface="Lucida Sans Unicode"/>
              </a:rPr>
              <a:t>em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30">
                <a:solidFill>
                  <a:srgbClr val="737373"/>
                </a:solidFill>
                <a:latin typeface="Lucida Sans Unicode"/>
                <a:cs typeface="Lucida Sans Unicode"/>
              </a:rPr>
              <a:t>Direito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Aduaneiro</a:t>
            </a:r>
            <a:r>
              <a:rPr dirty="0" sz="2000" spc="-3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80">
                <a:solidFill>
                  <a:srgbClr val="737373"/>
                </a:solidFill>
                <a:latin typeface="Lucida Sans Unicode"/>
                <a:cs typeface="Lucida Sans Unicode"/>
              </a:rPr>
              <a:t>está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>
                <a:solidFill>
                  <a:srgbClr val="737373"/>
                </a:solidFill>
                <a:latin typeface="Lucida Sans Unicode"/>
                <a:cs typeface="Lucida Sans Unicode"/>
              </a:rPr>
              <a:t>pronta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20">
                <a:solidFill>
                  <a:srgbClr val="737373"/>
                </a:solidFill>
                <a:latin typeface="Lucida Sans Unicode"/>
                <a:cs typeface="Lucida Sans Unicode"/>
              </a:rPr>
              <a:t>para</a:t>
            </a:r>
            <a:r>
              <a:rPr dirty="0" sz="2000" spc="-3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10">
                <a:solidFill>
                  <a:srgbClr val="737373"/>
                </a:solidFill>
                <a:latin typeface="Lucida Sans Unicode"/>
                <a:cs typeface="Lucida Sans Unicode"/>
              </a:rPr>
              <a:t>auxiliar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90">
                <a:solidFill>
                  <a:srgbClr val="737373"/>
                </a:solidFill>
                <a:latin typeface="Lucida Sans Unicode"/>
                <a:cs typeface="Lucida Sans Unicode"/>
              </a:rPr>
              <a:t>sua</a:t>
            </a:r>
            <a:r>
              <a:rPr dirty="0" sz="2000" spc="-3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95">
                <a:solidFill>
                  <a:srgbClr val="737373"/>
                </a:solidFill>
                <a:latin typeface="Lucida Sans Unicode"/>
                <a:cs typeface="Lucida Sans Unicode"/>
              </a:rPr>
              <a:t>empresa</a:t>
            </a:r>
            <a:r>
              <a:rPr dirty="0" sz="2000" spc="-2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90">
                <a:solidFill>
                  <a:srgbClr val="737373"/>
                </a:solidFill>
                <a:latin typeface="Lucida Sans Unicode"/>
                <a:cs typeface="Lucida Sans Unicode"/>
              </a:rPr>
              <a:t>a </a:t>
            </a:r>
            <a:r>
              <a:rPr dirty="0" sz="2000" spc="45">
                <a:solidFill>
                  <a:srgbClr val="737373"/>
                </a:solidFill>
                <a:latin typeface="Lucida Sans Unicode"/>
                <a:cs typeface="Lucida Sans Unicode"/>
              </a:rPr>
              <a:t>superar</a:t>
            </a:r>
            <a:r>
              <a:rPr dirty="0" sz="2000" spc="-9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0">
                <a:solidFill>
                  <a:srgbClr val="737373"/>
                </a:solidFill>
                <a:latin typeface="Lucida Sans Unicode"/>
                <a:cs typeface="Lucida Sans Unicode"/>
              </a:rPr>
              <a:t>entraves</a:t>
            </a:r>
            <a:r>
              <a:rPr dirty="0" sz="2000" spc="-9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160">
                <a:solidFill>
                  <a:srgbClr val="737373"/>
                </a:solidFill>
                <a:latin typeface="Lucida Sans Unicode"/>
                <a:cs typeface="Lucida Sans Unicode"/>
              </a:rPr>
              <a:t>da</a:t>
            </a:r>
            <a:r>
              <a:rPr dirty="0" sz="2000" spc="-85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65">
                <a:solidFill>
                  <a:srgbClr val="737373"/>
                </a:solidFill>
                <a:latin typeface="Lucida Sans Unicode"/>
                <a:cs typeface="Lucida Sans Unicode"/>
              </a:rPr>
              <a:t>Receita</a:t>
            </a:r>
            <a:r>
              <a:rPr dirty="0" sz="2000" spc="-90">
                <a:solidFill>
                  <a:srgbClr val="737373"/>
                </a:solidFill>
                <a:latin typeface="Lucida Sans Unicode"/>
                <a:cs typeface="Lucida Sans Unicode"/>
              </a:rPr>
              <a:t> </a:t>
            </a:r>
            <a:r>
              <a:rPr dirty="0" sz="2000" spc="-10">
                <a:solidFill>
                  <a:srgbClr val="737373"/>
                </a:solidFill>
                <a:latin typeface="Lucida Sans Unicode"/>
                <a:cs typeface="Lucida Sans Unicode"/>
              </a:rPr>
              <a:t>Federal.</a:t>
            </a:r>
            <a:endParaRPr sz="2000">
              <a:latin typeface="Lucida Sans Unicode"/>
              <a:cs typeface="Lucida Sans Unicod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14104" y="2072733"/>
            <a:ext cx="11907520" cy="2526030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6400" spc="2320">
                <a:solidFill>
                  <a:srgbClr val="FFFFFF"/>
                </a:solidFill>
              </a:rPr>
              <a:t>OBRIGADA</a:t>
            </a:r>
            <a:endParaRPr sz="16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Andréa Aquino</dc:creator>
  <cp:keywords>DAG0ACAzgik,BACcj426dRc,0</cp:keywords>
  <dc:title>Black Orange Modern Logistic Operation Presentation</dc:title>
  <dcterms:created xsi:type="dcterms:W3CDTF">2025-09-25T18:25:08Z</dcterms:created>
  <dcterms:modified xsi:type="dcterms:W3CDTF">2025-09-25T18:25:08Z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2025-09-25T00:00:00Z</vt:filetime>
  </property>
  <property fmtid="{D5CDD505-2E9C-101B-9397-08002B2CF9AE}" pid="3" name="Creator">
    <vt:lpwstr>Canva</vt:lpwstr>
  </property>
  <property fmtid="{D5CDD505-2E9C-101B-9397-08002B2CF9AE}" pid="4" name="LastSaved">
    <vt:filetime>2025-09-25T00:00:00Z</vt:filetime>
  </property>
  <property fmtid="{D5CDD505-2E9C-101B-9397-08002B2CF9AE}" pid="5" name="Producer">
    <vt:lpwstr>Canva</vt:lpwstr>
  </property>
</Properties>
</file>