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  <p:sldId id="260" r:id="rId7"/>
    <p:sldId id="262" r:id="rId8"/>
    <p:sldId id="264" r:id="rId9"/>
    <p:sldId id="263" r:id="rId10"/>
    <p:sldId id="267" r:id="rId11"/>
    <p:sldId id="266" r:id="rId12"/>
    <p:sldId id="265" r:id="rId13"/>
    <p:sldId id="268" r:id="rId14"/>
  </p:sldIdLst>
  <p:sldSz cx="9144000" cy="5143500" type="screen16x9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71C"/>
    <a:srgbClr val="0044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1120" y="272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25/09/2025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25/09/2025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25/09/2025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25/09/2025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25/09/2025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25/09/2025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25/09/2025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25/09/2025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25/09/2025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25/09/2025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4E820-A50F-4624-9067-33B4F1E3F8BD}" type="datetimeFigureOut">
              <a:rPr lang="pt-BR" smtClean="0"/>
              <a:t>25/09/2025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estilo do título mestre</a:t>
            </a:r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4E820-A50F-4624-9067-33B4F1E3F8BD}" type="datetimeFigureOut">
              <a:rPr lang="pt-BR" smtClean="0"/>
              <a:t>25/09/2025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8204FA-02BB-4E6D-A353-022905546204}" type="slidenum">
              <a:rPr lang="pt-BR" smtClean="0"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10" Type="http://schemas.openxmlformats.org/officeDocument/2006/relationships/image" Target="../media/image9.svg"/><Relationship Id="rId4" Type="http://schemas.openxmlformats.org/officeDocument/2006/relationships/image" Target="../media/image3.sv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fazcomex.com.br/npi/duimp/" TargetMode="External"/><Relationship Id="rId3" Type="http://schemas.openxmlformats.org/officeDocument/2006/relationships/image" Target="../media/image11.png"/><Relationship Id="rId7" Type="http://schemas.openxmlformats.org/officeDocument/2006/relationships/hyperlink" Target="https://www.fazcomex.com.br/siscomex/declaracao-de-importacao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Relationship Id="rId9" Type="http://schemas.openxmlformats.org/officeDocument/2006/relationships/hyperlink" Target="https://www.fazcomex.com.br/npe/du-e-o-guia-definitivo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hyperlink" Target="https://receita.economia.gov.br/acesso-rapido/processos/processo-digital/conheca-as-vantagens-de-aderir-ao-domicilio-tributario-eletronico-dt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mailto:andreafreitas@abzpe.com" TargetMode="External"/><Relationship Id="rId3" Type="http://schemas.openxmlformats.org/officeDocument/2006/relationships/image" Target="../media/image11.png"/><Relationship Id="rId7" Type="http://schemas.openxmlformats.org/officeDocument/2006/relationships/hyperlink" Target="mailto:narceliobarbosa@abzpe.com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Relationship Id="rId9" Type="http://schemas.openxmlformats.org/officeDocument/2006/relationships/image" Target="../media/image1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hyperlink" Target="https://www.fazcomex.com.br/siscomex/dossie-digital-de-atendimento-dda/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hyperlink" Target="https://receita.economia.gov.br/acesso-rapido/processos/processo-digital/conheca-as-vantagens-de-aderir-ao-domicilio-tributario-eletronico-dte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12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tângulo 15"/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00446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4" name="Imagem 13" descr="Imagem de vídeo game&#10;&#10;Descrição gerada automaticamente com confiança baixa">
            <a:extLst>
              <a:ext uri="{FF2B5EF4-FFF2-40B4-BE49-F238E27FC236}">
                <a16:creationId xmlns:a16="http://schemas.microsoft.com/office/drawing/2014/main" id="{2F1EFD59-0C4E-4886-A5B7-B07B68BA105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alphaModFix amt="58000"/>
          </a:blip>
          <a:srcRect l="2615" t="27656" r="1069" b="18166"/>
          <a:stretch/>
        </p:blipFill>
        <p:spPr>
          <a:xfrm>
            <a:off x="-1975" y="-1"/>
            <a:ext cx="9144002" cy="5143501"/>
          </a:xfrm>
          <a:prstGeom prst="rect">
            <a:avLst/>
          </a:prstGeom>
        </p:spPr>
      </p:pic>
      <p:grpSp>
        <p:nvGrpSpPr>
          <p:cNvPr id="5" name="Grupo 4"/>
          <p:cNvGrpSpPr/>
          <p:nvPr/>
        </p:nvGrpSpPr>
        <p:grpSpPr>
          <a:xfrm>
            <a:off x="2339752" y="3867894"/>
            <a:ext cx="4545320" cy="648072"/>
            <a:chOff x="2411760" y="3939902"/>
            <a:chExt cx="4545320" cy="648072"/>
          </a:xfrm>
        </p:grpSpPr>
        <p:pic>
          <p:nvPicPr>
            <p:cNvPr id="6" name="Gráfico 22">
              <a:extLst>
                <a:ext uri="{FF2B5EF4-FFF2-40B4-BE49-F238E27FC236}">
                  <a16:creationId xmlns:a16="http://schemas.microsoft.com/office/drawing/2014/main" id="{40E0A314-E689-4B84-9342-853D61EA14E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411760" y="4083918"/>
              <a:ext cx="1512168" cy="400456"/>
            </a:xfrm>
            <a:prstGeom prst="rect">
              <a:avLst/>
            </a:prstGeom>
          </p:spPr>
        </p:pic>
        <p:pic>
          <p:nvPicPr>
            <p:cNvPr id="7" name="Gráfico 21">
              <a:extLst>
                <a:ext uri="{FF2B5EF4-FFF2-40B4-BE49-F238E27FC236}">
                  <a16:creationId xmlns:a16="http://schemas.microsoft.com/office/drawing/2014/main" id="{677B124E-B6D3-4340-B803-3321EEFE2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p:blipFill>
          <p:spPr>
            <a:xfrm>
              <a:off x="5004048" y="3939902"/>
              <a:ext cx="1953032" cy="648072"/>
            </a:xfrm>
            <a:prstGeom prst="rect">
              <a:avLst/>
            </a:prstGeom>
          </p:spPr>
        </p:pic>
      </p:grpSp>
      <p:pic>
        <p:nvPicPr>
          <p:cNvPr id="9" name="Gráfico 30">
            <a:extLst>
              <a:ext uri="{FF2B5EF4-FFF2-40B4-BE49-F238E27FC236}">
                <a16:creationId xmlns:a16="http://schemas.microsoft.com/office/drawing/2014/main" id="{4C0D6238-287B-D5DD-519E-2AED289E597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rcRect l="35829"/>
          <a:stretch>
            <a:fillRect/>
          </a:stretch>
        </p:blipFill>
        <p:spPr>
          <a:xfrm>
            <a:off x="0" y="3363838"/>
            <a:ext cx="1097121" cy="1579287"/>
          </a:xfrm>
          <a:prstGeom prst="rect">
            <a:avLst/>
          </a:prstGeom>
        </p:spPr>
      </p:pic>
      <p:pic>
        <p:nvPicPr>
          <p:cNvPr id="8" name="Gráfico 20">
            <a:extLst>
              <a:ext uri="{FF2B5EF4-FFF2-40B4-BE49-F238E27FC236}">
                <a16:creationId xmlns:a16="http://schemas.microsoft.com/office/drawing/2014/main" id="{D5968A8B-20D3-F5BA-23A4-28D370304807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96DAC541-7B7A-43D3-8B79-37D633B846F1}">
                <asvg:svgBlip xmlns:asvg="http://schemas.microsoft.com/office/drawing/2016/SVG/main" r:embed="rId10"/>
              </a:ext>
            </a:extLst>
          </a:blip>
          <a:srcRect t="50000" r="42701"/>
          <a:stretch>
            <a:fillRect/>
          </a:stretch>
        </p:blipFill>
        <p:spPr>
          <a:xfrm>
            <a:off x="7596336" y="0"/>
            <a:ext cx="1547664" cy="1350522"/>
          </a:xfrm>
          <a:prstGeom prst="rect">
            <a:avLst/>
          </a:prstGeom>
        </p:spPr>
      </p:pic>
      <p:sp>
        <p:nvSpPr>
          <p:cNvPr id="19" name="CaixaDeTexto 18"/>
          <p:cNvSpPr txBox="1"/>
          <p:nvPr/>
        </p:nvSpPr>
        <p:spPr>
          <a:xfrm>
            <a:off x="1043608" y="1235245"/>
            <a:ext cx="9144000" cy="7663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5550"/>
              </a:lnSpc>
            </a:pPr>
            <a:r>
              <a:rPr lang="pt-BR" sz="4000" b="1" noProof="0" dirty="0">
                <a:solidFill>
                  <a:schemeClr val="bg1"/>
                </a:solidFill>
                <a:ea typeface="Inconsolata Bold" pitchFamily="34" charset="-122"/>
                <a:cs typeface="Inconsolata Bold" pitchFamily="34" charset="-120"/>
              </a:rPr>
              <a:t>Habilitação para Comércio Exterior</a:t>
            </a:r>
            <a:endParaRPr lang="pt-BR" sz="4000" noProof="0" dirty="0">
              <a:solidFill>
                <a:schemeClr val="bg1"/>
              </a:solidFill>
            </a:endParaRPr>
          </a:p>
        </p:txBody>
      </p:sp>
      <p:sp>
        <p:nvSpPr>
          <p:cNvPr id="4" name="CaixaDeTexto 3">
            <a:extLst>
              <a:ext uri="{FF2B5EF4-FFF2-40B4-BE49-F238E27FC236}">
                <a16:creationId xmlns:a16="http://schemas.microsoft.com/office/drawing/2014/main" id="{E16F655A-39B2-2851-A5D0-F6B93EA8DD7F}"/>
              </a:ext>
            </a:extLst>
          </p:cNvPr>
          <p:cNvSpPr txBox="1"/>
          <p:nvPr/>
        </p:nvSpPr>
        <p:spPr>
          <a:xfrm>
            <a:off x="1043608" y="2190764"/>
            <a:ext cx="7272808" cy="11624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l">
              <a:lnSpc>
                <a:spcPts val="2850"/>
              </a:lnSpc>
              <a:buNone/>
            </a:pPr>
            <a:r>
              <a:rPr lang="pt-BR" sz="1400" noProof="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Também conhecida como "Habilitação Radar" ou "Habilitação Siscomex", permite que empresas e pessoas físicas atuem como declarantes de mercadorias no comércio exterior brasileiro.</a:t>
            </a:r>
          </a:p>
          <a:p>
            <a:pPr>
              <a:lnSpc>
                <a:spcPts val="2850"/>
              </a:lnSpc>
            </a:pPr>
            <a:r>
              <a:rPr lang="pt-BR" sz="1400" b="1" noProof="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RADAR</a:t>
            </a:r>
            <a:r>
              <a:rPr lang="pt-BR" sz="1400" noProof="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- Radar é o Registro e Rastreamento da Atuação dos Intervenientes Aduaneiros.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0E9D0D8-2A6E-AB5D-2E93-2FABD1123F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5C626948-3F82-68F8-2D49-C8724EF0C90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4EB8C2B1-3442-6B49-2F3F-9D4AD013124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50046FA2-B39E-90AD-B4E2-BDFF31A956A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04043AE4-459E-4F9E-EED4-7E96970F7ABE}"/>
              </a:ext>
            </a:extLst>
          </p:cNvPr>
          <p:cNvSpPr txBox="1"/>
          <p:nvPr/>
        </p:nvSpPr>
        <p:spPr>
          <a:xfrm>
            <a:off x="319080" y="432937"/>
            <a:ext cx="4572000" cy="69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550"/>
              </a:lnSpc>
            </a:pPr>
            <a:r>
              <a:rPr lang="pt-BR" sz="2000" b="1" u="sng" noProof="0" dirty="0">
                <a:ea typeface="Inconsolata Bold" pitchFamily="34" charset="-122"/>
              </a:rPr>
              <a:t>Prazo de Validade da Habilitação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35D403B-C75B-0279-47D0-0B081633BD66}"/>
              </a:ext>
            </a:extLst>
          </p:cNvPr>
          <p:cNvSpPr txBox="1"/>
          <p:nvPr/>
        </p:nvSpPr>
        <p:spPr>
          <a:xfrm>
            <a:off x="287524" y="1112609"/>
            <a:ext cx="7704856" cy="21852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habilitação do declarante de mercadorias para atuarem no comércio exterior possui validade de </a:t>
            </a:r>
            <a:r>
              <a:rPr lang="pt-BR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12 (doze) meses. 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 prazo é renovado a cada operação de comércio exterior realizada no sistema, ou seja, a cada registro de uma 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Declaração de Importação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, 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DUIMP 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ou 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DU-E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 declarante será automaticamente desabilitado caso não opere nos sistemas de comércio exterior no período de doze meses contado a partir da data de habilitação. </a:t>
            </a:r>
          </a:p>
        </p:txBody>
      </p:sp>
    </p:spTree>
    <p:extLst>
      <p:ext uri="{BB962C8B-B14F-4D97-AF65-F5344CB8AC3E}">
        <p14:creationId xmlns:p14="http://schemas.microsoft.com/office/powerpoint/2010/main" val="32908644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136BC59-C6AC-C474-DEFF-98D8E1EE08A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5717C5CB-7A17-3A05-00E6-CDFDE2935A3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97F0E68C-4D2F-C774-F758-51C9F65DA7E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1104D14-DFCA-4332-5373-E05FA85334DA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3B0B810B-C171-019A-FFA9-FF448C7F8DF3}"/>
              </a:ext>
            </a:extLst>
          </p:cNvPr>
          <p:cNvSpPr txBox="1"/>
          <p:nvPr/>
        </p:nvSpPr>
        <p:spPr>
          <a:xfrm>
            <a:off x="500234" y="59151"/>
            <a:ext cx="6664053" cy="69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550"/>
              </a:lnSpc>
            </a:pPr>
            <a:r>
              <a:rPr lang="pt-BR" sz="2000" b="1" u="sng" noProof="0" dirty="0">
                <a:ea typeface="Inconsolata Bold" pitchFamily="34" charset="-122"/>
              </a:rPr>
              <a:t>Papel do Contador no Processo de Habilitação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2E7BDCF1-B257-E750-3831-8D3CBA7EBE1D}"/>
              </a:ext>
            </a:extLst>
          </p:cNvPr>
          <p:cNvSpPr txBox="1"/>
          <p:nvPr/>
        </p:nvSpPr>
        <p:spPr>
          <a:xfrm>
            <a:off x="530652" y="931909"/>
            <a:ext cx="6840760" cy="411503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Preparação Inicial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Confirmar a necessidade de habilitação (importação, exportação ou ambas).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Definir o tipo de habilitação: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400" b="1" dirty="0"/>
              <a:t>Documentação Societária e Fiscal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b="1" dirty="0"/>
              <a:t>CNPJ</a:t>
            </a:r>
            <a:r>
              <a:rPr lang="pt-BR" sz="1400" dirty="0"/>
              <a:t> atualizado e ativo.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b="1" dirty="0"/>
              <a:t>Contrato social/estatuto consolidado</a:t>
            </a:r>
            <a:r>
              <a:rPr lang="pt-BR" sz="1400" dirty="0"/>
              <a:t> e registrado.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b="1" dirty="0"/>
              <a:t>Procuração eletrônica</a:t>
            </a:r>
            <a:r>
              <a:rPr lang="pt-BR" sz="1400" dirty="0"/>
              <a:t> (</a:t>
            </a:r>
            <a:r>
              <a:rPr lang="pt-BR" sz="1400" dirty="0" err="1"/>
              <a:t>e-CAC</a:t>
            </a:r>
            <a:r>
              <a:rPr lang="pt-BR" sz="1400" dirty="0"/>
              <a:t> e Receita Federal, quando necessário).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/>
              <a:t>Certificado digital </a:t>
            </a:r>
            <a:r>
              <a:rPr lang="pt-BR" sz="1400" b="1" dirty="0"/>
              <a:t>e-CNPJ</a:t>
            </a:r>
            <a:r>
              <a:rPr lang="pt-BR" sz="1400" dirty="0"/>
              <a:t> válido.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Adesão ao 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Domicílio Tributário Eletrônico </a:t>
            </a:r>
            <a:r>
              <a:rPr lang="pt-BR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(DTE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)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1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400" b="1" dirty="0"/>
              <a:t>Documentação Contábil e Financeira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b="1" dirty="0"/>
              <a:t>Balanço Patrimonial</a:t>
            </a:r>
            <a:r>
              <a:rPr lang="pt-BR" sz="1400" dirty="0"/>
              <a:t> atualizado (último exercício ou balanço de abertura).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b="1" dirty="0"/>
              <a:t>DRE (Demonstração do Resultado do Exercício)</a:t>
            </a:r>
            <a:r>
              <a:rPr lang="pt-BR" sz="1400" dirty="0"/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/>
              <a:t>Balancetes Analíticos.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/>
              <a:t>Comprovação de </a:t>
            </a:r>
            <a:r>
              <a:rPr lang="pt-BR" sz="1400" b="1" dirty="0"/>
              <a:t>capital social integralizado</a:t>
            </a:r>
            <a:r>
              <a:rPr lang="pt-BR" sz="1400" dirty="0"/>
              <a:t>.</a:t>
            </a:r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90677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D1DF6D-AD20-E45F-C5C4-A907710D7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4CE79452-1BFE-BD77-FEDE-B476065A41B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04E2A9CD-1C0C-504E-0A3C-CA98C877DC9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15553039-A501-5569-A0AD-C475A8879EF4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4C790F2B-C130-E7B5-0676-CD86026A2240}"/>
              </a:ext>
            </a:extLst>
          </p:cNvPr>
          <p:cNvSpPr txBox="1"/>
          <p:nvPr/>
        </p:nvSpPr>
        <p:spPr>
          <a:xfrm>
            <a:off x="456938" y="7074"/>
            <a:ext cx="7470575" cy="69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550"/>
              </a:lnSpc>
            </a:pPr>
            <a:r>
              <a:rPr lang="pt-BR" sz="2000" b="1" u="sng" noProof="0" dirty="0">
                <a:ea typeface="Inconsolata Bold" pitchFamily="34" charset="-122"/>
              </a:rPr>
              <a:t>Papel do Contador no Processo de Habilitação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BA30E50-3B7C-950A-DDB4-F6C0B9D03853}"/>
              </a:ext>
            </a:extLst>
          </p:cNvPr>
          <p:cNvSpPr txBox="1"/>
          <p:nvPr/>
        </p:nvSpPr>
        <p:spPr>
          <a:xfrm>
            <a:off x="179512" y="817132"/>
            <a:ext cx="7470576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Protocolo da Habilitação (PUCOMEX / Siscomex)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Preencher corretamente o requerimento eletrônico de habilitação.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Anexar documentos digitalizados exigidos pela Receita Federal.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Revisar todas as informações (para evitar exigências).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Protocolar pedido com assinatura digital (e-CNPJ).</a:t>
            </a:r>
          </a:p>
          <a:p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Acompanhamento da Análise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Monitorar o processo no </a:t>
            </a:r>
            <a:r>
              <a:rPr lang="pt-BR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e-CAC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Atender exigências ou intimações rapidamente (se houver).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Reenviar documentos corrigidos quando necessário.</a:t>
            </a:r>
            <a:b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</a:br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Pós-Habilitação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Confirmar deferimento e guardar o comprovante de habilitação.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Orientar sobre os limites operacionais conforme modalidade.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Monitorar regularmente a situação fiscal da empresa.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Manter escrituração contábil e fiscal em dia (para futuras fiscalizações).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Apoiar em controles internos específicos para comércio exterior.</a:t>
            </a:r>
          </a:p>
        </p:txBody>
      </p:sp>
    </p:spTree>
    <p:extLst>
      <p:ext uri="{BB962C8B-B14F-4D97-AF65-F5344CB8AC3E}">
        <p14:creationId xmlns:p14="http://schemas.microsoft.com/office/powerpoint/2010/main" val="257343817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601488-60D4-FD8A-EFAA-C644E6C9793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BA05D4FF-5A51-E96D-CF23-E72DEF42161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A8C4AA9-D5D2-731C-6DB5-9F823D73789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BC222961-DF73-B760-5D67-98EF80A252F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2" name="CaixaDeTexto 1">
            <a:extLst>
              <a:ext uri="{FF2B5EF4-FFF2-40B4-BE49-F238E27FC236}">
                <a16:creationId xmlns:a16="http://schemas.microsoft.com/office/drawing/2014/main" id="{9BDADDC2-3CBB-EE6D-8186-62B8D8CD0798}"/>
              </a:ext>
            </a:extLst>
          </p:cNvPr>
          <p:cNvSpPr txBox="1"/>
          <p:nvPr/>
        </p:nvSpPr>
        <p:spPr>
          <a:xfrm>
            <a:off x="1052736" y="1507358"/>
            <a:ext cx="6687616" cy="17598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ts val="5550"/>
              </a:lnSpc>
            </a:pPr>
            <a:r>
              <a:rPr lang="en-US" sz="2400" b="1" u="sng" dirty="0">
                <a:ea typeface="Inconsolata Bold" pitchFamily="34" charset="-122"/>
              </a:rPr>
              <a:t>OBRIGADO!</a:t>
            </a:r>
          </a:p>
          <a:p>
            <a:pPr algn="ctr">
              <a:lnSpc>
                <a:spcPts val="2500"/>
              </a:lnSpc>
            </a:pPr>
            <a:r>
              <a:rPr lang="en-US" sz="1600" b="1" u="sng" dirty="0">
                <a:ea typeface="Inconsolata Bold" pitchFamily="34" charset="-122"/>
                <a:hlinkClick r:id="rId7"/>
              </a:rPr>
              <a:t>narceliobarbosa@abzpe.com</a:t>
            </a:r>
            <a:endParaRPr lang="en-US" sz="1600" b="1" u="sng" dirty="0">
              <a:ea typeface="Inconsolata Bold" pitchFamily="34" charset="-122"/>
            </a:endParaRPr>
          </a:p>
          <a:p>
            <a:pPr algn="ctr">
              <a:lnSpc>
                <a:spcPts val="2500"/>
              </a:lnSpc>
            </a:pPr>
            <a:r>
              <a:rPr lang="en-US" sz="1600" b="1" u="sng" dirty="0">
                <a:ea typeface="Inconsolata Bold" pitchFamily="34" charset="-122"/>
                <a:hlinkClick r:id="rId8"/>
              </a:rPr>
              <a:t>andreafreitas@abzpe.com</a:t>
            </a:r>
            <a:endParaRPr lang="en-US" sz="1600" b="1" u="sng" dirty="0">
              <a:ea typeface="Inconsolata Bold" pitchFamily="34" charset="-122"/>
            </a:endParaRPr>
          </a:p>
          <a:p>
            <a:pPr algn="ctr">
              <a:lnSpc>
                <a:spcPts val="2500"/>
              </a:lnSpc>
            </a:pPr>
            <a:r>
              <a:rPr lang="en-US" sz="1600" b="1" u="sng" dirty="0">
                <a:ea typeface="Inconsolata Bold" pitchFamily="34" charset="-122"/>
              </a:rPr>
              <a:t>(85) 999930007</a:t>
            </a:r>
          </a:p>
        </p:txBody>
      </p:sp>
      <p:pic>
        <p:nvPicPr>
          <p:cNvPr id="7" name="Imagem 6">
            <a:extLst>
              <a:ext uri="{FF2B5EF4-FFF2-40B4-BE49-F238E27FC236}">
                <a16:creationId xmlns:a16="http://schemas.microsoft.com/office/drawing/2014/main" id="{03021343-5D05-9004-7203-F20A0E98E6C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403648" y="699542"/>
            <a:ext cx="5338733" cy="824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703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6D006F-BB5C-37D6-5431-B00F0901A72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42836F4D-F742-6A4D-0BA4-A5C1A6277FE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1FBF2890-FC58-2F9B-B659-96032B72F8E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8BE5F7F9-A5A7-99BB-E6B0-C6F4B316B61F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BE23AA79-B0B8-7A3B-0441-CCFB2D517D6D}"/>
              </a:ext>
            </a:extLst>
          </p:cNvPr>
          <p:cNvSpPr txBox="1"/>
          <p:nvPr/>
        </p:nvSpPr>
        <p:spPr>
          <a:xfrm>
            <a:off x="611560" y="195486"/>
            <a:ext cx="4572000" cy="69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550"/>
              </a:lnSpc>
            </a:pPr>
            <a:r>
              <a:rPr lang="pt-BR" sz="2000" b="1" u="sng" noProof="0" dirty="0">
                <a:ea typeface="Inconsolata Bold" pitchFamily="34" charset="-122"/>
              </a:rPr>
              <a:t>Quem Pode Atuar como Declarante?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6A221AB7-2006-1A53-D499-29542B90650D}"/>
              </a:ext>
            </a:extLst>
          </p:cNvPr>
          <p:cNvSpPr txBox="1"/>
          <p:nvPr/>
        </p:nvSpPr>
        <p:spPr>
          <a:xfrm>
            <a:off x="503040" y="1347614"/>
            <a:ext cx="8640960" cy="1912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r>
              <a:rPr lang="pt-BR" sz="16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Pessoas Jurídicas:  </a:t>
            </a:r>
            <a:r>
              <a:rPr lang="pt-BR" sz="16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Empresas de direito privado constituídas no Brasil.</a:t>
            </a:r>
          </a:p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endParaRPr lang="pt-BR" sz="1600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r>
              <a:rPr lang="pt-BR" sz="16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Órgãos Públicos: </a:t>
            </a:r>
            <a:r>
              <a:rPr lang="pt-BR" sz="16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Administração pública, missões diplomáticas e representações internacionais.</a:t>
            </a:r>
          </a:p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endParaRPr lang="pt-BR" sz="1600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r>
              <a:rPr lang="pt-BR" sz="16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Pessoas Físicas: </a:t>
            </a:r>
            <a:r>
              <a:rPr lang="pt-BR" sz="16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Operações realizadas em nome próprio.</a:t>
            </a:r>
          </a:p>
        </p:txBody>
      </p:sp>
    </p:spTree>
    <p:extLst>
      <p:ext uri="{BB962C8B-B14F-4D97-AF65-F5344CB8AC3E}">
        <p14:creationId xmlns:p14="http://schemas.microsoft.com/office/powerpoint/2010/main" val="36681843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60D8F003-96E0-9C93-F12B-79DE3F5C88F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588EE649-6DE0-383B-9A10-44F34BF5538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677B124E-B6D3-4340-B803-3321EEFE209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id="{B1A8C728-2C1D-BAC7-C786-1056026273F4}"/>
              </a:ext>
            </a:extLst>
          </p:cNvPr>
          <p:cNvSpPr txBox="1"/>
          <p:nvPr/>
        </p:nvSpPr>
        <p:spPr>
          <a:xfrm>
            <a:off x="539552" y="123478"/>
            <a:ext cx="4572000" cy="69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550"/>
              </a:lnSpc>
            </a:pPr>
            <a:r>
              <a:rPr lang="pt-BR" sz="2000" b="1" u="sng" noProof="0" dirty="0">
                <a:ea typeface="Inconsolata Bold" pitchFamily="34" charset="-122"/>
              </a:rPr>
              <a:t>Quem é Dispensado da Habilitação?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08E9E923-1DAA-AB5E-CDD1-9053DBCE6987}"/>
              </a:ext>
            </a:extLst>
          </p:cNvPr>
          <p:cNvSpPr txBox="1"/>
          <p:nvPr/>
        </p:nvSpPr>
        <p:spPr>
          <a:xfrm>
            <a:off x="514400" y="997982"/>
            <a:ext cx="6750496" cy="34073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r>
              <a:rPr lang="pt-BR" sz="18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Pessoas físicas em operações realizadas em nome próprio.</a:t>
            </a:r>
          </a:p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endParaRPr lang="pt-BR" sz="1800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r>
              <a:rPr lang="pt-BR" sz="18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Órgãos públicos e missões diplomáticas.</a:t>
            </a:r>
          </a:p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endParaRPr lang="pt-BR" sz="1800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r>
              <a:rPr lang="pt-BR" sz="18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Operações via Correios ou transporte expresso.</a:t>
            </a:r>
          </a:p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endParaRPr lang="pt-BR" sz="1800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r>
              <a:rPr lang="pt-BR" sz="18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Declarações simplificadas.</a:t>
            </a:r>
          </a:p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endParaRPr lang="pt-BR" sz="1800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r>
              <a:rPr lang="pt-BR" sz="18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Depositários e agentes marítimos.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0C1D46-653F-19C2-A3A7-C7AA318FC3A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F92985C1-FEAA-AE09-1398-D691DF1C897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4449D164-A462-B984-FCAE-0DD3330B0E9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D375FCB8-66BC-794F-174A-A87D692C0AA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8CDE2A06-216B-FC61-173F-6D285CDF11BC}"/>
              </a:ext>
            </a:extLst>
          </p:cNvPr>
          <p:cNvSpPr txBox="1"/>
          <p:nvPr/>
        </p:nvSpPr>
        <p:spPr>
          <a:xfrm>
            <a:off x="251520" y="195486"/>
            <a:ext cx="4572000" cy="69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550"/>
              </a:lnSpc>
            </a:pPr>
            <a:r>
              <a:rPr lang="pt-BR" sz="2000" b="1" u="sng" noProof="0" dirty="0">
                <a:ea typeface="Inconsolata Bold" pitchFamily="34" charset="-122"/>
              </a:rPr>
              <a:t>Modalidades de Habilitação?</a:t>
            </a:r>
          </a:p>
        </p:txBody>
      </p:sp>
      <p:sp>
        <p:nvSpPr>
          <p:cNvPr id="12" name="CaixaDeTexto 11">
            <a:extLst>
              <a:ext uri="{FF2B5EF4-FFF2-40B4-BE49-F238E27FC236}">
                <a16:creationId xmlns:a16="http://schemas.microsoft.com/office/drawing/2014/main" id="{C543FBAE-1EFC-024B-00EB-CA0240AB7B17}"/>
              </a:ext>
            </a:extLst>
          </p:cNvPr>
          <p:cNvSpPr txBox="1"/>
          <p:nvPr/>
        </p:nvSpPr>
        <p:spPr>
          <a:xfrm>
            <a:off x="251520" y="1176985"/>
            <a:ext cx="8640960" cy="31988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r>
              <a:rPr lang="pt-BR" sz="14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Expressa:</a:t>
            </a:r>
            <a:r>
              <a:rPr lang="pt-BR" sz="14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 Sociedades anônimas de capital aberto, empresas públicas e sociedades de economia mista.</a:t>
            </a:r>
          </a:p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r>
              <a:rPr lang="pt-BR" sz="14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Limitada: </a:t>
            </a:r>
            <a:r>
              <a:rPr lang="pt-BR" sz="14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Capacidade financeira até US$ 150.000 em importações por semestre e será concedida em uma das seguintes </a:t>
            </a:r>
            <a:r>
              <a:rPr lang="pt-BR" sz="1400" noProof="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submodalidades</a:t>
            </a:r>
            <a:r>
              <a:rPr lang="pt-BR" sz="14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</a:t>
            </a:r>
          </a:p>
          <a:p>
            <a:pPr>
              <a:lnSpc>
                <a:spcPts val="2850"/>
              </a:lnSpc>
            </a:pPr>
            <a:endParaRPr lang="pt-BR" sz="1400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Limitada até US$ 50.000,00: </a:t>
            </a:r>
            <a:r>
              <a:rPr lang="pt-BR" sz="14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caso a capacidade financeira estimada do declarante de mercadorias para importação, a cada período de seis meses consecutivos, seja igual ou inferior a tal valor; ou</a:t>
            </a:r>
          </a:p>
          <a:p>
            <a:pPr lvl="1"/>
            <a:endParaRPr lang="pt-BR" sz="1400" noProof="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Limitada até US$ 150.000,00: </a:t>
            </a:r>
            <a:r>
              <a:rPr lang="pt-BR" sz="14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caso a capacidade financeira estimada do declarante de mercadorias para importação, a cada período de seis meses consecutivos, seja superior a US$ 50.000,00 e inferior ou igual a US$ 150.000,00.</a:t>
            </a:r>
          </a:p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r>
              <a:rPr lang="pt-BR" sz="1400" b="1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Ilimitada:</a:t>
            </a:r>
            <a:r>
              <a:rPr lang="pt-BR" sz="14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Capacidade financeira até US$ 150.000 em importações por semestre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510397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BE3D451-923F-CD98-7EC8-0FF77CCEC8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037BDF18-F8FC-CF17-779F-A1F092DF7A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75B4C254-B146-CA56-F59F-6CDE86B375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019F4609-2BD2-098B-958F-4876D1345EAE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86975646-1DA3-8D05-A934-07D85274CB2A}"/>
              </a:ext>
            </a:extLst>
          </p:cNvPr>
          <p:cNvSpPr txBox="1"/>
          <p:nvPr/>
        </p:nvSpPr>
        <p:spPr>
          <a:xfrm>
            <a:off x="467544" y="195486"/>
            <a:ext cx="6408712" cy="69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550"/>
              </a:lnSpc>
            </a:pPr>
            <a:r>
              <a:rPr lang="pt-BR" sz="2000" b="1" u="sng" noProof="0" dirty="0">
                <a:ea typeface="Inconsolata Bold" pitchFamily="34" charset="-122"/>
              </a:rPr>
              <a:t>Operações que não estão Sujeitas aos Limites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E612DE29-B30B-92F8-E49D-888A1764DC0E}"/>
              </a:ext>
            </a:extLst>
          </p:cNvPr>
          <p:cNvSpPr txBox="1"/>
          <p:nvPr/>
        </p:nvSpPr>
        <p:spPr>
          <a:xfrm>
            <a:off x="323528" y="802217"/>
            <a:ext cx="7542584" cy="26520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2850"/>
              </a:lnSpc>
            </a:pPr>
            <a:endParaRPr lang="en-US" sz="2000" b="1" u="sng" dirty="0">
              <a:ea typeface="Inconsolata Bold" pitchFamily="34" charset="-122"/>
            </a:endParaRPr>
          </a:p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r>
              <a:rPr lang="pt-BR" sz="1400" noProof="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Operações que não 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estão sujeitas aos limites de US$ 50.000,00 ou US$ 150.000,00:</a:t>
            </a:r>
          </a:p>
          <a:p>
            <a:pPr lvl="0"/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Exportação;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2000" b="1" u="sng" dirty="0">
              <a:ea typeface="Inconsolata Bold" pitchFamily="34" charset="-122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Internação de mercadorias da Zona Franca de Manaus - ZFM;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Importação por conta e ordem de terceiros, em relação à pessoa jurídica importadora; 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Importação sem cobertura cambial.</a:t>
            </a: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55655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28CC4A-F7E2-6D6D-D2DB-83A1FF9F360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5174C1E2-7100-145B-FE4C-2818F4F53EB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182E8434-4EB9-56C0-5E77-5590B097ECF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D65C079F-FA93-3B89-7356-968A30D4B85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C6C3CAC7-2475-B1EC-5CEC-E8E634655EE5}"/>
              </a:ext>
            </a:extLst>
          </p:cNvPr>
          <p:cNvSpPr txBox="1"/>
          <p:nvPr/>
        </p:nvSpPr>
        <p:spPr>
          <a:xfrm>
            <a:off x="325839" y="960277"/>
            <a:ext cx="8492322" cy="33870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algn="just">
              <a:lnSpc>
                <a:spcPts val="2850"/>
              </a:lnSpc>
              <a:buFont typeface="Arial" panose="020B0604020202020204" pitchFamily="34" charset="0"/>
              <a:buChar char="•"/>
            </a:pP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Sistema </a:t>
            </a:r>
            <a:r>
              <a:rPr lang="en-US" sz="1200" b="1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Habilita</a:t>
            </a:r>
            <a:r>
              <a:rPr lang="en-US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en-US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pt-B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Primeiramente, a habilitação deverá ser solicitada pelo requerente, via Certificado Digital, por meio do sistema Habilita, disponível no Portal Único de Comércio Exterior (</a:t>
            </a:r>
            <a:r>
              <a:rPr lang="pt-BR" sz="12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Pucomex</a:t>
            </a:r>
            <a:r>
              <a:rPr lang="pt-B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) na internet. Após a entrada no sistema Habilita e o preenchimento de informações básicas a fim de requerer a habilitação podem ocorrer duas situações:</a:t>
            </a:r>
          </a:p>
          <a:p>
            <a:pPr marL="342900" indent="-342900" algn="just">
              <a:lnSpc>
                <a:spcPts val="2850"/>
              </a:lnSpc>
              <a:buFont typeface="Arial" panose="020B0604020202020204" pitchFamily="34" charset="0"/>
              <a:buChar char="•"/>
            </a:pPr>
            <a:r>
              <a:rPr lang="pt-B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 Sistema Habilita poderá definir, de forma automática e com base na estimativa da capacidade financeira apurada, a modalidade de habilitação e, se for o caso, o limite de operação do declarante de mercadorias; ou</a:t>
            </a:r>
          </a:p>
          <a:p>
            <a:pPr marL="342900" indent="-342900" algn="just">
              <a:lnSpc>
                <a:spcPts val="2850"/>
              </a:lnSpc>
              <a:buFont typeface="Arial" panose="020B0604020202020204" pitchFamily="34" charset="0"/>
              <a:buChar char="•"/>
            </a:pPr>
            <a:r>
              <a:rPr lang="pt-B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 requerente será informado que a habilitação não foi concedida de forma automática e, assim sendo, deve ser objeto de novo requerimento a ser formalizado por meio de </a:t>
            </a:r>
            <a:r>
              <a:rPr lang="pt-BR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Dossiê Digital de Atendimento (DDA)</a:t>
            </a:r>
            <a:r>
              <a:rPr lang="pt-BR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 </a:t>
            </a:r>
            <a:r>
              <a:rPr lang="pt-B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Nesse caso, o DDA deve ser instruído com as informações e os documentos listados no sistema Habilita, bem como ser dirigido à unidade da RFB de jurisdição de fiscalização aduaneira do domicílio fiscal do declarante de mercadorias.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05675967-AD56-B769-850F-F61539822FD4}"/>
              </a:ext>
            </a:extLst>
          </p:cNvPr>
          <p:cNvSpPr txBox="1"/>
          <p:nvPr/>
        </p:nvSpPr>
        <p:spPr>
          <a:xfrm>
            <a:off x="395536" y="76989"/>
            <a:ext cx="4572000" cy="69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550"/>
              </a:lnSpc>
            </a:pPr>
            <a:r>
              <a:rPr lang="pt-BR" sz="2000" b="1" u="sng" noProof="0" dirty="0">
                <a:ea typeface="Inconsolata Bold" pitchFamily="34" charset="-122"/>
              </a:rPr>
              <a:t>Como Solicitar Habilitação</a:t>
            </a:r>
          </a:p>
        </p:txBody>
      </p:sp>
    </p:spTree>
    <p:extLst>
      <p:ext uri="{BB962C8B-B14F-4D97-AF65-F5344CB8AC3E}">
        <p14:creationId xmlns:p14="http://schemas.microsoft.com/office/powerpoint/2010/main" val="33387823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9995B5A-4726-861C-30B1-6007B79919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EE595613-C9D6-DB35-8CFC-4FD4F200515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4B585637-F48A-9954-E29A-B56FFC17376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92A2C7AC-5006-26A1-83A9-4CD063259DA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D8E83ED0-5439-567B-043D-FE5E1D78E073}"/>
              </a:ext>
            </a:extLst>
          </p:cNvPr>
          <p:cNvSpPr txBox="1"/>
          <p:nvPr/>
        </p:nvSpPr>
        <p:spPr>
          <a:xfrm>
            <a:off x="395536" y="106058"/>
            <a:ext cx="4572000" cy="69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550"/>
              </a:lnSpc>
            </a:pPr>
            <a:r>
              <a:rPr lang="pt-BR" sz="2000" b="1" u="sng" noProof="0" dirty="0">
                <a:ea typeface="Inconsolata Bold" pitchFamily="34" charset="-122"/>
              </a:rPr>
              <a:t>Requisitos para Habilitação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13A5F572-2954-B959-5247-6A4E6FCF91AD}"/>
              </a:ext>
            </a:extLst>
          </p:cNvPr>
          <p:cNvSpPr txBox="1"/>
          <p:nvPr/>
        </p:nvSpPr>
        <p:spPr>
          <a:xfrm>
            <a:off x="179512" y="922844"/>
            <a:ext cx="7542584" cy="319427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Requisitos de Admissibilidade</a:t>
            </a:r>
          </a:p>
          <a:p>
            <a:endParaRPr lang="pt-BR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Adesão ao 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Domicílio Tributário Eletrônico (DTE)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;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Enquadramento da inscrição no CNPJ em situação cadastral "ativa"; 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Enquadramento da inscrição no Cadastro de Pessoas Físicas (CPF) de todas as pessoas físicas integrantes do QSA em situação cadastral "regular" ou "pendente de regularização".</a:t>
            </a:r>
          </a:p>
          <a:p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pt-BR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Requisitos Específicos</a:t>
            </a:r>
          </a:p>
          <a:p>
            <a:endParaRPr lang="pt-BR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Capacidade operacional necessária à realização de seu objeto; e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Capacidade econômica e financeira para atuar no comércio exterior.</a:t>
            </a:r>
          </a:p>
          <a:p>
            <a:pPr marL="342900" indent="-342900" algn="just">
              <a:lnSpc>
                <a:spcPts val="2850"/>
              </a:lnSpc>
              <a:buFont typeface="Arial" panose="020B0604020202020204" pitchFamily="34" charset="0"/>
              <a:buChar char="•"/>
            </a:pPr>
            <a:endParaRPr lang="en-US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lnSpc>
                <a:spcPts val="2850"/>
              </a:lnSpc>
              <a:buFont typeface="Arial" panose="020B0604020202020204" pitchFamily="34" charset="0"/>
              <a:buChar char="•"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2988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DA4066-7878-1A3E-8264-45BC0E88E0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C4B25350-3CEC-8F22-26F7-E0A59849F19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B6576179-5C74-E618-3E38-583997602DA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C91A4D2F-751F-702E-C439-11162BD1149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C8325EBF-4BDF-FC14-6B26-92227FCEA6DF}"/>
              </a:ext>
            </a:extLst>
          </p:cNvPr>
          <p:cNvSpPr txBox="1"/>
          <p:nvPr/>
        </p:nvSpPr>
        <p:spPr>
          <a:xfrm>
            <a:off x="251520" y="0"/>
            <a:ext cx="5688632" cy="69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550"/>
              </a:lnSpc>
            </a:pPr>
            <a:r>
              <a:rPr lang="pt-BR" sz="2000" b="1" u="sng" noProof="0" dirty="0">
                <a:ea typeface="Inconsolata Bold" pitchFamily="34" charset="-122"/>
              </a:rPr>
              <a:t>Como Alterar a Modalidade da Habilitação?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3D5E4D8A-8D32-04E3-1981-801622CF8016}"/>
              </a:ext>
            </a:extLst>
          </p:cNvPr>
          <p:cNvSpPr txBox="1"/>
          <p:nvPr/>
        </p:nvSpPr>
        <p:spPr>
          <a:xfrm>
            <a:off x="179512" y="829037"/>
            <a:ext cx="7542584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14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 declarante poderá solicitar alteração da sua modalidade de habilitação quando: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endParaRPr lang="pt-BR" sz="1400" b="1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Demonstrar capacidade financeira compatível com a modalidade pretendida;</a:t>
            </a:r>
          </a:p>
          <a:p>
            <a:pPr lvl="1" algn="just"/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Nesse caso, deve requerer a revisão de estimativa da capacidade financeira por meio de novo requerimento a ser formalizado via Dossiê Digital de Atendimento (DDA) no Portal </a:t>
            </a:r>
            <a:r>
              <a:rPr lang="pt-BR" sz="1400" dirty="0" err="1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e-cac</a:t>
            </a: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da Receita Federal que deverá ser instruído com as informações e os documentos listados na Portaria Coana nº 72, de 2020, bem como ser dirigido à unidade da RFB de jurisdição de fiscalização aduaneira do domicílio fiscal do declarante de mercadorias.</a:t>
            </a:r>
          </a:p>
        </p:txBody>
      </p:sp>
    </p:spTree>
    <p:extLst>
      <p:ext uri="{BB962C8B-B14F-4D97-AF65-F5344CB8AC3E}">
        <p14:creationId xmlns:p14="http://schemas.microsoft.com/office/powerpoint/2010/main" val="3830352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F2FA35-1C3D-4683-1E81-D52FE86773C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 descr="Uma imagem contendo Forma&#10;&#10;Descrição gerada automaticamente">
            <a:extLst>
              <a:ext uri="{FF2B5EF4-FFF2-40B4-BE49-F238E27FC236}">
                <a16:creationId xmlns:a16="http://schemas.microsoft.com/office/drawing/2014/main" id="{5260F8E6-7BF8-80F7-18B3-8EAA4EEB45D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l="4497" t="64410" r="823" b="27257"/>
          <a:stretch/>
        </p:blipFill>
        <p:spPr>
          <a:xfrm>
            <a:off x="0" y="4587974"/>
            <a:ext cx="9144000" cy="555526"/>
          </a:xfrm>
          <a:prstGeom prst="rect">
            <a:avLst/>
          </a:prstGeom>
        </p:spPr>
      </p:pic>
      <p:pic>
        <p:nvPicPr>
          <p:cNvPr id="5" name="Gráfico 13">
            <a:extLst>
              <a:ext uri="{FF2B5EF4-FFF2-40B4-BE49-F238E27FC236}">
                <a16:creationId xmlns:a16="http://schemas.microsoft.com/office/drawing/2014/main" id="{C2DECEE4-218D-3D02-7F9E-02AE173D89D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7380312" y="4695484"/>
            <a:ext cx="1224136" cy="324538"/>
          </a:xfrm>
          <a:prstGeom prst="rect">
            <a:avLst/>
          </a:prstGeom>
        </p:spPr>
      </p:pic>
      <p:pic>
        <p:nvPicPr>
          <p:cNvPr id="6" name="Gráfico 21">
            <a:extLst>
              <a:ext uri="{FF2B5EF4-FFF2-40B4-BE49-F238E27FC236}">
                <a16:creationId xmlns:a16="http://schemas.microsoft.com/office/drawing/2014/main" id="{B53B11B5-317C-76A9-B2BE-81842A6E1FB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544" y="4668039"/>
            <a:ext cx="1296144" cy="430098"/>
          </a:xfrm>
          <a:prstGeom prst="rect">
            <a:avLst/>
          </a:prstGeom>
        </p:spPr>
      </p:pic>
      <p:sp>
        <p:nvSpPr>
          <p:cNvPr id="3" name="CaixaDeTexto 2">
            <a:extLst>
              <a:ext uri="{FF2B5EF4-FFF2-40B4-BE49-F238E27FC236}">
                <a16:creationId xmlns:a16="http://schemas.microsoft.com/office/drawing/2014/main" id="{5831DB9D-1FE7-B4E5-D11A-ECE522262C56}"/>
              </a:ext>
            </a:extLst>
          </p:cNvPr>
          <p:cNvSpPr txBox="1"/>
          <p:nvPr/>
        </p:nvSpPr>
        <p:spPr>
          <a:xfrm>
            <a:off x="381717" y="648961"/>
            <a:ext cx="6984776" cy="6986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5550"/>
              </a:lnSpc>
            </a:pPr>
            <a:r>
              <a:rPr lang="pt-BR" sz="2000" b="1" u="sng" noProof="0" dirty="0">
                <a:ea typeface="Inconsolata Bold" pitchFamily="34" charset="-122"/>
              </a:rPr>
              <a:t>A Habilitação é para Empresa Matriz ou por Estabelecimento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D6521041-EF94-D8FA-908B-D988A40281C5}"/>
              </a:ext>
            </a:extLst>
          </p:cNvPr>
          <p:cNvSpPr txBox="1"/>
          <p:nvPr/>
        </p:nvSpPr>
        <p:spPr>
          <a:xfrm>
            <a:off x="323528" y="1532102"/>
            <a:ext cx="7848872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800100" lvl="1" indent="-342900">
              <a:buFont typeface="Arial" panose="020B0604020202020204" pitchFamily="34" charset="0"/>
              <a:buChar char="•"/>
            </a:pPr>
            <a:endParaRPr lang="pt-BR" sz="1400" dirty="0"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pt-BR" sz="14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 habilitação é sempre concedida à empresa matriz, e não a cada estabelecimento (filiais). Isto é, uma vez habilitada, todas as filiais inscritas no mesmo CNPJ base podem operar no comércio exterior, usando o mesmo número de habilitação.</a:t>
            </a:r>
          </a:p>
        </p:txBody>
      </p:sp>
    </p:spTree>
    <p:extLst>
      <p:ext uri="{BB962C8B-B14F-4D97-AF65-F5344CB8AC3E}">
        <p14:creationId xmlns:p14="http://schemas.microsoft.com/office/powerpoint/2010/main" val="316444699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1038</Words>
  <Application>Microsoft Office PowerPoint</Application>
  <PresentationFormat>Apresentação na tela (16:9)</PresentationFormat>
  <Paragraphs>108</Paragraphs>
  <Slides>13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13</vt:i4>
      </vt:variant>
    </vt:vector>
  </HeadingPairs>
  <TitlesOfParts>
    <vt:vector size="17" baseType="lpstr">
      <vt:lpstr>Arial</vt:lpstr>
      <vt:lpstr>Calibri</vt:lpstr>
      <vt:lpstr>Inconsolata Bold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>HP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AssPres</dc:creator>
  <cp:lastModifiedBy>Andréa Freitas e Silva Maia</cp:lastModifiedBy>
  <cp:revision>9</cp:revision>
  <dcterms:created xsi:type="dcterms:W3CDTF">2023-10-24T18:12:16Z</dcterms:created>
  <dcterms:modified xsi:type="dcterms:W3CDTF">2025-09-25T18:15:49Z</dcterms:modified>
</cp:coreProperties>
</file>