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24" r:id="rId4"/>
    <p:sldId id="326" r:id="rId5"/>
    <p:sldId id="327" r:id="rId6"/>
    <p:sldId id="328" r:id="rId7"/>
    <p:sldId id="331" r:id="rId8"/>
    <p:sldId id="329" r:id="rId9"/>
    <p:sldId id="330" r:id="rId10"/>
    <p:sldId id="333" r:id="rId11"/>
    <p:sldId id="332" r:id="rId12"/>
    <p:sldId id="334" r:id="rId13"/>
    <p:sldId id="335" r:id="rId14"/>
    <p:sldId id="336" r:id="rId15"/>
    <p:sldId id="337" r:id="rId16"/>
    <p:sldId id="325" r:id="rId17"/>
    <p:sldId id="338" r:id="rId18"/>
    <p:sldId id="339" r:id="rId19"/>
    <p:sldId id="340" r:id="rId20"/>
    <p:sldId id="319" r:id="rId2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80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22/10/2021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2687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22/10/2021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6052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22/10/2021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2078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22/10/2021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4202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22/10/2021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2356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22/10/2021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920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22/10/2021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0166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22/10/2021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5000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22/10/2021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0626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22/10/2021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3725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C73F8-F840-4DDB-A05E-D4CF30FD056F}" type="datetimeFigureOut">
              <a:rPr lang="pt-BR" smtClean="0"/>
              <a:t>22/10/2021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3072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C73F8-F840-4DDB-A05E-D4CF30FD056F}" type="datetimeFigureOut">
              <a:rPr lang="pt-BR" smtClean="0"/>
              <a:t>22/10/2021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ACBD8-7E2F-4D15-AA56-BD5054C4FD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6472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hyperlink" Target="mailto:contato@eliezerpinheiro.com.br" TargetMode="External"/><Relationship Id="rId7" Type="http://schemas.openxmlformats.org/officeDocument/2006/relationships/image" Target="../media/image12.tif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4" Type="http://schemas.openxmlformats.org/officeDocument/2006/relationships/image" Target="../media/image9.tiff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EEF18E87-CBFF-CD4C-94A6-1E5B8C7BDD02}"/>
              </a:ext>
            </a:extLst>
          </p:cNvPr>
          <p:cNvSpPr txBox="1"/>
          <p:nvPr/>
        </p:nvSpPr>
        <p:spPr>
          <a:xfrm>
            <a:off x="712520" y="3292425"/>
            <a:ext cx="6210794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</a:rPr>
              <a:t>ATUALIDADES SOBRE O ICMS NO CEARÁ 2021/2022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182C0E8-E892-9E4F-A557-0D90A38495EC}"/>
              </a:ext>
            </a:extLst>
          </p:cNvPr>
          <p:cNvSpPr txBox="1"/>
          <p:nvPr/>
        </p:nvSpPr>
        <p:spPr>
          <a:xfrm>
            <a:off x="397824" y="4789186"/>
            <a:ext cx="6840186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/>
              <a:t>NORMAS TRIBUTÁRIAS MAIS RELEVANTES PARA A ECONOMIA DO ESTADO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92FF229-9D88-0847-A3A9-58B4B93C9EAB}"/>
              </a:ext>
            </a:extLst>
          </p:cNvPr>
          <p:cNvSpPr txBox="1"/>
          <p:nvPr/>
        </p:nvSpPr>
        <p:spPr>
          <a:xfrm>
            <a:off x="7531926" y="5281629"/>
            <a:ext cx="436615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sz="3200" b="1" dirty="0"/>
              <a:t>PROF. ELIEZER PINHEIRO</a:t>
            </a:r>
          </a:p>
        </p:txBody>
      </p:sp>
    </p:spTree>
    <p:extLst>
      <p:ext uri="{BB962C8B-B14F-4D97-AF65-F5344CB8AC3E}">
        <p14:creationId xmlns:p14="http://schemas.microsoft.com/office/powerpoint/2010/main" val="34323343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0822378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DECRETO Nº 34.256, DE 21 DE SETEMBRO DE 2021.</a:t>
            </a:r>
            <a:endParaRPr lang="pt-BR" sz="2400" b="1" i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BR" sz="3600" b="1" u="sng" dirty="0">
                <a:solidFill>
                  <a:schemeClr val="accent5">
                    <a:lumMod val="50000"/>
                  </a:schemeClr>
                </a:solidFill>
              </a:rPr>
              <a:t>MARGEM DE VALOR ADICIONADO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79E34A57-6994-6C4F-8FF7-7F14C6CE61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811" y="2521677"/>
            <a:ext cx="10822378" cy="34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320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0822378" cy="500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DECRETO Nº 34.256, DE 21 DE SETEMBRO DE 2021.</a:t>
            </a:r>
            <a:endParaRPr lang="pt-BR" sz="2400" b="1" i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BR" sz="2800" b="1" u="sng" dirty="0">
                <a:solidFill>
                  <a:schemeClr val="accent5">
                    <a:lumMod val="50000"/>
                  </a:schemeClr>
                </a:solidFill>
              </a:rPr>
              <a:t>LEVANTAMENTO DOS ESTOQUES</a:t>
            </a:r>
          </a:p>
          <a:p>
            <a:pPr marL="742950" indent="-742950">
              <a:buFont typeface="+mj-lt"/>
              <a:buAutoNum type="arabicPeriod"/>
            </a:pPr>
            <a:r>
              <a:rPr lang="pt-BR" sz="2800" dirty="0">
                <a:solidFill>
                  <a:schemeClr val="accent5">
                    <a:lumMod val="50000"/>
                  </a:schemeClr>
                </a:solidFill>
              </a:rPr>
              <a:t>Empresas deverão arrolar os estoques das mercadorias sujeitas a essa sistemática, no dia </a:t>
            </a:r>
            <a:r>
              <a:rPr lang="pt-BR" sz="2800" b="1" dirty="0">
                <a:solidFill>
                  <a:schemeClr val="accent5">
                    <a:lumMod val="50000"/>
                  </a:schemeClr>
                </a:solidFill>
                <a:highlight>
                  <a:srgbClr val="FFFF00"/>
                </a:highlight>
              </a:rPr>
              <a:t>30/09/2021</a:t>
            </a:r>
            <a:r>
              <a:rPr lang="pt-BR" sz="2800" dirty="0">
                <a:solidFill>
                  <a:schemeClr val="accent5">
                    <a:lumMod val="50000"/>
                  </a:schemeClr>
                </a:solidFill>
                <a:highlight>
                  <a:srgbClr val="FFFF00"/>
                </a:highlight>
              </a:rPr>
              <a:t> </a:t>
            </a:r>
            <a:r>
              <a:rPr lang="pt-BR" sz="2800" dirty="0">
                <a:solidFill>
                  <a:schemeClr val="accent5">
                    <a:lumMod val="50000"/>
                  </a:schemeClr>
                </a:solidFill>
              </a:rPr>
              <a:t>e informar na EFD do mês de setembro/2021;</a:t>
            </a:r>
          </a:p>
          <a:p>
            <a:pPr marL="742950" indent="-742950">
              <a:buFont typeface="+mj-lt"/>
              <a:buAutoNum type="arabicPeriod"/>
            </a:pPr>
            <a:r>
              <a:rPr lang="pt-BR" sz="2800" dirty="0">
                <a:solidFill>
                  <a:schemeClr val="accent5">
                    <a:lumMod val="50000"/>
                  </a:schemeClr>
                </a:solidFill>
              </a:rPr>
              <a:t>Tomar como base o valor das aquisições mais recentes, agregar a </a:t>
            </a:r>
            <a:r>
              <a:rPr lang="pt-BR" sz="2800" b="1" dirty="0">
                <a:solidFill>
                  <a:schemeClr val="accent5">
                    <a:lumMod val="50000"/>
                  </a:schemeClr>
                </a:solidFill>
              </a:rPr>
              <a:t>MVA de 50% </a:t>
            </a:r>
            <a:r>
              <a:rPr lang="pt-BR" sz="2800" dirty="0">
                <a:solidFill>
                  <a:schemeClr val="accent5">
                    <a:lumMod val="50000"/>
                  </a:schemeClr>
                </a:solidFill>
              </a:rPr>
              <a:t>e aplicar o percentual do Anexo III estabelecido para as operações internas;</a:t>
            </a:r>
          </a:p>
          <a:p>
            <a:pPr marL="742950" indent="-742950">
              <a:buFont typeface="+mj-lt"/>
              <a:buAutoNum type="arabicPeriod"/>
            </a:pPr>
            <a:r>
              <a:rPr lang="pt-BR" sz="2800" dirty="0">
                <a:solidFill>
                  <a:schemeClr val="accent5">
                    <a:lumMod val="50000"/>
                  </a:schemeClr>
                </a:solidFill>
              </a:rPr>
              <a:t>ICMS sobre os Estoques poderá ser parcelado em até 15 (quinze) meses, desde que solicitado até o dia </a:t>
            </a:r>
            <a:r>
              <a:rPr lang="pt-BR" sz="2800" b="1" dirty="0">
                <a:solidFill>
                  <a:schemeClr val="accent5">
                    <a:lumMod val="50000"/>
                  </a:schemeClr>
                </a:solidFill>
                <a:highlight>
                  <a:srgbClr val="FFFF00"/>
                </a:highlight>
              </a:rPr>
              <a:t>30/11/2021</a:t>
            </a:r>
            <a:r>
              <a:rPr lang="pt-BR" sz="2800" dirty="0">
                <a:solidFill>
                  <a:schemeClr val="accent5">
                    <a:lumMod val="50000"/>
                  </a:schemeClr>
                </a:solidFill>
              </a:rPr>
              <a:t>, sendo que a 1ª parcela vence em </a:t>
            </a:r>
            <a:r>
              <a:rPr lang="pt-BR" sz="2800" b="1" dirty="0">
                <a:solidFill>
                  <a:schemeClr val="accent5">
                    <a:lumMod val="50000"/>
                  </a:schemeClr>
                </a:solidFill>
                <a:highlight>
                  <a:srgbClr val="FFFF00"/>
                </a:highlight>
              </a:rPr>
              <a:t>05/01/2022</a:t>
            </a:r>
            <a:r>
              <a:rPr lang="pt-BR" sz="2800" dirty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pt-BR" sz="2800" b="1" u="sng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044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0822378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DECRETO Nº 34.256, DE 21 DE SETEMBRO DE 2021.</a:t>
            </a:r>
            <a:endParaRPr lang="pt-BR" sz="2400" b="1" i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/>
            <a:r>
              <a:rPr lang="pt-BR" sz="2800" b="1" u="sng" dirty="0">
                <a:solidFill>
                  <a:schemeClr val="accent5">
                    <a:lumMod val="50000"/>
                  </a:schemeClr>
                </a:solidFill>
              </a:rPr>
              <a:t>PERCENTUAIS DE CARGA LÍQUIDA EFETIVA</a:t>
            </a:r>
          </a:p>
          <a:p>
            <a:pPr algn="ctr"/>
            <a:r>
              <a:rPr lang="pt-BR" sz="2800" b="1" dirty="0">
                <a:solidFill>
                  <a:schemeClr val="accent5">
                    <a:lumMod val="50000"/>
                  </a:schemeClr>
                </a:solidFill>
              </a:rPr>
              <a:t>ANEXO III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38CE51B-9A91-3243-BC5D-FC0868743C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811" y="2535944"/>
            <a:ext cx="109855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1153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0822378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NOTA EXPLICATIVA Nº 02, DE 17 DE SETEMBRO DE 2021</a:t>
            </a:r>
          </a:p>
          <a:p>
            <a:pPr marL="457200" indent="-457200" fontAlgn="base">
              <a:spcAft>
                <a:spcPts val="1800"/>
              </a:spcAft>
              <a:buFont typeface="+mj-lt"/>
              <a:buAutoNum type="arabicPeriod"/>
            </a:pP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Em ações de </a:t>
            </a:r>
            <a:r>
              <a:rPr lang="pt-BR" sz="2400" b="1" u="sng" dirty="0">
                <a:solidFill>
                  <a:srgbClr val="000000"/>
                </a:solidFill>
                <a:latin typeface="Arial" panose="020B0604020202020204" pitchFamily="34" charset="0"/>
              </a:rPr>
              <a:t>fiscalização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 ou de </a:t>
            </a:r>
            <a:r>
              <a:rPr lang="pt-BR" sz="2400" b="1" u="sng" dirty="0">
                <a:solidFill>
                  <a:srgbClr val="000000"/>
                </a:solidFill>
                <a:latin typeface="Arial" panose="020B0604020202020204" pitchFamily="34" charset="0"/>
              </a:rPr>
              <a:t>monitoramento fiscal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, os contribuintes que possuam Regime Especial de Tributação (RET) vigente à data da operação ou prestação, caso venham a ser notificados ou intimados para pagamento do ICMS devido por substituição tributária nas operações e prestações internas, deverão recolher o ICMS inadimplido de acordo com a carga tributária prevista no RET.</a:t>
            </a:r>
          </a:p>
          <a:p>
            <a:pPr marL="457200" indent="-457200" fontAlgn="base">
              <a:spcAft>
                <a:spcPts val="1800"/>
              </a:spcAft>
              <a:buFont typeface="+mj-lt"/>
              <a:buAutoNum type="arabicPeriod"/>
            </a:pP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A </a:t>
            </a:r>
            <a:r>
              <a:rPr lang="pt-BR" sz="2400" b="1" u="sng" dirty="0">
                <a:solidFill>
                  <a:srgbClr val="000000"/>
                </a:solidFill>
                <a:latin typeface="Arial" panose="020B0604020202020204" pitchFamily="34" charset="0"/>
              </a:rPr>
              <a:t>revogação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 do RET compete 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exclusivamente ao Secretário da Fazenda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, caso se constate o descumprimento das obrigações tributárias, principal e acessórias, impostas ao contribuinte, não cabendo às autoridades fiscais desconsiderar a concessão do RET.</a:t>
            </a:r>
          </a:p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Obs.: PEDIDO DO CRC EM 15/09/2021</a:t>
            </a:r>
          </a:p>
        </p:txBody>
      </p:sp>
    </p:spTree>
    <p:extLst>
      <p:ext uri="{BB962C8B-B14F-4D97-AF65-F5344CB8AC3E}">
        <p14:creationId xmlns:p14="http://schemas.microsoft.com/office/powerpoint/2010/main" val="12565509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082237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CONVÊNIO ICMS Nº 161, DE 1º DE OUTUBRO DE 2021</a:t>
            </a:r>
          </a:p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“Concede isenção do ICMS nas saídas de veículos destinados a pessoas com deficiência física, visual, mental severa ou profunda, síndrome de Down ou autistas.”</a:t>
            </a:r>
          </a:p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NOVIDADE</a:t>
            </a:r>
          </a:p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Inclusão de Pessoas com Síndrome de Down </a:t>
            </a:r>
          </a:p>
          <a:p>
            <a:pPr fontAlgn="base">
              <a:spcAft>
                <a:spcPts val="1800"/>
              </a:spcAft>
            </a:pPr>
            <a:endParaRPr lang="pt-BR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EXPECTATIVA NÃO ATENDIDA PELO CONFAZ</a:t>
            </a:r>
          </a:p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Aumento do Limite de </a:t>
            </a:r>
            <a:r>
              <a:rPr lang="pt-BR" sz="2400" b="1" dirty="0" err="1">
                <a:solidFill>
                  <a:srgbClr val="000000"/>
                </a:solidFill>
                <a:latin typeface="Arial" panose="020B0604020202020204" pitchFamily="34" charset="0"/>
              </a:rPr>
              <a:t>R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$ 70 mil, vigente desde 28/07/2009.</a:t>
            </a:r>
          </a:p>
        </p:txBody>
      </p:sp>
    </p:spTree>
    <p:extLst>
      <p:ext uri="{BB962C8B-B14F-4D97-AF65-F5344CB8AC3E}">
        <p14:creationId xmlns:p14="http://schemas.microsoft.com/office/powerpoint/2010/main" val="3763478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1178638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DECRETO N.º 34.203, DE 25 DE AGOSTO DE 2021</a:t>
            </a:r>
          </a:p>
          <a:p>
            <a:pPr fontAlgn="base">
              <a:spcAft>
                <a:spcPts val="1800"/>
              </a:spcAft>
            </a:pP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“Institui o 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Selo Fiscal Eletrônico (</a:t>
            </a:r>
            <a:r>
              <a:rPr lang="pt-BR" sz="2400" b="1" dirty="0" err="1">
                <a:solidFill>
                  <a:srgbClr val="000000"/>
                </a:solidFill>
                <a:latin typeface="Arial" panose="020B0604020202020204" pitchFamily="34" charset="0"/>
              </a:rPr>
              <a:t>SF-e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, a ser afixado pelos contribuintes do ICMS nos 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vasilhames descartáveis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 acondicionadores de 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água mineral, natural, artificial ou adicionada de sais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 com capacidade igual ou inferior a 4 (quatro) litros.”</a:t>
            </a:r>
          </a:p>
          <a:p>
            <a:pPr marL="342900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Os contribuintes do ICMS envasadores de água mineral, natural, artificial ou adicionada de sais ficam 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obrigados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 a afixar o </a:t>
            </a:r>
            <a:r>
              <a:rPr lang="pt-BR" sz="2400" dirty="0" err="1">
                <a:solidFill>
                  <a:srgbClr val="000000"/>
                </a:solidFill>
                <a:latin typeface="Arial" panose="020B0604020202020204" pitchFamily="34" charset="0"/>
              </a:rPr>
              <a:t>SF-e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 nos vasilhames descartáveis acondicionadores do produto.</a:t>
            </a:r>
          </a:p>
          <a:p>
            <a:pPr marL="342900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O </a:t>
            </a:r>
            <a:r>
              <a:rPr lang="pt-BR" sz="2400" dirty="0" err="1">
                <a:solidFill>
                  <a:srgbClr val="000000"/>
                </a:solidFill>
                <a:latin typeface="Arial" panose="020B0604020202020204" pitchFamily="34" charset="0"/>
              </a:rPr>
              <a:t>SF-e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 será impresso em formato bidirecional (datamatrix), com tinta de segurança, diretamente nos vasilhames descartáveis, na linha de produção do fabricante da água, em ato contínuo ao envase.</a:t>
            </a:r>
          </a:p>
        </p:txBody>
      </p:sp>
    </p:spTree>
    <p:extLst>
      <p:ext uri="{BB962C8B-B14F-4D97-AF65-F5344CB8AC3E}">
        <p14:creationId xmlns:p14="http://schemas.microsoft.com/office/powerpoint/2010/main" val="3283674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0822378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AJUSTE SINIEF Nº 25, DE 1º DE OUTUBRO DE 2021</a:t>
            </a:r>
          </a:p>
          <a:p>
            <a:pPr fontAlgn="base">
              <a:spcAft>
                <a:spcPts val="1800"/>
              </a:spcAft>
            </a:pPr>
            <a:r>
              <a:rPr lang="pt-BR" sz="2400" b="1" i="1" dirty="0">
                <a:solidFill>
                  <a:srgbClr val="000000"/>
                </a:solidFill>
                <a:latin typeface="Arial" panose="020B0604020202020204" pitchFamily="34" charset="0"/>
              </a:rPr>
              <a:t>“Altera o Ajuste SINIEF nº 02/09, que dispõe sobre a Escrituração Fiscal Digital – EFD”</a:t>
            </a:r>
          </a:p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OBRIGADOS AO BLOCO </a:t>
            </a:r>
            <a:r>
              <a:rPr lang="pt-BR" sz="2400" b="1" dirty="0" err="1">
                <a:solidFill>
                  <a:srgbClr val="000000"/>
                </a:solidFill>
                <a:latin typeface="Arial" panose="020B0604020202020204" pitchFamily="34" charset="0"/>
              </a:rPr>
              <a:t>K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COMPLETO</a:t>
            </a:r>
          </a:p>
          <a:p>
            <a:pPr fontAlgn="base">
              <a:spcAft>
                <a:spcPts val="1800"/>
              </a:spcAft>
            </a:pP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Exceto as empresas que já estavam obrigadas desde 2017 (indústrias com receita acima de R$78 milhões/ano), as demais 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indústria e atacadistas 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que estariam obrigadas a partir de 01/01/2022 foram dispensadas e somente estarão obrigadas, quando da implementação de um </a:t>
            </a:r>
            <a:r>
              <a:rPr lang="pt-BR" sz="2400" b="1" u="sng" dirty="0">
                <a:solidFill>
                  <a:srgbClr val="FF0000"/>
                </a:solidFill>
                <a:latin typeface="Arial" panose="020B0604020202020204" pitchFamily="34" charset="0"/>
              </a:rPr>
              <a:t>sistema simplificado 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para a escrituração do Bloco </a:t>
            </a:r>
            <a:r>
              <a:rPr lang="pt-BR" sz="2400" dirty="0" err="1">
                <a:solidFill>
                  <a:srgbClr val="000000"/>
                </a:solidFill>
                <a:latin typeface="Arial" panose="020B0604020202020204" pitchFamily="34" charset="0"/>
              </a:rPr>
              <a:t>K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, de que trata o parágrafo único do artigo 16 da Lei </a:t>
            </a:r>
            <a:r>
              <a:rPr lang="pt-BR" sz="2400" dirty="0" err="1">
                <a:solidFill>
                  <a:srgbClr val="000000"/>
                </a:solidFill>
                <a:latin typeface="Arial" panose="020B0604020202020204" pitchFamily="34" charset="0"/>
              </a:rPr>
              <a:t>n°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 13.874/19 (Lei da Liberdade Econômica).</a:t>
            </a:r>
          </a:p>
          <a:p>
            <a:pPr fontAlgn="base">
              <a:spcAft>
                <a:spcPts val="1800"/>
              </a:spcAft>
            </a:pPr>
            <a:endParaRPr lang="pt-BR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Aft>
                <a:spcPts val="1800"/>
              </a:spcAft>
            </a:pPr>
            <a:endParaRPr lang="pt-BR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0668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0822378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DECRETO Nº 34.296, DE 07 DE OUTUBRO DE 2021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</a:p>
          <a:p>
            <a:pPr fontAlgn="base">
              <a:spcAft>
                <a:spcPts val="1800"/>
              </a:spcAft>
            </a:pP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Alterou o 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art. 438 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do Decreto 24.569/1997, permitindo o ressarcimento do ICMS ST pago com Base de Cálculo 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presumida superior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 à Base de Cálculo real utilizada nas operações de venda a consumidor final.</a:t>
            </a:r>
          </a:p>
          <a:p>
            <a:pPr fontAlgn="base">
              <a:spcAft>
                <a:spcPts val="1800"/>
              </a:spcAft>
            </a:pP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Obedecendo a decisão do STF no Recurso Extraordinário (RE) 593849, em 19/10/2016, que 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determinou o ressarcimento 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do ICMS ST 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recolhido a maior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, a SEFAZ/CE regulamentou a matéria, no entanto definiu que caso o valor da BC presumida para efeito de recolhimento do ICMS ST seja inferior à efetivamente praticada, o Fisco poderá cobrar a diferença.</a:t>
            </a:r>
          </a:p>
        </p:txBody>
      </p:sp>
    </p:spTree>
    <p:extLst>
      <p:ext uri="{BB962C8B-B14F-4D97-AF65-F5344CB8AC3E}">
        <p14:creationId xmlns:p14="http://schemas.microsoft.com/office/powerpoint/2010/main" val="25595673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0822378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DECRETO Nº 34.302, DE 18 DE OUTUBRO DE 2021 </a:t>
            </a:r>
          </a:p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(Altera o Decreto nº 29.964/2009 que trata da isenção do ICMS nas vendas para órgãos públicos do Estado)</a:t>
            </a:r>
          </a:p>
          <a:p>
            <a:pPr fontAlgn="base">
              <a:spcAft>
                <a:spcPts val="1800"/>
              </a:spcAft>
            </a:pP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Este Decreto acrescentou o parágrafo único ao art. 1º do Dec. 29.964/09, com a seguinte redação:</a:t>
            </a:r>
          </a:p>
          <a:p>
            <a:pPr fontAlgn="base">
              <a:spcAft>
                <a:spcPts val="1800"/>
              </a:spcAft>
            </a:pP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Parágrafo único A isenção de que trata o caput deste artigo fica condicionada:</a:t>
            </a:r>
          </a:p>
          <a:p>
            <a:pPr fontAlgn="base">
              <a:spcAft>
                <a:spcPts val="1800"/>
              </a:spcAft>
            </a:pPr>
            <a:r>
              <a:rPr lang="pt-BR" sz="2400" dirty="0" err="1">
                <a:solidFill>
                  <a:srgbClr val="000000"/>
                </a:solidFill>
                <a:latin typeface="Arial" panose="020B0604020202020204" pitchFamily="34" charset="0"/>
              </a:rPr>
              <a:t>I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 -­ ao 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desconto no preço do valor 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equivalente ao imposto dispensado;</a:t>
            </a:r>
          </a:p>
          <a:p>
            <a:pPr fontAlgn="base">
              <a:spcAft>
                <a:spcPts val="1800"/>
              </a:spcAft>
            </a:pP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II -­ à 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indicação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, no respectivo documento fiscal, 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do valor do desconto</a:t>
            </a: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6890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082237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DECRETO Nº 34.303, DE 18 DE OUTUBRO DE 2021 </a:t>
            </a:r>
          </a:p>
          <a:p>
            <a:pPr fontAlgn="base">
              <a:spcAft>
                <a:spcPts val="1800"/>
              </a:spcAft>
            </a:pPr>
            <a:r>
              <a:rPr lang="pt-BR" sz="2400" b="1" i="1" dirty="0">
                <a:solidFill>
                  <a:srgbClr val="000000"/>
                </a:solidFill>
                <a:latin typeface="Arial" panose="020B0604020202020204" pitchFamily="34" charset="0"/>
              </a:rPr>
              <a:t>“Altera o Decreto Nº 33.943/2021, que institui o sistema de Controle da Ação Fiscal Eletrônico (CAF-e).”</a:t>
            </a:r>
          </a:p>
          <a:p>
            <a:pPr fontAlgn="base">
              <a:spcAft>
                <a:spcPts val="1800"/>
              </a:spcAft>
            </a:pPr>
            <a:r>
              <a:rPr lang="pt-BR" sz="2400" dirty="0">
                <a:solidFill>
                  <a:srgbClr val="000000"/>
                </a:solidFill>
                <a:latin typeface="Arial" panose="020B0604020202020204" pitchFamily="34" charset="0"/>
              </a:rPr>
              <a:t>A Sefaz adotou um novo Sistema de Controle e Acompanhamento das Ações Fiscais de modo totalmente eletrônico, onde todos os Termos e Autos de Infração serão encaminhados aos contribuintes através do Domicílio Tributário Eletrônico (DTE). Este sistema seria implementado em definitivo a partir de 01/09/2021. No entanto o Decreto 34.303/2021 alterou essa vigência para 01/01/2022, ficando o período desde sua implementação em teste, de 01/03/2021 a 31/12/2021 como “Projeto Piloto”, no entanto com a validade jurídica de todos os atos praticados no período.</a:t>
            </a:r>
          </a:p>
        </p:txBody>
      </p:sp>
    </p:spTree>
    <p:extLst>
      <p:ext uri="{BB962C8B-B14F-4D97-AF65-F5344CB8AC3E}">
        <p14:creationId xmlns:p14="http://schemas.microsoft.com/office/powerpoint/2010/main" val="2905179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082237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fontAlgn="base">
              <a:spcAft>
                <a:spcPts val="1800"/>
              </a:spcAft>
              <a:buFont typeface="+mj-lt"/>
              <a:buAutoNum type="arabicPeriod"/>
            </a:pP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CONVÊNIO ICMS Nº 145/2021 (REFIS ICMS)</a:t>
            </a:r>
          </a:p>
          <a:p>
            <a:pPr marL="514350" indent="-514350" fontAlgn="base">
              <a:spcAft>
                <a:spcPts val="1800"/>
              </a:spcAft>
              <a:buFont typeface="+mj-lt"/>
              <a:buAutoNum type="arabicPeriod"/>
            </a:pP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DECRETO Nº 34.256/2021 (ICMS ST confecções)</a:t>
            </a:r>
          </a:p>
          <a:p>
            <a:pPr marL="514350" indent="-514350" fontAlgn="base">
              <a:spcAft>
                <a:spcPts val="1800"/>
              </a:spcAft>
              <a:buFont typeface="+mj-lt"/>
              <a:buAutoNum type="arabicPeriod"/>
            </a:pP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NOTA EXPLICATIVA Nº 02/2021 (Define que nas fiscalizações e monitoramento a cobrança do ICMS ST seja de acordo com o RET)</a:t>
            </a:r>
          </a:p>
          <a:p>
            <a:pPr marL="514350" indent="-514350" fontAlgn="base">
              <a:spcAft>
                <a:spcPts val="1800"/>
              </a:spcAft>
              <a:buFont typeface="+mj-lt"/>
              <a:buAutoNum type="arabicPeriod"/>
            </a:pP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CONVÊNIO ICMS Nº 161/2021 (Alterou o Convênio 38/2012 que trata da isenção do ICMS nas vendas de automóveis para PCD)</a:t>
            </a:r>
          </a:p>
          <a:p>
            <a:pPr marL="514350" indent="-514350" fontAlgn="base">
              <a:spcAft>
                <a:spcPts val="1800"/>
              </a:spcAft>
              <a:buFont typeface="+mj-lt"/>
              <a:buAutoNum type="arabicPeriod"/>
            </a:pP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DECRETO Nº 34.203 (Regulamenta o selo fiscal de controle das águas minerais em embalagens descartáveis) </a:t>
            </a:r>
          </a:p>
        </p:txBody>
      </p:sp>
    </p:spTree>
    <p:extLst>
      <p:ext uri="{BB962C8B-B14F-4D97-AF65-F5344CB8AC3E}">
        <p14:creationId xmlns:p14="http://schemas.microsoft.com/office/powerpoint/2010/main" val="2217679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Subtítulo 2">
            <a:extLst>
              <a:ext uri="{FF2B5EF4-FFF2-40B4-BE49-F238E27FC236}">
                <a16:creationId xmlns:a16="http://schemas.microsoft.com/office/drawing/2014/main" id="{DC2B84C3-E98D-8B48-8154-A4CF5D938AA6}"/>
              </a:ext>
            </a:extLst>
          </p:cNvPr>
          <p:cNvSpPr txBox="1">
            <a:spLocks/>
          </p:cNvSpPr>
          <p:nvPr/>
        </p:nvSpPr>
        <p:spPr>
          <a:xfrm>
            <a:off x="1500636" y="1320279"/>
            <a:ext cx="954341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pt-BR" sz="3200" b="1" dirty="0"/>
              <a:t>ANTONIO ELIEZER PINHEIRO</a:t>
            </a:r>
            <a:endParaRPr lang="pt-BR" sz="2400" b="1" dirty="0"/>
          </a:p>
          <a:p>
            <a:pPr marL="0" indent="0" algn="r">
              <a:buNone/>
            </a:pPr>
            <a:r>
              <a:rPr lang="pt-BR" b="1" dirty="0"/>
              <a:t>CONSULTOR TRIBUTÁRIO</a:t>
            </a:r>
          </a:p>
          <a:p>
            <a:pPr algn="r"/>
            <a:r>
              <a:rPr lang="pt-BR" b="1" dirty="0">
                <a:hlinkClick r:id="rId3"/>
              </a:rPr>
              <a:t>contato@eliezerpinheiro.com.br</a:t>
            </a:r>
            <a:endParaRPr lang="pt-BR" b="1" dirty="0"/>
          </a:p>
          <a:p>
            <a:pPr algn="r"/>
            <a:r>
              <a:rPr lang="pt-BR" b="1" dirty="0"/>
              <a:t>(85) 99951-8995</a:t>
            </a:r>
          </a:p>
          <a:p>
            <a:pPr algn="r"/>
            <a:r>
              <a:rPr lang="pt-BR" b="1" dirty="0"/>
              <a:t>Eliezer Pinheiro</a:t>
            </a:r>
          </a:p>
          <a:p>
            <a:pPr algn="r"/>
            <a:r>
              <a:rPr lang="pt-BR" b="1" dirty="0" err="1"/>
              <a:t>eliezerpinheiro.com.br</a:t>
            </a:r>
            <a:endParaRPr lang="pt-BR" b="1" dirty="0"/>
          </a:p>
          <a:p>
            <a:pPr algn="r"/>
            <a:r>
              <a:rPr lang="pt-BR" b="1" dirty="0"/>
              <a:t>@_</a:t>
            </a:r>
            <a:r>
              <a:rPr lang="pt-BR" b="1" dirty="0" err="1"/>
              <a:t>eliezer_pinheiro</a:t>
            </a:r>
            <a:endParaRPr lang="pt-BR" b="1" dirty="0"/>
          </a:p>
          <a:p>
            <a:pPr algn="r"/>
            <a:r>
              <a:rPr lang="pt-BR" b="1" dirty="0"/>
              <a:t>Av. 13 de maio, 1116 – sala 804 – Fátima, </a:t>
            </a:r>
            <a:r>
              <a:rPr lang="pt-BR" b="1" dirty="0" err="1"/>
              <a:t>Fortaleza-CE</a:t>
            </a:r>
            <a:endParaRPr lang="pt-BR" b="1" dirty="0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03226417-0D0A-1D4F-AD1B-585C9963FB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1267" y="2434221"/>
            <a:ext cx="404733" cy="410480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85809962-C730-7345-9A87-5A2815EFC3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9970" y="2901719"/>
            <a:ext cx="479396" cy="464415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AEDED465-0987-2641-BB25-8F9D833222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9668" y="3433603"/>
            <a:ext cx="316832" cy="316832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882746CC-E46C-F843-8962-0FD9C14C9A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7621592" y="4442228"/>
            <a:ext cx="408378" cy="408183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EBB8B98B-A7E0-694D-998B-AC51A26FC0A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11911" y="4909786"/>
            <a:ext cx="438727" cy="438727"/>
          </a:xfrm>
          <a:prstGeom prst="rect">
            <a:avLst/>
          </a:prstGeom>
        </p:spPr>
      </p:pic>
      <p:pic>
        <p:nvPicPr>
          <p:cNvPr id="1032" name="Picture 8" descr="Website Icon">
            <a:extLst>
              <a:ext uri="{FF2B5EF4-FFF2-40B4-BE49-F238E27FC236}">
                <a16:creationId xmlns:a16="http://schemas.microsoft.com/office/drawing/2014/main" id="{6CD51306-0BAF-204F-BE99-734CC4E6B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409" y="3905671"/>
            <a:ext cx="477172" cy="477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6831CF36-C991-AC48-A61D-DB87137292CE}"/>
              </a:ext>
            </a:extLst>
          </p:cNvPr>
          <p:cNvSpPr/>
          <p:nvPr/>
        </p:nvSpPr>
        <p:spPr>
          <a:xfrm>
            <a:off x="6986529" y="214387"/>
            <a:ext cx="40575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OBRIGADO!!!</a:t>
            </a:r>
          </a:p>
        </p:txBody>
      </p:sp>
    </p:spTree>
    <p:extLst>
      <p:ext uri="{BB962C8B-B14F-4D97-AF65-F5344CB8AC3E}">
        <p14:creationId xmlns:p14="http://schemas.microsoft.com/office/powerpoint/2010/main" val="4120136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0822378" cy="423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fontAlgn="base">
              <a:spcAft>
                <a:spcPts val="1800"/>
              </a:spcAft>
              <a:buFont typeface="+mj-lt"/>
              <a:buAutoNum type="arabicPeriod" startAt="6"/>
            </a:pPr>
            <a:r>
              <a:rPr lang="pt-BR" sz="2800" b="1" dirty="0">
                <a:solidFill>
                  <a:srgbClr val="000000"/>
                </a:solidFill>
                <a:latin typeface="Arial" panose="020B0604020202020204" pitchFamily="34" charset="0"/>
              </a:rPr>
              <a:t>AJUSTE SINIEF Nº 25/2021 (Alteração no Bloco </a:t>
            </a:r>
            <a:r>
              <a:rPr lang="pt-BR" sz="2800" b="1" dirty="0" err="1">
                <a:solidFill>
                  <a:srgbClr val="000000"/>
                </a:solidFill>
                <a:latin typeface="Arial" panose="020B0604020202020204" pitchFamily="34" charset="0"/>
              </a:rPr>
              <a:t>K</a:t>
            </a:r>
            <a:r>
              <a:rPr lang="pt-BR" sz="2800" b="1" dirty="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</a:p>
          <a:p>
            <a:pPr marL="514350" indent="-514350" fontAlgn="base">
              <a:spcAft>
                <a:spcPts val="1800"/>
              </a:spcAft>
              <a:buFont typeface="+mj-lt"/>
              <a:buAutoNum type="arabicPeriod" startAt="6"/>
            </a:pPr>
            <a:r>
              <a:rPr lang="pt-BR" sz="2800" b="1" dirty="0">
                <a:solidFill>
                  <a:srgbClr val="000000"/>
                </a:solidFill>
                <a:latin typeface="Arial" panose="020B0604020202020204" pitchFamily="34" charset="0"/>
              </a:rPr>
              <a:t>DECRETO Nº 34.296/2021 (Permite o ressarcimento do ICMS ST pago com BC presumida superior à BC real valor das vendas) </a:t>
            </a:r>
          </a:p>
          <a:p>
            <a:pPr marL="514350" indent="-514350" fontAlgn="base">
              <a:spcAft>
                <a:spcPts val="1800"/>
              </a:spcAft>
              <a:buFont typeface="+mj-lt"/>
              <a:buAutoNum type="arabicPeriod" startAt="6"/>
            </a:pPr>
            <a:r>
              <a:rPr lang="pt-BR" sz="2800" b="1" dirty="0">
                <a:solidFill>
                  <a:srgbClr val="000000"/>
                </a:solidFill>
                <a:latin typeface="Arial" panose="020B0604020202020204" pitchFamily="34" charset="0"/>
              </a:rPr>
              <a:t>DECRETO Nº 34.302/2021 (Altera o Decreto nº 29.964/2009 que trata da isenção do ICMS nas vendas para órgãos públicos do Estado)</a:t>
            </a:r>
          </a:p>
          <a:p>
            <a:pPr marL="514350" indent="-514350" fontAlgn="base">
              <a:spcAft>
                <a:spcPts val="1800"/>
              </a:spcAft>
              <a:buFont typeface="+mj-lt"/>
              <a:buAutoNum type="arabicPeriod" startAt="6"/>
            </a:pPr>
            <a:r>
              <a:rPr lang="pt-BR" sz="2800" b="1" dirty="0">
                <a:solidFill>
                  <a:srgbClr val="000000"/>
                </a:solidFill>
                <a:latin typeface="Arial" panose="020B0604020202020204" pitchFamily="34" charset="0"/>
              </a:rPr>
              <a:t>DECRETO Nº 34.303/2021 (Projeto Piloto do CAF-e)</a:t>
            </a:r>
          </a:p>
        </p:txBody>
      </p:sp>
    </p:spTree>
    <p:extLst>
      <p:ext uri="{BB962C8B-B14F-4D97-AF65-F5344CB8AC3E}">
        <p14:creationId xmlns:p14="http://schemas.microsoft.com/office/powerpoint/2010/main" val="775823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1036134" cy="623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CONVÊNIO ICMS Nº 145 DE 1º DE OUTUBRO DE 2021 (REFIS ICMS)</a:t>
            </a:r>
          </a:p>
          <a:p>
            <a:pPr fontAlgn="base">
              <a:spcAft>
                <a:spcPts val="1800"/>
              </a:spcAft>
            </a:pPr>
            <a:r>
              <a:rPr lang="pt-BR" sz="2400" b="1" i="1" dirty="0">
                <a:solidFill>
                  <a:srgbClr val="000000"/>
                </a:solidFill>
                <a:latin typeface="Arial" panose="020B0604020202020204" pitchFamily="34" charset="0"/>
              </a:rPr>
              <a:t>Autoriza o Estado do Ceará a instituir Programa de Parcelamento de Débitos fiscais relacionados com o ICMS e dá outras providências.</a:t>
            </a:r>
          </a:p>
          <a:p>
            <a:pPr marL="342900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400" b="1" u="sng" dirty="0">
                <a:solidFill>
                  <a:srgbClr val="000000"/>
                </a:solidFill>
                <a:latin typeface="Arial" panose="020B0604020202020204" pitchFamily="34" charset="0"/>
              </a:rPr>
              <a:t>Abrangência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– Débitos tributários com Fato Gerador até 30/04/2021</a:t>
            </a:r>
          </a:p>
          <a:p>
            <a:pPr marL="342900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400" b="1" u="sng" dirty="0">
                <a:solidFill>
                  <a:srgbClr val="000000"/>
                </a:solidFill>
                <a:latin typeface="Arial" panose="020B0604020202020204" pitchFamily="34" charset="0"/>
              </a:rPr>
              <a:t>Período de adesão 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– 03 a 31 de janeiro de 2022</a:t>
            </a:r>
          </a:p>
          <a:p>
            <a:pPr marL="342900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400" b="1" u="sng" dirty="0">
                <a:solidFill>
                  <a:srgbClr val="000000"/>
                </a:solidFill>
                <a:latin typeface="Arial" panose="020B0604020202020204" pitchFamily="34" charset="0"/>
              </a:rPr>
              <a:t>Perda do Parcelamento </a:t>
            </a:r>
            <a:endParaRPr lang="pt-BR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800100" lvl="1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Atraso na parcela por período superior a 90 (noventa dias);</a:t>
            </a:r>
          </a:p>
          <a:p>
            <a:pPr marL="800100" lvl="1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INADIMPLÊNCIA NO ICMS de períodos posteriores a data de adesão.</a:t>
            </a:r>
          </a:p>
          <a:p>
            <a:pPr marL="800100" lvl="1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Descumprimento de </a:t>
            </a: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outras condições 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definidas na lei.</a:t>
            </a:r>
          </a:p>
          <a:p>
            <a:pPr marL="342900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pt-BR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fontAlgn="base">
              <a:spcAft>
                <a:spcPts val="1800"/>
              </a:spcAft>
            </a:pPr>
            <a:endParaRPr lang="pt-BR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469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0822378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CONVÊNIO ICMS Nº 145 DE 1º DE OUTUBRO DE 2021 (REFIS ICMS)</a:t>
            </a:r>
            <a:endParaRPr lang="pt-BR" sz="2400" b="1" i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100" b="1" u="sng" dirty="0">
                <a:solidFill>
                  <a:srgbClr val="000000"/>
                </a:solidFill>
                <a:latin typeface="Arial" panose="020B0604020202020204" pitchFamily="34" charset="0"/>
              </a:rPr>
              <a:t>TRANSAÇÃO</a:t>
            </a:r>
            <a:r>
              <a:rPr lang="pt-BR" sz="2100" b="1" dirty="0">
                <a:solidFill>
                  <a:srgbClr val="000000"/>
                </a:solidFill>
                <a:latin typeface="Arial" panose="020B0604020202020204" pitchFamily="34" charset="0"/>
              </a:rPr>
              <a:t> – Redução em até 85% de multas e juros de débitos inscritos na Dívida Ativa, nas condições definidas na lei estadual.</a:t>
            </a:r>
          </a:p>
          <a:p>
            <a:pPr marL="342900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100" b="1" u="sng" dirty="0">
                <a:solidFill>
                  <a:srgbClr val="000000"/>
                </a:solidFill>
                <a:latin typeface="Arial" panose="020B0604020202020204" pitchFamily="34" charset="0"/>
              </a:rPr>
              <a:t>REMISSÃO</a:t>
            </a:r>
            <a:r>
              <a:rPr lang="pt-BR" sz="2100" b="1" dirty="0">
                <a:solidFill>
                  <a:srgbClr val="000000"/>
                </a:solidFill>
                <a:latin typeface="Arial" panose="020B0604020202020204" pitchFamily="34" charset="0"/>
              </a:rPr>
              <a:t> – Perdão dos créditos tributários, nas seguintes condições: </a:t>
            </a:r>
          </a:p>
          <a:p>
            <a:pPr marL="800100" lvl="1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100" b="1" dirty="0">
                <a:solidFill>
                  <a:srgbClr val="000000"/>
                </a:solidFill>
                <a:latin typeface="Arial" panose="020B0604020202020204" pitchFamily="34" charset="0"/>
              </a:rPr>
              <a:t>Inscritos na Dívida Ativa &gt; 10 anos considerados por lei como irrecuperáveis; </a:t>
            </a:r>
          </a:p>
          <a:p>
            <a:pPr marL="800100" lvl="1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100" b="1" dirty="0">
                <a:solidFill>
                  <a:srgbClr val="000000"/>
                </a:solidFill>
                <a:latin typeface="Arial" panose="020B0604020202020204" pitchFamily="34" charset="0"/>
              </a:rPr>
              <a:t>Inscritos na Dívida Ativa até 12/2015, com valores consolidados de até R$500,00; </a:t>
            </a:r>
          </a:p>
          <a:p>
            <a:pPr marL="800100" lvl="1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100" b="1" dirty="0">
                <a:solidFill>
                  <a:srgbClr val="000000"/>
                </a:solidFill>
                <a:latin typeface="Arial" panose="020B0604020202020204" pitchFamily="34" charset="0"/>
              </a:rPr>
              <a:t>Decorrentes de Autos de Infração por descumprimento da obrigação do Registro do Evento CONFIRMAÇÃO DA OPERAÇÃO pelo destinatário contribuinte do ICMS, das Notas Fiscais Eletrônicas, recebidas </a:t>
            </a:r>
            <a:r>
              <a:rPr lang="pt-BR" sz="2100" b="1" dirty="0">
                <a:solidFill>
                  <a:srgbClr val="FF0000"/>
                </a:solidFill>
                <a:latin typeface="Arial" panose="020B0604020202020204" pitchFamily="34" charset="0"/>
              </a:rPr>
              <a:t>até 31/12/2020</a:t>
            </a:r>
            <a:r>
              <a:rPr lang="pt-BR" sz="2100" b="1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4744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082237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CONVÊNIO ICMS Nº 145 DE 1º DE OUTUBRO DE 2021 (REFIS ICMS)</a:t>
            </a:r>
            <a:endParaRPr lang="pt-BR" sz="2400" b="1" i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400" b="1" u="sng" dirty="0">
                <a:solidFill>
                  <a:srgbClr val="000000"/>
                </a:solidFill>
                <a:latin typeface="Arial" panose="020B0604020202020204" pitchFamily="34" charset="0"/>
              </a:rPr>
              <a:t>ANISTIA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– impede novas autuações referentes ao mesmo descumprimento do Registro do Evento CONFIRMAÇÃO DA OPERAÇÃO para NFE recebidas até 31/12/2020.</a:t>
            </a:r>
          </a:p>
          <a:p>
            <a:pPr marL="342900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400" b="1" u="sng" dirty="0">
                <a:solidFill>
                  <a:srgbClr val="FF0000"/>
                </a:solidFill>
                <a:latin typeface="Arial" panose="020B0604020202020204" pitchFamily="34" charset="0"/>
              </a:rPr>
              <a:t>IMPORTANTÍSSIMO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– Essa Remissão e Anistia nas multas pela falta da Manifestação do Destinatário nas NFE devem servir como um alerta aos contribuintes, sobre essa obrigação acessória. As multas que foram perdoadas e a vedação a novos lançamentos referem-se apenas </a:t>
            </a: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aos documentos recebidos até 31/12/2020</a:t>
            </a: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. Devemos lembrar que essa obrigação está prevista no Ajuste SINIEF 07/2005 e IN 54/2020.</a:t>
            </a:r>
            <a:endParaRPr lang="pt-BR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583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/>
              <a:t>PRINCIPAIS NORMAS LEGAIS EM 2021</a:t>
            </a:r>
            <a:endParaRPr lang="pt-BR" sz="3600" b="1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0822378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CONVÊNIO ICMS Nº 145 DE 1º DE OUTUBRO DE 2021 (REFIS ICMS)</a:t>
            </a:r>
            <a:endParaRPr lang="pt-BR" sz="2400" b="1" i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342900" indent="-342900" fontAlgn="base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000" b="1" dirty="0">
                <a:solidFill>
                  <a:srgbClr val="000000"/>
                </a:solidFill>
                <a:latin typeface="Arial" panose="020B0604020202020204" pitchFamily="34" charset="0"/>
              </a:rPr>
              <a:t>DESCONTOS NAS MULTAS E JUROS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9358B806-35C9-CC40-AD4D-4CCAADB567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280" y="2125876"/>
            <a:ext cx="9096242" cy="182247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C45D153-97C2-0C43-AFEC-C339708EF7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281" y="4162106"/>
            <a:ext cx="9096242" cy="1430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733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082237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DECRETO Nº 34.256, DE 21 DE SETEMBRO DE 2021.</a:t>
            </a:r>
          </a:p>
          <a:p>
            <a:pPr fontAlgn="base">
              <a:spcAft>
                <a:spcPts val="1800"/>
              </a:spcAft>
            </a:pPr>
            <a:r>
              <a:rPr lang="pt-BR" sz="2400" b="1" i="1" dirty="0">
                <a:solidFill>
                  <a:srgbClr val="000000"/>
                </a:solidFill>
                <a:latin typeface="Arial" panose="020B0604020202020204" pitchFamily="34" charset="0"/>
              </a:rPr>
              <a:t>Dispõe sobre o regime de ST Carga Líquida do ICMS nas operações do Comércio Atacadista e Varejista de vestuário e confecções.</a:t>
            </a:r>
          </a:p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000000"/>
                </a:solidFill>
                <a:latin typeface="Arial" panose="020B0604020202020204" pitchFamily="34" charset="0"/>
              </a:rPr>
              <a:t>A QUEM SE APLICA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3AEB6092-5CDF-2042-829E-38C4EADE7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811" y="3124133"/>
            <a:ext cx="10248900" cy="161290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80B95393-1DCD-3A49-9B4F-DAF8F10299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686" y="4779354"/>
            <a:ext cx="10248900" cy="124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505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C60AE7-43BA-9C46-9A10-15FF97845830}"/>
              </a:ext>
            </a:extLst>
          </p:cNvPr>
          <p:cNvSpPr txBox="1"/>
          <p:nvPr/>
        </p:nvSpPr>
        <p:spPr>
          <a:xfrm>
            <a:off x="995280" y="261257"/>
            <a:ext cx="10511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/>
              <a:t>PRINCIPAIS NORMAS LEGAIS EM 2021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FAA4B30-A496-0A4A-84DF-5FE8C5DCEE54}"/>
              </a:ext>
            </a:extLst>
          </p:cNvPr>
          <p:cNvSpPr/>
          <p:nvPr/>
        </p:nvSpPr>
        <p:spPr>
          <a:xfrm>
            <a:off x="684811" y="1091385"/>
            <a:ext cx="10822378" cy="500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800"/>
              </a:spcAft>
            </a:pPr>
            <a:r>
              <a:rPr lang="pt-BR" sz="2400" b="1" dirty="0">
                <a:solidFill>
                  <a:srgbClr val="FF0000"/>
                </a:solidFill>
                <a:latin typeface="Arial" panose="020B0604020202020204" pitchFamily="34" charset="0"/>
              </a:rPr>
              <a:t>DECRETO Nº 34.256, DE 21 DE SETEMBRO DE 2021.</a:t>
            </a:r>
            <a:endParaRPr lang="pt-BR" sz="2400" b="1" i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pt-BR" sz="4000" b="1" u="sng" dirty="0">
                <a:solidFill>
                  <a:schemeClr val="accent5">
                    <a:lumMod val="50000"/>
                  </a:schemeClr>
                </a:solidFill>
              </a:rPr>
              <a:t>IMPORTANTE</a:t>
            </a:r>
            <a:r>
              <a:rPr lang="pt-BR" sz="4000" dirty="0">
                <a:solidFill>
                  <a:schemeClr val="accent5">
                    <a:lumMod val="50000"/>
                  </a:schemeClr>
                </a:solidFill>
              </a:rPr>
              <a:t>: Para os efeitos deste Decreto, será considerado </a:t>
            </a:r>
            <a:r>
              <a:rPr lang="pt-BR" sz="4000" b="1" u="sng" dirty="0">
                <a:solidFill>
                  <a:schemeClr val="accent5">
                    <a:lumMod val="50000"/>
                  </a:schemeClr>
                </a:solidFill>
              </a:rPr>
              <a:t>comércio atacadista </a:t>
            </a:r>
            <a:r>
              <a:rPr lang="pt-BR" sz="4000" dirty="0">
                <a:solidFill>
                  <a:schemeClr val="accent5">
                    <a:lumMod val="50000"/>
                  </a:schemeClr>
                </a:solidFill>
              </a:rPr>
              <a:t>o estabelecimento de contribuinte que opere como </a:t>
            </a:r>
            <a:r>
              <a:rPr lang="pt-BR" sz="4000" b="1" u="sng" dirty="0">
                <a:solidFill>
                  <a:schemeClr val="accent5">
                    <a:lumMod val="50000"/>
                  </a:schemeClr>
                </a:solidFill>
              </a:rPr>
              <a:t>centro de distribuição</a:t>
            </a:r>
            <a:r>
              <a:rPr lang="pt-BR" sz="4000" dirty="0">
                <a:solidFill>
                  <a:schemeClr val="accent5">
                    <a:lumMod val="50000"/>
                  </a:schemeClr>
                </a:solidFill>
              </a:rPr>
              <a:t> (CD) de mercadorias </a:t>
            </a:r>
            <a:r>
              <a:rPr lang="pt-BR" sz="4000" b="1" u="sng" dirty="0">
                <a:solidFill>
                  <a:schemeClr val="accent5">
                    <a:lumMod val="50000"/>
                  </a:schemeClr>
                </a:solidFill>
              </a:rPr>
              <a:t>para suas filiais ou empresas coligadas e interdependentes</a:t>
            </a:r>
            <a:r>
              <a:rPr lang="pt-BR" sz="4000" dirty="0">
                <a:solidFill>
                  <a:schemeClr val="accent5">
                    <a:lumMod val="50000"/>
                  </a:schemeClr>
                </a:solidFill>
              </a:rPr>
              <a:t> com atividades de vendas no varejo.</a:t>
            </a:r>
            <a:endParaRPr lang="pt-BR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2523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</TotalTime>
  <Words>1577</Words>
  <Application>Microsoft Macintosh PowerPoint</Application>
  <PresentationFormat>Widescreen</PresentationFormat>
  <Paragraphs>104</Paragraphs>
  <Slides>20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Agência Nove Dois</dc:creator>
  <cp:lastModifiedBy>Antonio Eliezer Pinheiro</cp:lastModifiedBy>
  <cp:revision>29</cp:revision>
  <dcterms:created xsi:type="dcterms:W3CDTF">2020-06-09T12:06:03Z</dcterms:created>
  <dcterms:modified xsi:type="dcterms:W3CDTF">2021-10-23T02:24:21Z</dcterms:modified>
</cp:coreProperties>
</file>