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8" r:id="rId3"/>
    <p:sldId id="259" r:id="rId4"/>
    <p:sldId id="265" r:id="rId5"/>
    <p:sldId id="260" r:id="rId6"/>
    <p:sldId id="261" r:id="rId7"/>
    <p:sldId id="263" r:id="rId8"/>
    <p:sldId id="262" r:id="rId9"/>
    <p:sldId id="264" r:id="rId10"/>
    <p:sldId id="266" r:id="rId11"/>
    <p:sldId id="267" r:id="rId12"/>
    <p:sldId id="268" r:id="rId13"/>
    <p:sldId id="269" r:id="rId14"/>
    <p:sldId id="270" r:id="rId15"/>
    <p:sldId id="273" r:id="rId16"/>
    <p:sldId id="272" r:id="rId17"/>
    <p:sldId id="271" r:id="rId18"/>
    <p:sldId id="257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91" autoAdjust="0"/>
    <p:restoredTop sz="94660"/>
  </p:normalViewPr>
  <p:slideViewPr>
    <p:cSldViewPr snapToGrid="0">
      <p:cViewPr varScale="1">
        <p:scale>
          <a:sx n="72" d="100"/>
          <a:sy n="72" d="100"/>
        </p:scale>
        <p:origin x="58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E58B-75A7-4E9E-9B84-A0B367097BEF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5EF04-2D17-446B-B1B0-6C6B5B8A99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29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E58B-75A7-4E9E-9B84-A0B367097BEF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5EF04-2D17-446B-B1B0-6C6B5B8A99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51315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E58B-75A7-4E9E-9B84-A0B367097BEF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5EF04-2D17-446B-B1B0-6C6B5B8A99DF}" type="slidenum">
              <a:rPr lang="pt-BR" smtClean="0"/>
              <a:t>‹nº›</a:t>
            </a:fld>
            <a:endParaRPr lang="pt-BR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28859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E58B-75A7-4E9E-9B84-A0B367097BEF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5EF04-2D17-446B-B1B0-6C6B5B8A99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28897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E58B-75A7-4E9E-9B84-A0B367097BEF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5EF04-2D17-446B-B1B0-6C6B5B8A99DF}" type="slidenum">
              <a:rPr lang="pt-BR" smtClean="0"/>
              <a:t>‹nº›</a:t>
            </a:fld>
            <a:endParaRPr lang="pt-B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270531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E58B-75A7-4E9E-9B84-A0B367097BEF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5EF04-2D17-446B-B1B0-6C6B5B8A99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75383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E58B-75A7-4E9E-9B84-A0B367097BEF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5EF04-2D17-446B-B1B0-6C6B5B8A99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11529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E58B-75A7-4E9E-9B84-A0B367097BEF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5EF04-2D17-446B-B1B0-6C6B5B8A99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958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E58B-75A7-4E9E-9B84-A0B367097BEF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5EF04-2D17-446B-B1B0-6C6B5B8A99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7219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E58B-75A7-4E9E-9B84-A0B367097BEF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5EF04-2D17-446B-B1B0-6C6B5B8A99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6364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E58B-75A7-4E9E-9B84-A0B367097BEF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5EF04-2D17-446B-B1B0-6C6B5B8A99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0449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E58B-75A7-4E9E-9B84-A0B367097BEF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5EF04-2D17-446B-B1B0-6C6B5B8A99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0703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E58B-75A7-4E9E-9B84-A0B367097BEF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5EF04-2D17-446B-B1B0-6C6B5B8A99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6080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E58B-75A7-4E9E-9B84-A0B367097BEF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5EF04-2D17-446B-B1B0-6C6B5B8A99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1800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E58B-75A7-4E9E-9B84-A0B367097BEF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5EF04-2D17-446B-B1B0-6C6B5B8A99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0942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FE58B-75A7-4E9E-9B84-A0B367097BEF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5EF04-2D17-446B-B1B0-6C6B5B8A99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1325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FE58B-75A7-4E9E-9B84-A0B367097BEF}" type="datetimeFigureOut">
              <a:rPr lang="pt-BR" smtClean="0"/>
              <a:t>23/10/2021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D35EF04-2D17-446B-B1B0-6C6B5B8A99D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1828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hyperlink" Target="http://www.instagram.com/profricardoauzier" TargetMode="External"/><Relationship Id="rId7" Type="http://schemas.openxmlformats.org/officeDocument/2006/relationships/hyperlink" Target="https://api.whatsapp.com/send?phone=5585997031635&amp;text=Ol%C3%A1%20Prof.%20Ricardo%20Auzier,%20recebi%20o%20material%20de%20Analista%20da%20P%26P!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11" Type="http://schemas.openxmlformats.org/officeDocument/2006/relationships/image" Target="../media/image23.jpg"/><Relationship Id="rId5" Type="http://schemas.openxmlformats.org/officeDocument/2006/relationships/hyperlink" Target="http://www.facebook.com/profricardoauzier" TargetMode="External"/><Relationship Id="rId10" Type="http://schemas.openxmlformats.org/officeDocument/2006/relationships/hyperlink" Target="mailto:contato@ricardoauzier.com.br" TargetMode="External"/><Relationship Id="rId4" Type="http://schemas.openxmlformats.org/officeDocument/2006/relationships/image" Target="../media/image19.jpg"/><Relationship Id="rId9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CB1857-555D-4721-B4A0-F9420054DB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2191999" cy="2387600"/>
          </a:xfrm>
        </p:spPr>
        <p:txBody>
          <a:bodyPr/>
          <a:lstStyle/>
          <a:p>
            <a:pPr algn="ctr"/>
            <a:r>
              <a:rPr lang="pt-BR" sz="6000" dirty="0">
                <a:solidFill>
                  <a:schemeClr val="tx1"/>
                </a:solidFill>
              </a:rPr>
              <a:t>SAÚDE E SEGURANÇA PARA O </a:t>
            </a:r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AC58525F-9FC3-4062-96D0-DB4D2B603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738" y="2720766"/>
            <a:ext cx="4458524" cy="3187148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0B53A56-3B5F-4C97-85BB-9C27F8AB9F4F}"/>
              </a:ext>
            </a:extLst>
          </p:cNvPr>
          <p:cNvSpPr txBox="1"/>
          <p:nvPr/>
        </p:nvSpPr>
        <p:spPr>
          <a:xfrm>
            <a:off x="4394543" y="6056414"/>
            <a:ext cx="3402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PROF: LUMA DIÓGENES 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2451B410-F222-466F-9540-C61659104BBA}"/>
              </a:ext>
            </a:extLst>
          </p:cNvPr>
          <p:cNvSpPr/>
          <p:nvPr/>
        </p:nvSpPr>
        <p:spPr>
          <a:xfrm>
            <a:off x="0" y="6488668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highlight>
                  <a:srgbClr val="00FF00"/>
                </a:highlight>
              </a:rPr>
              <a:t>@</a:t>
            </a:r>
            <a:r>
              <a:rPr lang="pt-BR" dirty="0" err="1">
                <a:highlight>
                  <a:srgbClr val="00FF00"/>
                </a:highlight>
              </a:rPr>
              <a:t>proflumadiogenes</a:t>
            </a:r>
            <a:endParaRPr lang="pt-BR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057371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9180D2-A671-4B3D-A2D5-67AFB96AD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Evento s-2210 </a:t>
            </a:r>
            <a:br>
              <a:rPr lang="pt-BR" dirty="0"/>
            </a:br>
            <a:r>
              <a:rPr lang="pt-BR" dirty="0"/>
              <a:t>COMUNICADO DE ACIDENTE DE TRABALHO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9E6BB1C-AE33-476F-8E9F-352736DDBD5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95" y="2166689"/>
            <a:ext cx="6000750" cy="343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08DBDEF-A40C-4CED-A437-4451F068D761}"/>
              </a:ext>
            </a:extLst>
          </p:cNvPr>
          <p:cNvSpPr txBox="1"/>
          <p:nvPr/>
        </p:nvSpPr>
        <p:spPr>
          <a:xfrm>
            <a:off x="6680042" y="2870288"/>
            <a:ext cx="312656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/>
              <a:t>EVENTO QUE SERÁ UTILIZADO PARA COMUNICAR ACIDENTE DE TRABALHO PELO DECLARANTE, MESMO QUE NÃOHAJA AFASTAMENTO DE TRABALHO E DE SEUAS ATIVIDADES LABORAIS.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E36086AC-0829-4DBC-A2A3-FF68EFBED324}"/>
              </a:ext>
            </a:extLst>
          </p:cNvPr>
          <p:cNvSpPr/>
          <p:nvPr/>
        </p:nvSpPr>
        <p:spPr>
          <a:xfrm>
            <a:off x="0" y="6488668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highlight>
                  <a:srgbClr val="00FF00"/>
                </a:highlight>
              </a:rPr>
              <a:t>@</a:t>
            </a:r>
            <a:r>
              <a:rPr lang="pt-BR" dirty="0" err="1">
                <a:highlight>
                  <a:srgbClr val="00FF00"/>
                </a:highlight>
              </a:rPr>
              <a:t>proflumadiogenes</a:t>
            </a:r>
            <a:endParaRPr lang="pt-BR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692697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5BC2B5F7-7F0D-4E2D-832A-E07D88209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320800"/>
          </a:xfrm>
        </p:spPr>
        <p:txBody>
          <a:bodyPr>
            <a:normAutofit fontScale="90000"/>
          </a:bodyPr>
          <a:lstStyle/>
          <a:p>
            <a:r>
              <a:rPr lang="pt-BR" dirty="0"/>
              <a:t>Evento s-2220</a:t>
            </a:r>
            <a:br>
              <a:rPr lang="pt-BR" dirty="0"/>
            </a:br>
            <a:r>
              <a:rPr lang="pt-BR" dirty="0"/>
              <a:t>MONITORAMENTO DA SAÚDE DO TRBALHADOR</a:t>
            </a:r>
          </a:p>
        </p:txBody>
      </p:sp>
      <p:pic>
        <p:nvPicPr>
          <p:cNvPr id="5" name="Picture 2" descr="Monitoramento da saúde do trabalhador: tudo o que você precisa saber sobre  exames médicos ocupacionais no eSocial –… | Saude do trabalhador, Médicos,  Exames médicos">
            <a:extLst>
              <a:ext uri="{FF2B5EF4-FFF2-40B4-BE49-F238E27FC236}">
                <a16:creationId xmlns:a16="http://schemas.microsoft.com/office/drawing/2014/main" id="{7395636E-2463-4BA4-9708-E7F7AA668FA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89" y="1746208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C2D3F02C-CFDF-4FF2-84E9-45CA69F47587}"/>
              </a:ext>
            </a:extLst>
          </p:cNvPr>
          <p:cNvSpPr txBox="1"/>
          <p:nvPr/>
        </p:nvSpPr>
        <p:spPr>
          <a:xfrm>
            <a:off x="4724227" y="3067008"/>
            <a:ext cx="501554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dirty="0"/>
              <a:t>Esse evento irá detalhar as informações relativas ao monitoramento da saúde do trabalhador (avaliações clínicas), durante todo o vínculo laboral com o declarante, por trabalhador, bem como os exames complementares aos quais foi submetido, com respectivas datas e conclusões. 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383B17EE-FF9A-4C40-82D6-550E7E9978D8}"/>
              </a:ext>
            </a:extLst>
          </p:cNvPr>
          <p:cNvSpPr/>
          <p:nvPr/>
        </p:nvSpPr>
        <p:spPr>
          <a:xfrm>
            <a:off x="0" y="6488668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highlight>
                  <a:srgbClr val="00FF00"/>
                </a:highlight>
              </a:rPr>
              <a:t>@</a:t>
            </a:r>
            <a:r>
              <a:rPr lang="pt-BR" dirty="0" err="1">
                <a:highlight>
                  <a:srgbClr val="00FF00"/>
                </a:highlight>
              </a:rPr>
              <a:t>proflumadiogenes</a:t>
            </a:r>
            <a:endParaRPr lang="pt-BR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0158037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8412D8-4172-41B6-9C53-5B96EC12A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ASO X EXAMES COMPLEMENTARES</a:t>
            </a:r>
          </a:p>
        </p:txBody>
      </p:sp>
      <p:pic>
        <p:nvPicPr>
          <p:cNvPr id="5" name="Picture 8" descr="O Diagnóstico Médico fundo png &amp;amp; imagem png - Prescrição médica, de  Cuidados de Saúde em Medicina Farmacêutica de drogas, prontuário - saúde  png transparente grátis">
            <a:extLst>
              <a:ext uri="{FF2B5EF4-FFF2-40B4-BE49-F238E27FC236}">
                <a16:creationId xmlns:a16="http://schemas.microsoft.com/office/drawing/2014/main" id="{72D9A4C8-0D7B-4932-9C81-4A7061847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570" y="2649372"/>
            <a:ext cx="2476500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Exames Complementares – BrasilSeg">
            <a:extLst>
              <a:ext uri="{FF2B5EF4-FFF2-40B4-BE49-F238E27FC236}">
                <a16:creationId xmlns:a16="http://schemas.microsoft.com/office/drawing/2014/main" id="{6E1088B7-A1B9-47DD-B6FD-2533DC3E2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0209" y="1930400"/>
            <a:ext cx="4475951" cy="335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AF4C1011-6694-4709-9283-7A447D258F06}"/>
              </a:ext>
            </a:extLst>
          </p:cNvPr>
          <p:cNvSpPr/>
          <p:nvPr/>
        </p:nvSpPr>
        <p:spPr>
          <a:xfrm>
            <a:off x="0" y="6488668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highlight>
                  <a:srgbClr val="00FF00"/>
                </a:highlight>
              </a:rPr>
              <a:t>@</a:t>
            </a:r>
            <a:r>
              <a:rPr lang="pt-BR" dirty="0" err="1">
                <a:highlight>
                  <a:srgbClr val="00FF00"/>
                </a:highlight>
              </a:rPr>
              <a:t>proflumadiogenes</a:t>
            </a:r>
            <a:endParaRPr lang="pt-BR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040483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4CD9DE-46F1-48A2-913B-C2FDF1426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03582"/>
            <a:ext cx="10255709" cy="1320800"/>
          </a:xfrm>
        </p:spPr>
        <p:txBody>
          <a:bodyPr/>
          <a:lstStyle/>
          <a:p>
            <a:r>
              <a:rPr lang="pt-BR" dirty="0"/>
              <a:t>MONITORAMENTO DE SAÚDE DO TRABALHADOR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5A397511-E755-4F02-9FB9-88CEC4557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324" y="1824382"/>
            <a:ext cx="9115494" cy="4217643"/>
          </a:xfrm>
        </p:spPr>
        <p:txBody>
          <a:bodyPr>
            <a:normAutofit lnSpcReduction="10000"/>
          </a:bodyPr>
          <a:lstStyle/>
          <a:p>
            <a:pPr algn="just"/>
            <a:r>
              <a:rPr lang="pt-BR" dirty="0"/>
              <a:t>NR 7 - PROGRAMA DE CONTROLE MÉDICO DE SAÚDE OCUPACIONAL 7.4.3.1 no exame médico admissional, deverá ser realizada antes que o trabalhador assuma suas atividades; </a:t>
            </a:r>
          </a:p>
          <a:p>
            <a:pPr algn="just"/>
            <a:r>
              <a:rPr lang="pt-BR" dirty="0"/>
              <a:t>7.4.3.2 no exame médico periódico, de acordo com os intervalos mínimos de tempo abaixo discriminados: a) para trabalhadores expostos a riscos ou a situações de trabalho que impliquem o desencadeamento ou agravamento de doença ocupacional, ou, ainda, para aqueles que sejam portadores de doenças crônicas, os exames deverão ser repetidos: a.1) a cada ano ou a intervalos menores, a critério do médico encarregado, ou se notificado pelo médico agente da inspeção do trabalho, ou, ainda, como resultado de negociação coletiva de trabalho; a.2) de acordo com à periodicidade especificada no Anexo n.º 6 da NR 15, para os trabalhadores expostos a condições hiperbáricas; b) para os demais trabalhadores: b.1) anual, quando menores de 18 (dezoito) anos e maiores de 45 (quarenta e cinco) anos de idade; b.2) a cada dois anos, para os trabalhadores entre 18 (dezoito) anos e 45 (quarenta e cinco) anos de idade.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02DB9298-ACBC-4F5C-8062-36AF2F3DF4B0}"/>
              </a:ext>
            </a:extLst>
          </p:cNvPr>
          <p:cNvSpPr/>
          <p:nvPr/>
        </p:nvSpPr>
        <p:spPr>
          <a:xfrm>
            <a:off x="0" y="6488668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highlight>
                  <a:srgbClr val="00FF00"/>
                </a:highlight>
              </a:rPr>
              <a:t>@</a:t>
            </a:r>
            <a:r>
              <a:rPr lang="pt-BR" dirty="0" err="1">
                <a:highlight>
                  <a:srgbClr val="00FF00"/>
                </a:highlight>
              </a:rPr>
              <a:t>proflumadiogenes</a:t>
            </a:r>
            <a:endParaRPr lang="pt-BR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980584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Exame admissional: o que é, quais são, como é feito e mais">
            <a:extLst>
              <a:ext uri="{FF2B5EF4-FFF2-40B4-BE49-F238E27FC236}">
                <a16:creationId xmlns:a16="http://schemas.microsoft.com/office/drawing/2014/main" id="{581C2000-1F05-417C-BB19-AE0D1AFE7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6974" y="2113754"/>
            <a:ext cx="4833528" cy="263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1BD9D582-BD6E-43E1-9BD9-5B329C659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56238"/>
            <a:ext cx="9634330" cy="1320800"/>
          </a:xfrm>
        </p:spPr>
        <p:txBody>
          <a:bodyPr/>
          <a:lstStyle/>
          <a:p>
            <a:r>
              <a:rPr lang="pt-BR" dirty="0"/>
              <a:t>MONITORAMENTO DE SAÚDE DO TRABALHADOR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26A09574-CB9D-4910-B07D-A2AE21D2B6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4378" y="1844824"/>
            <a:ext cx="5142596" cy="3045228"/>
          </a:xfrm>
        </p:spPr>
        <p:txBody>
          <a:bodyPr>
            <a:normAutofit/>
          </a:bodyPr>
          <a:lstStyle/>
          <a:p>
            <a:pPr algn="just"/>
            <a:r>
              <a:rPr lang="pt-BR" dirty="0"/>
              <a:t>7.4.3.3 No exame médico de retorno ao trabalho, deverá ser realizada obrigatoriamente no primeiro dia da volta ao trabalho de trabalhador ausente por período igual ou superior a 30 (trinta) dias por motivo de doença ou acidente, de natureza ocupacional ou não, ou parto. </a:t>
            </a:r>
          </a:p>
          <a:p>
            <a:pPr algn="just"/>
            <a:r>
              <a:rPr lang="pt-BR" dirty="0"/>
              <a:t>7.4.3.4 No exame médico de mudança de função, será obrigatoriamente realizada antes da data da mudança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D4CDCDF1-1C7F-45A0-AA33-1F8F2413CAE4}"/>
              </a:ext>
            </a:extLst>
          </p:cNvPr>
          <p:cNvSpPr/>
          <p:nvPr/>
        </p:nvSpPr>
        <p:spPr>
          <a:xfrm>
            <a:off x="0" y="6488668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highlight>
                  <a:srgbClr val="00FF00"/>
                </a:highlight>
              </a:rPr>
              <a:t>@</a:t>
            </a:r>
            <a:r>
              <a:rPr lang="pt-BR" dirty="0" err="1">
                <a:highlight>
                  <a:srgbClr val="00FF00"/>
                </a:highlight>
              </a:rPr>
              <a:t>proflumadiogenes</a:t>
            </a:r>
            <a:endParaRPr lang="pt-BR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779170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AD18EB38-BA74-4FD8-82D8-A846C4BA7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320800"/>
          </a:xfrm>
        </p:spPr>
        <p:txBody>
          <a:bodyPr>
            <a:normAutofit/>
          </a:bodyPr>
          <a:lstStyle/>
          <a:p>
            <a:r>
              <a:rPr lang="pt-BR" dirty="0"/>
              <a:t>ATENÇÃO - EXAME TOXICOLÓGICO</a:t>
            </a:r>
            <a:br>
              <a:rPr lang="pt-BR" dirty="0"/>
            </a:br>
            <a:r>
              <a:rPr lang="pt-BR" dirty="0"/>
              <a:t>ALTERAÇÕES NO CTB </a:t>
            </a:r>
          </a:p>
        </p:txBody>
      </p:sp>
      <p:pic>
        <p:nvPicPr>
          <p:cNvPr id="5" name="Picture 8" descr="O que mudou no exame toxicológico para emissão da CNH?">
            <a:extLst>
              <a:ext uri="{FF2B5EF4-FFF2-40B4-BE49-F238E27FC236}">
                <a16:creationId xmlns:a16="http://schemas.microsoft.com/office/drawing/2014/main" id="{7C5E42CF-97CE-4B33-A674-2B15B04C2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848" y="2058617"/>
            <a:ext cx="5660256" cy="376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C76C6372-0A1B-43DB-BA8A-D3510CA651EE}"/>
              </a:ext>
            </a:extLst>
          </p:cNvPr>
          <p:cNvSpPr/>
          <p:nvPr/>
        </p:nvSpPr>
        <p:spPr>
          <a:xfrm>
            <a:off x="0" y="6488668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highlight>
                  <a:srgbClr val="00FF00"/>
                </a:highlight>
              </a:rPr>
              <a:t>@</a:t>
            </a:r>
            <a:r>
              <a:rPr lang="pt-BR" dirty="0" err="1">
                <a:highlight>
                  <a:srgbClr val="00FF00"/>
                </a:highlight>
              </a:rPr>
              <a:t>proflumadiogenes</a:t>
            </a:r>
            <a:endParaRPr lang="pt-BR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1653084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148B66-3FB8-40FF-B224-9E57C1FFA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Evento s-2240</a:t>
            </a:r>
            <a:br>
              <a:rPr lang="pt-BR" dirty="0"/>
            </a:br>
            <a:r>
              <a:rPr lang="pt-BR" sz="3600" dirty="0"/>
              <a:t>CONDIÇÕES AMBIENTAIS DO TRABALHO – fatores de risco</a:t>
            </a:r>
            <a:endParaRPr lang="pt-BR" dirty="0"/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9404AA72-BE46-40C3-81D6-C90E4B4ED4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086" y="2287419"/>
            <a:ext cx="5472608" cy="4351338"/>
          </a:xfrm>
        </p:spPr>
        <p:txBody>
          <a:bodyPr/>
          <a:lstStyle/>
          <a:p>
            <a:pPr algn="just"/>
            <a:r>
              <a:rPr lang="pt-BR" dirty="0"/>
              <a:t>Este evento registra as condições ambientais de trabalho pelo declarante, indicando as condições de prestação de serviços pelo trabalhador, bem como para informar a exposição a agentes nocivos e o exercício das atividades descritos na “Tabela 24 – Agentes Nocivos e Atividades – Aposentadoria Especial” do </a:t>
            </a:r>
            <a:r>
              <a:rPr lang="pt-BR" dirty="0" err="1"/>
              <a:t>eSocial</a:t>
            </a:r>
            <a:r>
              <a:rPr lang="pt-BR" dirty="0"/>
              <a:t>. </a:t>
            </a:r>
          </a:p>
          <a:p>
            <a:pPr algn="just"/>
            <a:r>
              <a:rPr lang="pt-BR" dirty="0"/>
              <a:t>Até o dia 15 (quinze) do mês subsequente ao início da obrigatoriedade dos eventos de SST ou do ingresso/admissão do trabalhador. No caso de alterações da informação inicial, deve ser enviado até o dia 15 (quinze) do mês subsequente à ocorrência da alteração.</a:t>
            </a:r>
          </a:p>
        </p:txBody>
      </p:sp>
      <p:pic>
        <p:nvPicPr>
          <p:cNvPr id="5" name="Picture 4" descr="Elementos financeiros de vista frontal com cofrinho rosa | Foto Grátis">
            <a:extLst>
              <a:ext uri="{FF2B5EF4-FFF2-40B4-BE49-F238E27FC236}">
                <a16:creationId xmlns:a16="http://schemas.microsoft.com/office/drawing/2014/main" id="{D0BB2AA1-2624-47CB-9945-53572BAE62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08" y="2598440"/>
            <a:ext cx="3161633" cy="2525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64CD2CFE-FB26-4C56-8EF3-22B6354EBD4F}"/>
              </a:ext>
            </a:extLst>
          </p:cNvPr>
          <p:cNvSpPr/>
          <p:nvPr/>
        </p:nvSpPr>
        <p:spPr>
          <a:xfrm>
            <a:off x="0" y="6488668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highlight>
                  <a:srgbClr val="00FF00"/>
                </a:highlight>
              </a:rPr>
              <a:t>@</a:t>
            </a:r>
            <a:r>
              <a:rPr lang="pt-BR" dirty="0" err="1">
                <a:highlight>
                  <a:srgbClr val="00FF00"/>
                </a:highlight>
              </a:rPr>
              <a:t>proflumadiogenes</a:t>
            </a:r>
            <a:endParaRPr lang="pt-BR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5440267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2569D4-3578-4770-9BDC-D6E58A864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ATENÇÃO – FATORES DE RISCO/EXPOSIÇÃO A AGENTES NOCIVOS </a:t>
            </a:r>
          </a:p>
        </p:txBody>
      </p:sp>
      <p:pic>
        <p:nvPicPr>
          <p:cNvPr id="4" name="Picture 6" descr="URGENTE | Saiba como garantir a sua periculosidade – SINDPOL">
            <a:extLst>
              <a:ext uri="{FF2B5EF4-FFF2-40B4-BE49-F238E27FC236}">
                <a16:creationId xmlns:a16="http://schemas.microsoft.com/office/drawing/2014/main" id="{3C777775-1174-4BB9-8DD6-D93A67A216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2" y="2004632"/>
            <a:ext cx="2530451" cy="1424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Entenda sobre Adicional de Insalubridade – SINDIFARS">
            <a:extLst>
              <a:ext uri="{FF2B5EF4-FFF2-40B4-BE49-F238E27FC236}">
                <a16:creationId xmlns:a16="http://schemas.microsoft.com/office/drawing/2014/main" id="{D324DBA7-FD66-4686-9A6E-3B4531D11B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5" y="2004632"/>
            <a:ext cx="2867025" cy="1424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Aposentadoria especial: O que muda com a Reforma da Previdência?">
            <a:extLst>
              <a:ext uri="{FF2B5EF4-FFF2-40B4-BE49-F238E27FC236}">
                <a16:creationId xmlns:a16="http://schemas.microsoft.com/office/drawing/2014/main" id="{8FD9C9A1-5BF1-4C69-87DB-6D42FFD89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982" y="2004632"/>
            <a:ext cx="3135479" cy="1424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99DC0E34-B442-4648-AD76-CE88EDAEF7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2339" y="3503231"/>
            <a:ext cx="10515600" cy="2963987"/>
          </a:xfrm>
        </p:spPr>
        <p:txBody>
          <a:bodyPr/>
          <a:lstStyle/>
          <a:p>
            <a:pPr marL="0" indent="0" algn="just">
              <a:buNone/>
            </a:pPr>
            <a:endParaRPr lang="pt-BR" dirty="0"/>
          </a:p>
          <a:p>
            <a:pPr algn="just"/>
            <a:r>
              <a:rPr lang="pt-BR" sz="2000" dirty="0"/>
              <a:t>Anexo IV do Regulamento da Previdência Social aprovado pelo Decreto no. 3.048, de 1999, observado o disposto no item 3.5, deve ser informada. </a:t>
            </a:r>
          </a:p>
          <a:p>
            <a:pPr algn="just"/>
            <a:r>
              <a:rPr lang="pt-BR" sz="2000" dirty="0"/>
              <a:t>Caso não haja exposição a risco, deve ser informado o código 09.01.001 (Ausência de fator de risco ou de atividades previstas no Anexo IV do Decreto 3.048/1999) da Tabela 24.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8D03DD26-E110-4C6F-8A77-DB345A0DE1C9}"/>
              </a:ext>
            </a:extLst>
          </p:cNvPr>
          <p:cNvSpPr/>
          <p:nvPr/>
        </p:nvSpPr>
        <p:spPr>
          <a:xfrm>
            <a:off x="0" y="6488668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highlight>
                  <a:srgbClr val="00FF00"/>
                </a:highlight>
              </a:rPr>
              <a:t>@</a:t>
            </a:r>
            <a:r>
              <a:rPr lang="pt-BR" dirty="0" err="1">
                <a:highlight>
                  <a:srgbClr val="00FF00"/>
                </a:highlight>
              </a:rPr>
              <a:t>proflumadiogenes</a:t>
            </a:r>
            <a:endParaRPr lang="pt-BR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1236846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987F68-5F1F-4286-A900-1CDCB49EC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11983"/>
            <a:ext cx="8596668" cy="1320800"/>
          </a:xfrm>
        </p:spPr>
        <p:txBody>
          <a:bodyPr/>
          <a:lstStyle/>
          <a:p>
            <a:r>
              <a:rPr lang="pt-BR" dirty="0"/>
              <a:t>PROFESSORA</a:t>
            </a:r>
          </a:p>
        </p:txBody>
      </p:sp>
      <p:pic>
        <p:nvPicPr>
          <p:cNvPr id="4" name="Espaço Reservado para Conteúdo 3">
            <a:extLst>
              <a:ext uri="{FF2B5EF4-FFF2-40B4-BE49-F238E27FC236}">
                <a16:creationId xmlns:a16="http://schemas.microsoft.com/office/drawing/2014/main" id="{9181AC6D-6332-4647-A3B9-A141418D13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765" y="1564530"/>
            <a:ext cx="2400841" cy="31928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Imagem 4">
            <a:hlinkClick r:id="rId3"/>
            <a:extLst>
              <a:ext uri="{FF2B5EF4-FFF2-40B4-BE49-F238E27FC236}">
                <a16:creationId xmlns:a16="http://schemas.microsoft.com/office/drawing/2014/main" id="{832F2B41-E545-42FC-B7E8-617478A927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9470">
            <a:off x="869805" y="1899643"/>
            <a:ext cx="647192" cy="647192"/>
          </a:xfrm>
          <a:prstGeom prst="rect">
            <a:avLst/>
          </a:prstGeom>
        </p:spPr>
      </p:pic>
      <p:pic>
        <p:nvPicPr>
          <p:cNvPr id="6" name="Imagem 5">
            <a:hlinkClick r:id="rId5"/>
            <a:extLst>
              <a:ext uri="{FF2B5EF4-FFF2-40B4-BE49-F238E27FC236}">
                <a16:creationId xmlns:a16="http://schemas.microsoft.com/office/drawing/2014/main" id="{822EDAEB-72B1-4DE4-A33C-9FB1A075790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9470">
            <a:off x="868576" y="2710467"/>
            <a:ext cx="658185" cy="658185"/>
          </a:xfrm>
          <a:prstGeom prst="rect">
            <a:avLst/>
          </a:prstGeom>
        </p:spPr>
      </p:pic>
      <p:pic>
        <p:nvPicPr>
          <p:cNvPr id="7" name="Imagem 6">
            <a:hlinkClick r:id="rId7"/>
            <a:extLst>
              <a:ext uri="{FF2B5EF4-FFF2-40B4-BE49-F238E27FC236}">
                <a16:creationId xmlns:a16="http://schemas.microsoft.com/office/drawing/2014/main" id="{C2D8FC44-4445-4677-961B-3633862E083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0" t="16800" r="16751" b="16000"/>
          <a:stretch/>
        </p:blipFill>
        <p:spPr>
          <a:xfrm rot="20569470">
            <a:off x="868576" y="3603221"/>
            <a:ext cx="658185" cy="658185"/>
          </a:xfrm>
          <a:prstGeom prst="rect">
            <a:avLst/>
          </a:prstGeom>
        </p:spPr>
      </p:pic>
      <p:pic>
        <p:nvPicPr>
          <p:cNvPr id="8" name="Imagem 7" descr="Ícone&#10;&#10;Descrição gerada automaticamente">
            <a:extLst>
              <a:ext uri="{FF2B5EF4-FFF2-40B4-BE49-F238E27FC236}">
                <a16:creationId xmlns:a16="http://schemas.microsoft.com/office/drawing/2014/main" id="{A77768A7-4E7E-4208-8C40-FFECB949E71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3" t="8139" r="7290" b="8139"/>
          <a:stretch/>
        </p:blipFill>
        <p:spPr>
          <a:xfrm>
            <a:off x="933885" y="4436575"/>
            <a:ext cx="664239" cy="646286"/>
          </a:xfrm>
          <a:prstGeom prst="rect">
            <a:avLst/>
          </a:prstGeom>
        </p:spPr>
      </p:pic>
      <p:pic>
        <p:nvPicPr>
          <p:cNvPr id="9" name="Imagem 8">
            <a:hlinkClick r:id="rId10"/>
            <a:extLst>
              <a:ext uri="{FF2B5EF4-FFF2-40B4-BE49-F238E27FC236}">
                <a16:creationId xmlns:a16="http://schemas.microsoft.com/office/drawing/2014/main" id="{D1A295B5-4275-418A-B6FB-B6C239A03EC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7" t="6951" r="6923" b="6508"/>
          <a:stretch/>
        </p:blipFill>
        <p:spPr>
          <a:xfrm rot="20569470">
            <a:off x="942408" y="5341877"/>
            <a:ext cx="647192" cy="647192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14F18549-8E3F-4FF7-876D-E021118D05AF}"/>
              </a:ext>
            </a:extLst>
          </p:cNvPr>
          <p:cNvSpPr/>
          <p:nvPr/>
        </p:nvSpPr>
        <p:spPr>
          <a:xfrm>
            <a:off x="1942475" y="1987727"/>
            <a:ext cx="4295697" cy="5001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pt-BR" sz="2800" b="1" dirty="0">
                <a:ln w="0"/>
                <a:solidFill>
                  <a:srgbClr val="00492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@proflumadiogenes</a:t>
            </a:r>
            <a:endParaRPr lang="pt-BR" sz="6600" b="1" dirty="0">
              <a:ln w="0"/>
              <a:solidFill>
                <a:srgbClr val="00492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069BA431-1C76-442E-9EA7-E5A2AB8DDF04}"/>
              </a:ext>
            </a:extLst>
          </p:cNvPr>
          <p:cNvSpPr/>
          <p:nvPr/>
        </p:nvSpPr>
        <p:spPr>
          <a:xfrm>
            <a:off x="1942475" y="2789490"/>
            <a:ext cx="4295697" cy="5001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pt-BR" sz="2800" b="1" dirty="0">
                <a:ln w="0"/>
                <a:solidFill>
                  <a:srgbClr val="00492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Prof. Luma Diógenes</a:t>
            </a:r>
            <a:endParaRPr lang="pt-BR" sz="6600" b="1" dirty="0">
              <a:ln w="0"/>
              <a:solidFill>
                <a:srgbClr val="00492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F578F1F4-E988-4F53-B1BF-92202ED1DE61}"/>
              </a:ext>
            </a:extLst>
          </p:cNvPr>
          <p:cNvSpPr/>
          <p:nvPr/>
        </p:nvSpPr>
        <p:spPr>
          <a:xfrm>
            <a:off x="1944319" y="3719056"/>
            <a:ext cx="2949392" cy="5001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pt-BR" sz="2800" b="1" dirty="0">
                <a:ln w="0"/>
                <a:solidFill>
                  <a:srgbClr val="00492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(85) 9.8878-3031</a:t>
            </a:r>
            <a:endParaRPr lang="pt-BR" sz="6600" b="1" dirty="0">
              <a:ln w="0"/>
              <a:solidFill>
                <a:srgbClr val="00492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4282C26B-79D3-494D-B79A-4C94E6E08F86}"/>
              </a:ext>
            </a:extLst>
          </p:cNvPr>
          <p:cNvSpPr/>
          <p:nvPr/>
        </p:nvSpPr>
        <p:spPr>
          <a:xfrm>
            <a:off x="1942475" y="4507270"/>
            <a:ext cx="3538927" cy="5001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pt-BR" sz="2800" b="1" dirty="0">
                <a:ln w="0"/>
                <a:solidFill>
                  <a:srgbClr val="00492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@lumadiogenes</a:t>
            </a:r>
            <a:endParaRPr lang="pt-BR" sz="6600" b="1" dirty="0">
              <a:ln w="0"/>
              <a:solidFill>
                <a:srgbClr val="00492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30D8DC89-D319-4042-B4D2-371BDCAC2B9E}"/>
              </a:ext>
            </a:extLst>
          </p:cNvPr>
          <p:cNvSpPr/>
          <p:nvPr/>
        </p:nvSpPr>
        <p:spPr>
          <a:xfrm>
            <a:off x="1944319" y="5360102"/>
            <a:ext cx="6033490" cy="5001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pt-BR" sz="2800" b="1" dirty="0">
                <a:ln w="0"/>
                <a:solidFill>
                  <a:srgbClr val="00492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luma_diogenes@hotmail.com.br</a:t>
            </a:r>
          </a:p>
        </p:txBody>
      </p:sp>
    </p:spTree>
    <p:extLst>
      <p:ext uri="{BB962C8B-B14F-4D97-AF65-F5344CB8AC3E}">
        <p14:creationId xmlns:p14="http://schemas.microsoft.com/office/powerpoint/2010/main" val="5902869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Obrigada pelas boas vindas! - Cup of Things">
            <a:extLst>
              <a:ext uri="{FF2B5EF4-FFF2-40B4-BE49-F238E27FC236}">
                <a16:creationId xmlns:a16="http://schemas.microsoft.com/office/drawing/2014/main" id="{AE87CD15-6CF2-405C-A844-F3B5507B921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31166" y="1264124"/>
            <a:ext cx="6172200" cy="4329752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5977BE75-A392-47C1-A80D-5C4BC6DCE822}"/>
              </a:ext>
            </a:extLst>
          </p:cNvPr>
          <p:cNvSpPr/>
          <p:nvPr/>
        </p:nvSpPr>
        <p:spPr>
          <a:xfrm>
            <a:off x="0" y="6488668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highlight>
                  <a:srgbClr val="00FF00"/>
                </a:highlight>
              </a:rPr>
              <a:t>@</a:t>
            </a:r>
            <a:r>
              <a:rPr lang="pt-BR" dirty="0" err="1">
                <a:highlight>
                  <a:srgbClr val="00FF00"/>
                </a:highlight>
              </a:rPr>
              <a:t>proflumadiogenes</a:t>
            </a:r>
            <a:endParaRPr lang="pt-BR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47786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5DEC01-21B9-415A-B2FF-C53145082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HISTÓRIA DO TRABALHO</a:t>
            </a:r>
          </a:p>
        </p:txBody>
      </p:sp>
      <p:pic>
        <p:nvPicPr>
          <p:cNvPr id="4" name="Picture 2" descr="idade media">
            <a:extLst>
              <a:ext uri="{FF2B5EF4-FFF2-40B4-BE49-F238E27FC236}">
                <a16:creationId xmlns:a16="http://schemas.microsoft.com/office/drawing/2014/main" id="{69798D0B-9B13-4E78-A2C9-786DEE5663E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511" y="1510748"/>
            <a:ext cx="8596668" cy="4531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51218423-7D68-47D7-B203-E63976573AB1}"/>
              </a:ext>
            </a:extLst>
          </p:cNvPr>
          <p:cNvSpPr/>
          <p:nvPr/>
        </p:nvSpPr>
        <p:spPr>
          <a:xfrm>
            <a:off x="0" y="6488668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highlight>
                  <a:srgbClr val="00FF00"/>
                </a:highlight>
              </a:rPr>
              <a:t>@</a:t>
            </a:r>
            <a:r>
              <a:rPr lang="pt-BR" dirty="0" err="1">
                <a:highlight>
                  <a:srgbClr val="00FF00"/>
                </a:highlight>
              </a:rPr>
              <a:t>proflumadiogenes</a:t>
            </a:r>
            <a:endParaRPr lang="pt-BR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035794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Governo flexibiliza regras de saúde e segurança do trabalho – Almeida Porto  Associados">
            <a:extLst>
              <a:ext uri="{FF2B5EF4-FFF2-40B4-BE49-F238E27FC236}">
                <a16:creationId xmlns:a16="http://schemas.microsoft.com/office/drawing/2014/main" id="{8A704586-CDEB-43A6-98C9-6237B6A679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394" y="2648134"/>
            <a:ext cx="2543069" cy="164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A6C05232-B9A5-4481-A9D7-28FF15E48553}"/>
              </a:ext>
            </a:extLst>
          </p:cNvPr>
          <p:cNvSpPr txBox="1">
            <a:spLocks/>
          </p:cNvSpPr>
          <p:nvPr/>
        </p:nvSpPr>
        <p:spPr>
          <a:xfrm>
            <a:off x="391442" y="332656"/>
            <a:ext cx="10025038" cy="720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pt-BR"/>
              <a:t>SINISTRALIDADE ACIDENTÁRIA NO BRASIL</a:t>
            </a:r>
            <a:endParaRPr lang="pt-BR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6F2C94FF-5101-4B22-9937-319C562C07CB}"/>
              </a:ext>
            </a:extLst>
          </p:cNvPr>
          <p:cNvSpPr txBox="1"/>
          <p:nvPr/>
        </p:nvSpPr>
        <p:spPr>
          <a:xfrm>
            <a:off x="1631504" y="4195692"/>
            <a:ext cx="3024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tx2">
                    <a:lumMod val="50000"/>
                  </a:schemeClr>
                </a:solidFill>
              </a:rPr>
              <a:t>ACIDENTE TÍPICO 1970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9E97BB15-FC1A-417E-8E53-380F3D416813}"/>
              </a:ext>
            </a:extLst>
          </p:cNvPr>
          <p:cNvSpPr txBox="1"/>
          <p:nvPr/>
        </p:nvSpPr>
        <p:spPr>
          <a:xfrm>
            <a:off x="2373963" y="3669930"/>
            <a:ext cx="1340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tx2">
                    <a:lumMod val="50000"/>
                  </a:schemeClr>
                </a:solidFill>
              </a:rPr>
              <a:t>PAIR 1980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E00DF7D3-CDBA-437C-8D14-CB547E4690C4}"/>
              </a:ext>
            </a:extLst>
          </p:cNvPr>
          <p:cNvSpPr txBox="1"/>
          <p:nvPr/>
        </p:nvSpPr>
        <p:spPr>
          <a:xfrm>
            <a:off x="92358" y="3099147"/>
            <a:ext cx="61026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chemeClr val="tx2">
                    <a:lumMod val="50000"/>
                  </a:schemeClr>
                </a:solidFill>
              </a:rPr>
              <a:t>LER-DORT 1990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9B959685-B4B5-4C0C-A2FD-BF2DE6C3345E}"/>
              </a:ext>
            </a:extLst>
          </p:cNvPr>
          <p:cNvSpPr txBox="1"/>
          <p:nvPr/>
        </p:nvSpPr>
        <p:spPr>
          <a:xfrm>
            <a:off x="185681" y="2550875"/>
            <a:ext cx="61026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800" dirty="0">
                <a:solidFill>
                  <a:schemeClr val="tx2">
                    <a:lumMod val="50000"/>
                  </a:schemeClr>
                </a:solidFill>
              </a:rPr>
              <a:t>TRANSTORNOS MENTAIS 2000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191164BD-010C-423A-91BF-B87BC5044C67}"/>
              </a:ext>
            </a:extLst>
          </p:cNvPr>
          <p:cNvSpPr txBox="1"/>
          <p:nvPr/>
        </p:nvSpPr>
        <p:spPr>
          <a:xfrm>
            <a:off x="92358" y="2002603"/>
            <a:ext cx="61026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chemeClr val="tx2">
                    <a:lumMod val="50000"/>
                  </a:schemeClr>
                </a:solidFill>
              </a:rPr>
              <a:t>ASSÉDIO MORAL 2010</a:t>
            </a:r>
          </a:p>
        </p:txBody>
      </p:sp>
      <p:sp>
        <p:nvSpPr>
          <p:cNvPr id="20" name="Seta: para Cima 19">
            <a:extLst>
              <a:ext uri="{FF2B5EF4-FFF2-40B4-BE49-F238E27FC236}">
                <a16:creationId xmlns:a16="http://schemas.microsoft.com/office/drawing/2014/main" id="{2763DF4C-0787-423C-B51E-81A8006F51E1}"/>
              </a:ext>
            </a:extLst>
          </p:cNvPr>
          <p:cNvSpPr/>
          <p:nvPr/>
        </p:nvSpPr>
        <p:spPr>
          <a:xfrm>
            <a:off x="551384" y="1952297"/>
            <a:ext cx="743728" cy="2612727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375623"/>
              </a:solidFill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1CBB262A-0EE3-4763-AD14-2109429B755E}"/>
              </a:ext>
            </a:extLst>
          </p:cNvPr>
          <p:cNvSpPr txBox="1"/>
          <p:nvPr/>
        </p:nvSpPr>
        <p:spPr>
          <a:xfrm rot="16200000">
            <a:off x="-204100" y="3289054"/>
            <a:ext cx="22546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100" b="1" dirty="0">
                <a:solidFill>
                  <a:schemeClr val="bg1"/>
                </a:solidFill>
              </a:rPr>
              <a:t>COMPLEXIDADE CRESCENTE</a:t>
            </a:r>
          </a:p>
        </p:txBody>
      </p:sp>
      <p:sp>
        <p:nvSpPr>
          <p:cNvPr id="22" name="Seta: para a Esquerda 21">
            <a:extLst>
              <a:ext uri="{FF2B5EF4-FFF2-40B4-BE49-F238E27FC236}">
                <a16:creationId xmlns:a16="http://schemas.microsoft.com/office/drawing/2014/main" id="{0B403994-C8A2-43A6-942E-D847F1AEE47A}"/>
              </a:ext>
            </a:extLst>
          </p:cNvPr>
          <p:cNvSpPr/>
          <p:nvPr/>
        </p:nvSpPr>
        <p:spPr>
          <a:xfrm>
            <a:off x="5043536" y="2017964"/>
            <a:ext cx="1512168" cy="420622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375623"/>
              </a:solidFill>
            </a:endParaRPr>
          </a:p>
        </p:txBody>
      </p:sp>
      <p:sp>
        <p:nvSpPr>
          <p:cNvPr id="23" name="Seta: para a Esquerda 22">
            <a:extLst>
              <a:ext uri="{FF2B5EF4-FFF2-40B4-BE49-F238E27FC236}">
                <a16:creationId xmlns:a16="http://schemas.microsoft.com/office/drawing/2014/main" id="{3B99FB7F-A36C-43F1-B282-3BD5E94773DB}"/>
              </a:ext>
            </a:extLst>
          </p:cNvPr>
          <p:cNvSpPr/>
          <p:nvPr/>
        </p:nvSpPr>
        <p:spPr>
          <a:xfrm>
            <a:off x="5059102" y="3099147"/>
            <a:ext cx="1512168" cy="420622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375623"/>
              </a:solidFill>
            </a:endParaRPr>
          </a:p>
        </p:txBody>
      </p:sp>
      <p:sp>
        <p:nvSpPr>
          <p:cNvPr id="24" name="Seta: para a Esquerda 23">
            <a:extLst>
              <a:ext uri="{FF2B5EF4-FFF2-40B4-BE49-F238E27FC236}">
                <a16:creationId xmlns:a16="http://schemas.microsoft.com/office/drawing/2014/main" id="{F4AB4578-3A2B-4626-9F06-4DE2C2F66219}"/>
              </a:ext>
            </a:extLst>
          </p:cNvPr>
          <p:cNvSpPr/>
          <p:nvPr/>
        </p:nvSpPr>
        <p:spPr>
          <a:xfrm>
            <a:off x="5059102" y="3669381"/>
            <a:ext cx="1512168" cy="420622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375623"/>
              </a:solidFill>
            </a:endParaRPr>
          </a:p>
        </p:txBody>
      </p:sp>
      <p:sp>
        <p:nvSpPr>
          <p:cNvPr id="25" name="Seta: para a Esquerda 24">
            <a:extLst>
              <a:ext uri="{FF2B5EF4-FFF2-40B4-BE49-F238E27FC236}">
                <a16:creationId xmlns:a16="http://schemas.microsoft.com/office/drawing/2014/main" id="{9C6DAE60-4553-4EAD-9EB0-A37C12754FC4}"/>
              </a:ext>
            </a:extLst>
          </p:cNvPr>
          <p:cNvSpPr/>
          <p:nvPr/>
        </p:nvSpPr>
        <p:spPr>
          <a:xfrm>
            <a:off x="5059102" y="4221798"/>
            <a:ext cx="1512168" cy="420622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375623"/>
              </a:solidFill>
            </a:endParaRPr>
          </a:p>
        </p:txBody>
      </p:sp>
      <p:sp>
        <p:nvSpPr>
          <p:cNvPr id="26" name="Seta: para a Esquerda 25">
            <a:extLst>
              <a:ext uri="{FF2B5EF4-FFF2-40B4-BE49-F238E27FC236}">
                <a16:creationId xmlns:a16="http://schemas.microsoft.com/office/drawing/2014/main" id="{13573310-2A41-452D-A7E7-5536BEB0C9C9}"/>
              </a:ext>
            </a:extLst>
          </p:cNvPr>
          <p:cNvSpPr/>
          <p:nvPr/>
        </p:nvSpPr>
        <p:spPr>
          <a:xfrm>
            <a:off x="5043536" y="2573453"/>
            <a:ext cx="1512168" cy="420622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375623"/>
              </a:solidFill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DE93B3A3-2FB3-4956-A632-D69A96865E3E}"/>
              </a:ext>
            </a:extLst>
          </p:cNvPr>
          <p:cNvSpPr txBox="1"/>
          <p:nvPr/>
        </p:nvSpPr>
        <p:spPr>
          <a:xfrm>
            <a:off x="5145131" y="4264457"/>
            <a:ext cx="1340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</a:rPr>
              <a:t>1ª GERAÇÃO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0A5E36AB-4EDD-4060-99FD-C69A5F6ABC2A}"/>
              </a:ext>
            </a:extLst>
          </p:cNvPr>
          <p:cNvSpPr txBox="1"/>
          <p:nvPr/>
        </p:nvSpPr>
        <p:spPr>
          <a:xfrm>
            <a:off x="5215594" y="3721287"/>
            <a:ext cx="1340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</a:rPr>
              <a:t>2ª GERAÇÃO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E9E17C88-0C06-41A3-A242-5CE164D54321}"/>
              </a:ext>
            </a:extLst>
          </p:cNvPr>
          <p:cNvSpPr txBox="1"/>
          <p:nvPr/>
        </p:nvSpPr>
        <p:spPr>
          <a:xfrm>
            <a:off x="5244412" y="2064055"/>
            <a:ext cx="1340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</a:rPr>
              <a:t>5ª GERAÇÃO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B537791C-0D0F-4597-9724-A54651512CEC}"/>
              </a:ext>
            </a:extLst>
          </p:cNvPr>
          <p:cNvSpPr txBox="1"/>
          <p:nvPr/>
        </p:nvSpPr>
        <p:spPr>
          <a:xfrm>
            <a:off x="5172436" y="3151793"/>
            <a:ext cx="1340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</a:rPr>
              <a:t>3ª GERAÇÃO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5EE2A2EC-00FA-451B-9EFD-AD6FE65E172C}"/>
              </a:ext>
            </a:extLst>
          </p:cNvPr>
          <p:cNvSpPr txBox="1"/>
          <p:nvPr/>
        </p:nvSpPr>
        <p:spPr>
          <a:xfrm>
            <a:off x="5192465" y="2633264"/>
            <a:ext cx="1340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chemeClr val="bg1"/>
                </a:solidFill>
              </a:rPr>
              <a:t>4ª GERAÇÃO</a:t>
            </a:r>
          </a:p>
        </p:txBody>
      </p:sp>
      <p:sp>
        <p:nvSpPr>
          <p:cNvPr id="32" name="Retângulo 31">
            <a:extLst>
              <a:ext uri="{FF2B5EF4-FFF2-40B4-BE49-F238E27FC236}">
                <a16:creationId xmlns:a16="http://schemas.microsoft.com/office/drawing/2014/main" id="{8B6DA562-51D2-4BCB-8804-A5758E4658CA}"/>
              </a:ext>
            </a:extLst>
          </p:cNvPr>
          <p:cNvSpPr/>
          <p:nvPr/>
        </p:nvSpPr>
        <p:spPr>
          <a:xfrm>
            <a:off x="0" y="6488668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highlight>
                  <a:srgbClr val="00FF00"/>
                </a:highlight>
              </a:rPr>
              <a:t>@</a:t>
            </a:r>
            <a:r>
              <a:rPr lang="pt-BR" dirty="0" err="1">
                <a:highlight>
                  <a:srgbClr val="00FF00"/>
                </a:highlight>
              </a:rPr>
              <a:t>proflumadiogenes</a:t>
            </a:r>
            <a:endParaRPr lang="pt-BR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13886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95404B-6FCA-47AD-829D-2AA09981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2620" y="2438401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pt-BR" sz="5400" dirty="0"/>
              <a:t>O QUE EU JÁ OUVI SOBRE SAÚDE E SEGURANÇA ...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71447D16-E6BC-46C5-86D1-0FC311AAC956}"/>
              </a:ext>
            </a:extLst>
          </p:cNvPr>
          <p:cNvSpPr/>
          <p:nvPr/>
        </p:nvSpPr>
        <p:spPr>
          <a:xfrm>
            <a:off x="0" y="6488668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highlight>
                  <a:srgbClr val="00FF00"/>
                </a:highlight>
              </a:rPr>
              <a:t>@</a:t>
            </a:r>
            <a:r>
              <a:rPr lang="pt-BR" dirty="0" err="1">
                <a:highlight>
                  <a:srgbClr val="00FF00"/>
                </a:highlight>
              </a:rPr>
              <a:t>proflumadiogenes</a:t>
            </a:r>
            <a:endParaRPr lang="pt-BR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815810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075847-C3E8-406B-8DC1-D560473C8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SAÚDE E SEGURANÇA É NORMA REGULAMENTADORA...</a:t>
            </a:r>
          </a:p>
        </p:txBody>
      </p:sp>
      <p:pic>
        <p:nvPicPr>
          <p:cNvPr id="4" name="Imagem 3" descr="Resultado de imagem para nr">
            <a:extLst>
              <a:ext uri="{FF2B5EF4-FFF2-40B4-BE49-F238E27FC236}">
                <a16:creationId xmlns:a16="http://schemas.microsoft.com/office/drawing/2014/main" id="{ECBA994A-4865-4708-97DE-AADEB171E23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84" y="2013290"/>
            <a:ext cx="6480720" cy="4392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m 4" descr="Resultado de imagem para nr 37">
            <a:extLst>
              <a:ext uri="{FF2B5EF4-FFF2-40B4-BE49-F238E27FC236}">
                <a16:creationId xmlns:a16="http://schemas.microsoft.com/office/drawing/2014/main" id="{B978D755-B892-4ACF-B2F4-1D314FDE0BA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365" y="3261208"/>
            <a:ext cx="2307974" cy="115300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DB685226-B357-40C7-8B1F-45D1DC873423}"/>
              </a:ext>
            </a:extLst>
          </p:cNvPr>
          <p:cNvSpPr/>
          <p:nvPr/>
        </p:nvSpPr>
        <p:spPr>
          <a:xfrm>
            <a:off x="0" y="6488668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highlight>
                  <a:srgbClr val="00FF00"/>
                </a:highlight>
              </a:rPr>
              <a:t>@</a:t>
            </a:r>
            <a:r>
              <a:rPr lang="pt-BR" dirty="0" err="1">
                <a:highlight>
                  <a:srgbClr val="00FF00"/>
                </a:highlight>
              </a:rPr>
              <a:t>proflumadiogenes</a:t>
            </a:r>
            <a:endParaRPr lang="pt-BR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502215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2477D0-FDB5-4D7D-AB35-59F39C302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829" y="304800"/>
            <a:ext cx="9937657" cy="1320800"/>
          </a:xfrm>
        </p:spPr>
        <p:txBody>
          <a:bodyPr/>
          <a:lstStyle/>
          <a:p>
            <a:r>
              <a:rPr lang="pt-BR" dirty="0"/>
              <a:t>SAÚDE E SEGURANÇA É SOPA DE LETRINHA..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28A47E7-C8FD-4EAC-B6BF-BEF36020738A}"/>
              </a:ext>
            </a:extLst>
          </p:cNvPr>
          <p:cNvSpPr/>
          <p:nvPr/>
        </p:nvSpPr>
        <p:spPr>
          <a:xfrm>
            <a:off x="1000227" y="1823230"/>
            <a:ext cx="2372764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LTCAT</a:t>
            </a:r>
          </a:p>
          <a:p>
            <a:pPr algn="ctr"/>
            <a:r>
              <a:rPr lang="pt-B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PPP</a:t>
            </a:r>
          </a:p>
          <a:p>
            <a:pPr algn="ctr"/>
            <a:r>
              <a:rPr lang="pt-BR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PCMSO</a:t>
            </a:r>
          </a:p>
          <a:p>
            <a:pPr algn="ctr"/>
            <a:r>
              <a:rPr lang="pt-B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PPRA</a:t>
            </a:r>
          </a:p>
          <a:p>
            <a:pPr algn="ctr"/>
            <a:r>
              <a:rPr lang="pt-BR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PPR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3E81EBB5-103E-4F54-8012-908850B13BCE}"/>
              </a:ext>
            </a:extLst>
          </p:cNvPr>
          <p:cNvSpPr/>
          <p:nvPr/>
        </p:nvSpPr>
        <p:spPr>
          <a:xfrm>
            <a:off x="4329022" y="1844164"/>
            <a:ext cx="2328010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PGR</a:t>
            </a:r>
          </a:p>
          <a:p>
            <a:pPr algn="ctr"/>
            <a:r>
              <a:rPr lang="pt-BR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GRO</a:t>
            </a:r>
          </a:p>
          <a:p>
            <a:pPr algn="ctr"/>
            <a:r>
              <a:rPr lang="pt-B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PCMAT</a:t>
            </a:r>
          </a:p>
          <a:p>
            <a:pPr algn="ctr"/>
            <a:r>
              <a:rPr lang="pt-BR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CIPA</a:t>
            </a:r>
          </a:p>
          <a:p>
            <a:pPr algn="ctr"/>
            <a:r>
              <a:rPr lang="pt-B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SESMT</a:t>
            </a:r>
            <a:endParaRPr lang="pt-B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D942434-D3AA-4218-9743-6FBE4F65016B}"/>
              </a:ext>
            </a:extLst>
          </p:cNvPr>
          <p:cNvSpPr/>
          <p:nvPr/>
        </p:nvSpPr>
        <p:spPr>
          <a:xfrm>
            <a:off x="7520298" y="1823230"/>
            <a:ext cx="1611595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AET</a:t>
            </a:r>
          </a:p>
          <a:p>
            <a:pPr algn="ctr"/>
            <a:r>
              <a:rPr lang="pt-B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EPI</a:t>
            </a:r>
          </a:p>
          <a:p>
            <a:pPr algn="ctr"/>
            <a:r>
              <a:rPr lang="pt-B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EPC</a:t>
            </a:r>
          </a:p>
          <a:p>
            <a:pPr algn="ctr"/>
            <a:r>
              <a:rPr lang="pt-BR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ASO</a:t>
            </a:r>
          </a:p>
          <a:p>
            <a:pPr algn="ctr"/>
            <a:r>
              <a:rPr lang="pt-BR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FAP</a:t>
            </a:r>
            <a:endParaRPr lang="pt-BR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3376FF93-4500-44C0-A12B-72FA945BB8F9}"/>
              </a:ext>
            </a:extLst>
          </p:cNvPr>
          <p:cNvSpPr/>
          <p:nvPr/>
        </p:nvSpPr>
        <p:spPr>
          <a:xfrm>
            <a:off x="0" y="6488668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highlight>
                  <a:srgbClr val="00FF00"/>
                </a:highlight>
              </a:rPr>
              <a:t>@</a:t>
            </a:r>
            <a:r>
              <a:rPr lang="pt-BR" dirty="0" err="1">
                <a:highlight>
                  <a:srgbClr val="00FF00"/>
                </a:highlight>
              </a:rPr>
              <a:t>proflumadiogenes</a:t>
            </a:r>
            <a:endParaRPr lang="pt-BR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414673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2AD153-9374-472C-BF44-41B2A93EE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412" y="344557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pt-BR" sz="8000" dirty="0"/>
              <a:t>BEM VINDOS 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4D0C241D-E89E-4E13-AFB1-203058315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172" y="1868556"/>
            <a:ext cx="6201148" cy="4432852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59637B35-CD64-4572-A6E5-B5F1C7B53EC8}"/>
              </a:ext>
            </a:extLst>
          </p:cNvPr>
          <p:cNvSpPr/>
          <p:nvPr/>
        </p:nvSpPr>
        <p:spPr>
          <a:xfrm>
            <a:off x="0" y="6488668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highlight>
                  <a:srgbClr val="00FF00"/>
                </a:highlight>
              </a:rPr>
              <a:t>@</a:t>
            </a:r>
            <a:r>
              <a:rPr lang="pt-BR" dirty="0" err="1">
                <a:highlight>
                  <a:srgbClr val="00FF00"/>
                </a:highlight>
              </a:rPr>
              <a:t>proflumadiogenes</a:t>
            </a:r>
            <a:endParaRPr lang="pt-BR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765941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21DE4CFE-303D-4FFB-92D5-5338CE6E1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COMO FUNCIONA O ESOCIAL?</a:t>
            </a:r>
          </a:p>
        </p:txBody>
      </p:sp>
      <p:pic>
        <p:nvPicPr>
          <p:cNvPr id="7" name="Picture 2" descr="Eficaz">
            <a:extLst>
              <a:ext uri="{FF2B5EF4-FFF2-40B4-BE49-F238E27FC236}">
                <a16:creationId xmlns:a16="http://schemas.microsoft.com/office/drawing/2014/main" id="{C9C64B91-793D-4364-85A6-449A14AD58A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14" y="2269892"/>
            <a:ext cx="4285659" cy="3673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eSocial, o que é? – Segmed">
            <a:extLst>
              <a:ext uri="{FF2B5EF4-FFF2-40B4-BE49-F238E27FC236}">
                <a16:creationId xmlns:a16="http://schemas.microsoft.com/office/drawing/2014/main" id="{088CD7D3-A6BB-4DF8-9266-AE591EAD4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926" y="1930400"/>
            <a:ext cx="5076560" cy="2692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DEA3A525-21A2-4E41-974F-45CAA01A49B2}"/>
              </a:ext>
            </a:extLst>
          </p:cNvPr>
          <p:cNvSpPr/>
          <p:nvPr/>
        </p:nvSpPr>
        <p:spPr>
          <a:xfrm>
            <a:off x="0" y="6488668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highlight>
                  <a:srgbClr val="00FF00"/>
                </a:highlight>
              </a:rPr>
              <a:t>@</a:t>
            </a:r>
            <a:r>
              <a:rPr lang="pt-BR" dirty="0" err="1">
                <a:highlight>
                  <a:srgbClr val="00FF00"/>
                </a:highlight>
              </a:rPr>
              <a:t>proflumadiogenes</a:t>
            </a:r>
            <a:endParaRPr lang="pt-BR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3667419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8BD78835-3867-49D6-98EA-3B54AF9BC009}"/>
              </a:ext>
            </a:extLst>
          </p:cNvPr>
          <p:cNvSpPr txBox="1"/>
          <p:nvPr/>
        </p:nvSpPr>
        <p:spPr>
          <a:xfrm>
            <a:off x="838200" y="713097"/>
            <a:ext cx="610262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/>
              <a:t>Eventos </a:t>
            </a:r>
          </a:p>
          <a:p>
            <a:r>
              <a:rPr lang="pt-BR" b="1" dirty="0"/>
              <a:t>S-2210 CAT</a:t>
            </a:r>
          </a:p>
          <a:p>
            <a:r>
              <a:rPr lang="pt-BR" b="1" dirty="0"/>
              <a:t>S-2220 MONITORAMENTO DA SAÚDE DO TRABALHADOR</a:t>
            </a:r>
          </a:p>
          <a:p>
            <a:r>
              <a:rPr lang="pt-BR" b="1" dirty="0"/>
              <a:t>S-2230 AFASTAMENTO</a:t>
            </a:r>
          </a:p>
          <a:p>
            <a:r>
              <a:rPr lang="pt-BR" b="1" dirty="0"/>
              <a:t>S-2240 RISCOS AMBIENTAIS DE TRABALHO/AGENTES NOCIVOS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8B1FA55-35C8-47BD-ABAF-7FA1DAE3DFF1}"/>
              </a:ext>
            </a:extLst>
          </p:cNvPr>
          <p:cNvSpPr txBox="1"/>
          <p:nvPr/>
        </p:nvSpPr>
        <p:spPr>
          <a:xfrm>
            <a:off x="3356113" y="2467423"/>
            <a:ext cx="610262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00" b="1" i="0" u="none" strike="noStrike" baseline="0" dirty="0">
                <a:latin typeface="+mj-lt"/>
              </a:rPr>
              <a:t>Tabela 13 - Parte do corpo atingida </a:t>
            </a:r>
          </a:p>
          <a:p>
            <a:r>
              <a:rPr lang="pt-BR" sz="1800" b="1" i="0" u="none" strike="noStrike" baseline="0" dirty="0">
                <a:latin typeface="+mj-lt"/>
              </a:rPr>
              <a:t>Tabela 14 - Agente Causador do Acidente de Trabalho 45 </a:t>
            </a:r>
          </a:p>
          <a:p>
            <a:r>
              <a:rPr lang="pt-BR" sz="1800" b="1" i="0" u="none" strike="noStrike" baseline="0" dirty="0">
                <a:latin typeface="+mj-lt"/>
              </a:rPr>
              <a:t>Tabela 15 - Agente Causador / Situação Geradora de Doença Profissional</a:t>
            </a:r>
          </a:p>
          <a:p>
            <a:r>
              <a:rPr lang="pt-BR" sz="1800" b="1" i="0" u="none" strike="noStrike" baseline="0" dirty="0">
                <a:latin typeface="+mj-lt"/>
              </a:rPr>
              <a:t>Tabela 16 - Situação Geradora do Acidente de Trabalho </a:t>
            </a:r>
          </a:p>
          <a:p>
            <a:r>
              <a:rPr lang="pt-BR" sz="1800" b="1" i="0" u="none" strike="noStrike" baseline="0" dirty="0">
                <a:latin typeface="+mj-lt"/>
              </a:rPr>
              <a:t>Tabela 17 - Descrição da Natureza da Lesão </a:t>
            </a:r>
          </a:p>
          <a:p>
            <a:r>
              <a:rPr lang="pt-BR" sz="1800" b="1" i="0" u="none" strike="noStrike" baseline="0" dirty="0">
                <a:latin typeface="+mj-lt"/>
              </a:rPr>
              <a:t>Tabela 18 - Motivos de Afastamento</a:t>
            </a:r>
          </a:p>
          <a:p>
            <a:r>
              <a:rPr lang="pt-BR" sz="1800" b="1" i="0" u="none" strike="noStrike" baseline="0" dirty="0">
                <a:latin typeface="+mj-lt"/>
              </a:rPr>
              <a:t>Tabela 24 - Fatores de Riscos e Atividades - Aposentadoria Especial </a:t>
            </a:r>
          </a:p>
          <a:p>
            <a:r>
              <a:rPr lang="pt-BR" sz="1800" b="1" i="0" u="none" strike="noStrike" baseline="0" dirty="0">
                <a:latin typeface="+mj-lt"/>
              </a:rPr>
              <a:t>Tabela 25 - Tipos de Benefícios </a:t>
            </a:r>
          </a:p>
          <a:p>
            <a:r>
              <a:rPr lang="pt-BR" b="1" dirty="0">
                <a:latin typeface="+mj-lt"/>
              </a:rPr>
              <a:t>T</a:t>
            </a:r>
            <a:r>
              <a:rPr lang="pt-BR" sz="1800" b="1" i="0" u="none" strike="noStrike" baseline="0" dirty="0">
                <a:latin typeface="+mj-lt"/>
              </a:rPr>
              <a:t>abela 26 - Motivos de Cessação de Benefícios </a:t>
            </a:r>
          </a:p>
          <a:p>
            <a:r>
              <a:rPr lang="pt-BR" sz="1800" b="1" i="0" u="none" strike="noStrike" baseline="0" dirty="0">
                <a:latin typeface="+mj-lt"/>
              </a:rPr>
              <a:t>Tabela 27 – Procedimentos Diagnósticos</a:t>
            </a:r>
          </a:p>
          <a:p>
            <a:r>
              <a:rPr lang="pt-BR" b="1" dirty="0"/>
              <a:t>Tabela 28 - Treinamentos, Capacitações, Exercícios 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A3B97E3E-63F8-4F04-9E96-50C127F0EEEF}"/>
              </a:ext>
            </a:extLst>
          </p:cNvPr>
          <p:cNvSpPr/>
          <p:nvPr/>
        </p:nvSpPr>
        <p:spPr>
          <a:xfrm>
            <a:off x="0" y="6488668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highlight>
                  <a:srgbClr val="00FF00"/>
                </a:highlight>
              </a:rPr>
              <a:t>@</a:t>
            </a:r>
            <a:r>
              <a:rPr lang="pt-BR" dirty="0" err="1">
                <a:highlight>
                  <a:srgbClr val="00FF00"/>
                </a:highlight>
              </a:rPr>
              <a:t>proflumadiogenes</a:t>
            </a:r>
            <a:endParaRPr lang="pt-BR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95224971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do">
  <a:themeElements>
    <a:clrScheme name="Facetado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do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d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502</TotalTime>
  <Words>833</Words>
  <Application>Microsoft Office PowerPoint</Application>
  <PresentationFormat>Widescreen</PresentationFormat>
  <Paragraphs>94</Paragraphs>
  <Slides>19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3" baseType="lpstr">
      <vt:lpstr>Arial</vt:lpstr>
      <vt:lpstr>Trebuchet MS</vt:lpstr>
      <vt:lpstr>Wingdings 3</vt:lpstr>
      <vt:lpstr>Facetado</vt:lpstr>
      <vt:lpstr>SAÚDE E SEGURANÇA PARA O </vt:lpstr>
      <vt:lpstr>HISTÓRIA DO TRABALHO</vt:lpstr>
      <vt:lpstr>Apresentação do PowerPoint</vt:lpstr>
      <vt:lpstr>O QUE EU JÁ OUVI SOBRE SAÚDE E SEGURANÇA ...</vt:lpstr>
      <vt:lpstr>SAÚDE E SEGURANÇA É NORMA REGULAMENTADORA...</vt:lpstr>
      <vt:lpstr>SAÚDE E SEGURANÇA É SOPA DE LETRINHA..</vt:lpstr>
      <vt:lpstr>BEM VINDOS </vt:lpstr>
      <vt:lpstr>COMO FUNCIONA O ESOCIAL?</vt:lpstr>
      <vt:lpstr>Apresentação do PowerPoint</vt:lpstr>
      <vt:lpstr>Evento s-2210  COMUNICADO DE ACIDENTE DE TRABALHO</vt:lpstr>
      <vt:lpstr>Evento s-2220 MONITORAMENTO DA SAÚDE DO TRBALHADOR</vt:lpstr>
      <vt:lpstr>ASO X EXAMES COMPLEMENTARES</vt:lpstr>
      <vt:lpstr>MONITORAMENTO DE SAÚDE DO TRABALHADOR</vt:lpstr>
      <vt:lpstr>MONITORAMENTO DE SAÚDE DO TRABALHADOR</vt:lpstr>
      <vt:lpstr>ATENÇÃO - EXAME TOXICOLÓGICO ALTERAÇÕES NO CTB </vt:lpstr>
      <vt:lpstr>Evento s-2240 CONDIÇÕES AMBIENTAIS DO TRABALHO – fatores de risco</vt:lpstr>
      <vt:lpstr>ATENÇÃO – FATORES DE RISCO/EXPOSIÇÃO A AGENTES NOCIVOS </vt:lpstr>
      <vt:lpstr>PROFESSORA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SAÚDE E SEGURANÇA PARA O</dc:title>
  <dc:creator>FRANCISCO CANINDE HOLANDA DIÓGENES</dc:creator>
  <cp:lastModifiedBy>FRANCISCO CANINDE HOLANDA DIÓGENES</cp:lastModifiedBy>
  <cp:revision>12</cp:revision>
  <dcterms:created xsi:type="dcterms:W3CDTF">2021-09-30T19:24:30Z</dcterms:created>
  <dcterms:modified xsi:type="dcterms:W3CDTF">2021-10-23T12:40:56Z</dcterms:modified>
</cp:coreProperties>
</file>