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6256000" cy="9144000"/>
  <p:notesSz cx="9144000" cy="16256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Inter" panose="020B0604020202020204" charset="0"/>
      <p:regular r:id="rId20"/>
    </p:embeddedFont>
    <p:embeddedFont>
      <p:font typeface="Montserrat" panose="00000500000000000000" pitchFamily="2" charset="0"/>
      <p:regular r:id="rId21"/>
      <p:bold r:id="rId22"/>
      <p:italic r:id="rId23"/>
      <p:boldItalic r:id="rId24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90" d="100"/>
          <a:sy n="90" d="100"/>
        </p:scale>
        <p:origin x="21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1"/>
  <c:style val="2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series1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00A896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EC16-490F-B35B-282421A2BF86}"/>
              </c:ext>
            </c:extLst>
          </c:dPt>
          <c:dPt>
            <c:idx val="1"/>
            <c:bubble3D val="0"/>
            <c:spPr>
              <a:solidFill>
                <a:srgbClr val="F26419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EC16-490F-B35B-282421A2BF86}"/>
              </c:ext>
            </c:extLst>
          </c:dPt>
          <c:dPt>
            <c:idx val="2"/>
            <c:bubble3D val="0"/>
            <c:spPr>
              <a:solidFill>
                <a:srgbClr val="D62828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EC16-490F-B35B-282421A2BF86}"/>
              </c:ext>
            </c:extLst>
          </c:dPt>
          <c:dPt>
            <c:idx val="3"/>
            <c:bubble3D val="0"/>
            <c:spPr>
              <a:solidFill>
                <a:srgbClr val="0F2C59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EC16-490F-B35B-282421A2BF86}"/>
              </c:ext>
            </c:extLst>
          </c:dPt>
          <c:dPt>
            <c:idx val="4"/>
            <c:bubble3D val="0"/>
            <c:spPr>
              <a:solidFill>
                <a:srgbClr val="94A3B8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9-EC16-490F-B35B-282421A2BF86}"/>
              </c:ext>
            </c:extLst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333333"/>
                      </a:solidFill>
                      <a:latin typeface="Inter"/>
                    </a:defRPr>
                  </a:pPr>
                  <a:endParaRPr lang="pt-B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C16-490F-B35B-282421A2BF86}"/>
                </c:ext>
              </c:extLst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333333"/>
                      </a:solidFill>
                      <a:latin typeface="Inter"/>
                    </a:defRPr>
                  </a:pPr>
                  <a:endParaRPr lang="pt-B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C16-490F-B35B-282421A2BF86}"/>
                </c:ext>
              </c:extLst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333333"/>
                      </a:solidFill>
                      <a:latin typeface="Inter"/>
                    </a:defRPr>
                  </a:pPr>
                  <a:endParaRPr lang="pt-B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C16-490F-B35B-282421A2BF86}"/>
                </c:ext>
              </c:extLst>
            </c:dLbl>
            <c:dLbl>
              <c:idx val="3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333333"/>
                      </a:solidFill>
                      <a:latin typeface="Inter"/>
                    </a:defRPr>
                  </a:pPr>
                  <a:endParaRPr lang="pt-B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C16-490F-B35B-282421A2BF86}"/>
                </c:ext>
              </c:extLst>
            </c:dLbl>
            <c:dLbl>
              <c:idx val="4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333333"/>
                      </a:solidFill>
                      <a:latin typeface="Inter"/>
                    </a:defRPr>
                  </a:pPr>
                  <a:endParaRPr lang="pt-B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C16-490F-B35B-282421A2BF86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0" i="0" u="none" strike="noStrike">
                    <a:solidFill>
                      <a:srgbClr val="000000"/>
                    </a:solidFill>
                    <a:latin typeface="Arial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Comércio Varejista</c:v>
                </c:pt>
                <c:pt idx="1">
                  <c:v>Indústria</c:v>
                </c:pt>
                <c:pt idx="2">
                  <c:v>Comércio Atacadista</c:v>
                </c:pt>
                <c:pt idx="3">
                  <c:v>Serviços de Transporte</c:v>
                </c:pt>
                <c:pt idx="4">
                  <c:v>Outros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75.900000000000006</c:v>
                </c:pt>
                <c:pt idx="1">
                  <c:v>11.7</c:v>
                </c:pt>
                <c:pt idx="2">
                  <c:v>4</c:v>
                </c:pt>
                <c:pt idx="3">
                  <c:v>2.9</c:v>
                </c:pt>
                <c:pt idx="4">
                  <c:v>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C16-490F-B35B-282421A2BF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>
              <a:latin typeface="Inter"/>
              <a:cs typeface="Inter"/>
            </a:defRPr>
          </a:pPr>
          <a:endParaRPr lang="pt-BR"/>
        </a:p>
      </c:txPr>
    </c:legend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1"/>
  <c:style val="2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Débito Original</c:v>
                </c:pt>
              </c:strCache>
            </c:strRef>
          </c:tx>
          <c:spPr>
            <a:solidFill>
              <a:srgbClr val="00A896"/>
            </a:solidFill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R$100-500</c:v>
                </c:pt>
                <c:pt idx="1">
                  <c:v>R$500-1K</c:v>
                </c:pt>
                <c:pt idx="2">
                  <c:v>R$1K-5K</c:v>
                </c:pt>
                <c:pt idx="3">
                  <c:v>R$5K-10K</c:v>
                </c:pt>
                <c:pt idx="4">
                  <c:v>R$10K-50K</c:v>
                </c:pt>
                <c:pt idx="5">
                  <c:v>R$50K-100K</c:v>
                </c:pt>
                <c:pt idx="6">
                  <c:v>Acima 100K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1528</c:v>
                </c:pt>
                <c:pt idx="1">
                  <c:v>1910</c:v>
                </c:pt>
                <c:pt idx="2">
                  <c:v>12072</c:v>
                </c:pt>
                <c:pt idx="3">
                  <c:v>7946</c:v>
                </c:pt>
                <c:pt idx="4">
                  <c:v>22744</c:v>
                </c:pt>
                <c:pt idx="5">
                  <c:v>10496</c:v>
                </c:pt>
                <c:pt idx="6">
                  <c:v>50416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2D-47E3-9E84-777C1145BD7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Valor Pago</c:v>
                </c:pt>
              </c:strCache>
            </c:strRef>
          </c:tx>
          <c:spPr>
            <a:solidFill>
              <a:srgbClr val="F26419"/>
            </a:solidFill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R$100-500</c:v>
                </c:pt>
                <c:pt idx="1">
                  <c:v>R$500-1K</c:v>
                </c:pt>
                <c:pt idx="2">
                  <c:v>R$1K-5K</c:v>
                </c:pt>
                <c:pt idx="3">
                  <c:v>R$5K-10K</c:v>
                </c:pt>
                <c:pt idx="4">
                  <c:v>R$10K-50K</c:v>
                </c:pt>
                <c:pt idx="5">
                  <c:v>R$50K-100K</c:v>
                </c:pt>
                <c:pt idx="6">
                  <c:v>Acima 100K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651</c:v>
                </c:pt>
                <c:pt idx="1">
                  <c:v>539</c:v>
                </c:pt>
                <c:pt idx="2">
                  <c:v>2031</c:v>
                </c:pt>
                <c:pt idx="3">
                  <c:v>1002</c:v>
                </c:pt>
                <c:pt idx="4">
                  <c:v>2585</c:v>
                </c:pt>
                <c:pt idx="5">
                  <c:v>598</c:v>
                </c:pt>
                <c:pt idx="6">
                  <c:v>280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2D-47E3-9E84-777C1145BD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E7079"/>
                </a:solidFill>
                <a:latin typeface="Inter"/>
              </a:defRPr>
            </a:pPr>
            <a:endParaRPr lang="pt-BR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E0E6F1"/>
              </a:solidFill>
              <a:prstDash val="solid"/>
              <a:round/>
            </a:ln>
          </c:spPr>
        </c:majorGridlines>
        <c:title>
          <c:tx>
            <c:rich>
              <a:bodyPr/>
              <a:lstStyle/>
              <a:p>
                <a:pPr>
                  <a:defRPr b="0" i="0" u="none" strike="noStrike">
                    <a:solidFill>
                      <a:srgbClr val="6E7079"/>
                    </a:solidFill>
                    <a:latin typeface="Inter"/>
                  </a:defRPr>
                </a:pPr>
                <a:r>
                  <a:rPr lang="pt-BR" b="0" i="0" u="none" strike="noStrike">
                    <a:solidFill>
                      <a:srgbClr val="6E7079"/>
                    </a:solidFill>
                    <a:latin typeface="Inter"/>
                  </a:rPr>
                  <a:t>Valor (R$ mil)</a:t>
                </a:r>
              </a:p>
            </c:rich>
          </c:tx>
          <c:overlay val="0"/>
        </c:title>
        <c:numFmt formatCode="#,##0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E7079"/>
                </a:solidFill>
                <a:latin typeface="Inter"/>
              </a:defRPr>
            </a:pPr>
            <a:endParaRPr lang="pt-BR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>
              <a:latin typeface="Inter"/>
              <a:cs typeface="Inter"/>
            </a:defRPr>
          </a:pPr>
          <a:endParaRPr lang="pt-BR"/>
        </a:p>
      </c:txPr>
    </c:legend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1"/>
  <c:style val="2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series1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00A896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E43F-4BA6-808C-0D3EFAE22085}"/>
              </c:ext>
            </c:extLst>
          </c:dPt>
          <c:dPt>
            <c:idx val="1"/>
            <c:bubble3D val="0"/>
            <c:spPr>
              <a:solidFill>
                <a:srgbClr val="F26419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E43F-4BA6-808C-0D3EFAE22085}"/>
              </c:ext>
            </c:extLst>
          </c:dPt>
          <c:dPt>
            <c:idx val="2"/>
            <c:bubble3D val="0"/>
            <c:spPr>
              <a:solidFill>
                <a:srgbClr val="94A3B8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E43F-4BA6-808C-0D3EFAE22085}"/>
              </c:ext>
            </c:extLst>
          </c:dPt>
          <c:dPt>
            <c:idx val="3"/>
            <c:bubble3D val="0"/>
            <c:spPr>
              <a:solidFill>
                <a:srgbClr val="94A3B8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E43F-4BA6-808C-0D3EFAE22085}"/>
              </c:ext>
            </c:extLst>
          </c:dPt>
          <c:dPt>
            <c:idx val="4"/>
            <c:bubble3D val="0"/>
            <c:spPr>
              <a:solidFill>
                <a:srgbClr val="94A3B8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9-E43F-4BA6-808C-0D3EFAE22085}"/>
              </c:ext>
            </c:extLst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333333"/>
                      </a:solidFill>
                      <a:latin typeface="Inter"/>
                    </a:defRPr>
                  </a:pPr>
                  <a:endParaRPr lang="pt-B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43F-4BA6-808C-0D3EFAE22085}"/>
                </c:ext>
              </c:extLst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333333"/>
                      </a:solidFill>
                      <a:latin typeface="Inter"/>
                    </a:defRPr>
                  </a:pPr>
                  <a:endParaRPr lang="pt-B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43F-4BA6-808C-0D3EFAE22085}"/>
                </c:ext>
              </c:extLst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333333"/>
                      </a:solidFill>
                      <a:latin typeface="Inter"/>
                    </a:defRPr>
                  </a:pPr>
                  <a:endParaRPr lang="pt-B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43F-4BA6-808C-0D3EFAE22085}"/>
                </c:ext>
              </c:extLst>
            </c:dLbl>
            <c:dLbl>
              <c:idx val="3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333333"/>
                      </a:solidFill>
                      <a:latin typeface="Inter"/>
                    </a:defRPr>
                  </a:pPr>
                  <a:endParaRPr lang="pt-B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43F-4BA6-808C-0D3EFAE22085}"/>
                </c:ext>
              </c:extLst>
            </c:dLbl>
            <c:dLbl>
              <c:idx val="4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333333"/>
                      </a:solidFill>
                      <a:latin typeface="Inter"/>
                    </a:defRPr>
                  </a:pPr>
                  <a:endParaRPr lang="pt-BR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43F-4BA6-808C-0D3EFAE22085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0" i="0" u="none" strike="noStrike">
                    <a:solidFill>
                      <a:srgbClr val="000000"/>
                    </a:solidFill>
                    <a:latin typeface="Arial"/>
                  </a:defRPr>
                </a:pPr>
                <a:endParaRPr lang="pt-B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ICMS SITRAM (ST</c:v>
                </c:pt>
                <c:pt idx="1">
                  <c:v>Antecipado</c:v>
                </c:pt>
                <c:pt idx="2">
                  <c:v>DIFAL e FECOP)</c:v>
                </c:pt>
                <c:pt idx="3">
                  <c:v>IPVA</c:v>
                </c:pt>
                <c:pt idx="4">
                  <c:v>Outros Débitos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86.1</c:v>
                </c:pt>
                <c:pt idx="1">
                  <c:v>12.1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43F-4BA6-808C-0D3EFAE220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5"/>
      </c:doughnutChart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>
              <a:latin typeface="Inter"/>
              <a:cs typeface="Inter"/>
            </a:defRPr>
          </a:pPr>
          <a:endParaRPr lang="pt-BR"/>
        </a:p>
      </c:txPr>
    </c:legend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471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chart" Target="../charts/chart1.xm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pa-shape-1"/>
          <p:cNvSpPr/>
          <p:nvPr/>
        </p:nvSpPr>
        <p:spPr>
          <a:xfrm>
            <a:off x="0" y="0"/>
            <a:ext cx="16256000" cy="127000"/>
          </a:xfrm>
          <a:prstGeom prst="rect">
            <a:avLst/>
          </a:prstGeom>
          <a:solidFill>
            <a:srgbClr val="00A896"/>
          </a:solidFill>
          <a:ln/>
        </p:spPr>
      </p:sp>
      <p:pic>
        <p:nvPicPr>
          <p:cNvPr id="3" name="capa-icon-2" descr="preencoded.png"/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7620000" y="762000"/>
            <a:ext cx="1016000" cy="1016000"/>
          </a:xfrm>
          <a:prstGeom prst="rect">
            <a:avLst/>
          </a:prstGeom>
        </p:spPr>
      </p:pic>
      <p:sp>
        <p:nvSpPr>
          <p:cNvPr id="4" name="capa-shape-3"/>
          <p:cNvSpPr/>
          <p:nvPr/>
        </p:nvSpPr>
        <p:spPr>
          <a:xfrm>
            <a:off x="5588000" y="2222500"/>
            <a:ext cx="5080000" cy="9144"/>
          </a:xfrm>
          <a:prstGeom prst="line">
            <a:avLst/>
          </a:prstGeom>
          <a:ln w="50800">
            <a:solidFill>
              <a:srgbClr val="00A896"/>
            </a:solidFill>
            <a:prstDash val="solid"/>
          </a:ln>
        </p:spPr>
      </p:sp>
      <p:sp>
        <p:nvSpPr>
          <p:cNvPr id="5" name="capa-text-4"/>
          <p:cNvSpPr/>
          <p:nvPr/>
        </p:nvSpPr>
        <p:spPr>
          <a:xfrm>
            <a:off x="1778000" y="2730500"/>
            <a:ext cx="12700000" cy="241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ts val="5280"/>
              </a:lnSpc>
              <a:buNone/>
            </a:pPr>
            <a:r>
              <a:rPr lang="en-US" sz="44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SEFAZ/CE: </a:t>
            </a:r>
            <a:r>
              <a:rPr lang="en-US" sz="4400" b="1" dirty="0" err="1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Notificação</a:t>
            </a:r>
            <a:r>
              <a:rPr lang="en-US" sz="44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de </a:t>
            </a:r>
            <a:r>
              <a:rPr lang="en-US" sz="4400" b="1" dirty="0" err="1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Exclusão</a:t>
            </a:r>
            <a:r>
              <a:rPr lang="en-US" sz="44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por </a:t>
            </a:r>
            <a:r>
              <a:rPr lang="en-US" sz="4400" b="1" dirty="0" err="1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Débitos</a:t>
            </a:r>
            <a:r>
              <a:rPr lang="en-US" sz="44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- Simples Nacional</a:t>
            </a:r>
            <a:endParaRPr lang="en-US" sz="4400" dirty="0"/>
          </a:p>
        </p:txBody>
      </p:sp>
      <p:sp>
        <p:nvSpPr>
          <p:cNvPr id="6" name="capa-shape-5"/>
          <p:cNvSpPr/>
          <p:nvPr/>
        </p:nvSpPr>
        <p:spPr>
          <a:xfrm>
            <a:off x="5588000" y="5397500"/>
            <a:ext cx="5080000" cy="9144"/>
          </a:xfrm>
          <a:prstGeom prst="line">
            <a:avLst/>
          </a:prstGeom>
          <a:ln w="12700">
            <a:solidFill>
              <a:srgbClr val="E2E8F0"/>
            </a:solidFill>
            <a:prstDash val="solid"/>
          </a:ln>
        </p:spPr>
      </p:sp>
      <p:sp>
        <p:nvSpPr>
          <p:cNvPr id="7" name="capa-text-6"/>
          <p:cNvSpPr/>
          <p:nvPr/>
        </p:nvSpPr>
        <p:spPr>
          <a:xfrm>
            <a:off x="1778000" y="5626100"/>
            <a:ext cx="12700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1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Orientações para Regularização e Conformidade</a:t>
            </a:r>
            <a:endParaRPr lang="en-US" sz="2100" dirty="0"/>
          </a:p>
        </p:txBody>
      </p:sp>
      <p:sp>
        <p:nvSpPr>
          <p:cNvPr id="8" name="capa-shape-7"/>
          <p:cNvSpPr/>
          <p:nvPr/>
        </p:nvSpPr>
        <p:spPr>
          <a:xfrm>
            <a:off x="3683000" y="6286500"/>
            <a:ext cx="8890000" cy="2095500"/>
          </a:xfrm>
          <a:prstGeom prst="roundRect">
            <a:avLst>
              <a:gd name="adj" fmla="val 7273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9" name="capa-text-8"/>
          <p:cNvSpPr/>
          <p:nvPr/>
        </p:nvSpPr>
        <p:spPr>
          <a:xfrm>
            <a:off x="3683000" y="6502400"/>
            <a:ext cx="88900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Conselho Regional de Contabilidade do Ceará (CRC-CE)</a:t>
            </a:r>
            <a:endParaRPr lang="en-US" sz="1400" dirty="0"/>
          </a:p>
        </p:txBody>
      </p:sp>
      <p:sp>
        <p:nvSpPr>
          <p:cNvPr id="10" name="capa-text-9"/>
          <p:cNvSpPr/>
          <p:nvPr/>
        </p:nvSpPr>
        <p:spPr>
          <a:xfrm>
            <a:off x="3683000" y="6832600"/>
            <a:ext cx="88900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Secretaria da Fazenda do Estado do Ceará (SEFAZ-CE)</a:t>
            </a:r>
            <a:endParaRPr lang="en-US" sz="1400" dirty="0"/>
          </a:p>
        </p:txBody>
      </p:sp>
      <p:sp>
        <p:nvSpPr>
          <p:cNvPr id="11" name="capa-shape-10"/>
          <p:cNvSpPr/>
          <p:nvPr/>
        </p:nvSpPr>
        <p:spPr>
          <a:xfrm>
            <a:off x="6223000" y="7264400"/>
            <a:ext cx="3810000" cy="9144"/>
          </a:xfrm>
          <a:prstGeom prst="line">
            <a:avLst/>
          </a:prstGeom>
          <a:ln w="12700">
            <a:solidFill>
              <a:srgbClr val="E2E8F0"/>
            </a:solidFill>
            <a:prstDash val="solid"/>
          </a:ln>
        </p:spPr>
      </p:sp>
      <p:sp>
        <p:nvSpPr>
          <p:cNvPr id="12" name="capa-text-11"/>
          <p:cNvSpPr/>
          <p:nvPr/>
        </p:nvSpPr>
        <p:spPr>
          <a:xfrm>
            <a:off x="3683000" y="7404100"/>
            <a:ext cx="88900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Facilitador: Tales Mota de Freitas</a:t>
            </a:r>
            <a:endParaRPr lang="en-US" sz="1500" dirty="0"/>
          </a:p>
        </p:txBody>
      </p:sp>
      <p:sp>
        <p:nvSpPr>
          <p:cNvPr id="13" name="capa-text-12"/>
          <p:cNvSpPr/>
          <p:nvPr/>
        </p:nvSpPr>
        <p:spPr>
          <a:xfrm>
            <a:off x="3683000" y="7734300"/>
            <a:ext cx="8890000" cy="279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Auditor-Fiscal da Fazenda Estadual</a:t>
            </a:r>
            <a:endParaRPr lang="en-US" sz="1300" dirty="0"/>
          </a:p>
        </p:txBody>
      </p:sp>
      <p:sp>
        <p:nvSpPr>
          <p:cNvPr id="14" name="capa-text-13"/>
          <p:cNvSpPr/>
          <p:nvPr/>
        </p:nvSpPr>
        <p:spPr>
          <a:xfrm>
            <a:off x="3683000" y="8051800"/>
            <a:ext cx="8890000" cy="279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0A89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23 de julho de 2026</a:t>
            </a:r>
            <a:endParaRPr lang="en-US" sz="1500" dirty="0"/>
          </a:p>
        </p:txBody>
      </p:sp>
      <p:sp>
        <p:nvSpPr>
          <p:cNvPr id="15" name="capa-shape-14"/>
          <p:cNvSpPr/>
          <p:nvPr/>
        </p:nvSpPr>
        <p:spPr>
          <a:xfrm>
            <a:off x="0" y="8890000"/>
            <a:ext cx="5422900" cy="254000"/>
          </a:xfrm>
          <a:prstGeom prst="rect">
            <a:avLst/>
          </a:prstGeom>
          <a:solidFill>
            <a:srgbClr val="F26419"/>
          </a:solidFill>
          <a:ln/>
        </p:spPr>
      </p:sp>
      <p:sp>
        <p:nvSpPr>
          <p:cNvPr id="16" name="capa-shape-15"/>
          <p:cNvSpPr/>
          <p:nvPr/>
        </p:nvSpPr>
        <p:spPr>
          <a:xfrm>
            <a:off x="5422900" y="8890000"/>
            <a:ext cx="5410200" cy="254000"/>
          </a:xfrm>
          <a:prstGeom prst="rect">
            <a:avLst/>
          </a:prstGeom>
          <a:solidFill>
            <a:srgbClr val="00A896"/>
          </a:solidFill>
          <a:ln/>
        </p:spPr>
      </p:sp>
      <p:sp>
        <p:nvSpPr>
          <p:cNvPr id="17" name="capa-shape-16"/>
          <p:cNvSpPr/>
          <p:nvPr/>
        </p:nvSpPr>
        <p:spPr>
          <a:xfrm>
            <a:off x="10833100" y="8890000"/>
            <a:ext cx="5422900" cy="254000"/>
          </a:xfrm>
          <a:prstGeom prst="rect">
            <a:avLst/>
          </a:prstGeom>
          <a:solidFill>
            <a:srgbClr val="D62828"/>
          </a:solidFill>
          <a:ln/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tureza_debitos-text-1"/>
          <p:cNvSpPr/>
          <p:nvPr/>
        </p:nvSpPr>
        <p:spPr>
          <a:xfrm>
            <a:off x="762000" y="457200"/>
            <a:ext cx="14732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Natureza dos Débitos — Composição</a:t>
            </a:r>
            <a:endParaRPr lang="en-US" sz="2600" dirty="0"/>
          </a:p>
        </p:txBody>
      </p:sp>
      <p:sp>
        <p:nvSpPr>
          <p:cNvPr id="3" name="natureza_debitos-text-2"/>
          <p:cNvSpPr/>
          <p:nvPr/>
        </p:nvSpPr>
        <p:spPr>
          <a:xfrm>
            <a:off x="762000" y="1041400"/>
            <a:ext cx="14732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6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Tipos de receita que compõem o débito original notificado</a:t>
            </a:r>
            <a:endParaRPr lang="en-US" sz="1600" dirty="0"/>
          </a:p>
        </p:txBody>
      </p:sp>
      <p:sp>
        <p:nvSpPr>
          <p:cNvPr id="4" name="natureza_debitos-shape-3"/>
          <p:cNvSpPr/>
          <p:nvPr/>
        </p:nvSpPr>
        <p:spPr>
          <a:xfrm>
            <a:off x="762000" y="1498600"/>
            <a:ext cx="14732000" cy="9144"/>
          </a:xfrm>
          <a:prstGeom prst="line">
            <a:avLst/>
          </a:prstGeom>
          <a:ln w="12700">
            <a:solidFill>
              <a:srgbClr val="E2E8F0"/>
            </a:solidFill>
            <a:prstDash val="solid"/>
          </a:ln>
        </p:spPr>
      </p:sp>
      <p:graphicFrame>
        <p:nvGraphicFramePr>
          <p:cNvPr id="5" name="natureza_debitos-chart-4"/>
          <p:cNvGraphicFramePr/>
          <p:nvPr>
            <p:extLst>
              <p:ext uri="{D42A27DB-BD31-4B8C-83A1-F6EECF244321}">
                <p14:modId xmlns:p14="http://schemas.microsoft.com/office/powerpoint/2010/main" val="2591301467"/>
              </p:ext>
            </p:extLst>
          </p:nvPr>
        </p:nvGraphicFramePr>
        <p:xfrm>
          <a:off x="1143000" y="2032000"/>
          <a:ext cx="5588000" cy="50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natureza_debitos-table-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103207"/>
              </p:ext>
            </p:extLst>
          </p:nvPr>
        </p:nvGraphicFramePr>
        <p:xfrm>
          <a:off x="7366000" y="2159000"/>
          <a:ext cx="7874000" cy="4191000"/>
        </p:xfrm>
        <a:graphic>
          <a:graphicData uri="http://schemas.openxmlformats.org/drawingml/2006/table">
            <a:tbl>
              <a:tblPr/>
              <a:tblGrid>
                <a:gridCol w="3765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29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5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4201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Tipo de Receita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152400" marR="152400" marT="127000" marB="127000" anchor="ctr">
                    <a:lnL w="0" cap="flat" cmpd="sng" algn="ctr">
                      <a:noFill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</a:lnT>
                    <a:lnB w="25400" cap="flat" cmpd="sng" algn="ctr">
                      <a:solidFill>
                        <a:srgbClr val="0F2C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2C5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%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152400" marR="152400" marT="127000" marB="1270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</a:lnT>
                    <a:lnB w="25400" cap="flat" cmpd="sng" algn="ctr">
                      <a:solidFill>
                        <a:srgbClr val="0F2C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2C5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Valor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152400" marR="152400" marT="127000" marB="1270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25400" cap="flat" cmpd="sng" algn="ctr">
                      <a:solidFill>
                        <a:srgbClr val="0F2C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2C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400" b="1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ICMS SITRAM (ST, Antecipado, DIFAL e FECOP)</a:t>
                      </a:r>
                      <a:endParaRPr lang="en-US" sz="1400" b="1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152400" marR="152400" marT="127000" marB="127000" anchor="ctr">
                    <a:lnL w="0" cap="flat" cmpd="sng" algn="ctr">
                      <a:noFill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F2C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86,1%</a:t>
                      </a:r>
                      <a:endParaRPr lang="en-US" sz="1400" b="1" dirty="0">
                        <a:solidFill>
                          <a:srgbClr val="FF0000"/>
                        </a:solidFill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152400" marR="152400" marT="127000" marB="1270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F2C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R$ 92,2 M</a:t>
                      </a:r>
                      <a:endParaRPr lang="en-US" sz="1400" b="1" dirty="0">
                        <a:solidFill>
                          <a:srgbClr val="FF0000"/>
                        </a:solidFill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152400" marR="152400" marT="127000" marB="1270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</a:lnR>
                    <a:lnT w="25400" cap="flat" cmpd="sng" algn="ctr">
                      <a:solidFill>
                        <a:srgbClr val="0F2C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4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IPVA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152400" marR="152400" marT="127000" marB="127000" anchor="ctr">
                    <a:lnL w="0" cap="flat" cmpd="sng" algn="ctr">
                      <a:noFill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4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12,1%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152400" marR="152400" marT="127000" marB="1270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4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R$ 12,9 M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152400" marR="152400" marT="127000" marB="1270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4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Outros Débitos (Dívida Ativa, Autos de Infração, Taxas, ST interna)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152400" marR="152400" marT="127000" marB="127000" anchor="ctr">
                    <a:lnL w="0" cap="flat" cmpd="sng" algn="ctr">
                      <a:noFill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4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1,8%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152400" marR="152400" marT="127000" marB="1270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4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R$ 2,0 M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152400" marR="152400" marT="127000" marB="1270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8799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TOTAL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152400" marR="152400" marT="127000" marB="127000" anchor="ctr">
                    <a:lnL w="0" cap="flat" cmpd="sng" algn="ctr">
                      <a:noFill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</a:lnB>
                    <a:solidFill>
                      <a:srgbClr val="0F2C5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100%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152400" marR="152400" marT="127000" marB="1270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</a:lnB>
                    <a:solidFill>
                      <a:srgbClr val="0F2C5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R$ 107,1 M</a:t>
                      </a:r>
                      <a:endParaRPr lang="en-US" sz="14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152400" marR="152400" marT="127000" marB="1270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</a:lnB>
                    <a:solidFill>
                      <a:srgbClr val="0F2C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natureza_debitos-shape-7"/>
          <p:cNvSpPr/>
          <p:nvPr/>
        </p:nvSpPr>
        <p:spPr>
          <a:xfrm>
            <a:off x="0" y="8890000"/>
            <a:ext cx="5422900" cy="254000"/>
          </a:xfrm>
          <a:prstGeom prst="rect">
            <a:avLst/>
          </a:prstGeom>
          <a:solidFill>
            <a:srgbClr val="F26419"/>
          </a:solidFill>
          <a:ln/>
        </p:spPr>
      </p:sp>
      <p:sp>
        <p:nvSpPr>
          <p:cNvPr id="9" name="natureza_debitos-shape-8"/>
          <p:cNvSpPr/>
          <p:nvPr/>
        </p:nvSpPr>
        <p:spPr>
          <a:xfrm>
            <a:off x="5422900" y="8890000"/>
            <a:ext cx="5410200" cy="254000"/>
          </a:xfrm>
          <a:prstGeom prst="rect">
            <a:avLst/>
          </a:prstGeom>
          <a:solidFill>
            <a:srgbClr val="00A896"/>
          </a:solidFill>
          <a:ln/>
        </p:spPr>
      </p:sp>
      <p:sp>
        <p:nvSpPr>
          <p:cNvPr id="10" name="natureza_debitos-shape-9"/>
          <p:cNvSpPr/>
          <p:nvPr/>
        </p:nvSpPr>
        <p:spPr>
          <a:xfrm>
            <a:off x="10833100" y="8890000"/>
            <a:ext cx="5422900" cy="254000"/>
          </a:xfrm>
          <a:prstGeom prst="rect">
            <a:avLst/>
          </a:prstGeom>
          <a:solidFill>
            <a:srgbClr val="D62828"/>
          </a:solidFill>
          <a:ln/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aq_1-text-1"/>
          <p:cNvSpPr/>
          <p:nvPr/>
        </p:nvSpPr>
        <p:spPr>
          <a:xfrm>
            <a:off x="762000" y="457200"/>
            <a:ext cx="14732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Perguntas Frequentes</a:t>
            </a:r>
            <a:endParaRPr lang="en-US" sz="2800" dirty="0"/>
          </a:p>
        </p:txBody>
      </p:sp>
      <p:sp>
        <p:nvSpPr>
          <p:cNvPr id="3" name="faq_1-text-2"/>
          <p:cNvSpPr/>
          <p:nvPr/>
        </p:nvSpPr>
        <p:spPr>
          <a:xfrm>
            <a:off x="762000" y="1041400"/>
            <a:ext cx="14732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6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Dúvidas mais comuns sobre a notificação de exclusão</a:t>
            </a:r>
            <a:endParaRPr lang="en-US" sz="1600" dirty="0"/>
          </a:p>
        </p:txBody>
      </p:sp>
      <p:sp>
        <p:nvSpPr>
          <p:cNvPr id="4" name="faq_1-shape-3"/>
          <p:cNvSpPr/>
          <p:nvPr/>
        </p:nvSpPr>
        <p:spPr>
          <a:xfrm>
            <a:off x="762000" y="1498600"/>
            <a:ext cx="14732000" cy="9144"/>
          </a:xfrm>
          <a:prstGeom prst="line">
            <a:avLst/>
          </a:prstGeom>
          <a:ln w="12700">
            <a:solidFill>
              <a:srgbClr val="E2E8F0"/>
            </a:solidFill>
            <a:prstDash val="solid"/>
          </a:ln>
        </p:spPr>
      </p:sp>
      <p:sp>
        <p:nvSpPr>
          <p:cNvPr id="5" name="faq_1-shape-4"/>
          <p:cNvSpPr/>
          <p:nvPr/>
        </p:nvSpPr>
        <p:spPr>
          <a:xfrm>
            <a:off x="762000" y="1841500"/>
            <a:ext cx="4635500" cy="3238500"/>
          </a:xfrm>
          <a:prstGeom prst="roundRect">
            <a:avLst>
              <a:gd name="adj" fmla="val 4706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6" name="faq_1-icon-5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0" y="2120900"/>
            <a:ext cx="330200" cy="330200"/>
          </a:xfrm>
          <a:prstGeom prst="rect">
            <a:avLst/>
          </a:prstGeom>
        </p:spPr>
      </p:pic>
      <p:sp>
        <p:nvSpPr>
          <p:cNvPr id="7" name="faq_1-text-6"/>
          <p:cNvSpPr/>
          <p:nvPr/>
        </p:nvSpPr>
        <p:spPr>
          <a:xfrm>
            <a:off x="1536700" y="2120900"/>
            <a:ext cx="3683000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60"/>
              </a:lnSpc>
              <a:buNone/>
            </a:pPr>
            <a:r>
              <a:rPr lang="en-US" sz="13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Exclusão por débito do sócio?</a:t>
            </a:r>
            <a:endParaRPr lang="en-US" sz="1300" dirty="0"/>
          </a:p>
        </p:txBody>
      </p:sp>
      <p:sp>
        <p:nvSpPr>
          <p:cNvPr id="8" name="faq_1-shape-7"/>
          <p:cNvSpPr/>
          <p:nvPr/>
        </p:nvSpPr>
        <p:spPr>
          <a:xfrm>
            <a:off x="1079500" y="2895600"/>
            <a:ext cx="825500" cy="355600"/>
          </a:xfrm>
          <a:prstGeom prst="roundRect">
            <a:avLst>
              <a:gd name="adj" fmla="val 50000"/>
            </a:avLst>
          </a:prstGeom>
          <a:solidFill>
            <a:srgbClr val="D62828"/>
          </a:solidFill>
          <a:ln/>
        </p:spPr>
      </p:sp>
      <p:sp>
        <p:nvSpPr>
          <p:cNvPr id="9" name="faq_1-text-8"/>
          <p:cNvSpPr/>
          <p:nvPr/>
        </p:nvSpPr>
        <p:spPr>
          <a:xfrm>
            <a:off x="1079500" y="2895600"/>
            <a:ext cx="8255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NÃO</a:t>
            </a:r>
            <a:endParaRPr lang="en-US" sz="1300" dirty="0"/>
          </a:p>
        </p:txBody>
      </p:sp>
      <p:sp>
        <p:nvSpPr>
          <p:cNvPr id="10" name="faq_1-text-9"/>
          <p:cNvSpPr/>
          <p:nvPr/>
        </p:nvSpPr>
        <p:spPr>
          <a:xfrm>
            <a:off x="1079500" y="3403600"/>
            <a:ext cx="3683000" cy="1460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60"/>
              </a:lnSpc>
              <a:buNone/>
            </a:pPr>
            <a:r>
              <a:rPr lang="en-US" sz="12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Exclusão é só por débito do CNPJ. Se notificado por sócio, entrar com contestação.</a:t>
            </a:r>
            <a:endParaRPr lang="en-US" sz="1200" dirty="0"/>
          </a:p>
        </p:txBody>
      </p:sp>
      <p:sp>
        <p:nvSpPr>
          <p:cNvPr id="11" name="faq_1-shape-10"/>
          <p:cNvSpPr/>
          <p:nvPr/>
        </p:nvSpPr>
        <p:spPr>
          <a:xfrm>
            <a:off x="5803900" y="1841500"/>
            <a:ext cx="4635500" cy="3238500"/>
          </a:xfrm>
          <a:prstGeom prst="roundRect">
            <a:avLst>
              <a:gd name="adj" fmla="val 4706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12" name="faq_1-icon-1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1400" y="2120900"/>
            <a:ext cx="330200" cy="330200"/>
          </a:xfrm>
          <a:prstGeom prst="rect">
            <a:avLst/>
          </a:prstGeom>
        </p:spPr>
      </p:pic>
      <p:sp>
        <p:nvSpPr>
          <p:cNvPr id="13" name="faq_1-text-12"/>
          <p:cNvSpPr/>
          <p:nvPr/>
        </p:nvSpPr>
        <p:spPr>
          <a:xfrm>
            <a:off x="6578600" y="2120900"/>
            <a:ext cx="3683000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60"/>
              </a:lnSpc>
              <a:buNone/>
            </a:pPr>
            <a:r>
              <a:rPr lang="en-US" sz="13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Indicadores vermelhos no SIGA sem débito, serei excluído?</a:t>
            </a:r>
            <a:endParaRPr lang="en-US" sz="1300" dirty="0"/>
          </a:p>
        </p:txBody>
      </p:sp>
      <p:sp>
        <p:nvSpPr>
          <p:cNvPr id="14" name="faq_1-shape-13"/>
          <p:cNvSpPr/>
          <p:nvPr/>
        </p:nvSpPr>
        <p:spPr>
          <a:xfrm>
            <a:off x="6121400" y="2895600"/>
            <a:ext cx="825500" cy="355600"/>
          </a:xfrm>
          <a:prstGeom prst="roundRect">
            <a:avLst>
              <a:gd name="adj" fmla="val 50000"/>
            </a:avLst>
          </a:prstGeom>
          <a:solidFill>
            <a:srgbClr val="D62828"/>
          </a:solidFill>
          <a:ln/>
        </p:spPr>
      </p:sp>
      <p:sp>
        <p:nvSpPr>
          <p:cNvPr id="15" name="faq_1-text-14"/>
          <p:cNvSpPr/>
          <p:nvPr/>
        </p:nvSpPr>
        <p:spPr>
          <a:xfrm>
            <a:off x="6121400" y="2895600"/>
            <a:ext cx="8255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NÃO</a:t>
            </a:r>
            <a:endParaRPr lang="en-US" sz="1300" dirty="0"/>
          </a:p>
        </p:txBody>
      </p:sp>
      <p:sp>
        <p:nvSpPr>
          <p:cNvPr id="16" name="faq_1-text-15"/>
          <p:cNvSpPr/>
          <p:nvPr/>
        </p:nvSpPr>
        <p:spPr>
          <a:xfrm>
            <a:off x="6121400" y="3403600"/>
            <a:ext cx="3683000" cy="1460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60"/>
              </a:lnSpc>
              <a:buNone/>
            </a:pPr>
            <a:r>
              <a:rPr lang="en-US" sz="12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Só débitos geram exclusão agora; outros indicadores exigem termo próprio.</a:t>
            </a:r>
            <a:endParaRPr lang="en-US" sz="1200" dirty="0"/>
          </a:p>
        </p:txBody>
      </p:sp>
      <p:sp>
        <p:nvSpPr>
          <p:cNvPr id="17" name="faq_1-shape-16"/>
          <p:cNvSpPr/>
          <p:nvPr/>
        </p:nvSpPr>
        <p:spPr>
          <a:xfrm>
            <a:off x="10845800" y="1841500"/>
            <a:ext cx="4635500" cy="3238500"/>
          </a:xfrm>
          <a:prstGeom prst="roundRect">
            <a:avLst>
              <a:gd name="adj" fmla="val 4706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18" name="faq_1-icon-17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63300" y="2120900"/>
            <a:ext cx="330200" cy="330200"/>
          </a:xfrm>
          <a:prstGeom prst="rect">
            <a:avLst/>
          </a:prstGeom>
        </p:spPr>
      </p:pic>
      <p:sp>
        <p:nvSpPr>
          <p:cNvPr id="19" name="faq_1-text-18"/>
          <p:cNvSpPr/>
          <p:nvPr/>
        </p:nvSpPr>
        <p:spPr>
          <a:xfrm>
            <a:off x="11620500" y="2120900"/>
            <a:ext cx="3683000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60"/>
              </a:lnSpc>
              <a:buNone/>
            </a:pPr>
            <a:r>
              <a:rPr lang="en-US" sz="13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Já abri SANFIT/correção de NFe, preciso fazer algo mais?</a:t>
            </a:r>
            <a:endParaRPr lang="en-US" sz="1300" dirty="0"/>
          </a:p>
        </p:txBody>
      </p:sp>
      <p:sp>
        <p:nvSpPr>
          <p:cNvPr id="20" name="faq_1-shape-19"/>
          <p:cNvSpPr/>
          <p:nvPr/>
        </p:nvSpPr>
        <p:spPr>
          <a:xfrm>
            <a:off x="11163300" y="2895600"/>
            <a:ext cx="825500" cy="355600"/>
          </a:xfrm>
          <a:prstGeom prst="roundRect">
            <a:avLst>
              <a:gd name="adj" fmla="val 50000"/>
            </a:avLst>
          </a:prstGeom>
          <a:solidFill>
            <a:srgbClr val="00A896"/>
          </a:solidFill>
          <a:ln/>
        </p:spPr>
      </p:sp>
      <p:sp>
        <p:nvSpPr>
          <p:cNvPr id="21" name="faq_1-text-20"/>
          <p:cNvSpPr/>
          <p:nvPr/>
        </p:nvSpPr>
        <p:spPr>
          <a:xfrm>
            <a:off x="11163300" y="2895600"/>
            <a:ext cx="8255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SIM</a:t>
            </a:r>
            <a:endParaRPr lang="en-US" sz="1300" dirty="0"/>
          </a:p>
        </p:txBody>
      </p:sp>
      <p:sp>
        <p:nvSpPr>
          <p:cNvPr id="22" name="faq_1-text-21"/>
          <p:cNvSpPr/>
          <p:nvPr/>
        </p:nvSpPr>
        <p:spPr>
          <a:xfrm>
            <a:off x="11163300" y="3403600"/>
            <a:ext cx="3683000" cy="1460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60"/>
              </a:lnSpc>
              <a:buNone/>
            </a:pPr>
            <a:r>
              <a:rPr lang="en-US" sz="12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Deve abrir contestação contra o termo de exclusão também.</a:t>
            </a:r>
            <a:endParaRPr lang="en-US" sz="1200" dirty="0"/>
          </a:p>
        </p:txBody>
      </p:sp>
      <p:sp>
        <p:nvSpPr>
          <p:cNvPr id="23" name="faq_1-shape-22"/>
          <p:cNvSpPr/>
          <p:nvPr/>
        </p:nvSpPr>
        <p:spPr>
          <a:xfrm>
            <a:off x="762000" y="5270500"/>
            <a:ext cx="4635500" cy="3238500"/>
          </a:xfrm>
          <a:prstGeom prst="roundRect">
            <a:avLst>
              <a:gd name="adj" fmla="val 4706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24" name="faq_1-icon-2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9500" y="5549900"/>
            <a:ext cx="330200" cy="330200"/>
          </a:xfrm>
          <a:prstGeom prst="rect">
            <a:avLst/>
          </a:prstGeom>
        </p:spPr>
      </p:pic>
      <p:sp>
        <p:nvSpPr>
          <p:cNvPr id="25" name="faq_1-text-24"/>
          <p:cNvSpPr/>
          <p:nvPr/>
        </p:nvSpPr>
        <p:spPr>
          <a:xfrm>
            <a:off x="1536700" y="5549900"/>
            <a:ext cx="3683000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60"/>
              </a:lnSpc>
              <a:buNone/>
            </a:pPr>
            <a:r>
              <a:rPr lang="en-US" sz="13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ICMS do DAS entra na relação da SEFAZ?</a:t>
            </a:r>
            <a:endParaRPr lang="en-US" sz="1300" dirty="0"/>
          </a:p>
        </p:txBody>
      </p:sp>
      <p:sp>
        <p:nvSpPr>
          <p:cNvPr id="26" name="faq_1-shape-25"/>
          <p:cNvSpPr/>
          <p:nvPr/>
        </p:nvSpPr>
        <p:spPr>
          <a:xfrm>
            <a:off x="1079500" y="6324600"/>
            <a:ext cx="825500" cy="355600"/>
          </a:xfrm>
          <a:prstGeom prst="roundRect">
            <a:avLst>
              <a:gd name="adj" fmla="val 50000"/>
            </a:avLst>
          </a:prstGeom>
          <a:solidFill>
            <a:srgbClr val="D62828"/>
          </a:solidFill>
          <a:ln/>
        </p:spPr>
      </p:sp>
      <p:sp>
        <p:nvSpPr>
          <p:cNvPr id="27" name="faq_1-text-26"/>
          <p:cNvSpPr/>
          <p:nvPr/>
        </p:nvSpPr>
        <p:spPr>
          <a:xfrm>
            <a:off x="1079500" y="6324600"/>
            <a:ext cx="8255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NÃO</a:t>
            </a:r>
            <a:endParaRPr lang="en-US" sz="1300" dirty="0"/>
          </a:p>
        </p:txBody>
      </p:sp>
      <p:sp>
        <p:nvSpPr>
          <p:cNvPr id="28" name="faq_1-text-27"/>
          <p:cNvSpPr/>
          <p:nvPr/>
        </p:nvSpPr>
        <p:spPr>
          <a:xfrm>
            <a:off x="1079500" y="6832600"/>
            <a:ext cx="3683000" cy="1460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60"/>
              </a:lnSpc>
              <a:buNone/>
            </a:pPr>
            <a:r>
              <a:rPr lang="en-US" sz="12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É cobrado pela RFB em termo de exclusão próprio, separado desta relação.</a:t>
            </a:r>
            <a:endParaRPr lang="en-US" sz="1200" dirty="0"/>
          </a:p>
        </p:txBody>
      </p:sp>
      <p:sp>
        <p:nvSpPr>
          <p:cNvPr id="29" name="faq_1-shape-28"/>
          <p:cNvSpPr/>
          <p:nvPr/>
        </p:nvSpPr>
        <p:spPr>
          <a:xfrm>
            <a:off x="5803900" y="5270500"/>
            <a:ext cx="4635500" cy="3238500"/>
          </a:xfrm>
          <a:prstGeom prst="roundRect">
            <a:avLst>
              <a:gd name="adj" fmla="val 4706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30" name="faq_1-icon-29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21400" y="5549900"/>
            <a:ext cx="330200" cy="330200"/>
          </a:xfrm>
          <a:prstGeom prst="rect">
            <a:avLst/>
          </a:prstGeom>
        </p:spPr>
      </p:pic>
      <p:sp>
        <p:nvSpPr>
          <p:cNvPr id="31" name="faq_1-text-30"/>
          <p:cNvSpPr/>
          <p:nvPr/>
        </p:nvSpPr>
        <p:spPr>
          <a:xfrm>
            <a:off x="6578600" y="5549900"/>
            <a:ext cx="3683000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60"/>
              </a:lnSpc>
              <a:buNone/>
            </a:pPr>
            <a:r>
              <a:rPr lang="en-US" sz="13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Débitos após 31/05 geram risco de exclusão em 2027?</a:t>
            </a:r>
            <a:endParaRPr lang="en-US" sz="1300" dirty="0"/>
          </a:p>
        </p:txBody>
      </p:sp>
      <p:sp>
        <p:nvSpPr>
          <p:cNvPr id="32" name="faq_1-shape-31"/>
          <p:cNvSpPr/>
          <p:nvPr/>
        </p:nvSpPr>
        <p:spPr>
          <a:xfrm>
            <a:off x="6121400" y="6324600"/>
            <a:ext cx="825500" cy="355600"/>
          </a:xfrm>
          <a:prstGeom prst="roundRect">
            <a:avLst>
              <a:gd name="adj" fmla="val 50000"/>
            </a:avLst>
          </a:prstGeom>
          <a:solidFill>
            <a:srgbClr val="D62828"/>
          </a:solidFill>
          <a:ln/>
        </p:spPr>
      </p:sp>
      <p:sp>
        <p:nvSpPr>
          <p:cNvPr id="33" name="faq_1-text-32"/>
          <p:cNvSpPr/>
          <p:nvPr/>
        </p:nvSpPr>
        <p:spPr>
          <a:xfrm>
            <a:off x="6121400" y="6324600"/>
            <a:ext cx="8255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NÃO</a:t>
            </a:r>
            <a:endParaRPr lang="en-US" sz="1300" dirty="0"/>
          </a:p>
        </p:txBody>
      </p:sp>
      <p:sp>
        <p:nvSpPr>
          <p:cNvPr id="34" name="faq_1-text-33"/>
          <p:cNvSpPr/>
          <p:nvPr/>
        </p:nvSpPr>
        <p:spPr>
          <a:xfrm>
            <a:off x="6121400" y="6832600"/>
            <a:ext cx="3683000" cy="1460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60"/>
              </a:lnSpc>
              <a:buNone/>
            </a:pPr>
            <a:r>
              <a:rPr lang="en-US" sz="12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Corte é até 31/05/2026, mas outras medidas (autuações, pendência de opção) podem ocorrer.</a:t>
            </a:r>
            <a:endParaRPr lang="en-US" sz="1200" dirty="0"/>
          </a:p>
        </p:txBody>
      </p:sp>
      <p:sp>
        <p:nvSpPr>
          <p:cNvPr id="35" name="faq_1-shape-34"/>
          <p:cNvSpPr/>
          <p:nvPr/>
        </p:nvSpPr>
        <p:spPr>
          <a:xfrm>
            <a:off x="10845800" y="5270500"/>
            <a:ext cx="4635500" cy="3238500"/>
          </a:xfrm>
          <a:prstGeom prst="roundRect">
            <a:avLst>
              <a:gd name="adj" fmla="val 4706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36" name="faq_1-icon-3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163300" y="5549900"/>
            <a:ext cx="330200" cy="330200"/>
          </a:xfrm>
          <a:prstGeom prst="rect">
            <a:avLst/>
          </a:prstGeom>
        </p:spPr>
      </p:pic>
      <p:sp>
        <p:nvSpPr>
          <p:cNvPr id="37" name="faq_1-text-36"/>
          <p:cNvSpPr/>
          <p:nvPr/>
        </p:nvSpPr>
        <p:spPr>
          <a:xfrm>
            <a:off x="11620500" y="5549900"/>
            <a:ext cx="3683000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60"/>
              </a:lnSpc>
              <a:buNone/>
            </a:pPr>
            <a:r>
              <a:rPr lang="en-US" sz="13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Existe condição especial de regularização (REFIS)?</a:t>
            </a:r>
            <a:endParaRPr lang="en-US" sz="1300" dirty="0"/>
          </a:p>
        </p:txBody>
      </p:sp>
      <p:sp>
        <p:nvSpPr>
          <p:cNvPr id="38" name="faq_1-shape-37"/>
          <p:cNvSpPr/>
          <p:nvPr/>
        </p:nvSpPr>
        <p:spPr>
          <a:xfrm>
            <a:off x="11163300" y="6324600"/>
            <a:ext cx="825500" cy="355600"/>
          </a:xfrm>
          <a:prstGeom prst="roundRect">
            <a:avLst>
              <a:gd name="adj" fmla="val 50000"/>
            </a:avLst>
          </a:prstGeom>
          <a:solidFill>
            <a:srgbClr val="D62828"/>
          </a:solidFill>
          <a:ln/>
        </p:spPr>
      </p:sp>
      <p:sp>
        <p:nvSpPr>
          <p:cNvPr id="39" name="faq_1-text-38"/>
          <p:cNvSpPr/>
          <p:nvPr/>
        </p:nvSpPr>
        <p:spPr>
          <a:xfrm>
            <a:off x="11163300" y="6324600"/>
            <a:ext cx="8255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NÃO</a:t>
            </a:r>
            <a:endParaRPr lang="en-US" sz="1300" dirty="0"/>
          </a:p>
        </p:txBody>
      </p:sp>
      <p:sp>
        <p:nvSpPr>
          <p:cNvPr id="40" name="faq_1-text-39"/>
          <p:cNvSpPr/>
          <p:nvPr/>
        </p:nvSpPr>
        <p:spPr>
          <a:xfrm>
            <a:off x="11163300" y="6832600"/>
            <a:ext cx="3683000" cy="1460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60"/>
              </a:lnSpc>
              <a:buNone/>
            </a:pPr>
            <a:r>
              <a:rPr lang="en-US" sz="12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Não há previsão de parcelamentos especiais ou REFIS. Segue a regra geral para cada tributo.</a:t>
            </a:r>
            <a:endParaRPr lang="en-US" sz="1200" dirty="0"/>
          </a:p>
        </p:txBody>
      </p:sp>
      <p:sp>
        <p:nvSpPr>
          <p:cNvPr id="41" name="faq_1-shape-40"/>
          <p:cNvSpPr/>
          <p:nvPr/>
        </p:nvSpPr>
        <p:spPr>
          <a:xfrm>
            <a:off x="0" y="8890000"/>
            <a:ext cx="5422900" cy="254000"/>
          </a:xfrm>
          <a:prstGeom prst="rect">
            <a:avLst/>
          </a:prstGeom>
          <a:solidFill>
            <a:srgbClr val="F26419"/>
          </a:solidFill>
          <a:ln/>
        </p:spPr>
      </p:sp>
      <p:sp>
        <p:nvSpPr>
          <p:cNvPr id="42" name="faq_1-shape-41"/>
          <p:cNvSpPr/>
          <p:nvPr/>
        </p:nvSpPr>
        <p:spPr>
          <a:xfrm>
            <a:off x="5422900" y="8890000"/>
            <a:ext cx="5410200" cy="254000"/>
          </a:xfrm>
          <a:prstGeom prst="rect">
            <a:avLst/>
          </a:prstGeom>
          <a:solidFill>
            <a:srgbClr val="00A896"/>
          </a:solidFill>
          <a:ln/>
        </p:spPr>
      </p:sp>
      <p:sp>
        <p:nvSpPr>
          <p:cNvPr id="43" name="faq_1-shape-42"/>
          <p:cNvSpPr/>
          <p:nvPr/>
        </p:nvSpPr>
        <p:spPr>
          <a:xfrm>
            <a:off x="10833100" y="8890000"/>
            <a:ext cx="5422900" cy="254000"/>
          </a:xfrm>
          <a:prstGeom prst="rect">
            <a:avLst/>
          </a:prstGeom>
          <a:solidFill>
            <a:srgbClr val="D62828"/>
          </a:solidFill>
          <a:ln/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cao_final-text-1"/>
          <p:cNvSpPr/>
          <p:nvPr/>
        </p:nvSpPr>
        <p:spPr>
          <a:xfrm>
            <a:off x="762000" y="457200"/>
            <a:ext cx="14732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0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Ação Imediata — Checklist para o Contador</a:t>
            </a:r>
            <a:endParaRPr lang="en-US" sz="3000" dirty="0"/>
          </a:p>
        </p:txBody>
      </p:sp>
      <p:sp>
        <p:nvSpPr>
          <p:cNvPr id="3" name="acao_final-text-2"/>
          <p:cNvSpPr/>
          <p:nvPr/>
        </p:nvSpPr>
        <p:spPr>
          <a:xfrm>
            <a:off x="762000" y="1041400"/>
            <a:ext cx="14732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6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Contador e Fisco: parceiros da conformidade tributária</a:t>
            </a:r>
            <a:endParaRPr lang="en-US" sz="1600" dirty="0"/>
          </a:p>
        </p:txBody>
      </p:sp>
      <p:sp>
        <p:nvSpPr>
          <p:cNvPr id="4" name="acao_final-shape-3"/>
          <p:cNvSpPr/>
          <p:nvPr/>
        </p:nvSpPr>
        <p:spPr>
          <a:xfrm>
            <a:off x="762000" y="1498600"/>
            <a:ext cx="14732000" cy="9144"/>
          </a:xfrm>
          <a:prstGeom prst="line">
            <a:avLst/>
          </a:prstGeom>
          <a:ln w="12700">
            <a:solidFill>
              <a:srgbClr val="E2E8F0"/>
            </a:solidFill>
            <a:prstDash val="solid"/>
          </a:ln>
        </p:spPr>
      </p:sp>
      <p:sp>
        <p:nvSpPr>
          <p:cNvPr id="5" name="acao_final-shape-4"/>
          <p:cNvSpPr/>
          <p:nvPr/>
        </p:nvSpPr>
        <p:spPr>
          <a:xfrm>
            <a:off x="762000" y="1714500"/>
            <a:ext cx="14732000" cy="1016000"/>
          </a:xfrm>
          <a:prstGeom prst="roundRect">
            <a:avLst>
              <a:gd name="adj" fmla="val 15000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6" name="acao_final-text-5"/>
          <p:cNvSpPr/>
          <p:nvPr/>
        </p:nvSpPr>
        <p:spPr>
          <a:xfrm>
            <a:off x="1143000" y="1905000"/>
            <a:ext cx="13970000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25"/>
              </a:lnSpc>
              <a:buNone/>
            </a:pPr>
            <a:r>
              <a:rPr lang="en-US" sz="15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contador é o elo entre a empresa e a administração tributária: é quem orienta, regulariza e antecipa, em cooperação com a SEFAZ-CE.</a:t>
            </a:r>
            <a:endParaRPr lang="en-US" sz="1500" dirty="0"/>
          </a:p>
        </p:txBody>
      </p:sp>
      <p:sp>
        <p:nvSpPr>
          <p:cNvPr id="7" name="acao_final-shape-6"/>
          <p:cNvSpPr/>
          <p:nvPr/>
        </p:nvSpPr>
        <p:spPr>
          <a:xfrm>
            <a:off x="762000" y="2921000"/>
            <a:ext cx="7175500" cy="1333500"/>
          </a:xfrm>
          <a:prstGeom prst="roundRect">
            <a:avLst>
              <a:gd name="adj" fmla="val 9524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8" name="acao_final-icon-7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400" y="3200400"/>
            <a:ext cx="381000" cy="381000"/>
          </a:xfrm>
          <a:prstGeom prst="rect">
            <a:avLst/>
          </a:prstGeom>
        </p:spPr>
      </p:pic>
      <p:sp>
        <p:nvSpPr>
          <p:cNvPr id="9" name="acao_final-text-8"/>
          <p:cNvSpPr/>
          <p:nvPr/>
        </p:nvSpPr>
        <p:spPr>
          <a:xfrm>
            <a:off x="1574800" y="3098800"/>
            <a:ext cx="6096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Consultar o Termo de Exclusão</a:t>
            </a:r>
            <a:endParaRPr lang="en-US" sz="1500" dirty="0"/>
          </a:p>
        </p:txBody>
      </p:sp>
      <p:sp>
        <p:nvSpPr>
          <p:cNvPr id="10" name="acao_final-text-9"/>
          <p:cNvSpPr/>
          <p:nvPr/>
        </p:nvSpPr>
        <p:spPr>
          <a:xfrm>
            <a:off x="1574800" y="3454400"/>
            <a:ext cx="60960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300" dirty="0">
                <a:solidFill>
                  <a:srgbClr val="00A89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DTE-SN — Portal do Simples Nacional</a:t>
            </a:r>
            <a:endParaRPr lang="en-US" sz="1300" dirty="0"/>
          </a:p>
        </p:txBody>
      </p:sp>
      <p:sp>
        <p:nvSpPr>
          <p:cNvPr id="11" name="acao_final-shape-10"/>
          <p:cNvSpPr/>
          <p:nvPr/>
        </p:nvSpPr>
        <p:spPr>
          <a:xfrm>
            <a:off x="8318500" y="2921000"/>
            <a:ext cx="7175500" cy="1333500"/>
          </a:xfrm>
          <a:prstGeom prst="roundRect">
            <a:avLst>
              <a:gd name="adj" fmla="val 9524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12" name="acao_final-icon-1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7900" y="3200400"/>
            <a:ext cx="381000" cy="381000"/>
          </a:xfrm>
          <a:prstGeom prst="rect">
            <a:avLst/>
          </a:prstGeom>
        </p:spPr>
      </p:pic>
      <p:sp>
        <p:nvSpPr>
          <p:cNvPr id="13" name="acao_final-text-12"/>
          <p:cNvSpPr/>
          <p:nvPr/>
        </p:nvSpPr>
        <p:spPr>
          <a:xfrm>
            <a:off x="9131300" y="3098800"/>
            <a:ext cx="6096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Verificar a relação de débitos</a:t>
            </a:r>
            <a:endParaRPr lang="en-US" sz="1500" dirty="0"/>
          </a:p>
        </p:txBody>
      </p:sp>
      <p:sp>
        <p:nvSpPr>
          <p:cNvPr id="14" name="acao_final-text-13"/>
          <p:cNvSpPr/>
          <p:nvPr/>
        </p:nvSpPr>
        <p:spPr>
          <a:xfrm>
            <a:off x="9131300" y="3454400"/>
            <a:ext cx="60960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300" dirty="0">
                <a:solidFill>
                  <a:srgbClr val="00A89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SIGA — siga.sefaz.ce.gov.br → Simples Nacional</a:t>
            </a:r>
            <a:endParaRPr lang="en-US" sz="1300" dirty="0"/>
          </a:p>
        </p:txBody>
      </p:sp>
      <p:sp>
        <p:nvSpPr>
          <p:cNvPr id="15" name="acao_final-shape-14"/>
          <p:cNvSpPr/>
          <p:nvPr/>
        </p:nvSpPr>
        <p:spPr>
          <a:xfrm>
            <a:off x="762000" y="4381500"/>
            <a:ext cx="7175500" cy="1333500"/>
          </a:xfrm>
          <a:prstGeom prst="roundRect">
            <a:avLst>
              <a:gd name="adj" fmla="val 9524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16" name="acao_final-icon-15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400" y="4660900"/>
            <a:ext cx="381000" cy="381000"/>
          </a:xfrm>
          <a:prstGeom prst="rect">
            <a:avLst/>
          </a:prstGeom>
        </p:spPr>
      </p:pic>
      <p:sp>
        <p:nvSpPr>
          <p:cNvPr id="17" name="acao_final-text-16"/>
          <p:cNvSpPr/>
          <p:nvPr/>
        </p:nvSpPr>
        <p:spPr>
          <a:xfrm>
            <a:off x="1574800" y="4559300"/>
            <a:ext cx="6096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Regularizar débitos pendentes</a:t>
            </a:r>
            <a:endParaRPr lang="en-US" sz="1500" dirty="0"/>
          </a:p>
        </p:txBody>
      </p:sp>
      <p:sp>
        <p:nvSpPr>
          <p:cNvPr id="18" name="acao_final-text-17"/>
          <p:cNvSpPr/>
          <p:nvPr/>
        </p:nvSpPr>
        <p:spPr>
          <a:xfrm>
            <a:off x="1574800" y="4914900"/>
            <a:ext cx="60960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300" dirty="0">
                <a:solidFill>
                  <a:srgbClr val="F2641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Ambiente Seguro — servicos.sefaz.ce.gov.br</a:t>
            </a:r>
            <a:endParaRPr lang="en-US" sz="1300" dirty="0"/>
          </a:p>
        </p:txBody>
      </p:sp>
      <p:sp>
        <p:nvSpPr>
          <p:cNvPr id="19" name="acao_final-shape-18"/>
          <p:cNvSpPr/>
          <p:nvPr/>
        </p:nvSpPr>
        <p:spPr>
          <a:xfrm>
            <a:off x="8318500" y="4381500"/>
            <a:ext cx="7175500" cy="1333500"/>
          </a:xfrm>
          <a:prstGeom prst="roundRect">
            <a:avLst>
              <a:gd name="adj" fmla="val 9524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20" name="acao_final-icon-19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7900" y="4660900"/>
            <a:ext cx="381000" cy="381000"/>
          </a:xfrm>
          <a:prstGeom prst="rect">
            <a:avLst/>
          </a:prstGeom>
        </p:spPr>
      </p:pic>
      <p:sp>
        <p:nvSpPr>
          <p:cNvPr id="21" name="acao_final-text-20"/>
          <p:cNvSpPr/>
          <p:nvPr/>
        </p:nvSpPr>
        <p:spPr>
          <a:xfrm>
            <a:off x="9131300" y="4559300"/>
            <a:ext cx="6096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Contestar em até 30 dias, se houver irregularidade</a:t>
            </a:r>
            <a:endParaRPr lang="en-US" sz="1500" dirty="0"/>
          </a:p>
        </p:txBody>
      </p:sp>
      <p:sp>
        <p:nvSpPr>
          <p:cNvPr id="22" name="acao_final-text-21"/>
          <p:cNvSpPr/>
          <p:nvPr/>
        </p:nvSpPr>
        <p:spPr>
          <a:xfrm>
            <a:off x="9131300" y="4914900"/>
            <a:ext cx="60960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300" dirty="0">
                <a:solidFill>
                  <a:srgbClr val="F2641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TRAMITA — contribuinte-tramita.sefaz.com.br</a:t>
            </a:r>
            <a:endParaRPr lang="en-US" sz="1300" dirty="0"/>
          </a:p>
        </p:txBody>
      </p:sp>
      <p:sp>
        <p:nvSpPr>
          <p:cNvPr id="23" name="acao_final-shape-22"/>
          <p:cNvSpPr/>
          <p:nvPr/>
        </p:nvSpPr>
        <p:spPr>
          <a:xfrm>
            <a:off x="762000" y="5842000"/>
            <a:ext cx="7175500" cy="1333500"/>
          </a:xfrm>
          <a:prstGeom prst="roundRect">
            <a:avLst>
              <a:gd name="adj" fmla="val 9524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24" name="acao_final-icon-2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1400" y="6121400"/>
            <a:ext cx="381000" cy="381000"/>
          </a:xfrm>
          <a:prstGeom prst="rect">
            <a:avLst/>
          </a:prstGeom>
        </p:spPr>
      </p:pic>
      <p:sp>
        <p:nvSpPr>
          <p:cNvPr id="25" name="acao_final-text-24"/>
          <p:cNvSpPr/>
          <p:nvPr/>
        </p:nvSpPr>
        <p:spPr>
          <a:xfrm>
            <a:off x="1574800" y="6019800"/>
            <a:ext cx="6096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Preparar-se para a opção ao SN</a:t>
            </a:r>
            <a:endParaRPr lang="en-US" sz="1500" dirty="0"/>
          </a:p>
        </p:txBody>
      </p:sp>
      <p:sp>
        <p:nvSpPr>
          <p:cNvPr id="26" name="acao_final-text-25"/>
          <p:cNvSpPr/>
          <p:nvPr/>
        </p:nvSpPr>
        <p:spPr>
          <a:xfrm>
            <a:off x="1574800" y="6375400"/>
            <a:ext cx="60960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300" dirty="0">
                <a:solidFill>
                  <a:srgbClr val="D6282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Janela obrigatória em setembro/2026</a:t>
            </a:r>
            <a:endParaRPr lang="en-US" sz="1300" dirty="0"/>
          </a:p>
        </p:txBody>
      </p:sp>
      <p:sp>
        <p:nvSpPr>
          <p:cNvPr id="27" name="acao_final-shape-26"/>
          <p:cNvSpPr/>
          <p:nvPr/>
        </p:nvSpPr>
        <p:spPr>
          <a:xfrm>
            <a:off x="8318500" y="5842000"/>
            <a:ext cx="7175500" cy="1333500"/>
          </a:xfrm>
          <a:prstGeom prst="roundRect">
            <a:avLst>
              <a:gd name="adj" fmla="val 9524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28" name="acao_final-icon-27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7900" y="6121400"/>
            <a:ext cx="381000" cy="381000"/>
          </a:xfrm>
          <a:prstGeom prst="rect">
            <a:avLst/>
          </a:prstGeom>
        </p:spPr>
      </p:pic>
      <p:sp>
        <p:nvSpPr>
          <p:cNvPr id="29" name="acao_final-text-28"/>
          <p:cNvSpPr/>
          <p:nvPr/>
        </p:nvSpPr>
        <p:spPr>
          <a:xfrm>
            <a:off x="9131300" y="6019800"/>
            <a:ext cx="6096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Atualizar pendências cadastrais</a:t>
            </a:r>
            <a:endParaRPr lang="en-US" sz="1500" dirty="0"/>
          </a:p>
        </p:txBody>
      </p:sp>
      <p:sp>
        <p:nvSpPr>
          <p:cNvPr id="30" name="acao_final-text-29"/>
          <p:cNvSpPr/>
          <p:nvPr/>
        </p:nvSpPr>
        <p:spPr>
          <a:xfrm>
            <a:off x="9131300" y="6375400"/>
            <a:ext cx="60960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300" dirty="0">
                <a:solidFill>
                  <a:srgbClr val="D6282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Quadro societário, CNAE e dados fiscais</a:t>
            </a:r>
            <a:endParaRPr lang="en-US" sz="1300" dirty="0"/>
          </a:p>
        </p:txBody>
      </p:sp>
      <p:sp>
        <p:nvSpPr>
          <p:cNvPr id="32" name="acao_final-text-31"/>
          <p:cNvSpPr/>
          <p:nvPr/>
        </p:nvSpPr>
        <p:spPr>
          <a:xfrm>
            <a:off x="762000" y="7366000"/>
            <a:ext cx="147320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SIGA: siga.sefaz.ce.gov.br   ·   TRAMITA: conribuinte-tramita.sefaz.com.br   ·   Ambiente Seguro: servicos.sefaz.ce.gov.br</a:t>
            </a:r>
            <a:endParaRPr lang="en-US" sz="1400" dirty="0"/>
          </a:p>
        </p:txBody>
      </p:sp>
      <p:sp>
        <p:nvSpPr>
          <p:cNvPr id="33" name="acao_final-shape-32"/>
          <p:cNvSpPr/>
          <p:nvPr/>
        </p:nvSpPr>
        <p:spPr>
          <a:xfrm>
            <a:off x="0" y="8890000"/>
            <a:ext cx="5422900" cy="254000"/>
          </a:xfrm>
          <a:prstGeom prst="rect">
            <a:avLst/>
          </a:prstGeom>
          <a:solidFill>
            <a:srgbClr val="F26419"/>
          </a:solidFill>
          <a:ln/>
        </p:spPr>
      </p:sp>
      <p:sp>
        <p:nvSpPr>
          <p:cNvPr id="34" name="acao_final-shape-33"/>
          <p:cNvSpPr/>
          <p:nvPr/>
        </p:nvSpPr>
        <p:spPr>
          <a:xfrm>
            <a:off x="5422900" y="8890000"/>
            <a:ext cx="5410200" cy="254000"/>
          </a:xfrm>
          <a:prstGeom prst="rect">
            <a:avLst/>
          </a:prstGeom>
          <a:solidFill>
            <a:srgbClr val="00A896"/>
          </a:solidFill>
          <a:ln/>
        </p:spPr>
      </p:sp>
      <p:sp>
        <p:nvSpPr>
          <p:cNvPr id="35" name="acao_final-shape-34"/>
          <p:cNvSpPr/>
          <p:nvPr/>
        </p:nvSpPr>
        <p:spPr>
          <a:xfrm>
            <a:off x="10833100" y="8890000"/>
            <a:ext cx="5422900" cy="254000"/>
          </a:xfrm>
          <a:prstGeom prst="rect">
            <a:avLst/>
          </a:prstGeom>
          <a:solidFill>
            <a:srgbClr val="D62828"/>
          </a:solidFill>
          <a:ln/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igado-shape-1"/>
          <p:cNvSpPr/>
          <p:nvPr/>
        </p:nvSpPr>
        <p:spPr>
          <a:xfrm>
            <a:off x="0" y="0"/>
            <a:ext cx="16256000" cy="127000"/>
          </a:xfrm>
          <a:prstGeom prst="rect">
            <a:avLst/>
          </a:prstGeom>
          <a:solidFill>
            <a:srgbClr val="00A896"/>
          </a:solidFill>
          <a:ln/>
        </p:spPr>
      </p:sp>
      <p:pic>
        <p:nvPicPr>
          <p:cNvPr id="3" name="obrigado-icon-2" descr="preencoded.png"/>
          <p:cNvPicPr>
            <a:picLocks noChangeAspect="1"/>
          </p:cNvPicPr>
          <p:nvPr/>
        </p:nvPicPr>
        <p:blipFill>
          <a:blip r:embed="rId3">
            <a:alphaModFix amt="90000"/>
          </a:blip>
          <a:stretch>
            <a:fillRect/>
          </a:stretch>
        </p:blipFill>
        <p:spPr>
          <a:xfrm>
            <a:off x="7620000" y="1143000"/>
            <a:ext cx="1016000" cy="1016000"/>
          </a:xfrm>
          <a:prstGeom prst="rect">
            <a:avLst/>
          </a:prstGeom>
        </p:spPr>
      </p:pic>
      <p:sp>
        <p:nvSpPr>
          <p:cNvPr id="4" name="obrigado-shape-3"/>
          <p:cNvSpPr/>
          <p:nvPr/>
        </p:nvSpPr>
        <p:spPr>
          <a:xfrm>
            <a:off x="5588000" y="2603500"/>
            <a:ext cx="5080000" cy="9144"/>
          </a:xfrm>
          <a:prstGeom prst="line">
            <a:avLst/>
          </a:prstGeom>
          <a:ln w="50800">
            <a:solidFill>
              <a:srgbClr val="00A896"/>
            </a:solidFill>
            <a:prstDash val="solid"/>
          </a:ln>
        </p:spPr>
      </p:sp>
      <p:sp>
        <p:nvSpPr>
          <p:cNvPr id="5" name="obrigado-text-4"/>
          <p:cNvSpPr/>
          <p:nvPr/>
        </p:nvSpPr>
        <p:spPr>
          <a:xfrm>
            <a:off x="1778000" y="3175000"/>
            <a:ext cx="12700000" cy="1397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2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Obrigado!</a:t>
            </a:r>
            <a:endParaRPr lang="en-US" sz="5200" dirty="0"/>
          </a:p>
        </p:txBody>
      </p:sp>
      <p:sp>
        <p:nvSpPr>
          <p:cNvPr id="6" name="obrigado-text-5"/>
          <p:cNvSpPr/>
          <p:nvPr/>
        </p:nvSpPr>
        <p:spPr>
          <a:xfrm>
            <a:off x="1778000" y="4826000"/>
            <a:ext cx="12700000" cy="889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ts val="2660"/>
              </a:lnSpc>
              <a:buNone/>
            </a:pPr>
            <a:r>
              <a:rPr lang="en-US" sz="19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Contador e Fisco: parceiros da conformidade tributária.</a:t>
            </a:r>
            <a:endParaRPr lang="en-US" sz="1900" dirty="0"/>
          </a:p>
        </p:txBody>
      </p:sp>
      <p:sp>
        <p:nvSpPr>
          <p:cNvPr id="7" name="obrigado-shape-6"/>
          <p:cNvSpPr/>
          <p:nvPr/>
        </p:nvSpPr>
        <p:spPr>
          <a:xfrm>
            <a:off x="5588000" y="6032500"/>
            <a:ext cx="5080000" cy="9144"/>
          </a:xfrm>
          <a:prstGeom prst="line">
            <a:avLst/>
          </a:prstGeom>
          <a:ln w="12700">
            <a:solidFill>
              <a:srgbClr val="E2E8F0"/>
            </a:solidFill>
            <a:prstDash val="solid"/>
          </a:ln>
        </p:spPr>
      </p:sp>
      <p:sp>
        <p:nvSpPr>
          <p:cNvPr id="8" name="obrigado-shape-7"/>
          <p:cNvSpPr/>
          <p:nvPr/>
        </p:nvSpPr>
        <p:spPr>
          <a:xfrm>
            <a:off x="3683000" y="6477000"/>
            <a:ext cx="8890000" cy="1524000"/>
          </a:xfrm>
          <a:prstGeom prst="roundRect">
            <a:avLst>
              <a:gd name="adj" fmla="val 10000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9" name="obrigado-text-8"/>
          <p:cNvSpPr/>
          <p:nvPr/>
        </p:nvSpPr>
        <p:spPr>
          <a:xfrm>
            <a:off x="3683000" y="6756400"/>
            <a:ext cx="8890000" cy="330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Conselho Regional de Contabilidade do Ceará (CRC-CE)</a:t>
            </a:r>
            <a:endParaRPr lang="en-US" sz="1500" dirty="0"/>
          </a:p>
        </p:txBody>
      </p:sp>
      <p:sp>
        <p:nvSpPr>
          <p:cNvPr id="10" name="obrigado-text-9"/>
          <p:cNvSpPr/>
          <p:nvPr/>
        </p:nvSpPr>
        <p:spPr>
          <a:xfrm>
            <a:off x="3683000" y="7112000"/>
            <a:ext cx="88900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Secretaria da Fazenda do Estado do Ceará (SEFAZ-CE)</a:t>
            </a:r>
            <a:endParaRPr lang="en-US" sz="1400" b="1" dirty="0"/>
          </a:p>
        </p:txBody>
      </p:sp>
      <p:sp>
        <p:nvSpPr>
          <p:cNvPr id="11" name="obrigado-text-10"/>
          <p:cNvSpPr/>
          <p:nvPr/>
        </p:nvSpPr>
        <p:spPr>
          <a:xfrm>
            <a:off x="3683000" y="7493000"/>
            <a:ext cx="88900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0A89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23 de julho de 2026</a:t>
            </a:r>
            <a:endParaRPr lang="en-US" sz="1500" dirty="0"/>
          </a:p>
        </p:txBody>
      </p:sp>
      <p:sp>
        <p:nvSpPr>
          <p:cNvPr id="12" name="obrigado-shape-11"/>
          <p:cNvSpPr/>
          <p:nvPr/>
        </p:nvSpPr>
        <p:spPr>
          <a:xfrm>
            <a:off x="0" y="8890000"/>
            <a:ext cx="5422900" cy="254000"/>
          </a:xfrm>
          <a:prstGeom prst="rect">
            <a:avLst/>
          </a:prstGeom>
          <a:solidFill>
            <a:srgbClr val="F26419"/>
          </a:solidFill>
          <a:ln/>
        </p:spPr>
      </p:sp>
      <p:sp>
        <p:nvSpPr>
          <p:cNvPr id="13" name="obrigado-shape-12"/>
          <p:cNvSpPr/>
          <p:nvPr/>
        </p:nvSpPr>
        <p:spPr>
          <a:xfrm>
            <a:off x="5422900" y="8890000"/>
            <a:ext cx="5410200" cy="254000"/>
          </a:xfrm>
          <a:prstGeom prst="rect">
            <a:avLst/>
          </a:prstGeom>
          <a:solidFill>
            <a:srgbClr val="00A896"/>
          </a:solidFill>
          <a:ln/>
        </p:spPr>
      </p:sp>
      <p:sp>
        <p:nvSpPr>
          <p:cNvPr id="14" name="obrigado-shape-13"/>
          <p:cNvSpPr/>
          <p:nvPr/>
        </p:nvSpPr>
        <p:spPr>
          <a:xfrm>
            <a:off x="10833100" y="8890000"/>
            <a:ext cx="5422900" cy="254000"/>
          </a:xfrm>
          <a:prstGeom prst="rect">
            <a:avLst/>
          </a:prstGeom>
          <a:solidFill>
            <a:srgbClr val="D62828"/>
          </a:solidFill>
          <a:ln/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umo-text-1"/>
          <p:cNvSpPr/>
          <p:nvPr/>
        </p:nvSpPr>
        <p:spPr>
          <a:xfrm>
            <a:off x="762000" y="457200"/>
            <a:ext cx="14732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0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Resumo dos Principais Pontos</a:t>
            </a:r>
            <a:endParaRPr lang="en-US" sz="3000" dirty="0"/>
          </a:p>
        </p:txBody>
      </p:sp>
      <p:sp>
        <p:nvSpPr>
          <p:cNvPr id="3" name="resumo-text-2"/>
          <p:cNvSpPr/>
          <p:nvPr/>
        </p:nvSpPr>
        <p:spPr>
          <a:xfrm>
            <a:off x="762000" y="1041400"/>
            <a:ext cx="14732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6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Notificação de exclusão emitida pela SEFAZ-CE em 11/06/2026 via DTE-SN</a:t>
            </a:r>
            <a:endParaRPr lang="en-US" sz="1600" dirty="0"/>
          </a:p>
        </p:txBody>
      </p:sp>
      <p:sp>
        <p:nvSpPr>
          <p:cNvPr id="4" name="resumo-shape-3"/>
          <p:cNvSpPr/>
          <p:nvPr/>
        </p:nvSpPr>
        <p:spPr>
          <a:xfrm>
            <a:off x="762000" y="1498600"/>
            <a:ext cx="14732000" cy="9144"/>
          </a:xfrm>
          <a:prstGeom prst="line">
            <a:avLst/>
          </a:prstGeom>
          <a:ln w="12700">
            <a:solidFill>
              <a:srgbClr val="E2E8F0"/>
            </a:solidFill>
            <a:prstDash val="solid"/>
          </a:ln>
        </p:spPr>
      </p:sp>
      <p:sp>
        <p:nvSpPr>
          <p:cNvPr id="5" name="resumo-shape-4"/>
          <p:cNvSpPr/>
          <p:nvPr/>
        </p:nvSpPr>
        <p:spPr>
          <a:xfrm>
            <a:off x="2540000" y="3302000"/>
            <a:ext cx="11176000" cy="9144"/>
          </a:xfrm>
          <a:prstGeom prst="line">
            <a:avLst/>
          </a:prstGeom>
          <a:ln w="38100">
            <a:solidFill>
              <a:srgbClr val="E2E8F0"/>
            </a:solidFill>
            <a:prstDash val="solid"/>
          </a:ln>
        </p:spPr>
      </p:sp>
      <p:sp>
        <p:nvSpPr>
          <p:cNvPr id="6" name="resumo-shape-5"/>
          <p:cNvSpPr/>
          <p:nvPr/>
        </p:nvSpPr>
        <p:spPr>
          <a:xfrm>
            <a:off x="1778000" y="2794000"/>
            <a:ext cx="1016000" cy="1016000"/>
          </a:xfrm>
          <a:prstGeom prst="ellipse">
            <a:avLst/>
          </a:prstGeom>
          <a:solidFill>
            <a:srgbClr val="00A896"/>
          </a:solidFill>
          <a:ln/>
        </p:spPr>
      </p:sp>
      <p:pic>
        <p:nvPicPr>
          <p:cNvPr id="7" name="resumo-icon-6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000" y="3048000"/>
            <a:ext cx="508000" cy="508000"/>
          </a:xfrm>
          <a:prstGeom prst="rect">
            <a:avLst/>
          </a:prstGeom>
        </p:spPr>
      </p:pic>
      <p:sp>
        <p:nvSpPr>
          <p:cNvPr id="8" name="resumo-text-7"/>
          <p:cNvSpPr/>
          <p:nvPr/>
        </p:nvSpPr>
        <p:spPr>
          <a:xfrm>
            <a:off x="1016000" y="4000500"/>
            <a:ext cx="2540000" cy="330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Ação Realizada</a:t>
            </a:r>
            <a:endParaRPr lang="en-US" sz="1500" dirty="0"/>
          </a:p>
        </p:txBody>
      </p:sp>
      <p:sp>
        <p:nvSpPr>
          <p:cNvPr id="9" name="resumo-text-8"/>
          <p:cNvSpPr/>
          <p:nvPr/>
        </p:nvSpPr>
        <p:spPr>
          <a:xfrm>
            <a:off x="889000" y="4381500"/>
            <a:ext cx="279400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90"/>
              </a:lnSpc>
              <a:buNone/>
            </a:pPr>
            <a:r>
              <a:rPr lang="en-US" sz="13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16.479</a:t>
            </a:r>
            <a:r>
              <a:rPr lang="en-US" sz="13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3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empresas</a:t>
            </a:r>
            <a:r>
              <a:rPr lang="en-US" sz="13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notificadas em 11/06/2026 via </a:t>
            </a:r>
            <a:r>
              <a:rPr lang="en-US" sz="13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DTE-SN</a:t>
            </a:r>
            <a:endParaRPr lang="en-US" sz="1300" b="1" dirty="0"/>
          </a:p>
        </p:txBody>
      </p:sp>
      <p:sp>
        <p:nvSpPr>
          <p:cNvPr id="10" name="resumo-shape-9"/>
          <p:cNvSpPr/>
          <p:nvPr/>
        </p:nvSpPr>
        <p:spPr>
          <a:xfrm>
            <a:off x="4826000" y="2794000"/>
            <a:ext cx="1016000" cy="1016000"/>
          </a:xfrm>
          <a:prstGeom prst="ellipse">
            <a:avLst/>
          </a:prstGeom>
          <a:solidFill>
            <a:srgbClr val="F26419"/>
          </a:solidFill>
          <a:ln/>
        </p:spPr>
      </p:sp>
      <p:pic>
        <p:nvPicPr>
          <p:cNvPr id="11" name="resumo-icon-1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0" y="3048000"/>
            <a:ext cx="508000" cy="508000"/>
          </a:xfrm>
          <a:prstGeom prst="rect">
            <a:avLst/>
          </a:prstGeom>
        </p:spPr>
      </p:pic>
      <p:sp>
        <p:nvSpPr>
          <p:cNvPr id="12" name="resumo-text-11"/>
          <p:cNvSpPr/>
          <p:nvPr/>
        </p:nvSpPr>
        <p:spPr>
          <a:xfrm>
            <a:off x="4064000" y="4000500"/>
            <a:ext cx="2540000" cy="330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Débitos Envolvidos</a:t>
            </a:r>
            <a:endParaRPr lang="en-US" sz="1500" dirty="0"/>
          </a:p>
        </p:txBody>
      </p:sp>
      <p:sp>
        <p:nvSpPr>
          <p:cNvPr id="13" name="resumo-text-12"/>
          <p:cNvSpPr/>
          <p:nvPr/>
        </p:nvSpPr>
        <p:spPr>
          <a:xfrm>
            <a:off x="3683000" y="4381500"/>
            <a:ext cx="3206898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1690"/>
              </a:lnSpc>
            </a:pPr>
            <a:r>
              <a:rPr lang="en-US" sz="13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ICMS (ST, </a:t>
            </a:r>
            <a:r>
              <a:rPr lang="en-US" sz="1300" dirty="0" err="1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Antecipado</a:t>
            </a:r>
            <a:r>
              <a:rPr lang="en-US" sz="13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DIFAL, FECOP) IPVA, Dívida Ativa, Autos de Infração e </a:t>
            </a:r>
            <a:r>
              <a:rPr lang="en-US" sz="1300" dirty="0" err="1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Taxas</a:t>
            </a:r>
            <a:r>
              <a:rPr lang="en-US" sz="13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300" dirty="0" err="1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vencidos</a:t>
            </a:r>
            <a:r>
              <a:rPr lang="en-US" sz="13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300" dirty="0" err="1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em</a:t>
            </a:r>
            <a:r>
              <a:rPr lang="en-US" sz="13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300" dirty="0" err="1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até</a:t>
            </a:r>
            <a:r>
              <a:rPr lang="en-US" sz="13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31/05/2026 (Consulta no SIGA).</a:t>
            </a:r>
            <a:endParaRPr lang="en-US" sz="1300" dirty="0"/>
          </a:p>
        </p:txBody>
      </p:sp>
      <p:sp>
        <p:nvSpPr>
          <p:cNvPr id="14" name="resumo-shape-13"/>
          <p:cNvSpPr/>
          <p:nvPr/>
        </p:nvSpPr>
        <p:spPr>
          <a:xfrm>
            <a:off x="8382000" y="2794000"/>
            <a:ext cx="1016000" cy="1016000"/>
          </a:xfrm>
          <a:prstGeom prst="ellipse">
            <a:avLst/>
          </a:prstGeom>
          <a:solidFill>
            <a:srgbClr val="0F2C59"/>
          </a:solidFill>
          <a:ln/>
        </p:spPr>
      </p:sp>
      <p:pic>
        <p:nvPicPr>
          <p:cNvPr id="15" name="resumo-icon-1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36000" y="3048000"/>
            <a:ext cx="508000" cy="508000"/>
          </a:xfrm>
          <a:prstGeom prst="rect">
            <a:avLst/>
          </a:prstGeom>
        </p:spPr>
      </p:pic>
      <p:sp>
        <p:nvSpPr>
          <p:cNvPr id="16" name="resumo-text-15"/>
          <p:cNvSpPr/>
          <p:nvPr/>
        </p:nvSpPr>
        <p:spPr>
          <a:xfrm>
            <a:off x="7286551" y="4013354"/>
            <a:ext cx="3206898" cy="330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Prazo para </a:t>
            </a:r>
            <a:r>
              <a:rPr lang="en-US" sz="1500" b="1" dirty="0" err="1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Regularizar</a:t>
            </a:r>
            <a:r>
              <a:rPr lang="en-US" sz="15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/</a:t>
            </a:r>
            <a:r>
              <a:rPr lang="en-US" sz="1500" b="1" dirty="0" err="1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Contestar</a:t>
            </a:r>
            <a:endParaRPr lang="en-US" sz="1500" dirty="0"/>
          </a:p>
        </p:txBody>
      </p:sp>
      <p:sp>
        <p:nvSpPr>
          <p:cNvPr id="17" name="resumo-text-16"/>
          <p:cNvSpPr/>
          <p:nvPr/>
        </p:nvSpPr>
        <p:spPr>
          <a:xfrm>
            <a:off x="7487832" y="4394354"/>
            <a:ext cx="3345268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285750" indent="-285750">
              <a:lnSpc>
                <a:spcPts val="1690"/>
              </a:lnSpc>
              <a:buFont typeface="Arial" panose="020B0604020202020204" pitchFamily="34" charset="0"/>
              <a:buChar char="•"/>
            </a:pPr>
            <a:r>
              <a:rPr lang="en-US" sz="13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90 dias</a:t>
            </a:r>
            <a:r>
              <a:rPr lang="en-US" sz="13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da </a:t>
            </a:r>
            <a:r>
              <a:rPr lang="en-US" sz="1300" dirty="0" err="1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ciência</a:t>
            </a:r>
            <a:r>
              <a:rPr lang="en-US" sz="13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— </a:t>
            </a:r>
            <a:r>
              <a:rPr lang="en-US" sz="1300" b="1" dirty="0" err="1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pagamento</a:t>
            </a:r>
            <a:r>
              <a:rPr lang="en-US" sz="13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à vista </a:t>
            </a:r>
            <a:r>
              <a:rPr lang="en-US" sz="1300" dirty="0" err="1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ou</a:t>
            </a:r>
            <a:r>
              <a:rPr lang="en-US" sz="13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300" dirty="0" err="1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parcelado</a:t>
            </a:r>
            <a:r>
              <a:rPr lang="en-US" sz="13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; </a:t>
            </a:r>
          </a:p>
          <a:p>
            <a:pPr marL="285750" indent="-285750">
              <a:lnSpc>
                <a:spcPts val="1690"/>
              </a:lnSpc>
              <a:buFont typeface="Arial" panose="020B0604020202020204" pitchFamily="34" charset="0"/>
              <a:buChar char="•"/>
            </a:pPr>
            <a:r>
              <a:rPr lang="en-US" sz="13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30 </a:t>
            </a:r>
            <a:r>
              <a:rPr lang="en-US" sz="1300" b="1" dirty="0" err="1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dias</a:t>
            </a:r>
            <a:r>
              <a:rPr lang="en-US" sz="13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3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para </a:t>
            </a:r>
            <a:r>
              <a:rPr lang="en-US" sz="1300" b="1" dirty="0" err="1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contestação</a:t>
            </a:r>
            <a:endParaRPr lang="en-US" sz="1300" b="1" dirty="0"/>
          </a:p>
        </p:txBody>
      </p:sp>
      <p:sp>
        <p:nvSpPr>
          <p:cNvPr id="18" name="resumo-shape-17"/>
          <p:cNvSpPr/>
          <p:nvPr/>
        </p:nvSpPr>
        <p:spPr>
          <a:xfrm>
            <a:off x="11831084" y="2794000"/>
            <a:ext cx="1016000" cy="1016000"/>
          </a:xfrm>
          <a:prstGeom prst="ellipse">
            <a:avLst/>
          </a:prstGeom>
          <a:solidFill>
            <a:srgbClr val="D62828"/>
          </a:solidFill>
          <a:ln/>
        </p:spPr>
      </p:sp>
      <p:pic>
        <p:nvPicPr>
          <p:cNvPr id="19" name="resumo-icon-18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85084" y="3048000"/>
            <a:ext cx="508000" cy="508000"/>
          </a:xfrm>
          <a:prstGeom prst="rect">
            <a:avLst/>
          </a:prstGeom>
        </p:spPr>
      </p:pic>
      <p:sp>
        <p:nvSpPr>
          <p:cNvPr id="20" name="resumo-text-19"/>
          <p:cNvSpPr/>
          <p:nvPr/>
        </p:nvSpPr>
        <p:spPr>
          <a:xfrm>
            <a:off x="10966598" y="4013354"/>
            <a:ext cx="2540000" cy="330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Efeito se Não Regularizar</a:t>
            </a:r>
            <a:endParaRPr lang="en-US" sz="1500" dirty="0"/>
          </a:p>
        </p:txBody>
      </p:sp>
      <p:sp>
        <p:nvSpPr>
          <p:cNvPr id="21" name="resumo-text-20"/>
          <p:cNvSpPr/>
          <p:nvPr/>
        </p:nvSpPr>
        <p:spPr>
          <a:xfrm>
            <a:off x="10839598" y="4394354"/>
            <a:ext cx="279400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90"/>
              </a:lnSpc>
              <a:buNone/>
            </a:pPr>
            <a:r>
              <a:rPr lang="en-US" sz="13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Exclusão do Simples Nacional </a:t>
            </a:r>
            <a:r>
              <a:rPr lang="en-US" sz="13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partir de 01/01/2027</a:t>
            </a:r>
            <a:endParaRPr lang="en-US" sz="1300" b="1" dirty="0"/>
          </a:p>
        </p:txBody>
      </p:sp>
      <p:sp>
        <p:nvSpPr>
          <p:cNvPr id="22" name="resumo-shape-21"/>
          <p:cNvSpPr/>
          <p:nvPr/>
        </p:nvSpPr>
        <p:spPr>
          <a:xfrm>
            <a:off x="1778000" y="6032500"/>
            <a:ext cx="12700000" cy="1905000"/>
          </a:xfrm>
          <a:prstGeom prst="roundRect">
            <a:avLst>
              <a:gd name="adj" fmla="val 9333"/>
            </a:avLst>
          </a:prstGeom>
          <a:solidFill>
            <a:srgbClr val="FDECEA"/>
          </a:solidFill>
          <a:ln w="12700">
            <a:solidFill>
              <a:srgbClr val="D62828"/>
            </a:solidFill>
            <a:prstDash val="solid"/>
          </a:ln>
        </p:spPr>
      </p:sp>
      <p:pic>
        <p:nvPicPr>
          <p:cNvPr id="23" name="resumo-icon-22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22500" y="6604000"/>
            <a:ext cx="635000" cy="635000"/>
          </a:xfrm>
          <a:prstGeom prst="rect">
            <a:avLst/>
          </a:prstGeom>
        </p:spPr>
      </p:pic>
      <p:sp>
        <p:nvSpPr>
          <p:cNvPr id="24" name="resumo-text-23"/>
          <p:cNvSpPr/>
          <p:nvPr/>
        </p:nvSpPr>
        <p:spPr>
          <a:xfrm>
            <a:off x="3238500" y="6350000"/>
            <a:ext cx="107950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000" b="1" dirty="0">
                <a:solidFill>
                  <a:srgbClr val="D6282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Quem regularizar dentro do prazo permanece no Simples Nacional</a:t>
            </a:r>
            <a:endParaRPr lang="en-US" sz="2000" dirty="0"/>
          </a:p>
        </p:txBody>
      </p:sp>
      <p:sp>
        <p:nvSpPr>
          <p:cNvPr id="25" name="resumo-text-24"/>
          <p:cNvSpPr/>
          <p:nvPr/>
        </p:nvSpPr>
        <p:spPr>
          <a:xfrm>
            <a:off x="3238500" y="6858000"/>
            <a:ext cx="10795000" cy="889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60"/>
              </a:lnSpc>
              <a:buNone/>
            </a:pPr>
            <a:r>
              <a:rPr lang="en-US" sz="16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exclusão só ocorre a partir de </a:t>
            </a:r>
            <a:r>
              <a:rPr lang="en-US" sz="16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01/01/2027</a:t>
            </a:r>
            <a:r>
              <a:rPr lang="en-US" sz="16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passando a empresa ao Regime Normal de tributação (LC 123/2006, Res. CGSN 140/2018 e CCSN 1/2008).</a:t>
            </a:r>
            <a:endParaRPr lang="en-US" sz="1600" dirty="0"/>
          </a:p>
        </p:txBody>
      </p:sp>
      <p:sp>
        <p:nvSpPr>
          <p:cNvPr id="26" name="resumo-shape-25"/>
          <p:cNvSpPr/>
          <p:nvPr/>
        </p:nvSpPr>
        <p:spPr>
          <a:xfrm>
            <a:off x="0" y="8890000"/>
            <a:ext cx="5422900" cy="254000"/>
          </a:xfrm>
          <a:prstGeom prst="rect">
            <a:avLst/>
          </a:prstGeom>
          <a:solidFill>
            <a:srgbClr val="F26419"/>
          </a:solidFill>
          <a:ln/>
        </p:spPr>
      </p:sp>
      <p:sp>
        <p:nvSpPr>
          <p:cNvPr id="27" name="resumo-shape-26"/>
          <p:cNvSpPr/>
          <p:nvPr/>
        </p:nvSpPr>
        <p:spPr>
          <a:xfrm>
            <a:off x="5422900" y="8890000"/>
            <a:ext cx="5410200" cy="254000"/>
          </a:xfrm>
          <a:prstGeom prst="rect">
            <a:avLst/>
          </a:prstGeom>
          <a:solidFill>
            <a:srgbClr val="00A896"/>
          </a:solidFill>
          <a:ln/>
        </p:spPr>
      </p:sp>
      <p:sp>
        <p:nvSpPr>
          <p:cNvPr id="28" name="resumo-shape-27"/>
          <p:cNvSpPr/>
          <p:nvPr/>
        </p:nvSpPr>
        <p:spPr>
          <a:xfrm>
            <a:off x="10833100" y="8890000"/>
            <a:ext cx="5422900" cy="254000"/>
          </a:xfrm>
          <a:prstGeom prst="rect">
            <a:avLst/>
          </a:prstGeom>
          <a:solidFill>
            <a:srgbClr val="D62828"/>
          </a:solidFill>
          <a:ln/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sso_a_passo-text-1"/>
          <p:cNvSpPr/>
          <p:nvPr/>
        </p:nvSpPr>
        <p:spPr>
          <a:xfrm>
            <a:off x="762000" y="457200"/>
            <a:ext cx="14732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0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Como Regularizar — Passo a Passo</a:t>
            </a:r>
            <a:endParaRPr lang="en-US" sz="3000" dirty="0"/>
          </a:p>
        </p:txBody>
      </p:sp>
      <p:sp>
        <p:nvSpPr>
          <p:cNvPr id="3" name="passo_a_passo-text-2"/>
          <p:cNvSpPr/>
          <p:nvPr/>
        </p:nvSpPr>
        <p:spPr>
          <a:xfrm>
            <a:off x="762000" y="1041400"/>
            <a:ext cx="14732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6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Três passos para quitar as pendências dentro do prazo de 90 dias</a:t>
            </a:r>
            <a:endParaRPr lang="en-US" sz="1600" dirty="0"/>
          </a:p>
        </p:txBody>
      </p:sp>
      <p:sp>
        <p:nvSpPr>
          <p:cNvPr id="4" name="passo_a_passo-shape-3"/>
          <p:cNvSpPr/>
          <p:nvPr/>
        </p:nvSpPr>
        <p:spPr>
          <a:xfrm>
            <a:off x="762000" y="1498600"/>
            <a:ext cx="14732000" cy="9144"/>
          </a:xfrm>
          <a:prstGeom prst="line">
            <a:avLst/>
          </a:prstGeom>
          <a:ln w="12700">
            <a:solidFill>
              <a:srgbClr val="E2E8F0"/>
            </a:solidFill>
            <a:prstDash val="solid"/>
          </a:ln>
        </p:spPr>
      </p:sp>
      <p:sp>
        <p:nvSpPr>
          <p:cNvPr id="5" name="passo_a_passo-shape-4"/>
          <p:cNvSpPr/>
          <p:nvPr/>
        </p:nvSpPr>
        <p:spPr>
          <a:xfrm>
            <a:off x="762000" y="1841500"/>
            <a:ext cx="14732000" cy="2095500"/>
          </a:xfrm>
          <a:prstGeom prst="roundRect">
            <a:avLst>
              <a:gd name="adj" fmla="val 7273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6" name="passo_a_passo-shape-5"/>
          <p:cNvSpPr/>
          <p:nvPr/>
        </p:nvSpPr>
        <p:spPr>
          <a:xfrm>
            <a:off x="1143000" y="2438400"/>
            <a:ext cx="889000" cy="889000"/>
          </a:xfrm>
          <a:prstGeom prst="ellipse">
            <a:avLst/>
          </a:prstGeom>
          <a:solidFill>
            <a:srgbClr val="00A896"/>
          </a:solidFill>
          <a:ln/>
        </p:spPr>
      </p:sp>
      <p:sp>
        <p:nvSpPr>
          <p:cNvPr id="7" name="passo_a_passo-text-6"/>
          <p:cNvSpPr/>
          <p:nvPr/>
        </p:nvSpPr>
        <p:spPr>
          <a:xfrm>
            <a:off x="1143000" y="2438400"/>
            <a:ext cx="889000" cy="889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</a:t>
            </a:r>
            <a:endParaRPr lang="en-US" sz="3000" dirty="0"/>
          </a:p>
        </p:txBody>
      </p:sp>
      <p:sp>
        <p:nvSpPr>
          <p:cNvPr id="8" name="passo_a_passo-text-7"/>
          <p:cNvSpPr/>
          <p:nvPr/>
        </p:nvSpPr>
        <p:spPr>
          <a:xfrm>
            <a:off x="2476500" y="2184400"/>
            <a:ext cx="125730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0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Consultar o Termo de Exclusão</a:t>
            </a:r>
            <a:endParaRPr lang="en-US" sz="2000" dirty="0"/>
          </a:p>
        </p:txBody>
      </p:sp>
      <p:sp>
        <p:nvSpPr>
          <p:cNvPr id="9" name="passo_a_passo-text-8"/>
          <p:cNvSpPr/>
          <p:nvPr/>
        </p:nvSpPr>
        <p:spPr>
          <a:xfrm>
            <a:off x="2476500" y="2667000"/>
            <a:ext cx="12573000" cy="1016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95"/>
              </a:lnSpc>
              <a:buNone/>
            </a:pPr>
            <a:r>
              <a:rPr lang="en-US" sz="17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Acesse o Domicílio Tributário Eletrônico do Simples Nacional (DTE-SN) pelo Portal do Simples Nacional. Leia </a:t>
            </a:r>
            <a:r>
              <a:rPr lang="en-US" sz="1700" dirty="0" err="1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atentamente</a:t>
            </a:r>
            <a:r>
              <a:rPr lang="en-US" sz="17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as </a:t>
            </a:r>
            <a:r>
              <a:rPr lang="en-US" sz="1700" dirty="0" err="1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informações</a:t>
            </a:r>
            <a:r>
              <a:rPr lang="en-US" sz="17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do </a:t>
            </a:r>
            <a:r>
              <a:rPr lang="en-US" sz="1700" dirty="0" err="1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Termo</a:t>
            </a:r>
            <a:r>
              <a:rPr lang="en-US" sz="17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700" dirty="0"/>
          </a:p>
        </p:txBody>
      </p:sp>
      <p:sp>
        <p:nvSpPr>
          <p:cNvPr id="10" name="passo_a_passo-shape-9"/>
          <p:cNvSpPr/>
          <p:nvPr/>
        </p:nvSpPr>
        <p:spPr>
          <a:xfrm>
            <a:off x="762000" y="4191000"/>
            <a:ext cx="14732000" cy="2095500"/>
          </a:xfrm>
          <a:prstGeom prst="roundRect">
            <a:avLst>
              <a:gd name="adj" fmla="val 7273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1" name="passo_a_passo-shape-10"/>
          <p:cNvSpPr/>
          <p:nvPr/>
        </p:nvSpPr>
        <p:spPr>
          <a:xfrm>
            <a:off x="1143000" y="4787900"/>
            <a:ext cx="889000" cy="889000"/>
          </a:xfrm>
          <a:prstGeom prst="ellipse">
            <a:avLst/>
          </a:prstGeom>
          <a:solidFill>
            <a:srgbClr val="F26419"/>
          </a:solidFill>
          <a:ln/>
        </p:spPr>
      </p:sp>
      <p:sp>
        <p:nvSpPr>
          <p:cNvPr id="12" name="passo_a_passo-text-11"/>
          <p:cNvSpPr/>
          <p:nvPr/>
        </p:nvSpPr>
        <p:spPr>
          <a:xfrm>
            <a:off x="1143000" y="4787900"/>
            <a:ext cx="889000" cy="889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2</a:t>
            </a:r>
            <a:endParaRPr lang="en-US" sz="3000" dirty="0"/>
          </a:p>
        </p:txBody>
      </p:sp>
      <p:sp>
        <p:nvSpPr>
          <p:cNvPr id="13" name="passo_a_passo-text-12"/>
          <p:cNvSpPr/>
          <p:nvPr/>
        </p:nvSpPr>
        <p:spPr>
          <a:xfrm>
            <a:off x="2476500" y="4533900"/>
            <a:ext cx="125730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0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Verificar a Relação de Débitos</a:t>
            </a:r>
            <a:endParaRPr lang="en-US" sz="2000" dirty="0"/>
          </a:p>
        </p:txBody>
      </p:sp>
      <p:sp>
        <p:nvSpPr>
          <p:cNvPr id="14" name="passo_a_passo-text-13"/>
          <p:cNvSpPr/>
          <p:nvPr/>
        </p:nvSpPr>
        <p:spPr>
          <a:xfrm>
            <a:off x="2476500" y="5016500"/>
            <a:ext cx="12573000" cy="1016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95"/>
              </a:lnSpc>
              <a:buNone/>
            </a:pPr>
            <a:r>
              <a:rPr lang="en-US" sz="17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No </a:t>
            </a:r>
            <a:r>
              <a:rPr lang="en-US" sz="17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SIGA</a:t>
            </a:r>
            <a:r>
              <a:rPr lang="en-US" sz="17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→ Menu Simples Nacional → Débitos (siga.sefaz.ce.gov.br). Confira débitos discriminados por vencimento, natureza e valor.</a:t>
            </a:r>
            <a:endParaRPr lang="en-US" sz="1700" dirty="0"/>
          </a:p>
        </p:txBody>
      </p:sp>
      <p:sp>
        <p:nvSpPr>
          <p:cNvPr id="15" name="passo_a_passo-shape-14"/>
          <p:cNvSpPr/>
          <p:nvPr/>
        </p:nvSpPr>
        <p:spPr>
          <a:xfrm>
            <a:off x="762000" y="6540500"/>
            <a:ext cx="14732000" cy="2095500"/>
          </a:xfrm>
          <a:prstGeom prst="roundRect">
            <a:avLst>
              <a:gd name="adj" fmla="val 7273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6" name="passo_a_passo-shape-15"/>
          <p:cNvSpPr/>
          <p:nvPr/>
        </p:nvSpPr>
        <p:spPr>
          <a:xfrm>
            <a:off x="1143000" y="7137400"/>
            <a:ext cx="889000" cy="889000"/>
          </a:xfrm>
          <a:prstGeom prst="ellipse">
            <a:avLst/>
          </a:prstGeom>
          <a:solidFill>
            <a:srgbClr val="D62828"/>
          </a:solidFill>
          <a:ln/>
        </p:spPr>
      </p:sp>
      <p:sp>
        <p:nvSpPr>
          <p:cNvPr id="17" name="passo_a_passo-text-16"/>
          <p:cNvSpPr/>
          <p:nvPr/>
        </p:nvSpPr>
        <p:spPr>
          <a:xfrm>
            <a:off x="1143000" y="7137400"/>
            <a:ext cx="889000" cy="889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</a:t>
            </a:r>
            <a:endParaRPr lang="en-US" sz="3000" dirty="0"/>
          </a:p>
        </p:txBody>
      </p:sp>
      <p:sp>
        <p:nvSpPr>
          <p:cNvPr id="18" name="passo_a_passo-text-17"/>
          <p:cNvSpPr/>
          <p:nvPr/>
        </p:nvSpPr>
        <p:spPr>
          <a:xfrm>
            <a:off x="2476500" y="6883400"/>
            <a:ext cx="12573000" cy="431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0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Pagar ou Parcelar </a:t>
            </a:r>
            <a:r>
              <a:rPr lang="en-US" sz="2000" b="1" dirty="0" err="1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os</a:t>
            </a:r>
            <a:r>
              <a:rPr lang="en-US" sz="20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</a:t>
            </a:r>
            <a:r>
              <a:rPr lang="en-US" sz="2000" b="1" dirty="0" err="1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Débitos</a:t>
            </a:r>
            <a:r>
              <a:rPr lang="en-US" sz="20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*</a:t>
            </a:r>
            <a:endParaRPr lang="en-US" sz="2000" dirty="0"/>
          </a:p>
        </p:txBody>
      </p:sp>
      <p:sp>
        <p:nvSpPr>
          <p:cNvPr id="19" name="passo_a_passo-text-18"/>
          <p:cNvSpPr/>
          <p:nvPr/>
        </p:nvSpPr>
        <p:spPr>
          <a:xfrm>
            <a:off x="2476500" y="7366000"/>
            <a:ext cx="12573000" cy="1016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95"/>
              </a:lnSpc>
              <a:buNone/>
            </a:pPr>
            <a:r>
              <a:rPr lang="en-US" sz="17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No </a:t>
            </a:r>
            <a:r>
              <a:rPr lang="en-US" sz="17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Ambiente Seguro SEFAZ-CE</a:t>
            </a:r>
            <a:r>
              <a:rPr lang="en-US" sz="17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à vista ou parcelado. *</a:t>
            </a:r>
            <a:r>
              <a:rPr lang="en-US" sz="1700" dirty="0" err="1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Débitos</a:t>
            </a:r>
            <a:r>
              <a:rPr lang="en-US" sz="17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em Dívida Ativa: acessar o Portal PGE Contribuinte.</a:t>
            </a:r>
            <a:endParaRPr lang="en-US" sz="1700" dirty="0"/>
          </a:p>
        </p:txBody>
      </p:sp>
      <p:sp>
        <p:nvSpPr>
          <p:cNvPr id="20" name="passo_a_passo-shape-19"/>
          <p:cNvSpPr/>
          <p:nvPr/>
        </p:nvSpPr>
        <p:spPr>
          <a:xfrm>
            <a:off x="0" y="8890000"/>
            <a:ext cx="5422900" cy="254000"/>
          </a:xfrm>
          <a:prstGeom prst="rect">
            <a:avLst/>
          </a:prstGeom>
          <a:solidFill>
            <a:srgbClr val="F26419"/>
          </a:solidFill>
          <a:ln/>
        </p:spPr>
      </p:sp>
      <p:sp>
        <p:nvSpPr>
          <p:cNvPr id="21" name="passo_a_passo-shape-20"/>
          <p:cNvSpPr/>
          <p:nvPr/>
        </p:nvSpPr>
        <p:spPr>
          <a:xfrm>
            <a:off x="5422900" y="8890000"/>
            <a:ext cx="5410200" cy="254000"/>
          </a:xfrm>
          <a:prstGeom prst="rect">
            <a:avLst/>
          </a:prstGeom>
          <a:solidFill>
            <a:srgbClr val="00A896"/>
          </a:solidFill>
          <a:ln/>
        </p:spPr>
      </p:sp>
      <p:sp>
        <p:nvSpPr>
          <p:cNvPr id="22" name="passo_a_passo-shape-21"/>
          <p:cNvSpPr/>
          <p:nvPr/>
        </p:nvSpPr>
        <p:spPr>
          <a:xfrm>
            <a:off x="10833100" y="8890000"/>
            <a:ext cx="5422900" cy="254000"/>
          </a:xfrm>
          <a:prstGeom prst="rect">
            <a:avLst/>
          </a:prstGeom>
          <a:solidFill>
            <a:srgbClr val="D62828"/>
          </a:solidFill>
          <a:ln/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stacao-text-1"/>
          <p:cNvSpPr/>
          <p:nvPr/>
        </p:nvSpPr>
        <p:spPr>
          <a:xfrm>
            <a:off x="762000" y="457200"/>
            <a:ext cx="14732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Contestação do Termo de Exclusão</a:t>
            </a:r>
            <a:endParaRPr lang="en-US" sz="2800" dirty="0"/>
          </a:p>
        </p:txBody>
      </p:sp>
      <p:sp>
        <p:nvSpPr>
          <p:cNvPr id="3" name="contestacao-text-2"/>
          <p:cNvSpPr/>
          <p:nvPr/>
        </p:nvSpPr>
        <p:spPr>
          <a:xfrm>
            <a:off x="762000" y="1041400"/>
            <a:ext cx="14732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6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Como o contribuinte pode apresentar sua defesa dentro do prazo legal</a:t>
            </a:r>
            <a:endParaRPr lang="en-US" sz="1600" dirty="0"/>
          </a:p>
        </p:txBody>
      </p:sp>
      <p:sp>
        <p:nvSpPr>
          <p:cNvPr id="4" name="contestacao-shape-3"/>
          <p:cNvSpPr/>
          <p:nvPr/>
        </p:nvSpPr>
        <p:spPr>
          <a:xfrm>
            <a:off x="762000" y="1498600"/>
            <a:ext cx="14732000" cy="9144"/>
          </a:xfrm>
          <a:prstGeom prst="line">
            <a:avLst/>
          </a:prstGeom>
          <a:ln w="12700">
            <a:solidFill>
              <a:srgbClr val="E2E8F0"/>
            </a:solidFill>
            <a:prstDash val="solid"/>
          </a:ln>
        </p:spPr>
      </p:sp>
      <p:sp>
        <p:nvSpPr>
          <p:cNvPr id="5" name="contestacao-shape-4"/>
          <p:cNvSpPr/>
          <p:nvPr/>
        </p:nvSpPr>
        <p:spPr>
          <a:xfrm>
            <a:off x="762000" y="1905000"/>
            <a:ext cx="14732000" cy="1524000"/>
          </a:xfrm>
          <a:prstGeom prst="roundRect">
            <a:avLst>
              <a:gd name="adj" fmla="val 10000"/>
            </a:avLst>
          </a:prstGeom>
          <a:solidFill>
            <a:srgbClr val="FDECEA"/>
          </a:solidFill>
          <a:ln w="12700">
            <a:solidFill>
              <a:srgbClr val="D62828"/>
            </a:solidFill>
            <a:prstDash val="solid"/>
          </a:ln>
        </p:spPr>
      </p:sp>
      <p:sp>
        <p:nvSpPr>
          <p:cNvPr id="6" name="contestacao-shape-5"/>
          <p:cNvSpPr/>
          <p:nvPr/>
        </p:nvSpPr>
        <p:spPr>
          <a:xfrm>
            <a:off x="1206500" y="2349500"/>
            <a:ext cx="889000" cy="889000"/>
          </a:xfrm>
          <a:prstGeom prst="ellipse">
            <a:avLst/>
          </a:prstGeom>
          <a:solidFill>
            <a:srgbClr val="D62828"/>
          </a:solidFill>
          <a:ln/>
        </p:spPr>
      </p:sp>
      <p:sp>
        <p:nvSpPr>
          <p:cNvPr id="7" name="contestacao-text-6"/>
          <p:cNvSpPr/>
          <p:nvPr/>
        </p:nvSpPr>
        <p:spPr>
          <a:xfrm>
            <a:off x="1206500" y="2349500"/>
            <a:ext cx="889000" cy="889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30</a:t>
            </a:r>
            <a:endParaRPr lang="en-US" sz="3000" dirty="0"/>
          </a:p>
        </p:txBody>
      </p:sp>
      <p:sp>
        <p:nvSpPr>
          <p:cNvPr id="8" name="contestacao-text-7"/>
          <p:cNvSpPr/>
          <p:nvPr/>
        </p:nvSpPr>
        <p:spPr>
          <a:xfrm>
            <a:off x="2413000" y="2184400"/>
            <a:ext cx="12446000" cy="406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000" b="1" dirty="0">
                <a:solidFill>
                  <a:srgbClr val="D6282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Dias para contestar, contados da ciência da notificação</a:t>
            </a:r>
            <a:endParaRPr lang="en-US" sz="2000" dirty="0"/>
          </a:p>
        </p:txBody>
      </p:sp>
      <p:sp>
        <p:nvSpPr>
          <p:cNvPr id="9" name="contestacao-text-8"/>
          <p:cNvSpPr/>
          <p:nvPr/>
        </p:nvSpPr>
        <p:spPr>
          <a:xfrm>
            <a:off x="2413000" y="2692400"/>
            <a:ext cx="12700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25"/>
              </a:lnSpc>
              <a:buNone/>
            </a:pPr>
            <a:r>
              <a:rPr lang="en-US" sz="15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Apresentada pelo sistema </a:t>
            </a:r>
            <a:r>
              <a:rPr lang="en-US" sz="15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TRAMITA</a:t>
            </a:r>
            <a:r>
              <a:rPr lang="en-US" sz="15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— assunto "ICMS – Simples Nacional: solicitar recurso referente ao Termo de Exclusão — IN nº 13/2008"</a:t>
            </a:r>
            <a:endParaRPr lang="en-US" sz="1500" dirty="0"/>
          </a:p>
        </p:txBody>
      </p:sp>
      <p:sp>
        <p:nvSpPr>
          <p:cNvPr id="10" name="contestacao-text-9"/>
          <p:cNvSpPr/>
          <p:nvPr/>
        </p:nvSpPr>
        <p:spPr>
          <a:xfrm>
            <a:off x="762000" y="3784600"/>
            <a:ext cx="14732000" cy="330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DOCUMENTOS NECESSÁRIOS PARA A CONTESTAÇÃO</a:t>
            </a:r>
            <a:endParaRPr lang="en-US" sz="1500" dirty="0"/>
          </a:p>
        </p:txBody>
      </p:sp>
      <p:sp>
        <p:nvSpPr>
          <p:cNvPr id="11" name="contestacao-shape-10"/>
          <p:cNvSpPr/>
          <p:nvPr/>
        </p:nvSpPr>
        <p:spPr>
          <a:xfrm>
            <a:off x="762000" y="4254500"/>
            <a:ext cx="3429000" cy="2794000"/>
          </a:xfrm>
          <a:prstGeom prst="roundRect">
            <a:avLst>
              <a:gd name="adj" fmla="val 4545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12" name="contestacao-icon-1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1700" y="4635500"/>
            <a:ext cx="609600" cy="609600"/>
          </a:xfrm>
          <a:prstGeom prst="rect">
            <a:avLst/>
          </a:prstGeom>
        </p:spPr>
      </p:pic>
      <p:sp>
        <p:nvSpPr>
          <p:cNvPr id="13" name="contestacao-text-12"/>
          <p:cNvSpPr/>
          <p:nvPr/>
        </p:nvSpPr>
        <p:spPr>
          <a:xfrm>
            <a:off x="952500" y="5397500"/>
            <a:ext cx="304800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sz="15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Requerimento eletrônico preenchido</a:t>
            </a:r>
            <a:endParaRPr lang="en-US" sz="1500" dirty="0"/>
          </a:p>
        </p:txBody>
      </p:sp>
      <p:sp>
        <p:nvSpPr>
          <p:cNvPr id="14" name="contestacao-shape-13"/>
          <p:cNvSpPr/>
          <p:nvPr/>
        </p:nvSpPr>
        <p:spPr>
          <a:xfrm>
            <a:off x="4318000" y="4254500"/>
            <a:ext cx="3429000" cy="2794000"/>
          </a:xfrm>
          <a:prstGeom prst="roundRect">
            <a:avLst>
              <a:gd name="adj" fmla="val 4545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15" name="contestacao-icon-14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7700" y="4635500"/>
            <a:ext cx="609600" cy="609600"/>
          </a:xfrm>
          <a:prstGeom prst="rect">
            <a:avLst/>
          </a:prstGeom>
        </p:spPr>
      </p:pic>
      <p:sp>
        <p:nvSpPr>
          <p:cNvPr id="16" name="contestacao-text-15"/>
          <p:cNvSpPr/>
          <p:nvPr/>
        </p:nvSpPr>
        <p:spPr>
          <a:xfrm>
            <a:off x="4508500" y="5397500"/>
            <a:ext cx="304800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sz="15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Cópia do termo de exclusão recebido</a:t>
            </a:r>
            <a:endParaRPr lang="en-US" sz="1500" dirty="0"/>
          </a:p>
        </p:txBody>
      </p:sp>
      <p:sp>
        <p:nvSpPr>
          <p:cNvPr id="17" name="contestacao-shape-16"/>
          <p:cNvSpPr/>
          <p:nvPr/>
        </p:nvSpPr>
        <p:spPr>
          <a:xfrm>
            <a:off x="7874000" y="4254500"/>
            <a:ext cx="3429000" cy="2794000"/>
          </a:xfrm>
          <a:prstGeom prst="roundRect">
            <a:avLst>
              <a:gd name="adj" fmla="val 4545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18" name="contestacao-icon-17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3700" y="4635500"/>
            <a:ext cx="609600" cy="609600"/>
          </a:xfrm>
          <a:prstGeom prst="rect">
            <a:avLst/>
          </a:prstGeom>
        </p:spPr>
      </p:pic>
      <p:sp>
        <p:nvSpPr>
          <p:cNvPr id="19" name="contestacao-text-18"/>
          <p:cNvSpPr/>
          <p:nvPr/>
        </p:nvSpPr>
        <p:spPr>
          <a:xfrm>
            <a:off x="8064500" y="5397500"/>
            <a:ext cx="304800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sz="15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Defesa fundamentada</a:t>
            </a:r>
            <a:endParaRPr lang="en-US" sz="1500" dirty="0"/>
          </a:p>
        </p:txBody>
      </p:sp>
      <p:sp>
        <p:nvSpPr>
          <p:cNvPr id="20" name="contestacao-shape-19"/>
          <p:cNvSpPr/>
          <p:nvPr/>
        </p:nvSpPr>
        <p:spPr>
          <a:xfrm>
            <a:off x="11430000" y="4254500"/>
            <a:ext cx="3556000" cy="2794000"/>
          </a:xfrm>
          <a:prstGeom prst="roundRect">
            <a:avLst>
              <a:gd name="adj" fmla="val 4545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21" name="contestacao-icon-20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03200" y="4635500"/>
            <a:ext cx="609600" cy="609600"/>
          </a:xfrm>
          <a:prstGeom prst="rect">
            <a:avLst/>
          </a:prstGeom>
        </p:spPr>
      </p:pic>
      <p:sp>
        <p:nvSpPr>
          <p:cNvPr id="22" name="contestacao-text-21"/>
          <p:cNvSpPr/>
          <p:nvPr/>
        </p:nvSpPr>
        <p:spPr>
          <a:xfrm>
            <a:off x="11620500" y="5397500"/>
            <a:ext cx="317500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950"/>
              </a:lnSpc>
              <a:buNone/>
            </a:pPr>
            <a:r>
              <a:rPr lang="en-US" sz="15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Documentos que comprovem o alegado</a:t>
            </a:r>
            <a:endParaRPr lang="en-US" sz="1500" dirty="0"/>
          </a:p>
        </p:txBody>
      </p:sp>
      <p:sp>
        <p:nvSpPr>
          <p:cNvPr id="23" name="contestacao-shape-22"/>
          <p:cNvSpPr/>
          <p:nvPr/>
        </p:nvSpPr>
        <p:spPr>
          <a:xfrm>
            <a:off x="762000" y="7493000"/>
            <a:ext cx="14732000" cy="889000"/>
          </a:xfrm>
          <a:prstGeom prst="roundRect">
            <a:avLst>
              <a:gd name="adj" fmla="val 14286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24" name="contestacao-icon-23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3000" y="7721600"/>
            <a:ext cx="431800" cy="431800"/>
          </a:xfrm>
          <a:prstGeom prst="rect">
            <a:avLst/>
          </a:prstGeom>
        </p:spPr>
      </p:pic>
      <p:sp>
        <p:nvSpPr>
          <p:cNvPr id="25" name="contestacao-text-24"/>
          <p:cNvSpPr/>
          <p:nvPr/>
        </p:nvSpPr>
        <p:spPr>
          <a:xfrm>
            <a:off x="1841500" y="7493000"/>
            <a:ext cx="13335000" cy="889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D6282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Não será analisada se estiver incompleta, fora do prazo ou com assunto diverso.</a:t>
            </a:r>
            <a:endParaRPr lang="en-US" sz="1500" dirty="0"/>
          </a:p>
        </p:txBody>
      </p:sp>
      <p:sp>
        <p:nvSpPr>
          <p:cNvPr id="26" name="contestacao-shape-25"/>
          <p:cNvSpPr/>
          <p:nvPr/>
        </p:nvSpPr>
        <p:spPr>
          <a:xfrm>
            <a:off x="0" y="8890000"/>
            <a:ext cx="5422900" cy="254000"/>
          </a:xfrm>
          <a:prstGeom prst="rect">
            <a:avLst/>
          </a:prstGeom>
          <a:solidFill>
            <a:srgbClr val="F26419"/>
          </a:solidFill>
          <a:ln/>
        </p:spPr>
      </p:sp>
      <p:sp>
        <p:nvSpPr>
          <p:cNvPr id="27" name="contestacao-shape-26"/>
          <p:cNvSpPr/>
          <p:nvPr/>
        </p:nvSpPr>
        <p:spPr>
          <a:xfrm>
            <a:off x="5422900" y="8890000"/>
            <a:ext cx="5410200" cy="254000"/>
          </a:xfrm>
          <a:prstGeom prst="rect">
            <a:avLst/>
          </a:prstGeom>
          <a:solidFill>
            <a:srgbClr val="00A896"/>
          </a:solidFill>
          <a:ln/>
        </p:spPr>
      </p:sp>
      <p:sp>
        <p:nvSpPr>
          <p:cNvPr id="28" name="contestacao-shape-27"/>
          <p:cNvSpPr/>
          <p:nvPr/>
        </p:nvSpPr>
        <p:spPr>
          <a:xfrm>
            <a:off x="10833100" y="8890000"/>
            <a:ext cx="5422900" cy="254000"/>
          </a:xfrm>
          <a:prstGeom prst="rect">
            <a:avLst/>
          </a:prstGeom>
          <a:solidFill>
            <a:srgbClr val="D62828"/>
          </a:solidFill>
          <a:ln/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pcao_impactos-text-1"/>
          <p:cNvSpPr/>
          <p:nvPr/>
        </p:nvSpPr>
        <p:spPr>
          <a:xfrm>
            <a:off x="762000" y="457200"/>
            <a:ext cx="14732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Opção ao Simples Nacional — Impactos e Prazos</a:t>
            </a:r>
            <a:endParaRPr lang="en-US" sz="2800" dirty="0"/>
          </a:p>
        </p:txBody>
      </p:sp>
      <p:sp>
        <p:nvSpPr>
          <p:cNvPr id="3" name="opcao_impactos-text-2"/>
          <p:cNvSpPr/>
          <p:nvPr/>
        </p:nvSpPr>
        <p:spPr>
          <a:xfrm>
            <a:off x="762000" y="1041400"/>
            <a:ext cx="14732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6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Janela de opção em setembro/2026 e efeitos da exclusão no regime tributário</a:t>
            </a:r>
            <a:endParaRPr lang="en-US" sz="1600" dirty="0"/>
          </a:p>
        </p:txBody>
      </p:sp>
      <p:sp>
        <p:nvSpPr>
          <p:cNvPr id="4" name="opcao_impactos-shape-3"/>
          <p:cNvSpPr/>
          <p:nvPr/>
        </p:nvSpPr>
        <p:spPr>
          <a:xfrm>
            <a:off x="762000" y="1498600"/>
            <a:ext cx="14732000" cy="9144"/>
          </a:xfrm>
          <a:prstGeom prst="line">
            <a:avLst/>
          </a:prstGeom>
          <a:ln w="12700">
            <a:solidFill>
              <a:srgbClr val="E2E8F0"/>
            </a:solidFill>
            <a:prstDash val="solid"/>
          </a:ln>
        </p:spPr>
      </p:sp>
      <p:sp>
        <p:nvSpPr>
          <p:cNvPr id="5" name="opcao_impactos-shape-4"/>
          <p:cNvSpPr/>
          <p:nvPr/>
        </p:nvSpPr>
        <p:spPr>
          <a:xfrm>
            <a:off x="762000" y="1778000"/>
            <a:ext cx="14732000" cy="1397000"/>
          </a:xfrm>
          <a:prstGeom prst="roundRect">
            <a:avLst>
              <a:gd name="adj" fmla="val 10909"/>
            </a:avLst>
          </a:prstGeom>
          <a:solidFill>
            <a:srgbClr val="FDECEA"/>
          </a:solidFill>
          <a:ln w="12700">
            <a:solidFill>
              <a:srgbClr val="D62828"/>
            </a:solidFill>
            <a:prstDash val="solid"/>
          </a:ln>
        </p:spPr>
      </p:sp>
      <p:pic>
        <p:nvPicPr>
          <p:cNvPr id="6" name="opcao_impactos-icon-5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0" y="2159000"/>
            <a:ext cx="508000" cy="508000"/>
          </a:xfrm>
          <a:prstGeom prst="rect">
            <a:avLst/>
          </a:prstGeom>
        </p:spPr>
      </p:pic>
      <p:sp>
        <p:nvSpPr>
          <p:cNvPr id="7" name="opcao_impactos-text-6"/>
          <p:cNvSpPr/>
          <p:nvPr/>
        </p:nvSpPr>
        <p:spPr>
          <a:xfrm>
            <a:off x="1778000" y="1930400"/>
            <a:ext cx="13335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700" b="1" dirty="0">
                <a:solidFill>
                  <a:srgbClr val="D6282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Setembro/2026: janela crítica de opção</a:t>
            </a:r>
            <a:endParaRPr lang="en-US" sz="1700" dirty="0"/>
          </a:p>
        </p:txBody>
      </p:sp>
      <p:sp>
        <p:nvSpPr>
          <p:cNvPr id="8" name="opcao_impactos-text-7"/>
          <p:cNvSpPr/>
          <p:nvPr/>
        </p:nvSpPr>
        <p:spPr>
          <a:xfrm>
            <a:off x="1778000" y="2349500"/>
            <a:ext cx="13335000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15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opção ocorrerá até o último dia útil de setembro/2026 (não haverá mais opção em janeiro). Termos de exclusão emitidos em 2026 pela RFB, SEFAZ e SEFIN podem impactar essa opção — </a:t>
            </a:r>
            <a:r>
              <a:rPr lang="en-US" sz="15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antecipe a regularização de pendências.</a:t>
            </a:r>
            <a:endParaRPr lang="en-US" sz="1500" dirty="0"/>
          </a:p>
        </p:txBody>
      </p:sp>
      <p:sp>
        <p:nvSpPr>
          <p:cNvPr id="9" name="opcao_impactos-text-8"/>
          <p:cNvSpPr/>
          <p:nvPr/>
        </p:nvSpPr>
        <p:spPr>
          <a:xfrm>
            <a:off x="762000" y="3429000"/>
            <a:ext cx="14732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Impactos da Exclusão no Regime de Tributação</a:t>
            </a:r>
            <a:endParaRPr lang="en-US" sz="1800" dirty="0"/>
          </a:p>
        </p:txBody>
      </p:sp>
      <p:sp>
        <p:nvSpPr>
          <p:cNvPr id="10" name="opcao_impactos-text-9"/>
          <p:cNvSpPr/>
          <p:nvPr/>
        </p:nvSpPr>
        <p:spPr>
          <a:xfrm>
            <a:off x="6350000" y="3873500"/>
            <a:ext cx="4191000" cy="279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0A89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SIMPLES NACIONAL</a:t>
            </a:r>
            <a:endParaRPr lang="en-US" sz="1300" dirty="0"/>
          </a:p>
        </p:txBody>
      </p:sp>
      <p:sp>
        <p:nvSpPr>
          <p:cNvPr id="11" name="opcao_impactos-text-10"/>
          <p:cNvSpPr/>
          <p:nvPr/>
        </p:nvSpPr>
        <p:spPr>
          <a:xfrm>
            <a:off x="10795000" y="3873500"/>
            <a:ext cx="4191000" cy="279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D6282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REGIME NORMAL</a:t>
            </a:r>
            <a:endParaRPr lang="en-US" sz="1300" dirty="0"/>
          </a:p>
        </p:txBody>
      </p:sp>
      <p:sp>
        <p:nvSpPr>
          <p:cNvPr id="12" name="opcao_impactos-shape-11"/>
          <p:cNvSpPr/>
          <p:nvPr/>
        </p:nvSpPr>
        <p:spPr>
          <a:xfrm>
            <a:off x="762000" y="4216400"/>
            <a:ext cx="14732000" cy="660400"/>
          </a:xfrm>
          <a:prstGeom prst="roundRect">
            <a:avLst>
              <a:gd name="adj" fmla="val 15385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13" name="opcao_impactos-icon-1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" y="4318000"/>
            <a:ext cx="355600" cy="355600"/>
          </a:xfrm>
          <a:prstGeom prst="rect">
            <a:avLst/>
          </a:prstGeom>
        </p:spPr>
      </p:pic>
      <p:sp>
        <p:nvSpPr>
          <p:cNvPr id="14" name="opcao_impactos-text-13"/>
          <p:cNvSpPr/>
          <p:nvPr/>
        </p:nvSpPr>
        <p:spPr>
          <a:xfrm>
            <a:off x="1498600" y="4216400"/>
            <a:ext cx="4572000" cy="660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Tributação</a:t>
            </a:r>
            <a:endParaRPr lang="en-US" sz="1500" dirty="0"/>
          </a:p>
        </p:txBody>
      </p:sp>
      <p:sp>
        <p:nvSpPr>
          <p:cNvPr id="15" name="opcao_impactos-text-14"/>
          <p:cNvSpPr/>
          <p:nvPr/>
        </p:nvSpPr>
        <p:spPr>
          <a:xfrm>
            <a:off x="6350000" y="4216400"/>
            <a:ext cx="4191000" cy="660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Alíquota única (DAS)</a:t>
            </a:r>
            <a:endParaRPr lang="en-US" sz="1400" dirty="0"/>
          </a:p>
        </p:txBody>
      </p:sp>
      <p:sp>
        <p:nvSpPr>
          <p:cNvPr id="16" name="opcao_impactos-text-15"/>
          <p:cNvSpPr/>
          <p:nvPr/>
        </p:nvSpPr>
        <p:spPr>
          <a:xfrm>
            <a:off x="10795000" y="4216400"/>
            <a:ext cx="4191000" cy="660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Por imposto (ICMS, ISS, CBS, IBS)</a:t>
            </a:r>
            <a:endParaRPr lang="en-US" sz="1400" dirty="0"/>
          </a:p>
        </p:txBody>
      </p:sp>
      <p:sp>
        <p:nvSpPr>
          <p:cNvPr id="17" name="opcao_impactos-shape-16"/>
          <p:cNvSpPr/>
          <p:nvPr/>
        </p:nvSpPr>
        <p:spPr>
          <a:xfrm>
            <a:off x="762000" y="4978400"/>
            <a:ext cx="14732000" cy="660400"/>
          </a:xfrm>
          <a:prstGeom prst="roundRect">
            <a:avLst>
              <a:gd name="adj" fmla="val 15385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18" name="opcao_impactos-icon-17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6000" y="5080000"/>
            <a:ext cx="355600" cy="355600"/>
          </a:xfrm>
          <a:prstGeom prst="rect">
            <a:avLst/>
          </a:prstGeom>
        </p:spPr>
      </p:pic>
      <p:sp>
        <p:nvSpPr>
          <p:cNvPr id="19" name="opcao_impactos-text-18"/>
          <p:cNvSpPr/>
          <p:nvPr/>
        </p:nvSpPr>
        <p:spPr>
          <a:xfrm>
            <a:off x="1498600" y="4978400"/>
            <a:ext cx="4572000" cy="660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Apuração</a:t>
            </a:r>
            <a:endParaRPr lang="en-US" sz="1500" dirty="0"/>
          </a:p>
        </p:txBody>
      </p:sp>
      <p:sp>
        <p:nvSpPr>
          <p:cNvPr id="20" name="opcao_impactos-text-19"/>
          <p:cNvSpPr/>
          <p:nvPr/>
        </p:nvSpPr>
        <p:spPr>
          <a:xfrm>
            <a:off x="6350000" y="4978400"/>
            <a:ext cx="4191000" cy="660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Simplificada</a:t>
            </a:r>
            <a:endParaRPr lang="en-US" sz="1400" dirty="0"/>
          </a:p>
        </p:txBody>
      </p:sp>
      <p:sp>
        <p:nvSpPr>
          <p:cNvPr id="21" name="opcao_impactos-text-20"/>
          <p:cNvSpPr/>
          <p:nvPr/>
        </p:nvSpPr>
        <p:spPr>
          <a:xfrm>
            <a:off x="10795000" y="4978400"/>
            <a:ext cx="4191000" cy="660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Complexa (por imposto)</a:t>
            </a:r>
            <a:endParaRPr lang="en-US" sz="1400" dirty="0"/>
          </a:p>
        </p:txBody>
      </p:sp>
      <p:sp>
        <p:nvSpPr>
          <p:cNvPr id="22" name="opcao_impactos-shape-21"/>
          <p:cNvSpPr/>
          <p:nvPr/>
        </p:nvSpPr>
        <p:spPr>
          <a:xfrm>
            <a:off x="762000" y="5740400"/>
            <a:ext cx="14732000" cy="660400"/>
          </a:xfrm>
          <a:prstGeom prst="roundRect">
            <a:avLst>
              <a:gd name="adj" fmla="val 15385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23" name="opcao_impactos-icon-2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6000" y="5842000"/>
            <a:ext cx="355600" cy="355600"/>
          </a:xfrm>
          <a:prstGeom prst="rect">
            <a:avLst/>
          </a:prstGeom>
        </p:spPr>
      </p:pic>
      <p:sp>
        <p:nvSpPr>
          <p:cNvPr id="24" name="opcao_impactos-text-23"/>
          <p:cNvSpPr/>
          <p:nvPr/>
        </p:nvSpPr>
        <p:spPr>
          <a:xfrm>
            <a:off x="1498600" y="5740400"/>
            <a:ext cx="4572000" cy="660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Obrigações acessórias</a:t>
            </a:r>
            <a:endParaRPr lang="en-US" sz="1500" dirty="0"/>
          </a:p>
        </p:txBody>
      </p:sp>
      <p:sp>
        <p:nvSpPr>
          <p:cNvPr id="25" name="opcao_impactos-text-24"/>
          <p:cNvSpPr/>
          <p:nvPr/>
        </p:nvSpPr>
        <p:spPr>
          <a:xfrm>
            <a:off x="6350000" y="5740400"/>
            <a:ext cx="4191000" cy="660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Reduzidas</a:t>
            </a:r>
            <a:endParaRPr lang="en-US" sz="1400" dirty="0"/>
          </a:p>
        </p:txBody>
      </p:sp>
      <p:sp>
        <p:nvSpPr>
          <p:cNvPr id="26" name="opcao_impactos-text-25"/>
          <p:cNvSpPr/>
          <p:nvPr/>
        </p:nvSpPr>
        <p:spPr>
          <a:xfrm>
            <a:off x="10795000" y="5740400"/>
            <a:ext cx="4191000" cy="660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Aumentadas significativamente</a:t>
            </a:r>
            <a:endParaRPr lang="en-US" sz="1400" dirty="0"/>
          </a:p>
        </p:txBody>
      </p:sp>
      <p:sp>
        <p:nvSpPr>
          <p:cNvPr id="27" name="opcao_impactos-shape-26"/>
          <p:cNvSpPr/>
          <p:nvPr/>
        </p:nvSpPr>
        <p:spPr>
          <a:xfrm>
            <a:off x="762000" y="6502400"/>
            <a:ext cx="14732000" cy="660400"/>
          </a:xfrm>
          <a:prstGeom prst="roundRect">
            <a:avLst>
              <a:gd name="adj" fmla="val 15385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28" name="opcao_impactos-icon-27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6000" y="6604000"/>
            <a:ext cx="355600" cy="355600"/>
          </a:xfrm>
          <a:prstGeom prst="rect">
            <a:avLst/>
          </a:prstGeom>
        </p:spPr>
      </p:pic>
      <p:sp>
        <p:nvSpPr>
          <p:cNvPr id="29" name="opcao_impactos-text-28"/>
          <p:cNvSpPr/>
          <p:nvPr/>
        </p:nvSpPr>
        <p:spPr>
          <a:xfrm>
            <a:off x="1498600" y="6502400"/>
            <a:ext cx="4572000" cy="660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Custo tributário</a:t>
            </a:r>
            <a:endParaRPr lang="en-US" sz="1500" dirty="0"/>
          </a:p>
        </p:txBody>
      </p:sp>
      <p:sp>
        <p:nvSpPr>
          <p:cNvPr id="30" name="opcao_impactos-text-29"/>
          <p:cNvSpPr/>
          <p:nvPr/>
        </p:nvSpPr>
        <p:spPr>
          <a:xfrm>
            <a:off x="6350000" y="6502400"/>
            <a:ext cx="4191000" cy="660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Geralmente menor</a:t>
            </a:r>
            <a:endParaRPr lang="en-US" sz="1400" dirty="0"/>
          </a:p>
        </p:txBody>
      </p:sp>
      <p:sp>
        <p:nvSpPr>
          <p:cNvPr id="31" name="opcao_impactos-text-30"/>
          <p:cNvSpPr/>
          <p:nvPr/>
        </p:nvSpPr>
        <p:spPr>
          <a:xfrm>
            <a:off x="10795000" y="6502400"/>
            <a:ext cx="4191000" cy="660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Geralmente maior</a:t>
            </a:r>
            <a:endParaRPr lang="en-US" sz="1400" dirty="0"/>
          </a:p>
        </p:txBody>
      </p:sp>
      <p:sp>
        <p:nvSpPr>
          <p:cNvPr id="32" name="opcao_impactos-shape-31"/>
          <p:cNvSpPr/>
          <p:nvPr/>
        </p:nvSpPr>
        <p:spPr>
          <a:xfrm>
            <a:off x="762000" y="7366000"/>
            <a:ext cx="14732000" cy="1333500"/>
          </a:xfrm>
          <a:prstGeom prst="roundRect">
            <a:avLst>
              <a:gd name="adj" fmla="val 11429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33" name="opcao_impactos-shape-32"/>
          <p:cNvSpPr/>
          <p:nvPr/>
        </p:nvSpPr>
        <p:spPr>
          <a:xfrm>
            <a:off x="762000" y="7366000"/>
            <a:ext cx="76200" cy="1333500"/>
          </a:xfrm>
          <a:prstGeom prst="rect">
            <a:avLst/>
          </a:prstGeom>
          <a:solidFill>
            <a:srgbClr val="00A896"/>
          </a:solidFill>
          <a:ln/>
        </p:spPr>
      </p:sp>
      <p:sp>
        <p:nvSpPr>
          <p:cNvPr id="34" name="opcao_impactos-text-33"/>
          <p:cNvSpPr/>
          <p:nvPr/>
        </p:nvSpPr>
        <p:spPr>
          <a:xfrm>
            <a:off x="1143000" y="7518400"/>
            <a:ext cx="13970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Novidade 2026: Opção pela Apuração Híbrida</a:t>
            </a:r>
            <a:endParaRPr lang="en-US" sz="1500" dirty="0"/>
          </a:p>
        </p:txBody>
      </p:sp>
      <p:sp>
        <p:nvSpPr>
          <p:cNvPr id="35" name="opcao_impactos-text-34"/>
          <p:cNvSpPr/>
          <p:nvPr/>
        </p:nvSpPr>
        <p:spPr>
          <a:xfrm>
            <a:off x="1143000" y="7899400"/>
            <a:ext cx="13970000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820"/>
              </a:lnSpc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CBS/IBS apurados "por fora" do DAS, valendo para o 1º semestre de 2027 (jan–jun). Nova janela em março/2027 para o 2º semestre. Fundamento: LC 214/25, art. 517 → art. 13, §10.</a:t>
            </a:r>
            <a:endParaRPr lang="en-US" sz="1400" dirty="0"/>
          </a:p>
        </p:txBody>
      </p:sp>
      <p:sp>
        <p:nvSpPr>
          <p:cNvPr id="36" name="opcao_impactos-shape-35"/>
          <p:cNvSpPr/>
          <p:nvPr/>
        </p:nvSpPr>
        <p:spPr>
          <a:xfrm>
            <a:off x="0" y="8890000"/>
            <a:ext cx="5422900" cy="254000"/>
          </a:xfrm>
          <a:prstGeom prst="rect">
            <a:avLst/>
          </a:prstGeom>
          <a:solidFill>
            <a:srgbClr val="F26419"/>
          </a:solidFill>
          <a:ln/>
        </p:spPr>
      </p:sp>
      <p:sp>
        <p:nvSpPr>
          <p:cNvPr id="37" name="opcao_impactos-shape-36"/>
          <p:cNvSpPr/>
          <p:nvPr/>
        </p:nvSpPr>
        <p:spPr>
          <a:xfrm>
            <a:off x="5422900" y="8890000"/>
            <a:ext cx="5410200" cy="254000"/>
          </a:xfrm>
          <a:prstGeom prst="rect">
            <a:avLst/>
          </a:prstGeom>
          <a:solidFill>
            <a:srgbClr val="00A896"/>
          </a:solidFill>
          <a:ln/>
        </p:spPr>
      </p:sp>
      <p:sp>
        <p:nvSpPr>
          <p:cNvPr id="38" name="opcao_impactos-shape-37"/>
          <p:cNvSpPr/>
          <p:nvPr/>
        </p:nvSpPr>
        <p:spPr>
          <a:xfrm>
            <a:off x="10833100" y="8890000"/>
            <a:ext cx="5422900" cy="254000"/>
          </a:xfrm>
          <a:prstGeom prst="rect">
            <a:avLst/>
          </a:prstGeom>
          <a:solidFill>
            <a:srgbClr val="D62828"/>
          </a:solidFill>
          <a:ln/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umeros_geral-text-1"/>
          <p:cNvSpPr/>
          <p:nvPr/>
        </p:nvSpPr>
        <p:spPr>
          <a:xfrm>
            <a:off x="762000" y="457200"/>
            <a:ext cx="14732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Números do Simples Nacional — Situação Atual</a:t>
            </a:r>
            <a:endParaRPr lang="en-US" sz="2800" dirty="0"/>
          </a:p>
        </p:txBody>
      </p:sp>
      <p:sp>
        <p:nvSpPr>
          <p:cNvPr id="3" name="numeros_geral-text-2"/>
          <p:cNvSpPr/>
          <p:nvPr/>
        </p:nvSpPr>
        <p:spPr>
          <a:xfrm>
            <a:off x="762000" y="1041400"/>
            <a:ext cx="14732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6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Dados consolidados em 21 de julho de 2026</a:t>
            </a:r>
            <a:endParaRPr lang="en-US" sz="1600" dirty="0"/>
          </a:p>
        </p:txBody>
      </p:sp>
      <p:sp>
        <p:nvSpPr>
          <p:cNvPr id="4" name="numeros_geral-shape-3"/>
          <p:cNvSpPr/>
          <p:nvPr/>
        </p:nvSpPr>
        <p:spPr>
          <a:xfrm>
            <a:off x="762000" y="1498600"/>
            <a:ext cx="14732000" cy="9144"/>
          </a:xfrm>
          <a:prstGeom prst="line">
            <a:avLst/>
          </a:prstGeom>
          <a:ln w="12700">
            <a:solidFill>
              <a:srgbClr val="E2E8F0"/>
            </a:solidFill>
            <a:prstDash val="solid"/>
          </a:ln>
        </p:spPr>
      </p:sp>
      <p:sp>
        <p:nvSpPr>
          <p:cNvPr id="5" name="numeros_geral-text-4"/>
          <p:cNvSpPr/>
          <p:nvPr/>
        </p:nvSpPr>
        <p:spPr>
          <a:xfrm>
            <a:off x="762000" y="1676400"/>
            <a:ext cx="147320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00A89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SITUAÇÃO NOTIFICADA</a:t>
            </a:r>
            <a:endParaRPr lang="en-US" sz="1400" dirty="0"/>
          </a:p>
        </p:txBody>
      </p:sp>
      <p:sp>
        <p:nvSpPr>
          <p:cNvPr id="6" name="numeros_geral-shape-5"/>
          <p:cNvSpPr/>
          <p:nvPr/>
        </p:nvSpPr>
        <p:spPr>
          <a:xfrm>
            <a:off x="762000" y="2032000"/>
            <a:ext cx="7175500" cy="1905000"/>
          </a:xfrm>
          <a:prstGeom prst="roundRect">
            <a:avLst>
              <a:gd name="adj" fmla="val 8000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7" name="numeros_geral-icon-6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2311400"/>
            <a:ext cx="406400" cy="406400"/>
          </a:xfrm>
          <a:prstGeom prst="rect">
            <a:avLst/>
          </a:prstGeom>
        </p:spPr>
      </p:pic>
      <p:sp>
        <p:nvSpPr>
          <p:cNvPr id="8" name="numeros_geral-text-7"/>
          <p:cNvSpPr/>
          <p:nvPr/>
        </p:nvSpPr>
        <p:spPr>
          <a:xfrm>
            <a:off x="1714500" y="2311400"/>
            <a:ext cx="5969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TOTAL DE CONTRIBUINTES NOTIFICADOS</a:t>
            </a:r>
            <a:endParaRPr lang="en-US" sz="1400" b="1" dirty="0"/>
          </a:p>
        </p:txBody>
      </p:sp>
      <p:sp>
        <p:nvSpPr>
          <p:cNvPr id="9" name="numeros_geral-text-8"/>
          <p:cNvSpPr/>
          <p:nvPr/>
        </p:nvSpPr>
        <p:spPr>
          <a:xfrm>
            <a:off x="1143000" y="2921000"/>
            <a:ext cx="63500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42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16.479</a:t>
            </a:r>
            <a:endParaRPr lang="en-US" sz="4200" dirty="0"/>
          </a:p>
        </p:txBody>
      </p:sp>
      <p:sp>
        <p:nvSpPr>
          <p:cNvPr id="10" name="numeros_geral-shape-9"/>
          <p:cNvSpPr/>
          <p:nvPr/>
        </p:nvSpPr>
        <p:spPr>
          <a:xfrm>
            <a:off x="8318500" y="2032000"/>
            <a:ext cx="7175500" cy="1905000"/>
          </a:xfrm>
          <a:prstGeom prst="roundRect">
            <a:avLst>
              <a:gd name="adj" fmla="val 8000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11" name="numeros_geral-icon-1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9500" y="2311400"/>
            <a:ext cx="406400" cy="406400"/>
          </a:xfrm>
          <a:prstGeom prst="rect">
            <a:avLst/>
          </a:prstGeom>
        </p:spPr>
      </p:pic>
      <p:sp>
        <p:nvSpPr>
          <p:cNvPr id="12" name="numeros_geral-text-11"/>
          <p:cNvSpPr/>
          <p:nvPr/>
        </p:nvSpPr>
        <p:spPr>
          <a:xfrm>
            <a:off x="9271000" y="2311400"/>
            <a:ext cx="5969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TOTAL DE DÉBITO ORIGINAL</a:t>
            </a:r>
            <a:endParaRPr lang="en-US" sz="1400" b="1" dirty="0"/>
          </a:p>
        </p:txBody>
      </p:sp>
      <p:sp>
        <p:nvSpPr>
          <p:cNvPr id="13" name="numeros_geral-text-12"/>
          <p:cNvSpPr/>
          <p:nvPr/>
        </p:nvSpPr>
        <p:spPr>
          <a:xfrm>
            <a:off x="8699500" y="2921000"/>
            <a:ext cx="63500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8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R$ 107,1 M</a:t>
            </a:r>
            <a:endParaRPr lang="en-US" sz="3800" dirty="0"/>
          </a:p>
        </p:txBody>
      </p:sp>
      <p:sp>
        <p:nvSpPr>
          <p:cNvPr id="14" name="numeros_geral-text-13"/>
          <p:cNvSpPr/>
          <p:nvPr/>
        </p:nvSpPr>
        <p:spPr>
          <a:xfrm>
            <a:off x="762000" y="4216400"/>
            <a:ext cx="147320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00A89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REGULARIZAÇÃO CONCLUÍDA</a:t>
            </a:r>
            <a:endParaRPr lang="en-US" sz="1400" dirty="0"/>
          </a:p>
        </p:txBody>
      </p:sp>
      <p:sp>
        <p:nvSpPr>
          <p:cNvPr id="15" name="numeros_geral-shape-14"/>
          <p:cNvSpPr/>
          <p:nvPr/>
        </p:nvSpPr>
        <p:spPr>
          <a:xfrm>
            <a:off x="762000" y="4572000"/>
            <a:ext cx="7175500" cy="1905000"/>
          </a:xfrm>
          <a:prstGeom prst="roundRect">
            <a:avLst>
              <a:gd name="adj" fmla="val 8000"/>
            </a:avLst>
          </a:prstGeom>
          <a:solidFill>
            <a:srgbClr val="ECFDF9"/>
          </a:solidFill>
          <a:ln w="12700">
            <a:solidFill>
              <a:srgbClr val="00A896"/>
            </a:solidFill>
            <a:prstDash val="solid"/>
          </a:ln>
        </p:spPr>
      </p:sp>
      <p:pic>
        <p:nvPicPr>
          <p:cNvPr id="16" name="numeros_geral-icon-15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000" y="4851400"/>
            <a:ext cx="406400" cy="406400"/>
          </a:xfrm>
          <a:prstGeom prst="rect">
            <a:avLst/>
          </a:prstGeom>
        </p:spPr>
      </p:pic>
      <p:sp>
        <p:nvSpPr>
          <p:cNvPr id="17" name="numeros_geral-text-16"/>
          <p:cNvSpPr/>
          <p:nvPr/>
        </p:nvSpPr>
        <p:spPr>
          <a:xfrm>
            <a:off x="1714500" y="4851400"/>
            <a:ext cx="5969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CONTRIBUINTES REGULARIZADOS</a:t>
            </a:r>
            <a:endParaRPr lang="en-US" sz="1400" b="1" dirty="0"/>
          </a:p>
        </p:txBody>
      </p:sp>
      <p:sp>
        <p:nvSpPr>
          <p:cNvPr id="18" name="numeros_geral-text-17"/>
          <p:cNvSpPr/>
          <p:nvPr/>
        </p:nvSpPr>
        <p:spPr>
          <a:xfrm>
            <a:off x="1143000" y="5461000"/>
            <a:ext cx="63500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4200" b="1" dirty="0">
                <a:solidFill>
                  <a:srgbClr val="00A8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4.860</a:t>
            </a:r>
            <a:endParaRPr lang="en-US" sz="4200" dirty="0"/>
          </a:p>
        </p:txBody>
      </p:sp>
      <p:sp>
        <p:nvSpPr>
          <p:cNvPr id="19" name="numeros_geral-text-18"/>
          <p:cNvSpPr/>
          <p:nvPr/>
        </p:nvSpPr>
        <p:spPr>
          <a:xfrm>
            <a:off x="4826000" y="5651500"/>
            <a:ext cx="2540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buNone/>
            </a:pPr>
            <a:r>
              <a:rPr lang="en-US" sz="1500" b="1" dirty="0">
                <a:solidFill>
                  <a:srgbClr val="00A89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29,5% do total</a:t>
            </a:r>
            <a:endParaRPr lang="en-US" sz="1500" dirty="0"/>
          </a:p>
        </p:txBody>
      </p:sp>
      <p:sp>
        <p:nvSpPr>
          <p:cNvPr id="20" name="numeros_geral-shape-19"/>
          <p:cNvSpPr/>
          <p:nvPr/>
        </p:nvSpPr>
        <p:spPr>
          <a:xfrm>
            <a:off x="8318500" y="4572000"/>
            <a:ext cx="7175500" cy="1905000"/>
          </a:xfrm>
          <a:prstGeom prst="roundRect">
            <a:avLst>
              <a:gd name="adj" fmla="val 8000"/>
            </a:avLst>
          </a:prstGeom>
          <a:solidFill>
            <a:srgbClr val="ECFDF9"/>
          </a:solidFill>
          <a:ln w="12700">
            <a:solidFill>
              <a:srgbClr val="00A896"/>
            </a:solidFill>
            <a:prstDash val="solid"/>
          </a:ln>
        </p:spPr>
      </p:sp>
      <p:pic>
        <p:nvPicPr>
          <p:cNvPr id="21" name="numeros_geral-icon-20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99500" y="4851400"/>
            <a:ext cx="406400" cy="406400"/>
          </a:xfrm>
          <a:prstGeom prst="rect">
            <a:avLst/>
          </a:prstGeom>
        </p:spPr>
      </p:pic>
      <p:sp>
        <p:nvSpPr>
          <p:cNvPr id="22" name="numeros_geral-text-21"/>
          <p:cNvSpPr/>
          <p:nvPr/>
        </p:nvSpPr>
        <p:spPr>
          <a:xfrm>
            <a:off x="9271000" y="4851400"/>
            <a:ext cx="5969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TOTAL REGULARIZADO (PAGO + PARCELADO)</a:t>
            </a:r>
            <a:endParaRPr lang="en-US" sz="1400" b="1" dirty="0"/>
          </a:p>
        </p:txBody>
      </p:sp>
      <p:sp>
        <p:nvSpPr>
          <p:cNvPr id="23" name="numeros_geral-text-22"/>
          <p:cNvSpPr/>
          <p:nvPr/>
        </p:nvSpPr>
        <p:spPr>
          <a:xfrm>
            <a:off x="8699500" y="5461000"/>
            <a:ext cx="63500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800" b="1" dirty="0">
                <a:solidFill>
                  <a:srgbClr val="00A89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R$ 7,68 M</a:t>
            </a:r>
            <a:endParaRPr lang="en-US" sz="3800" dirty="0"/>
          </a:p>
        </p:txBody>
      </p:sp>
      <p:sp>
        <p:nvSpPr>
          <p:cNvPr id="24" name="numeros_geral-text-23"/>
          <p:cNvSpPr/>
          <p:nvPr/>
        </p:nvSpPr>
        <p:spPr>
          <a:xfrm>
            <a:off x="12382500" y="5651500"/>
            <a:ext cx="2540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buNone/>
            </a:pPr>
            <a:r>
              <a:rPr lang="en-US" sz="1500" b="1" dirty="0">
                <a:solidFill>
                  <a:srgbClr val="00A89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7,2% do débito</a:t>
            </a:r>
            <a:endParaRPr lang="en-US" sz="1500" dirty="0"/>
          </a:p>
        </p:txBody>
      </p:sp>
      <p:sp>
        <p:nvSpPr>
          <p:cNvPr id="25" name="numeros_geral-text-24"/>
          <p:cNvSpPr/>
          <p:nvPr/>
        </p:nvSpPr>
        <p:spPr>
          <a:xfrm>
            <a:off x="762000" y="6756400"/>
            <a:ext cx="14732000" cy="30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D6282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QUE AINDA FALTA REGULARIZAR</a:t>
            </a:r>
            <a:endParaRPr lang="en-US" sz="1400" dirty="0"/>
          </a:p>
        </p:txBody>
      </p:sp>
      <p:sp>
        <p:nvSpPr>
          <p:cNvPr id="26" name="numeros_geral-shape-25"/>
          <p:cNvSpPr/>
          <p:nvPr/>
        </p:nvSpPr>
        <p:spPr>
          <a:xfrm>
            <a:off x="762000" y="7112000"/>
            <a:ext cx="7175500" cy="1524000"/>
          </a:xfrm>
          <a:prstGeom prst="roundRect">
            <a:avLst>
              <a:gd name="adj" fmla="val 10000"/>
            </a:avLst>
          </a:prstGeom>
          <a:solidFill>
            <a:srgbClr val="FDECEA"/>
          </a:solidFill>
          <a:ln w="12700">
            <a:solidFill>
              <a:srgbClr val="D62828"/>
            </a:solidFill>
            <a:prstDash val="solid"/>
          </a:ln>
        </p:spPr>
      </p:sp>
      <p:pic>
        <p:nvPicPr>
          <p:cNvPr id="27" name="numeros_geral-icon-2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3000" y="7391400"/>
            <a:ext cx="355600" cy="355600"/>
          </a:xfrm>
          <a:prstGeom prst="rect">
            <a:avLst/>
          </a:prstGeom>
        </p:spPr>
      </p:pic>
      <p:sp>
        <p:nvSpPr>
          <p:cNvPr id="28" name="numeros_geral-text-27"/>
          <p:cNvSpPr/>
          <p:nvPr/>
        </p:nvSpPr>
        <p:spPr>
          <a:xfrm>
            <a:off x="1651000" y="7391400"/>
            <a:ext cx="60325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CONTRIBUINTES SEM REGULARIZAÇÃO</a:t>
            </a:r>
            <a:endParaRPr lang="en-US" sz="1400" b="1" dirty="0"/>
          </a:p>
        </p:txBody>
      </p:sp>
      <p:sp>
        <p:nvSpPr>
          <p:cNvPr id="29" name="numeros_geral-text-28"/>
          <p:cNvSpPr/>
          <p:nvPr/>
        </p:nvSpPr>
        <p:spPr>
          <a:xfrm>
            <a:off x="1143000" y="7848600"/>
            <a:ext cx="63500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000" b="1" dirty="0">
                <a:solidFill>
                  <a:srgbClr val="D6282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11.619</a:t>
            </a:r>
            <a:endParaRPr lang="en-US" sz="3000" dirty="0"/>
          </a:p>
        </p:txBody>
      </p:sp>
      <p:sp>
        <p:nvSpPr>
          <p:cNvPr id="30" name="numeros_geral-text-29"/>
          <p:cNvSpPr/>
          <p:nvPr/>
        </p:nvSpPr>
        <p:spPr>
          <a:xfrm>
            <a:off x="5080000" y="7975600"/>
            <a:ext cx="2286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buNone/>
            </a:pPr>
            <a:r>
              <a:rPr lang="en-US" sz="1400" dirty="0">
                <a:solidFill>
                  <a:srgbClr val="D6282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70,5% do total</a:t>
            </a:r>
            <a:endParaRPr lang="en-US" sz="1400" dirty="0"/>
          </a:p>
        </p:txBody>
      </p:sp>
      <p:sp>
        <p:nvSpPr>
          <p:cNvPr id="31" name="numeros_geral-shape-30"/>
          <p:cNvSpPr/>
          <p:nvPr/>
        </p:nvSpPr>
        <p:spPr>
          <a:xfrm>
            <a:off x="8318500" y="7112000"/>
            <a:ext cx="7175500" cy="1524000"/>
          </a:xfrm>
          <a:prstGeom prst="roundRect">
            <a:avLst>
              <a:gd name="adj" fmla="val 10000"/>
            </a:avLst>
          </a:prstGeom>
          <a:solidFill>
            <a:srgbClr val="FDECEA"/>
          </a:solidFill>
          <a:ln w="12700">
            <a:solidFill>
              <a:srgbClr val="D62828"/>
            </a:solidFill>
            <a:prstDash val="solid"/>
          </a:ln>
        </p:spPr>
      </p:sp>
      <p:pic>
        <p:nvPicPr>
          <p:cNvPr id="32" name="numeros_geral-icon-31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99500" y="7391400"/>
            <a:ext cx="355600" cy="355600"/>
          </a:xfrm>
          <a:prstGeom prst="rect">
            <a:avLst/>
          </a:prstGeom>
        </p:spPr>
      </p:pic>
      <p:sp>
        <p:nvSpPr>
          <p:cNvPr id="33" name="numeros_geral-text-32"/>
          <p:cNvSpPr/>
          <p:nvPr/>
        </p:nvSpPr>
        <p:spPr>
          <a:xfrm>
            <a:off x="9207500" y="7391400"/>
            <a:ext cx="60325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VALOR AINDA A REGULARIZAR</a:t>
            </a:r>
            <a:endParaRPr lang="en-US" sz="1400" b="1" dirty="0"/>
          </a:p>
        </p:txBody>
      </p:sp>
      <p:sp>
        <p:nvSpPr>
          <p:cNvPr id="34" name="numeros_geral-text-33"/>
          <p:cNvSpPr/>
          <p:nvPr/>
        </p:nvSpPr>
        <p:spPr>
          <a:xfrm>
            <a:off x="8699500" y="7848600"/>
            <a:ext cx="6350000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000" b="1" dirty="0">
                <a:solidFill>
                  <a:srgbClr val="D62828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R$ 99,43 M</a:t>
            </a:r>
            <a:endParaRPr lang="en-US" sz="3000" dirty="0"/>
          </a:p>
        </p:txBody>
      </p:sp>
      <p:sp>
        <p:nvSpPr>
          <p:cNvPr id="35" name="numeros_geral-text-34"/>
          <p:cNvSpPr/>
          <p:nvPr/>
        </p:nvSpPr>
        <p:spPr>
          <a:xfrm>
            <a:off x="12636500" y="7975600"/>
            <a:ext cx="2286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buNone/>
            </a:pPr>
            <a:r>
              <a:rPr lang="en-US" sz="1400" dirty="0">
                <a:solidFill>
                  <a:srgbClr val="D6282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92,8% do débito</a:t>
            </a:r>
            <a:endParaRPr lang="en-US" sz="1400" dirty="0"/>
          </a:p>
        </p:txBody>
      </p:sp>
      <p:sp>
        <p:nvSpPr>
          <p:cNvPr id="36" name="numeros_geral-shape-35"/>
          <p:cNvSpPr/>
          <p:nvPr/>
        </p:nvSpPr>
        <p:spPr>
          <a:xfrm>
            <a:off x="0" y="8890000"/>
            <a:ext cx="5422900" cy="254000"/>
          </a:xfrm>
          <a:prstGeom prst="rect">
            <a:avLst/>
          </a:prstGeom>
          <a:solidFill>
            <a:srgbClr val="F26419"/>
          </a:solidFill>
          <a:ln/>
        </p:spPr>
      </p:sp>
      <p:sp>
        <p:nvSpPr>
          <p:cNvPr id="37" name="numeros_geral-shape-36"/>
          <p:cNvSpPr/>
          <p:nvPr/>
        </p:nvSpPr>
        <p:spPr>
          <a:xfrm>
            <a:off x="5422900" y="8890000"/>
            <a:ext cx="5410200" cy="254000"/>
          </a:xfrm>
          <a:prstGeom prst="rect">
            <a:avLst/>
          </a:prstGeom>
          <a:solidFill>
            <a:srgbClr val="00A896"/>
          </a:solidFill>
          <a:ln/>
        </p:spPr>
      </p:sp>
      <p:sp>
        <p:nvSpPr>
          <p:cNvPr id="38" name="numeros_geral-shape-37"/>
          <p:cNvSpPr/>
          <p:nvPr/>
        </p:nvSpPr>
        <p:spPr>
          <a:xfrm>
            <a:off x="10833100" y="8890000"/>
            <a:ext cx="5422900" cy="254000"/>
          </a:xfrm>
          <a:prstGeom prst="rect">
            <a:avLst/>
          </a:prstGeom>
          <a:solidFill>
            <a:srgbClr val="D62828"/>
          </a:solidFill>
          <a:ln/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umeros_segmento-text-1"/>
          <p:cNvSpPr/>
          <p:nvPr/>
        </p:nvSpPr>
        <p:spPr>
          <a:xfrm>
            <a:off x="762000" y="457200"/>
            <a:ext cx="14732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Números do Simples Nacional — Segmentação por Setor</a:t>
            </a:r>
            <a:endParaRPr lang="en-US" sz="2800" dirty="0"/>
          </a:p>
        </p:txBody>
      </p:sp>
      <p:sp>
        <p:nvSpPr>
          <p:cNvPr id="3" name="numeros_segmento-text-2"/>
          <p:cNvSpPr/>
          <p:nvPr/>
        </p:nvSpPr>
        <p:spPr>
          <a:xfrm>
            <a:off x="762000" y="1041400"/>
            <a:ext cx="14732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6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Distribuição de contribuintes notificados por segmento econômico</a:t>
            </a:r>
            <a:endParaRPr lang="en-US" sz="1600" dirty="0"/>
          </a:p>
        </p:txBody>
      </p:sp>
      <p:sp>
        <p:nvSpPr>
          <p:cNvPr id="4" name="numeros_segmento-shape-3"/>
          <p:cNvSpPr/>
          <p:nvPr/>
        </p:nvSpPr>
        <p:spPr>
          <a:xfrm>
            <a:off x="762000" y="1498600"/>
            <a:ext cx="14732000" cy="9144"/>
          </a:xfrm>
          <a:prstGeom prst="line">
            <a:avLst/>
          </a:prstGeom>
          <a:ln w="12700">
            <a:solidFill>
              <a:srgbClr val="E2E8F0"/>
            </a:solidFill>
            <a:prstDash val="solid"/>
          </a:ln>
        </p:spPr>
      </p:sp>
      <p:graphicFrame>
        <p:nvGraphicFramePr>
          <p:cNvPr id="5" name="numeros_segmento-chart-4"/>
          <p:cNvGraphicFramePr/>
          <p:nvPr/>
        </p:nvGraphicFramePr>
        <p:xfrm>
          <a:off x="762000" y="1905000"/>
          <a:ext cx="5842000" cy="546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numeros_segmento-text-5"/>
          <p:cNvSpPr/>
          <p:nvPr/>
        </p:nvSpPr>
        <p:spPr>
          <a:xfrm>
            <a:off x="7620000" y="1930400"/>
            <a:ext cx="38100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SEGMENTO</a:t>
            </a:r>
            <a:endParaRPr lang="en-US" sz="1200" dirty="0"/>
          </a:p>
        </p:txBody>
      </p:sp>
      <p:sp>
        <p:nvSpPr>
          <p:cNvPr id="7" name="numeros_segmento-text-6"/>
          <p:cNvSpPr/>
          <p:nvPr/>
        </p:nvSpPr>
        <p:spPr>
          <a:xfrm>
            <a:off x="12065000" y="1930400"/>
            <a:ext cx="11430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buNone/>
            </a:pPr>
            <a:r>
              <a:rPr lang="en-US" sz="12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% CONTRIB.</a:t>
            </a:r>
            <a:endParaRPr lang="en-US" sz="1200" dirty="0"/>
          </a:p>
        </p:txBody>
      </p:sp>
      <p:sp>
        <p:nvSpPr>
          <p:cNvPr id="8" name="numeros_segmento-text-7"/>
          <p:cNvSpPr/>
          <p:nvPr/>
        </p:nvSpPr>
        <p:spPr>
          <a:xfrm>
            <a:off x="13335000" y="1930400"/>
            <a:ext cx="11430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buNone/>
            </a:pPr>
            <a:r>
              <a:rPr lang="en-US" sz="12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% DÉBITO</a:t>
            </a:r>
            <a:endParaRPr lang="en-US" sz="1200" dirty="0"/>
          </a:p>
        </p:txBody>
      </p:sp>
      <p:sp>
        <p:nvSpPr>
          <p:cNvPr id="9" name="numeros_segmento-shape-8"/>
          <p:cNvSpPr/>
          <p:nvPr/>
        </p:nvSpPr>
        <p:spPr>
          <a:xfrm>
            <a:off x="7112000" y="2222500"/>
            <a:ext cx="8128000" cy="736600"/>
          </a:xfrm>
          <a:prstGeom prst="roundRect">
            <a:avLst>
              <a:gd name="adj" fmla="val 13793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10" name="numeros_segmento-icon-9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6000" y="2400300"/>
            <a:ext cx="381000" cy="381000"/>
          </a:xfrm>
          <a:prstGeom prst="rect">
            <a:avLst/>
          </a:prstGeom>
        </p:spPr>
      </p:pic>
      <p:sp>
        <p:nvSpPr>
          <p:cNvPr id="11" name="numeros_segmento-text-10"/>
          <p:cNvSpPr/>
          <p:nvPr/>
        </p:nvSpPr>
        <p:spPr>
          <a:xfrm>
            <a:off x="7937500" y="2400300"/>
            <a:ext cx="4064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Comércio Varejista</a:t>
            </a:r>
            <a:endParaRPr lang="en-US" sz="1500" dirty="0"/>
          </a:p>
        </p:txBody>
      </p:sp>
      <p:sp>
        <p:nvSpPr>
          <p:cNvPr id="12" name="numeros_segmento-text-11"/>
          <p:cNvSpPr/>
          <p:nvPr/>
        </p:nvSpPr>
        <p:spPr>
          <a:xfrm>
            <a:off x="12065000" y="2400300"/>
            <a:ext cx="1143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5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75,9%</a:t>
            </a:r>
            <a:endParaRPr lang="en-US" sz="1500" dirty="0"/>
          </a:p>
        </p:txBody>
      </p:sp>
      <p:sp>
        <p:nvSpPr>
          <p:cNvPr id="13" name="numeros_segmento-text-12"/>
          <p:cNvSpPr/>
          <p:nvPr/>
        </p:nvSpPr>
        <p:spPr>
          <a:xfrm>
            <a:off x="13335000" y="2400300"/>
            <a:ext cx="1143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5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75,2%</a:t>
            </a:r>
            <a:endParaRPr lang="en-US" sz="1500" dirty="0"/>
          </a:p>
        </p:txBody>
      </p:sp>
      <p:sp>
        <p:nvSpPr>
          <p:cNvPr id="14" name="numeros_segmento-shape-13"/>
          <p:cNvSpPr/>
          <p:nvPr/>
        </p:nvSpPr>
        <p:spPr>
          <a:xfrm>
            <a:off x="7112000" y="3086100"/>
            <a:ext cx="8128000" cy="736600"/>
          </a:xfrm>
          <a:prstGeom prst="roundRect">
            <a:avLst>
              <a:gd name="adj" fmla="val 13793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15" name="numeros_segmento-icon-1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6000" y="3263900"/>
            <a:ext cx="381000" cy="381000"/>
          </a:xfrm>
          <a:prstGeom prst="rect">
            <a:avLst/>
          </a:prstGeom>
        </p:spPr>
      </p:pic>
      <p:sp>
        <p:nvSpPr>
          <p:cNvPr id="16" name="numeros_segmento-text-15"/>
          <p:cNvSpPr/>
          <p:nvPr/>
        </p:nvSpPr>
        <p:spPr>
          <a:xfrm>
            <a:off x="7937500" y="3263900"/>
            <a:ext cx="4064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Indústria</a:t>
            </a:r>
            <a:endParaRPr lang="en-US" sz="1500" dirty="0"/>
          </a:p>
        </p:txBody>
      </p:sp>
      <p:sp>
        <p:nvSpPr>
          <p:cNvPr id="17" name="numeros_segmento-text-16"/>
          <p:cNvSpPr/>
          <p:nvPr/>
        </p:nvSpPr>
        <p:spPr>
          <a:xfrm>
            <a:off x="12065000" y="3263900"/>
            <a:ext cx="1143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5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11,7%</a:t>
            </a:r>
            <a:endParaRPr lang="en-US" sz="1500" dirty="0"/>
          </a:p>
        </p:txBody>
      </p:sp>
      <p:sp>
        <p:nvSpPr>
          <p:cNvPr id="18" name="numeros_segmento-text-17"/>
          <p:cNvSpPr/>
          <p:nvPr/>
        </p:nvSpPr>
        <p:spPr>
          <a:xfrm>
            <a:off x="13335000" y="3263900"/>
            <a:ext cx="1143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5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11,9%</a:t>
            </a:r>
            <a:endParaRPr lang="en-US" sz="1500" dirty="0"/>
          </a:p>
        </p:txBody>
      </p:sp>
      <p:sp>
        <p:nvSpPr>
          <p:cNvPr id="19" name="numeros_segmento-shape-18"/>
          <p:cNvSpPr/>
          <p:nvPr/>
        </p:nvSpPr>
        <p:spPr>
          <a:xfrm>
            <a:off x="7112000" y="3949700"/>
            <a:ext cx="8128000" cy="736600"/>
          </a:xfrm>
          <a:prstGeom prst="roundRect">
            <a:avLst>
              <a:gd name="adj" fmla="val 13793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20" name="numeros_segmento-icon-19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66000" y="4127500"/>
            <a:ext cx="381000" cy="381000"/>
          </a:xfrm>
          <a:prstGeom prst="rect">
            <a:avLst/>
          </a:prstGeom>
        </p:spPr>
      </p:pic>
      <p:sp>
        <p:nvSpPr>
          <p:cNvPr id="21" name="numeros_segmento-text-20"/>
          <p:cNvSpPr/>
          <p:nvPr/>
        </p:nvSpPr>
        <p:spPr>
          <a:xfrm>
            <a:off x="7937500" y="4127500"/>
            <a:ext cx="4064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Comércio Atacadista</a:t>
            </a:r>
            <a:endParaRPr lang="en-US" sz="1500" dirty="0"/>
          </a:p>
        </p:txBody>
      </p:sp>
      <p:sp>
        <p:nvSpPr>
          <p:cNvPr id="22" name="numeros_segmento-text-21"/>
          <p:cNvSpPr/>
          <p:nvPr/>
        </p:nvSpPr>
        <p:spPr>
          <a:xfrm>
            <a:off x="12065000" y="4127500"/>
            <a:ext cx="1143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5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4,0%</a:t>
            </a:r>
            <a:endParaRPr lang="en-US" sz="1500" dirty="0"/>
          </a:p>
        </p:txBody>
      </p:sp>
      <p:sp>
        <p:nvSpPr>
          <p:cNvPr id="23" name="numeros_segmento-text-22"/>
          <p:cNvSpPr/>
          <p:nvPr/>
        </p:nvSpPr>
        <p:spPr>
          <a:xfrm>
            <a:off x="13335000" y="4127500"/>
            <a:ext cx="1143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5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3,9%</a:t>
            </a:r>
            <a:endParaRPr lang="en-US" sz="1500" dirty="0"/>
          </a:p>
        </p:txBody>
      </p:sp>
      <p:sp>
        <p:nvSpPr>
          <p:cNvPr id="24" name="numeros_segmento-shape-23"/>
          <p:cNvSpPr/>
          <p:nvPr/>
        </p:nvSpPr>
        <p:spPr>
          <a:xfrm>
            <a:off x="7112000" y="4813300"/>
            <a:ext cx="8128000" cy="736600"/>
          </a:xfrm>
          <a:prstGeom prst="roundRect">
            <a:avLst>
              <a:gd name="adj" fmla="val 13793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25" name="numeros_segmento-icon-2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66000" y="4991100"/>
            <a:ext cx="381000" cy="381000"/>
          </a:xfrm>
          <a:prstGeom prst="rect">
            <a:avLst/>
          </a:prstGeom>
        </p:spPr>
      </p:pic>
      <p:sp>
        <p:nvSpPr>
          <p:cNvPr id="26" name="numeros_segmento-text-25"/>
          <p:cNvSpPr/>
          <p:nvPr/>
        </p:nvSpPr>
        <p:spPr>
          <a:xfrm>
            <a:off x="7937500" y="4991100"/>
            <a:ext cx="4064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Serviços de Transporte</a:t>
            </a:r>
            <a:endParaRPr lang="en-US" sz="1500" dirty="0"/>
          </a:p>
        </p:txBody>
      </p:sp>
      <p:sp>
        <p:nvSpPr>
          <p:cNvPr id="27" name="numeros_segmento-text-26"/>
          <p:cNvSpPr/>
          <p:nvPr/>
        </p:nvSpPr>
        <p:spPr>
          <a:xfrm>
            <a:off x="12065000" y="4991100"/>
            <a:ext cx="1143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5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2,9%</a:t>
            </a:r>
            <a:endParaRPr lang="en-US" sz="1500" dirty="0"/>
          </a:p>
        </p:txBody>
      </p:sp>
      <p:sp>
        <p:nvSpPr>
          <p:cNvPr id="28" name="numeros_segmento-text-27"/>
          <p:cNvSpPr/>
          <p:nvPr/>
        </p:nvSpPr>
        <p:spPr>
          <a:xfrm>
            <a:off x="13335000" y="4991100"/>
            <a:ext cx="1143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5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4,3%</a:t>
            </a:r>
            <a:endParaRPr lang="en-US" sz="1500" dirty="0"/>
          </a:p>
        </p:txBody>
      </p:sp>
      <p:sp>
        <p:nvSpPr>
          <p:cNvPr id="29" name="numeros_segmento-shape-28"/>
          <p:cNvSpPr/>
          <p:nvPr/>
        </p:nvSpPr>
        <p:spPr>
          <a:xfrm>
            <a:off x="7112000" y="5676900"/>
            <a:ext cx="8128000" cy="736600"/>
          </a:xfrm>
          <a:prstGeom prst="roundRect">
            <a:avLst>
              <a:gd name="adj" fmla="val 13793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30" name="numeros_segmento-icon-29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66000" y="5854700"/>
            <a:ext cx="381000" cy="381000"/>
          </a:xfrm>
          <a:prstGeom prst="rect">
            <a:avLst/>
          </a:prstGeom>
        </p:spPr>
      </p:pic>
      <p:sp>
        <p:nvSpPr>
          <p:cNvPr id="31" name="numeros_segmento-text-30"/>
          <p:cNvSpPr/>
          <p:nvPr/>
        </p:nvSpPr>
        <p:spPr>
          <a:xfrm>
            <a:off x="7937500" y="5854700"/>
            <a:ext cx="4064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Outros Segmentos</a:t>
            </a:r>
            <a:endParaRPr lang="en-US" sz="1500" dirty="0"/>
          </a:p>
        </p:txBody>
      </p:sp>
      <p:sp>
        <p:nvSpPr>
          <p:cNvPr id="32" name="numeros_segmento-text-31"/>
          <p:cNvSpPr/>
          <p:nvPr/>
        </p:nvSpPr>
        <p:spPr>
          <a:xfrm>
            <a:off x="12065000" y="5854700"/>
            <a:ext cx="1143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5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5,5%</a:t>
            </a:r>
            <a:endParaRPr lang="en-US" sz="1500" dirty="0"/>
          </a:p>
        </p:txBody>
      </p:sp>
      <p:sp>
        <p:nvSpPr>
          <p:cNvPr id="33" name="numeros_segmento-text-32"/>
          <p:cNvSpPr/>
          <p:nvPr/>
        </p:nvSpPr>
        <p:spPr>
          <a:xfrm>
            <a:off x="13335000" y="5854700"/>
            <a:ext cx="1143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5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4,7%</a:t>
            </a:r>
            <a:endParaRPr lang="en-US" sz="1500" dirty="0"/>
          </a:p>
        </p:txBody>
      </p:sp>
      <p:sp>
        <p:nvSpPr>
          <p:cNvPr id="35" name="numeros_segmento-shape-34"/>
          <p:cNvSpPr/>
          <p:nvPr/>
        </p:nvSpPr>
        <p:spPr>
          <a:xfrm>
            <a:off x="0" y="8890000"/>
            <a:ext cx="5422900" cy="254000"/>
          </a:xfrm>
          <a:prstGeom prst="rect">
            <a:avLst/>
          </a:prstGeom>
          <a:solidFill>
            <a:srgbClr val="F26419"/>
          </a:solidFill>
          <a:ln/>
        </p:spPr>
      </p:sp>
      <p:sp>
        <p:nvSpPr>
          <p:cNvPr id="36" name="numeros_segmento-shape-35"/>
          <p:cNvSpPr/>
          <p:nvPr/>
        </p:nvSpPr>
        <p:spPr>
          <a:xfrm>
            <a:off x="5422900" y="8890000"/>
            <a:ext cx="5410200" cy="254000"/>
          </a:xfrm>
          <a:prstGeom prst="rect">
            <a:avLst/>
          </a:prstGeom>
          <a:solidFill>
            <a:srgbClr val="00A896"/>
          </a:solidFill>
          <a:ln/>
        </p:spPr>
      </p:sp>
      <p:sp>
        <p:nvSpPr>
          <p:cNvPr id="37" name="numeros_segmento-shape-36"/>
          <p:cNvSpPr/>
          <p:nvPr/>
        </p:nvSpPr>
        <p:spPr>
          <a:xfrm>
            <a:off x="10833100" y="8890000"/>
            <a:ext cx="5422900" cy="254000"/>
          </a:xfrm>
          <a:prstGeom prst="rect">
            <a:avLst/>
          </a:prstGeom>
          <a:solidFill>
            <a:srgbClr val="D62828"/>
          </a:solidFill>
          <a:ln/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op_cnaes-text-1"/>
          <p:cNvSpPr/>
          <p:nvPr/>
        </p:nvSpPr>
        <p:spPr>
          <a:xfrm>
            <a:off x="762000" y="457200"/>
            <a:ext cx="14732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Top 10 CNAEs por </a:t>
            </a:r>
            <a:r>
              <a:rPr lang="en-US" sz="2600" b="1" dirty="0" err="1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Débito</a:t>
            </a:r>
            <a:endParaRPr lang="en-US" sz="2600" dirty="0"/>
          </a:p>
        </p:txBody>
      </p:sp>
      <p:sp>
        <p:nvSpPr>
          <p:cNvPr id="3" name="top_cnaes-text-2"/>
          <p:cNvSpPr/>
          <p:nvPr/>
        </p:nvSpPr>
        <p:spPr>
          <a:xfrm>
            <a:off x="762000" y="1041400"/>
            <a:ext cx="14732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6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Os principais setores econômicos com maior volume de débitos notificados</a:t>
            </a:r>
            <a:endParaRPr lang="en-US" sz="1600" dirty="0"/>
          </a:p>
        </p:txBody>
      </p:sp>
      <p:sp>
        <p:nvSpPr>
          <p:cNvPr id="4" name="top_cnaes-shape-3"/>
          <p:cNvSpPr/>
          <p:nvPr/>
        </p:nvSpPr>
        <p:spPr>
          <a:xfrm>
            <a:off x="762000" y="1498600"/>
            <a:ext cx="14732000" cy="9144"/>
          </a:xfrm>
          <a:prstGeom prst="line">
            <a:avLst/>
          </a:prstGeom>
          <a:ln w="12700">
            <a:solidFill>
              <a:srgbClr val="E2E8F0"/>
            </a:solidFill>
            <a:prstDash val="solid"/>
          </a:ln>
        </p:spPr>
      </p:sp>
      <p:sp>
        <p:nvSpPr>
          <p:cNvPr id="5" name="top_cnaes-text-4"/>
          <p:cNvSpPr/>
          <p:nvPr/>
        </p:nvSpPr>
        <p:spPr>
          <a:xfrm>
            <a:off x="1651000" y="1778000"/>
            <a:ext cx="11430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CNAE</a:t>
            </a:r>
            <a:endParaRPr lang="en-US" sz="1200" dirty="0"/>
          </a:p>
        </p:txBody>
      </p:sp>
      <p:sp>
        <p:nvSpPr>
          <p:cNvPr id="6" name="top_cnaes-text-5"/>
          <p:cNvSpPr/>
          <p:nvPr/>
        </p:nvSpPr>
        <p:spPr>
          <a:xfrm>
            <a:off x="2921000" y="1778000"/>
            <a:ext cx="60960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2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DESCRIÇÃO</a:t>
            </a:r>
            <a:endParaRPr lang="en-US" sz="1200" dirty="0"/>
          </a:p>
        </p:txBody>
      </p:sp>
      <p:sp>
        <p:nvSpPr>
          <p:cNvPr id="7" name="top_cnaes-text-6"/>
          <p:cNvSpPr/>
          <p:nvPr/>
        </p:nvSpPr>
        <p:spPr>
          <a:xfrm>
            <a:off x="9144000" y="1778000"/>
            <a:ext cx="11430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buNone/>
            </a:pPr>
            <a:r>
              <a:rPr lang="en-US" sz="12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CONTRIB.</a:t>
            </a:r>
            <a:endParaRPr lang="en-US" sz="1200" dirty="0"/>
          </a:p>
        </p:txBody>
      </p:sp>
      <p:sp>
        <p:nvSpPr>
          <p:cNvPr id="8" name="top_cnaes-text-7"/>
          <p:cNvSpPr/>
          <p:nvPr/>
        </p:nvSpPr>
        <p:spPr>
          <a:xfrm>
            <a:off x="10414000" y="1778000"/>
            <a:ext cx="16510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buNone/>
            </a:pPr>
            <a:r>
              <a:rPr lang="en-US" sz="12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DÉBITO ORIGINAL</a:t>
            </a:r>
            <a:endParaRPr lang="en-US" sz="1200" dirty="0"/>
          </a:p>
        </p:txBody>
      </p:sp>
      <p:sp>
        <p:nvSpPr>
          <p:cNvPr id="9" name="top_cnaes-text-8"/>
          <p:cNvSpPr/>
          <p:nvPr/>
        </p:nvSpPr>
        <p:spPr>
          <a:xfrm>
            <a:off x="12827000" y="1778000"/>
            <a:ext cx="1270000" cy="254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buNone/>
            </a:pPr>
            <a:r>
              <a:rPr lang="en-US" sz="1200" b="1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% DÉBITO</a:t>
            </a:r>
            <a:endParaRPr lang="en-US" sz="1200" dirty="0"/>
          </a:p>
        </p:txBody>
      </p:sp>
      <p:sp>
        <p:nvSpPr>
          <p:cNvPr id="10" name="top_cnaes-shape-9"/>
          <p:cNvSpPr/>
          <p:nvPr/>
        </p:nvSpPr>
        <p:spPr>
          <a:xfrm>
            <a:off x="762000" y="2070100"/>
            <a:ext cx="14732000" cy="584200"/>
          </a:xfrm>
          <a:prstGeom prst="roundRect">
            <a:avLst>
              <a:gd name="adj" fmla="val 17391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11" name="top_cnaes-icon-1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000" y="2184400"/>
            <a:ext cx="355600" cy="355600"/>
          </a:xfrm>
          <a:prstGeom prst="rect">
            <a:avLst/>
          </a:prstGeom>
        </p:spPr>
      </p:pic>
      <p:sp>
        <p:nvSpPr>
          <p:cNvPr id="12" name="top_cnaes-text-11"/>
          <p:cNvSpPr/>
          <p:nvPr/>
        </p:nvSpPr>
        <p:spPr>
          <a:xfrm>
            <a:off x="1651000" y="2184400"/>
            <a:ext cx="1143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4712100</a:t>
            </a:r>
            <a:endParaRPr lang="en-US" sz="1400" dirty="0"/>
          </a:p>
        </p:txBody>
      </p:sp>
      <p:sp>
        <p:nvSpPr>
          <p:cNvPr id="13" name="top_cnaes-text-12"/>
          <p:cNvSpPr/>
          <p:nvPr/>
        </p:nvSpPr>
        <p:spPr>
          <a:xfrm>
            <a:off x="2921000" y="2184400"/>
            <a:ext cx="6096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Comércio varejista de mercadorias em geral</a:t>
            </a:r>
            <a:endParaRPr lang="en-US" sz="1400" dirty="0"/>
          </a:p>
        </p:txBody>
      </p:sp>
      <p:sp>
        <p:nvSpPr>
          <p:cNvPr id="14" name="top_cnaes-text-13"/>
          <p:cNvSpPr/>
          <p:nvPr/>
        </p:nvSpPr>
        <p:spPr>
          <a:xfrm>
            <a:off x="9144000" y="2184400"/>
            <a:ext cx="1143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741</a:t>
            </a:r>
            <a:endParaRPr lang="en-US" sz="1400" dirty="0"/>
          </a:p>
        </p:txBody>
      </p:sp>
      <p:sp>
        <p:nvSpPr>
          <p:cNvPr id="15" name="top_cnaes-text-14"/>
          <p:cNvSpPr/>
          <p:nvPr/>
        </p:nvSpPr>
        <p:spPr>
          <a:xfrm>
            <a:off x="10414000" y="2184400"/>
            <a:ext cx="1651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R$ 23,8 M</a:t>
            </a:r>
            <a:endParaRPr lang="en-US" sz="1400" dirty="0"/>
          </a:p>
        </p:txBody>
      </p:sp>
      <p:sp>
        <p:nvSpPr>
          <p:cNvPr id="16" name="top_cnaes-text-15"/>
          <p:cNvSpPr/>
          <p:nvPr/>
        </p:nvSpPr>
        <p:spPr>
          <a:xfrm>
            <a:off x="12827000" y="2184400"/>
            <a:ext cx="1270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b="1" dirty="0">
                <a:solidFill>
                  <a:srgbClr val="D6282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22,3%</a:t>
            </a:r>
            <a:endParaRPr lang="en-US" sz="1400" dirty="0"/>
          </a:p>
        </p:txBody>
      </p:sp>
      <p:sp>
        <p:nvSpPr>
          <p:cNvPr id="17" name="top_cnaes-shape-16"/>
          <p:cNvSpPr/>
          <p:nvPr/>
        </p:nvSpPr>
        <p:spPr>
          <a:xfrm>
            <a:off x="762000" y="2730500"/>
            <a:ext cx="14732000" cy="584200"/>
          </a:xfrm>
          <a:prstGeom prst="roundRect">
            <a:avLst>
              <a:gd name="adj" fmla="val 17391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18" name="top_cnaes-icon-17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" y="2844800"/>
            <a:ext cx="355600" cy="355600"/>
          </a:xfrm>
          <a:prstGeom prst="rect">
            <a:avLst/>
          </a:prstGeom>
        </p:spPr>
      </p:pic>
      <p:sp>
        <p:nvSpPr>
          <p:cNvPr id="19" name="top_cnaes-text-18"/>
          <p:cNvSpPr/>
          <p:nvPr/>
        </p:nvSpPr>
        <p:spPr>
          <a:xfrm>
            <a:off x="1651000" y="2844800"/>
            <a:ext cx="1143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4781400</a:t>
            </a:r>
            <a:endParaRPr lang="en-US" sz="1400" dirty="0"/>
          </a:p>
        </p:txBody>
      </p:sp>
      <p:sp>
        <p:nvSpPr>
          <p:cNvPr id="20" name="top_cnaes-text-19"/>
          <p:cNvSpPr/>
          <p:nvPr/>
        </p:nvSpPr>
        <p:spPr>
          <a:xfrm>
            <a:off x="2921000" y="2844800"/>
            <a:ext cx="6096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Comércio varejista de artigos do vestuário</a:t>
            </a:r>
            <a:endParaRPr lang="en-US" sz="1400" dirty="0"/>
          </a:p>
        </p:txBody>
      </p:sp>
      <p:sp>
        <p:nvSpPr>
          <p:cNvPr id="21" name="top_cnaes-text-20"/>
          <p:cNvSpPr/>
          <p:nvPr/>
        </p:nvSpPr>
        <p:spPr>
          <a:xfrm>
            <a:off x="9144000" y="2844800"/>
            <a:ext cx="1143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1.483</a:t>
            </a:r>
            <a:endParaRPr lang="en-US" sz="1400" dirty="0"/>
          </a:p>
        </p:txBody>
      </p:sp>
      <p:sp>
        <p:nvSpPr>
          <p:cNvPr id="22" name="top_cnaes-text-21"/>
          <p:cNvSpPr/>
          <p:nvPr/>
        </p:nvSpPr>
        <p:spPr>
          <a:xfrm>
            <a:off x="10414000" y="2844800"/>
            <a:ext cx="1651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R$ 5,8 M</a:t>
            </a:r>
            <a:endParaRPr lang="en-US" sz="1400" dirty="0"/>
          </a:p>
        </p:txBody>
      </p:sp>
      <p:sp>
        <p:nvSpPr>
          <p:cNvPr id="23" name="top_cnaes-text-22"/>
          <p:cNvSpPr/>
          <p:nvPr/>
        </p:nvSpPr>
        <p:spPr>
          <a:xfrm>
            <a:off x="12827000" y="2844800"/>
            <a:ext cx="1270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5,4%</a:t>
            </a:r>
            <a:endParaRPr lang="en-US" sz="1400" dirty="0"/>
          </a:p>
        </p:txBody>
      </p:sp>
      <p:sp>
        <p:nvSpPr>
          <p:cNvPr id="24" name="top_cnaes-shape-23"/>
          <p:cNvSpPr/>
          <p:nvPr/>
        </p:nvSpPr>
        <p:spPr>
          <a:xfrm>
            <a:off x="762000" y="3390900"/>
            <a:ext cx="14732000" cy="584200"/>
          </a:xfrm>
          <a:prstGeom prst="roundRect">
            <a:avLst>
              <a:gd name="adj" fmla="val 17391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25" name="top_cnaes-icon-2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6000" y="3505200"/>
            <a:ext cx="355600" cy="355600"/>
          </a:xfrm>
          <a:prstGeom prst="rect">
            <a:avLst/>
          </a:prstGeom>
        </p:spPr>
      </p:pic>
      <p:sp>
        <p:nvSpPr>
          <p:cNvPr id="26" name="top_cnaes-text-25"/>
          <p:cNvSpPr/>
          <p:nvPr/>
        </p:nvSpPr>
        <p:spPr>
          <a:xfrm>
            <a:off x="1651000" y="3505200"/>
            <a:ext cx="1143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5611201</a:t>
            </a:r>
            <a:endParaRPr lang="en-US" sz="1400" dirty="0"/>
          </a:p>
        </p:txBody>
      </p:sp>
      <p:sp>
        <p:nvSpPr>
          <p:cNvPr id="27" name="top_cnaes-text-26"/>
          <p:cNvSpPr/>
          <p:nvPr/>
        </p:nvSpPr>
        <p:spPr>
          <a:xfrm>
            <a:off x="2921000" y="3505200"/>
            <a:ext cx="6096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Restaurantes e similares</a:t>
            </a:r>
            <a:endParaRPr lang="en-US" sz="1400" dirty="0"/>
          </a:p>
        </p:txBody>
      </p:sp>
      <p:sp>
        <p:nvSpPr>
          <p:cNvPr id="28" name="top_cnaes-text-27"/>
          <p:cNvSpPr/>
          <p:nvPr/>
        </p:nvSpPr>
        <p:spPr>
          <a:xfrm>
            <a:off x="9144000" y="3505200"/>
            <a:ext cx="1143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407</a:t>
            </a:r>
            <a:endParaRPr lang="en-US" sz="1400" dirty="0"/>
          </a:p>
        </p:txBody>
      </p:sp>
      <p:sp>
        <p:nvSpPr>
          <p:cNvPr id="29" name="top_cnaes-text-28"/>
          <p:cNvSpPr/>
          <p:nvPr/>
        </p:nvSpPr>
        <p:spPr>
          <a:xfrm>
            <a:off x="10414000" y="3505200"/>
            <a:ext cx="1651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R$ 5,1 M</a:t>
            </a:r>
            <a:endParaRPr lang="en-US" sz="1400" dirty="0"/>
          </a:p>
        </p:txBody>
      </p:sp>
      <p:sp>
        <p:nvSpPr>
          <p:cNvPr id="30" name="top_cnaes-text-29"/>
          <p:cNvSpPr/>
          <p:nvPr/>
        </p:nvSpPr>
        <p:spPr>
          <a:xfrm>
            <a:off x="12827000" y="3505200"/>
            <a:ext cx="1270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4,8%</a:t>
            </a:r>
            <a:endParaRPr lang="en-US" sz="1400" dirty="0"/>
          </a:p>
        </p:txBody>
      </p:sp>
      <p:sp>
        <p:nvSpPr>
          <p:cNvPr id="31" name="top_cnaes-shape-30"/>
          <p:cNvSpPr/>
          <p:nvPr/>
        </p:nvSpPr>
        <p:spPr>
          <a:xfrm>
            <a:off x="762000" y="4051300"/>
            <a:ext cx="14732000" cy="584200"/>
          </a:xfrm>
          <a:prstGeom prst="roundRect">
            <a:avLst>
              <a:gd name="adj" fmla="val 17391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32" name="top_cnaes-icon-31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6000" y="4165600"/>
            <a:ext cx="355600" cy="355600"/>
          </a:xfrm>
          <a:prstGeom prst="rect">
            <a:avLst/>
          </a:prstGeom>
        </p:spPr>
      </p:pic>
      <p:sp>
        <p:nvSpPr>
          <p:cNvPr id="33" name="top_cnaes-text-32"/>
          <p:cNvSpPr/>
          <p:nvPr/>
        </p:nvSpPr>
        <p:spPr>
          <a:xfrm>
            <a:off x="1651000" y="4165600"/>
            <a:ext cx="1143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4511102</a:t>
            </a:r>
            <a:endParaRPr lang="en-US" sz="1400" dirty="0"/>
          </a:p>
        </p:txBody>
      </p:sp>
      <p:sp>
        <p:nvSpPr>
          <p:cNvPr id="34" name="top_cnaes-text-33"/>
          <p:cNvSpPr/>
          <p:nvPr/>
        </p:nvSpPr>
        <p:spPr>
          <a:xfrm>
            <a:off x="2921000" y="4165600"/>
            <a:ext cx="6096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Comércio a varejo de automóveis</a:t>
            </a:r>
            <a:endParaRPr lang="en-US" sz="1400" dirty="0"/>
          </a:p>
        </p:txBody>
      </p:sp>
      <p:sp>
        <p:nvSpPr>
          <p:cNvPr id="35" name="top_cnaes-text-34"/>
          <p:cNvSpPr/>
          <p:nvPr/>
        </p:nvSpPr>
        <p:spPr>
          <a:xfrm>
            <a:off x="9144000" y="4165600"/>
            <a:ext cx="1143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184</a:t>
            </a:r>
            <a:endParaRPr lang="en-US" sz="1400" dirty="0"/>
          </a:p>
        </p:txBody>
      </p:sp>
      <p:sp>
        <p:nvSpPr>
          <p:cNvPr id="36" name="top_cnaes-text-35"/>
          <p:cNvSpPr/>
          <p:nvPr/>
        </p:nvSpPr>
        <p:spPr>
          <a:xfrm>
            <a:off x="10414000" y="4165600"/>
            <a:ext cx="1651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R$ 4,5 M</a:t>
            </a:r>
            <a:endParaRPr lang="en-US" sz="1400" dirty="0"/>
          </a:p>
        </p:txBody>
      </p:sp>
      <p:sp>
        <p:nvSpPr>
          <p:cNvPr id="37" name="top_cnaes-text-36"/>
          <p:cNvSpPr/>
          <p:nvPr/>
        </p:nvSpPr>
        <p:spPr>
          <a:xfrm>
            <a:off x="12827000" y="4165600"/>
            <a:ext cx="1270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4,2%</a:t>
            </a:r>
            <a:endParaRPr lang="en-US" sz="1400" dirty="0"/>
          </a:p>
        </p:txBody>
      </p:sp>
      <p:sp>
        <p:nvSpPr>
          <p:cNvPr id="38" name="top_cnaes-shape-37"/>
          <p:cNvSpPr/>
          <p:nvPr/>
        </p:nvSpPr>
        <p:spPr>
          <a:xfrm>
            <a:off x="762000" y="4711700"/>
            <a:ext cx="14732000" cy="584200"/>
          </a:xfrm>
          <a:prstGeom prst="roundRect">
            <a:avLst>
              <a:gd name="adj" fmla="val 17391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39" name="top_cnaes-icon-38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6000" y="4826000"/>
            <a:ext cx="355600" cy="355600"/>
          </a:xfrm>
          <a:prstGeom prst="rect">
            <a:avLst/>
          </a:prstGeom>
        </p:spPr>
      </p:pic>
      <p:sp>
        <p:nvSpPr>
          <p:cNvPr id="40" name="top_cnaes-text-39"/>
          <p:cNvSpPr/>
          <p:nvPr/>
        </p:nvSpPr>
        <p:spPr>
          <a:xfrm>
            <a:off x="1651000" y="4826000"/>
            <a:ext cx="1143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4744099</a:t>
            </a:r>
            <a:endParaRPr lang="en-US" sz="1400" dirty="0"/>
          </a:p>
        </p:txBody>
      </p:sp>
      <p:sp>
        <p:nvSpPr>
          <p:cNvPr id="41" name="top_cnaes-text-40"/>
          <p:cNvSpPr/>
          <p:nvPr/>
        </p:nvSpPr>
        <p:spPr>
          <a:xfrm>
            <a:off x="2921000" y="4826000"/>
            <a:ext cx="6096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Comércio varejista de materiais de construção</a:t>
            </a:r>
            <a:endParaRPr lang="en-US" sz="1400" dirty="0"/>
          </a:p>
        </p:txBody>
      </p:sp>
      <p:sp>
        <p:nvSpPr>
          <p:cNvPr id="42" name="top_cnaes-text-41"/>
          <p:cNvSpPr/>
          <p:nvPr/>
        </p:nvSpPr>
        <p:spPr>
          <a:xfrm>
            <a:off x="9144000" y="4826000"/>
            <a:ext cx="1143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640</a:t>
            </a:r>
            <a:endParaRPr lang="en-US" sz="1400" dirty="0"/>
          </a:p>
        </p:txBody>
      </p:sp>
      <p:sp>
        <p:nvSpPr>
          <p:cNvPr id="43" name="top_cnaes-text-42"/>
          <p:cNvSpPr/>
          <p:nvPr/>
        </p:nvSpPr>
        <p:spPr>
          <a:xfrm>
            <a:off x="10414000" y="4826000"/>
            <a:ext cx="1651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R$ 3,4 M</a:t>
            </a:r>
            <a:endParaRPr lang="en-US" sz="1400" dirty="0"/>
          </a:p>
        </p:txBody>
      </p:sp>
      <p:sp>
        <p:nvSpPr>
          <p:cNvPr id="44" name="top_cnaes-text-43"/>
          <p:cNvSpPr/>
          <p:nvPr/>
        </p:nvSpPr>
        <p:spPr>
          <a:xfrm>
            <a:off x="12827000" y="4826000"/>
            <a:ext cx="1270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3,1%</a:t>
            </a:r>
            <a:endParaRPr lang="en-US" sz="1400" dirty="0"/>
          </a:p>
        </p:txBody>
      </p:sp>
      <p:sp>
        <p:nvSpPr>
          <p:cNvPr id="45" name="top_cnaes-shape-44"/>
          <p:cNvSpPr/>
          <p:nvPr/>
        </p:nvSpPr>
        <p:spPr>
          <a:xfrm>
            <a:off x="762000" y="5372100"/>
            <a:ext cx="14732000" cy="584200"/>
          </a:xfrm>
          <a:prstGeom prst="roundRect">
            <a:avLst>
              <a:gd name="adj" fmla="val 17391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46" name="top_cnaes-icon-4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6000" y="5486400"/>
            <a:ext cx="355600" cy="355600"/>
          </a:xfrm>
          <a:prstGeom prst="rect">
            <a:avLst/>
          </a:prstGeom>
        </p:spPr>
      </p:pic>
      <p:sp>
        <p:nvSpPr>
          <p:cNvPr id="47" name="top_cnaes-text-46"/>
          <p:cNvSpPr/>
          <p:nvPr/>
        </p:nvSpPr>
        <p:spPr>
          <a:xfrm>
            <a:off x="1651000" y="5486400"/>
            <a:ext cx="1143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4774100</a:t>
            </a:r>
            <a:endParaRPr lang="en-US" sz="1400" dirty="0"/>
          </a:p>
        </p:txBody>
      </p:sp>
      <p:sp>
        <p:nvSpPr>
          <p:cNvPr id="48" name="top_cnaes-text-47"/>
          <p:cNvSpPr/>
          <p:nvPr/>
        </p:nvSpPr>
        <p:spPr>
          <a:xfrm>
            <a:off x="2921000" y="5486400"/>
            <a:ext cx="6096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Comércio varejista de artigos de óptica</a:t>
            </a:r>
            <a:endParaRPr lang="en-US" sz="1400" dirty="0"/>
          </a:p>
        </p:txBody>
      </p:sp>
      <p:sp>
        <p:nvSpPr>
          <p:cNvPr id="49" name="top_cnaes-text-48"/>
          <p:cNvSpPr/>
          <p:nvPr/>
        </p:nvSpPr>
        <p:spPr>
          <a:xfrm>
            <a:off x="9144000" y="5486400"/>
            <a:ext cx="1143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711</a:t>
            </a:r>
            <a:endParaRPr lang="en-US" sz="1400" dirty="0"/>
          </a:p>
        </p:txBody>
      </p:sp>
      <p:sp>
        <p:nvSpPr>
          <p:cNvPr id="50" name="top_cnaes-text-49"/>
          <p:cNvSpPr/>
          <p:nvPr/>
        </p:nvSpPr>
        <p:spPr>
          <a:xfrm>
            <a:off x="10414000" y="5486400"/>
            <a:ext cx="1651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R$ 2,9 M</a:t>
            </a:r>
            <a:endParaRPr lang="en-US" sz="1400" dirty="0"/>
          </a:p>
        </p:txBody>
      </p:sp>
      <p:sp>
        <p:nvSpPr>
          <p:cNvPr id="51" name="top_cnaes-text-50"/>
          <p:cNvSpPr/>
          <p:nvPr/>
        </p:nvSpPr>
        <p:spPr>
          <a:xfrm>
            <a:off x="12827000" y="5486400"/>
            <a:ext cx="1270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2,7%</a:t>
            </a:r>
            <a:endParaRPr lang="en-US" sz="1400" dirty="0"/>
          </a:p>
        </p:txBody>
      </p:sp>
      <p:sp>
        <p:nvSpPr>
          <p:cNvPr id="52" name="top_cnaes-shape-51"/>
          <p:cNvSpPr/>
          <p:nvPr/>
        </p:nvSpPr>
        <p:spPr>
          <a:xfrm>
            <a:off x="762000" y="6032500"/>
            <a:ext cx="14732000" cy="584200"/>
          </a:xfrm>
          <a:prstGeom prst="roundRect">
            <a:avLst>
              <a:gd name="adj" fmla="val 17391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53" name="top_cnaes-icon-52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6000" y="6146800"/>
            <a:ext cx="355600" cy="355600"/>
          </a:xfrm>
          <a:prstGeom prst="rect">
            <a:avLst/>
          </a:prstGeom>
        </p:spPr>
      </p:pic>
      <p:sp>
        <p:nvSpPr>
          <p:cNvPr id="54" name="top_cnaes-text-53"/>
          <p:cNvSpPr/>
          <p:nvPr/>
        </p:nvSpPr>
        <p:spPr>
          <a:xfrm>
            <a:off x="1651000" y="6146800"/>
            <a:ext cx="1143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4530703</a:t>
            </a:r>
            <a:endParaRPr lang="en-US" sz="1400" dirty="0"/>
          </a:p>
        </p:txBody>
      </p:sp>
      <p:sp>
        <p:nvSpPr>
          <p:cNvPr id="55" name="top_cnaes-text-54"/>
          <p:cNvSpPr/>
          <p:nvPr/>
        </p:nvSpPr>
        <p:spPr>
          <a:xfrm>
            <a:off x="2921000" y="6146800"/>
            <a:ext cx="6096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Comércio a varejo de peças e acessórios para automóveis</a:t>
            </a:r>
            <a:endParaRPr lang="en-US" sz="1400" dirty="0"/>
          </a:p>
        </p:txBody>
      </p:sp>
      <p:sp>
        <p:nvSpPr>
          <p:cNvPr id="56" name="top_cnaes-text-55"/>
          <p:cNvSpPr/>
          <p:nvPr/>
        </p:nvSpPr>
        <p:spPr>
          <a:xfrm>
            <a:off x="9144000" y="6146800"/>
            <a:ext cx="1143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701</a:t>
            </a:r>
            <a:endParaRPr lang="en-US" sz="1400" dirty="0"/>
          </a:p>
        </p:txBody>
      </p:sp>
      <p:sp>
        <p:nvSpPr>
          <p:cNvPr id="57" name="top_cnaes-text-56"/>
          <p:cNvSpPr/>
          <p:nvPr/>
        </p:nvSpPr>
        <p:spPr>
          <a:xfrm>
            <a:off x="10414000" y="6146800"/>
            <a:ext cx="1651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R$ 2,8 M</a:t>
            </a:r>
            <a:endParaRPr lang="en-US" sz="1400" dirty="0"/>
          </a:p>
        </p:txBody>
      </p:sp>
      <p:sp>
        <p:nvSpPr>
          <p:cNvPr id="58" name="top_cnaes-text-57"/>
          <p:cNvSpPr/>
          <p:nvPr/>
        </p:nvSpPr>
        <p:spPr>
          <a:xfrm>
            <a:off x="12827000" y="6146800"/>
            <a:ext cx="1270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2,6%</a:t>
            </a:r>
            <a:endParaRPr lang="en-US" sz="1400" dirty="0"/>
          </a:p>
        </p:txBody>
      </p:sp>
      <p:sp>
        <p:nvSpPr>
          <p:cNvPr id="59" name="top_cnaes-shape-58"/>
          <p:cNvSpPr/>
          <p:nvPr/>
        </p:nvSpPr>
        <p:spPr>
          <a:xfrm>
            <a:off x="762000" y="6692900"/>
            <a:ext cx="14732000" cy="584200"/>
          </a:xfrm>
          <a:prstGeom prst="roundRect">
            <a:avLst>
              <a:gd name="adj" fmla="val 17391"/>
            </a:avLst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60" name="top_cnaes-icon-5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6000" y="6807200"/>
            <a:ext cx="355600" cy="355600"/>
          </a:xfrm>
          <a:prstGeom prst="rect">
            <a:avLst/>
          </a:prstGeom>
        </p:spPr>
      </p:pic>
      <p:sp>
        <p:nvSpPr>
          <p:cNvPr id="61" name="top_cnaes-text-60"/>
          <p:cNvSpPr/>
          <p:nvPr/>
        </p:nvSpPr>
        <p:spPr>
          <a:xfrm>
            <a:off x="1651000" y="6807200"/>
            <a:ext cx="1143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4930202</a:t>
            </a:r>
            <a:endParaRPr lang="en-US" sz="1400" dirty="0"/>
          </a:p>
        </p:txBody>
      </p:sp>
      <p:sp>
        <p:nvSpPr>
          <p:cNvPr id="62" name="top_cnaes-text-61"/>
          <p:cNvSpPr/>
          <p:nvPr/>
        </p:nvSpPr>
        <p:spPr>
          <a:xfrm>
            <a:off x="2921000" y="6807200"/>
            <a:ext cx="6096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Transporte rodoviário de carga</a:t>
            </a:r>
            <a:endParaRPr lang="en-US" sz="1400" dirty="0"/>
          </a:p>
        </p:txBody>
      </p:sp>
      <p:sp>
        <p:nvSpPr>
          <p:cNvPr id="63" name="top_cnaes-text-62"/>
          <p:cNvSpPr/>
          <p:nvPr/>
        </p:nvSpPr>
        <p:spPr>
          <a:xfrm>
            <a:off x="9144000" y="6807200"/>
            <a:ext cx="1143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241</a:t>
            </a:r>
            <a:endParaRPr lang="en-US" sz="1400" dirty="0"/>
          </a:p>
        </p:txBody>
      </p:sp>
      <p:sp>
        <p:nvSpPr>
          <p:cNvPr id="64" name="top_cnaes-text-63"/>
          <p:cNvSpPr/>
          <p:nvPr/>
        </p:nvSpPr>
        <p:spPr>
          <a:xfrm>
            <a:off x="10414000" y="6807200"/>
            <a:ext cx="1651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R$ 2,2 M</a:t>
            </a:r>
            <a:endParaRPr lang="en-US" sz="1400" dirty="0"/>
          </a:p>
        </p:txBody>
      </p:sp>
      <p:sp>
        <p:nvSpPr>
          <p:cNvPr id="65" name="top_cnaes-text-64"/>
          <p:cNvSpPr/>
          <p:nvPr/>
        </p:nvSpPr>
        <p:spPr>
          <a:xfrm>
            <a:off x="12827000" y="6807200"/>
            <a:ext cx="1270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2,1%</a:t>
            </a:r>
            <a:endParaRPr lang="en-US" sz="1400" dirty="0"/>
          </a:p>
        </p:txBody>
      </p:sp>
      <p:sp>
        <p:nvSpPr>
          <p:cNvPr id="66" name="top_cnaes-shape-65"/>
          <p:cNvSpPr/>
          <p:nvPr/>
        </p:nvSpPr>
        <p:spPr>
          <a:xfrm>
            <a:off x="762000" y="7353300"/>
            <a:ext cx="14732000" cy="584200"/>
          </a:xfrm>
          <a:prstGeom prst="roundRect">
            <a:avLst>
              <a:gd name="adj" fmla="val 17391"/>
            </a:avLst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</p:spPr>
      </p:sp>
      <p:pic>
        <p:nvPicPr>
          <p:cNvPr id="67" name="top_cnaes-icon-66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16000" y="7467600"/>
            <a:ext cx="355600" cy="355600"/>
          </a:xfrm>
          <a:prstGeom prst="rect">
            <a:avLst/>
          </a:prstGeom>
        </p:spPr>
      </p:pic>
      <p:sp>
        <p:nvSpPr>
          <p:cNvPr id="68" name="top_cnaes-text-67"/>
          <p:cNvSpPr/>
          <p:nvPr/>
        </p:nvSpPr>
        <p:spPr>
          <a:xfrm>
            <a:off x="1651000" y="7467600"/>
            <a:ext cx="1143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0F2C59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1412601</a:t>
            </a:r>
            <a:endParaRPr lang="en-US" sz="1400" dirty="0"/>
          </a:p>
        </p:txBody>
      </p:sp>
      <p:sp>
        <p:nvSpPr>
          <p:cNvPr id="69" name="top_cnaes-text-68"/>
          <p:cNvSpPr/>
          <p:nvPr/>
        </p:nvSpPr>
        <p:spPr>
          <a:xfrm>
            <a:off x="2921000" y="7467600"/>
            <a:ext cx="6096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Confecção de peças do vestuário</a:t>
            </a:r>
            <a:endParaRPr lang="en-US" sz="1400" dirty="0"/>
          </a:p>
        </p:txBody>
      </p:sp>
      <p:sp>
        <p:nvSpPr>
          <p:cNvPr id="70" name="top_cnaes-text-69"/>
          <p:cNvSpPr/>
          <p:nvPr/>
        </p:nvSpPr>
        <p:spPr>
          <a:xfrm>
            <a:off x="9144000" y="7467600"/>
            <a:ext cx="1143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366</a:t>
            </a:r>
            <a:endParaRPr lang="en-US" sz="1400" dirty="0"/>
          </a:p>
        </p:txBody>
      </p:sp>
      <p:sp>
        <p:nvSpPr>
          <p:cNvPr id="71" name="top_cnaes-text-70"/>
          <p:cNvSpPr/>
          <p:nvPr/>
        </p:nvSpPr>
        <p:spPr>
          <a:xfrm>
            <a:off x="10414000" y="7467600"/>
            <a:ext cx="1651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R$ 1,8 M</a:t>
            </a:r>
            <a:endParaRPr lang="en-US" sz="1400" dirty="0"/>
          </a:p>
        </p:txBody>
      </p:sp>
      <p:sp>
        <p:nvSpPr>
          <p:cNvPr id="72" name="top_cnaes-text-71"/>
          <p:cNvSpPr/>
          <p:nvPr/>
        </p:nvSpPr>
        <p:spPr>
          <a:xfrm>
            <a:off x="12827000" y="7467600"/>
            <a:ext cx="1270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1,6%</a:t>
            </a:r>
            <a:endParaRPr lang="en-US" sz="1400" dirty="0"/>
          </a:p>
        </p:txBody>
      </p:sp>
      <p:sp>
        <p:nvSpPr>
          <p:cNvPr id="73" name="top_cnaes-shape-72"/>
          <p:cNvSpPr/>
          <p:nvPr/>
        </p:nvSpPr>
        <p:spPr>
          <a:xfrm>
            <a:off x="762000" y="8013700"/>
            <a:ext cx="14732000" cy="584200"/>
          </a:xfrm>
          <a:prstGeom prst="roundRect">
            <a:avLst>
              <a:gd name="adj" fmla="val 17391"/>
            </a:avLst>
          </a:prstGeom>
          <a:solidFill>
            <a:srgbClr val="0F2C59"/>
          </a:solidFill>
          <a:ln/>
        </p:spPr>
      </p:sp>
      <p:pic>
        <p:nvPicPr>
          <p:cNvPr id="74" name="top_cnaes-icon-73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16000" y="8128000"/>
            <a:ext cx="355600" cy="355600"/>
          </a:xfrm>
          <a:prstGeom prst="rect">
            <a:avLst/>
          </a:prstGeom>
        </p:spPr>
      </p:pic>
      <p:sp>
        <p:nvSpPr>
          <p:cNvPr id="75" name="top_cnaes-text-74"/>
          <p:cNvSpPr/>
          <p:nvPr/>
        </p:nvSpPr>
        <p:spPr>
          <a:xfrm>
            <a:off x="1651000" y="8128000"/>
            <a:ext cx="7366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Demais CNAEs (11.005 empresas)</a:t>
            </a:r>
            <a:endParaRPr lang="en-US" sz="1400" dirty="0"/>
          </a:p>
        </p:txBody>
      </p:sp>
      <p:sp>
        <p:nvSpPr>
          <p:cNvPr id="76" name="top_cnaes-text-75"/>
          <p:cNvSpPr/>
          <p:nvPr/>
        </p:nvSpPr>
        <p:spPr>
          <a:xfrm>
            <a:off x="9144000" y="8128000"/>
            <a:ext cx="1143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11.005</a:t>
            </a:r>
            <a:endParaRPr lang="en-US" sz="1400" dirty="0"/>
          </a:p>
        </p:txBody>
      </p:sp>
      <p:sp>
        <p:nvSpPr>
          <p:cNvPr id="77" name="top_cnaes-text-76"/>
          <p:cNvSpPr/>
          <p:nvPr/>
        </p:nvSpPr>
        <p:spPr>
          <a:xfrm>
            <a:off x="10414000" y="8128000"/>
            <a:ext cx="1651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R$ 54,8 M</a:t>
            </a:r>
            <a:endParaRPr lang="en-US" sz="1400" dirty="0"/>
          </a:p>
        </p:txBody>
      </p:sp>
      <p:sp>
        <p:nvSpPr>
          <p:cNvPr id="78" name="top_cnaes-text-77"/>
          <p:cNvSpPr/>
          <p:nvPr/>
        </p:nvSpPr>
        <p:spPr>
          <a:xfrm>
            <a:off x="12827000" y="8128000"/>
            <a:ext cx="1270000" cy="355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14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51,2%</a:t>
            </a:r>
            <a:endParaRPr lang="en-US" sz="1400" dirty="0"/>
          </a:p>
        </p:txBody>
      </p:sp>
      <p:sp>
        <p:nvSpPr>
          <p:cNvPr id="79" name="top_cnaes-shape-78"/>
          <p:cNvSpPr/>
          <p:nvPr/>
        </p:nvSpPr>
        <p:spPr>
          <a:xfrm>
            <a:off x="0" y="8890000"/>
            <a:ext cx="5422900" cy="254000"/>
          </a:xfrm>
          <a:prstGeom prst="rect">
            <a:avLst/>
          </a:prstGeom>
          <a:solidFill>
            <a:srgbClr val="F26419"/>
          </a:solidFill>
          <a:ln/>
        </p:spPr>
      </p:sp>
      <p:sp>
        <p:nvSpPr>
          <p:cNvPr id="80" name="top_cnaes-shape-79"/>
          <p:cNvSpPr/>
          <p:nvPr/>
        </p:nvSpPr>
        <p:spPr>
          <a:xfrm>
            <a:off x="5422900" y="8890000"/>
            <a:ext cx="5410200" cy="254000"/>
          </a:xfrm>
          <a:prstGeom prst="rect">
            <a:avLst/>
          </a:prstGeom>
          <a:solidFill>
            <a:srgbClr val="00A896"/>
          </a:solidFill>
          <a:ln/>
        </p:spPr>
      </p:sp>
      <p:sp>
        <p:nvSpPr>
          <p:cNvPr id="81" name="top_cnaes-shape-80"/>
          <p:cNvSpPr/>
          <p:nvPr/>
        </p:nvSpPr>
        <p:spPr>
          <a:xfrm>
            <a:off x="10833100" y="8890000"/>
            <a:ext cx="5422900" cy="254000"/>
          </a:xfrm>
          <a:prstGeom prst="rect">
            <a:avLst/>
          </a:prstGeom>
          <a:solidFill>
            <a:srgbClr val="D62828"/>
          </a:solidFill>
          <a:ln/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aixa_debitos-text-1"/>
          <p:cNvSpPr/>
          <p:nvPr/>
        </p:nvSpPr>
        <p:spPr>
          <a:xfrm>
            <a:off x="762000" y="457200"/>
            <a:ext cx="14732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Resumo por Faixa de </a:t>
            </a:r>
            <a:r>
              <a:rPr lang="en-US" sz="2600" b="1" dirty="0" err="1">
                <a:solidFill>
                  <a:srgbClr val="0F2C5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Débito</a:t>
            </a:r>
            <a:endParaRPr lang="en-US" sz="2600" dirty="0"/>
          </a:p>
        </p:txBody>
      </p:sp>
      <p:sp>
        <p:nvSpPr>
          <p:cNvPr id="3" name="faixa_debitos-text-2"/>
          <p:cNvSpPr/>
          <p:nvPr/>
        </p:nvSpPr>
        <p:spPr>
          <a:xfrm>
            <a:off x="762000" y="1041400"/>
            <a:ext cx="14732000" cy="381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1600" dirty="0">
                <a:solidFill>
                  <a:srgbClr val="1E293B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Distribuição de contribuintes, valores e regularização por faixa de débito</a:t>
            </a:r>
            <a:endParaRPr lang="en-US" sz="1600" dirty="0"/>
          </a:p>
        </p:txBody>
      </p:sp>
      <p:sp>
        <p:nvSpPr>
          <p:cNvPr id="4" name="faixa_debitos-shape-3"/>
          <p:cNvSpPr/>
          <p:nvPr/>
        </p:nvSpPr>
        <p:spPr>
          <a:xfrm>
            <a:off x="762000" y="1498600"/>
            <a:ext cx="14732000" cy="9144"/>
          </a:xfrm>
          <a:prstGeom prst="line">
            <a:avLst/>
          </a:prstGeom>
          <a:ln w="12700">
            <a:solidFill>
              <a:srgbClr val="E2E8F0"/>
            </a:solidFill>
            <a:prstDash val="solid"/>
          </a:ln>
        </p:spPr>
      </p:sp>
      <p:graphicFrame>
        <p:nvGraphicFramePr>
          <p:cNvPr id="5" name="faixa_debitos-chart-4"/>
          <p:cNvGraphicFramePr/>
          <p:nvPr>
            <p:extLst>
              <p:ext uri="{D42A27DB-BD31-4B8C-83A1-F6EECF244321}">
                <p14:modId xmlns:p14="http://schemas.microsoft.com/office/powerpoint/2010/main" val="4007312048"/>
              </p:ext>
            </p:extLst>
          </p:nvPr>
        </p:nvGraphicFramePr>
        <p:xfrm>
          <a:off x="762000" y="1905000"/>
          <a:ext cx="5842000" cy="482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faixa_debitos-table-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483395"/>
              </p:ext>
            </p:extLst>
          </p:nvPr>
        </p:nvGraphicFramePr>
        <p:xfrm>
          <a:off x="6858000" y="1905000"/>
          <a:ext cx="8635999" cy="4826000"/>
        </p:xfrm>
        <a:graphic>
          <a:graphicData uri="http://schemas.openxmlformats.org/drawingml/2006/table">
            <a:tbl>
              <a:tblPr/>
              <a:tblGrid>
                <a:gridCol w="2467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79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4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79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79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3397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Faixa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0" cap="flat" cmpd="sng" algn="ctr">
                      <a:noFill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</a:lnT>
                    <a:lnB w="25400" cap="flat" cmpd="sng" algn="ctr">
                      <a:solidFill>
                        <a:srgbClr val="0F2C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2C5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Contrib.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</a:lnT>
                    <a:lnB w="25400" cap="flat" cmpd="sng" algn="ctr">
                      <a:solidFill>
                        <a:srgbClr val="0F2C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2C5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Débito Original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</a:lnT>
                    <a:lnB w="25400" cap="flat" cmpd="sng" algn="ctr">
                      <a:solidFill>
                        <a:srgbClr val="0F2C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2C5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% Pago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noFill/>
                    </a:lnT>
                    <a:lnB w="25400" cap="flat" cmpd="sng" algn="ctr">
                      <a:solidFill>
                        <a:srgbClr val="0F2C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2C5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% Regul.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25400" cap="flat" cmpd="sng" algn="ctr">
                      <a:solidFill>
                        <a:srgbClr val="0F2C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2C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3229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R$ 100 a R$ 500</a:t>
                      </a:r>
                      <a:endParaRPr lang="en-US" sz="1100" b="1" dirty="0">
                        <a:solidFill>
                          <a:srgbClr val="0070C0"/>
                        </a:solidFill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0" cap="flat" cmpd="sng" algn="ctr">
                      <a:noFill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F2C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6.009</a:t>
                      </a:r>
                      <a:endParaRPr lang="en-US" sz="1100" b="1" dirty="0">
                        <a:solidFill>
                          <a:srgbClr val="0070C0"/>
                        </a:solidFill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F2C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R$ 1,53 M</a:t>
                      </a:r>
                      <a:endParaRPr lang="en-US" sz="1100" b="1" dirty="0">
                        <a:solidFill>
                          <a:srgbClr val="0070C0"/>
                        </a:solidFill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F2C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42,6%</a:t>
                      </a:r>
                      <a:endParaRPr lang="en-US" sz="1100" b="1" dirty="0">
                        <a:solidFill>
                          <a:srgbClr val="0070C0"/>
                        </a:solidFill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F2C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b="1" dirty="0">
                          <a:solidFill>
                            <a:srgbClr val="0070C0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31,4%</a:t>
                      </a:r>
                      <a:endParaRPr lang="en-US" sz="1100" b="1" dirty="0">
                        <a:solidFill>
                          <a:srgbClr val="0070C0"/>
                        </a:solidFill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</a:lnR>
                    <a:lnT w="25400" cap="flat" cmpd="sng" algn="ctr">
                      <a:solidFill>
                        <a:srgbClr val="0F2C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3229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R$ 500,01 a R$ 1.000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0" cap="flat" cmpd="sng" algn="ctr">
                      <a:noFill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2.666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R$ 1,91 M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28,2%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29,9%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3229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R$ 1.000,01 a R$ 5.000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0" cap="flat" cmpd="sng" algn="ctr">
                      <a:noFill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5.277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R$ 12,07 M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16,8%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27,7%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3229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R$ 5.000,01 a R$ 10.000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0" cap="flat" cmpd="sng" algn="ctr">
                      <a:noFill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1.136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R$ 7,95 M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12,6%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29,8%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3229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R$ 10.000,01 a R$ 50.000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0" cap="flat" cmpd="sng" algn="ctr">
                      <a:noFill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1.107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R$ 22,74 M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11,4%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29,4%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3229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R$ 50.000,01 a R$ 100.000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0" cap="flat" cmpd="sng" algn="ctr">
                      <a:noFill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151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R$ 10,50 M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5,7%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dirty="0">
                          <a:solidFill>
                            <a:srgbClr val="1E293B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23,2%</a:t>
                      </a:r>
                      <a:endParaRPr lang="en-US" sz="1100" dirty="0"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3229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Acima de R$ 100.000</a:t>
                      </a:r>
                      <a:endParaRPr lang="en-US" sz="1100" b="1" dirty="0">
                        <a:solidFill>
                          <a:srgbClr val="FF0000"/>
                        </a:solidFill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0" cap="flat" cmpd="sng" algn="ctr">
                      <a:noFill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133</a:t>
                      </a:r>
                      <a:endParaRPr lang="en-US" sz="1100" b="1" dirty="0">
                        <a:solidFill>
                          <a:srgbClr val="FF0000"/>
                        </a:solidFill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R$ 50,42 M</a:t>
                      </a:r>
                      <a:endParaRPr lang="en-US" sz="1100" b="1" dirty="0">
                        <a:solidFill>
                          <a:srgbClr val="FF0000"/>
                        </a:solidFill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0,6%</a:t>
                      </a:r>
                      <a:endParaRPr lang="en-US" sz="1100" b="1" dirty="0">
                        <a:solidFill>
                          <a:srgbClr val="FF0000"/>
                        </a:solidFill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</a:lnB>
                    <a:solidFill>
                      <a:srgbClr val="F8FAF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latin typeface="Inter" pitchFamily="34" charset="0"/>
                          <a:ea typeface="Inter" pitchFamily="34" charset="-122"/>
                          <a:cs typeface="Inter" pitchFamily="34" charset="-120"/>
                        </a:rPr>
                        <a:t>12,8%</a:t>
                      </a:r>
                      <a:endParaRPr lang="en-US" sz="1100" b="1" dirty="0">
                        <a:solidFill>
                          <a:srgbClr val="FF0000"/>
                        </a:solidFill>
                        <a:latin typeface="Inter" charset="0"/>
                        <a:ea typeface="Inter" charset="0"/>
                        <a:cs typeface="Inter" charset="0"/>
                      </a:endParaRPr>
                    </a:p>
                  </a:txBody>
                  <a:tcPr marL="76200" marR="76200" marT="63500" marB="63500" anchor="ctr">
                    <a:lnL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noFill/>
                    </a:lnR>
                    <a:lnT w="12700" cap="flat" cmpd="sng" algn="ctr">
                      <a:solidFill>
                        <a:srgbClr val="E2E8F0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noFill/>
                    </a:lnB>
                    <a:solidFill>
                      <a:srgbClr val="F8FA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" name="faixa_debitos-shape-7"/>
          <p:cNvSpPr/>
          <p:nvPr/>
        </p:nvSpPr>
        <p:spPr>
          <a:xfrm>
            <a:off x="0" y="8890000"/>
            <a:ext cx="5422900" cy="254000"/>
          </a:xfrm>
          <a:prstGeom prst="rect">
            <a:avLst/>
          </a:prstGeom>
          <a:solidFill>
            <a:srgbClr val="F26419"/>
          </a:solidFill>
          <a:ln/>
        </p:spPr>
      </p:sp>
      <p:sp>
        <p:nvSpPr>
          <p:cNvPr id="9" name="faixa_debitos-shape-8"/>
          <p:cNvSpPr/>
          <p:nvPr/>
        </p:nvSpPr>
        <p:spPr>
          <a:xfrm>
            <a:off x="5422900" y="8890000"/>
            <a:ext cx="5410200" cy="254000"/>
          </a:xfrm>
          <a:prstGeom prst="rect">
            <a:avLst/>
          </a:prstGeom>
          <a:solidFill>
            <a:srgbClr val="00A896"/>
          </a:solidFill>
          <a:ln/>
        </p:spPr>
      </p:sp>
      <p:sp>
        <p:nvSpPr>
          <p:cNvPr id="6" name="faixa_debitos-shape-9"/>
          <p:cNvSpPr/>
          <p:nvPr/>
        </p:nvSpPr>
        <p:spPr>
          <a:xfrm>
            <a:off x="10833100" y="8890000"/>
            <a:ext cx="5422900" cy="254000"/>
          </a:xfrm>
          <a:prstGeom prst="rect">
            <a:avLst/>
          </a:prstGeom>
          <a:solidFill>
            <a:srgbClr val="D62828"/>
          </a:solidFill>
          <a:ln/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1430</Words>
  <Application>Microsoft Office PowerPoint</Application>
  <PresentationFormat>Personalizar</PresentationFormat>
  <Paragraphs>284</Paragraphs>
  <Slides>13</Slides>
  <Notes>13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8" baseType="lpstr">
      <vt:lpstr>Arial</vt:lpstr>
      <vt:lpstr>Inter</vt:lpstr>
      <vt:lpstr>Montserrat</vt:lpstr>
      <vt:lpstr>Calibri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Manus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Notificação de Exclusão das Empresas do Simples Nacional</dc:title>
  <dc:subject>Notificação de Exclusão das Empresas do Simples Nacional</dc:subject>
  <dc:creator>Manus</dc:creator>
  <cp:lastModifiedBy>TALES MOTA DE FREITAS</cp:lastModifiedBy>
  <cp:revision>14</cp:revision>
  <dcterms:created xsi:type="dcterms:W3CDTF">2026-07-22T18:24:55Z</dcterms:created>
  <dcterms:modified xsi:type="dcterms:W3CDTF">2026-07-22T20:11:57Z</dcterms:modified>
</cp:coreProperties>
</file>