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4" r:id="rId13"/>
    <p:sldId id="265" r:id="rId14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3A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6" d="100"/>
          <a:sy n="76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071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Abertura. SIGA — Sistema de Interface Guiada à Autorregularização. Iniciativa da SEFAZ-CE / CEPAM.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SIGA representa o compromisso da SEFAZ em construir um ambiente fiscal sólido, transparente e justo.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Encerramento.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Everton Bessa Pessoa — Auditor Fiscal da Receita Estadual, líder em projetos de Big Data na SEFAZ-CE.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contexto que motivou a decisão. Desde 2021 a SEFAZ-CE investe na transformação digital da fiscalização, com um ambiente robusto de Big Data. O SIGET, um dos sistemas mais acessados pelos contribuintes, já operava no limite — instabilidade, lentidão e falhas, preso ao banco legado Sybase a caminho do fim de vida. Somava-se a diretriz institucional de ampliar transparência e conformidade. Tudo no âmbito do Profisco II.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Plataforma 100% em nuvem que dá transparência ao contribuinte e habilita a autorregularização; ao mesmo tempo, oferece análises integradas ao auditor. Por ser 100% em nuvem, é sempre disponível, responde em segundos, fica sempre atualizada e está pronta para crescer.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Três desafios centrais. Muitos envolvidos: coordenar quatro células da SEFAZ — CEPAM, CESINF, CEGID e CESOP — além da consultoria, alinhando visões de auditores e contribuintes. Ambiente de dados legado: bases antigas e mal documentadas — Oracle com 772 tabelas (329 vazias), Sybase com 96 tabelas e 171 GB, 96 rotinas diárias (11 obsoletas). Paradigmas de cultura: romper a dependência de ferramentas não institucionais como o Access e a resistência à mudança.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que o projeto entregou. O novo portal SIGA: painel único de indicadores para auditores e contribuintes, com acesso via Gov.br e DTe. Ambiente atualizado e refatorado: Data Lake reorganizado por domínios e produtos de dados, adoção do Amazon Redshift, esteira de CI/CD na AWS, histórico ampliado de 5 para 7 anos e descomissionamento do Sybase. Mudança de cultura: dado único compartilhado entre fisco e contribuinte, autosserviço e capacitação das equipes em Big Data.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dimensão da plataforma: 450 mil contribuintes, 78 bilhões de registros, 700 mil a 1 milhão de acessos mensais, 5,44 TB de dados, consulta em ~5 segundos. O investimento foi de aproximadamente R$ 3,2 milhões com recursos do Profisco II, em cerca de 12 meses do protótipo aos primeiros acessos em produção. Equipe: 8 servidores da SEFAZ (áreas de TI e CEPAM) e consultoria com 2 consultores, 2 desenvolvedores e 2 engenheiros de dados.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Os módulos do sistema, com a Malha Fiscal em destaque na tela. A Malha Fiscal traz 19 indicadores na largada — 12 de base de cálculo, 4 de ICMS estimado e 3 de obrigações acessórias — com novos já previstos. Visão do auditor = visão do contribuinte. Demais módulos: histórico de monitoramentos, débitos e informações fiscais, meios de pagamento e Simples Nacional.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 rotWithShape="1">
            <a:gsLst>
              <a:gs pos="0">
                <a:srgbClr val="054B38">
                  <a:alpha val="100000"/>
                </a:srgbClr>
              </a:gs>
              <a:gs pos="52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18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6949529" y="0"/>
            <a:ext cx="11338471" cy="10287000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10972800" y="0"/>
            <a:ext cx="7315200" cy="10287000"/>
          </a:xfrm>
          <a:prstGeom prst="rect">
            <a:avLst/>
          </a:prstGeom>
          <a:solidFill>
            <a:srgbClr val="FFFFFF">
              <a:alpha val="6000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1238250" y="3429000"/>
            <a:ext cx="3429000" cy="3429000"/>
          </a:xfrm>
          <a:prstGeom prst="ellipse">
            <a:avLst/>
          </a:prstGeom>
          <a:solidFill>
            <a:srgbClr val="CFE7DD"/>
          </a:solidFill>
          <a:ln/>
          <a:effectLst>
            <a:outerShdw blurRad="571500" dist="228600" dir="5400000" algn="bl" rotWithShape="0">
              <a:srgbClr val="000000">
                <a:alpha val="22000"/>
              </a:srgbClr>
            </a:outerShdw>
          </a:effectLst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rcRect t="625" b="625"/>
          <a:stretch/>
        </p:blipFill>
        <p:spPr>
          <a:xfrm>
            <a:off x="1381125" y="3571875"/>
            <a:ext cx="3143250" cy="314325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5581650" y="2371725"/>
            <a:ext cx="715744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96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GOVERNO DO ESTADO DO CEARÁ · SEFAZ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5581650" y="2886075"/>
            <a:ext cx="7157442" cy="1752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000" b="1" kern="0" spc="15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</a:t>
            </a:r>
            <a:endParaRPr lang="en-US" sz="15000" dirty="0"/>
          </a:p>
        </p:txBody>
      </p:sp>
      <p:sp>
        <p:nvSpPr>
          <p:cNvPr id="9" name="Text 6"/>
          <p:cNvSpPr/>
          <p:nvPr/>
        </p:nvSpPr>
        <p:spPr>
          <a:xfrm>
            <a:off x="5581650" y="4829175"/>
            <a:ext cx="4910587" cy="17240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18000"/>
              </a:lnSpc>
              <a:buNone/>
            </a:pPr>
            <a:r>
              <a:rPr lang="en-US" sz="3750" dirty="0">
                <a:solidFill>
                  <a:srgbClr val="EAFAF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Sistema de Interface Guiada à Autorregularização</a:t>
            </a:r>
            <a:endParaRPr lang="en-US" sz="3750" dirty="0"/>
          </a:p>
        </p:txBody>
      </p:sp>
      <p:sp>
        <p:nvSpPr>
          <p:cNvPr id="10" name="Text 7"/>
          <p:cNvSpPr/>
          <p:nvPr/>
        </p:nvSpPr>
        <p:spPr>
          <a:xfrm>
            <a:off x="5581650" y="6800850"/>
            <a:ext cx="7157442" cy="3143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75" i="1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farol para orientar a autorregularização</a:t>
            </a:r>
            <a:endParaRPr lang="en-US" sz="1875" dirty="0"/>
          </a:p>
        </p:txBody>
      </p:sp>
      <p:sp>
        <p:nvSpPr>
          <p:cNvPr id="11" name="Shape 8"/>
          <p:cNvSpPr/>
          <p:nvPr/>
        </p:nvSpPr>
        <p:spPr>
          <a:xfrm>
            <a:off x="5581650" y="7400925"/>
            <a:ext cx="3321546" cy="514350"/>
          </a:xfrm>
          <a:prstGeom prst="roundRect">
            <a:avLst>
              <a:gd name="adj" fmla="val 50000"/>
            </a:avLst>
          </a:prstGeom>
          <a:ln w="9525">
            <a:solidFill>
              <a:srgbClr val="FFFFFF">
                <a:alpha val="45000"/>
              </a:srgbClr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838825" y="7524750"/>
            <a:ext cx="290684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kern="0" spc="108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Retrospectiva do projeto</a:t>
            </a:r>
            <a:endParaRPr lang="en-US" sz="1800" dirty="0"/>
          </a:p>
        </p:txBody>
      </p:sp>
      <p:sp>
        <p:nvSpPr>
          <p:cNvPr id="13" name="Shape 10"/>
          <p:cNvSpPr/>
          <p:nvPr/>
        </p:nvSpPr>
        <p:spPr>
          <a:xfrm>
            <a:off x="1238250" y="8839200"/>
            <a:ext cx="2038796" cy="933450"/>
          </a:xfrm>
          <a:prstGeom prst="roundRect">
            <a:avLst>
              <a:gd name="adj" fmla="val 12245"/>
            </a:avLst>
          </a:prstGeom>
          <a:solidFill>
            <a:srgbClr val="FFFFFF"/>
          </a:solidFill>
          <a:ln/>
          <a:effectLst>
            <a:outerShdw blurRad="323850" dist="133350" dir="5400000" algn="bl" rotWithShape="0">
              <a:srgbClr val="000000">
                <a:alpha val="18000"/>
              </a:srgbClr>
            </a:outerShdw>
          </a:effectLst>
        </p:spPr>
      </p:sp>
      <p:pic>
        <p:nvPicPr>
          <p:cNvPr id="1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900" y="9010650"/>
            <a:ext cx="1543496" cy="59055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2389797" y="9029700"/>
            <a:ext cx="4659953" cy="723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r">
              <a:lnSpc>
                <a:spcPct val="150000"/>
              </a:lnSpc>
              <a:buNone/>
            </a:pPr>
            <a:r>
              <a:rPr lang="en-US" sz="1800" dirty="0">
                <a:solidFill>
                  <a:srgbClr val="CDEE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Célula de Planejamento e Acompanhamento do Monitoramento e Fiscalização — CEPAM</a:t>
            </a: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685800"/>
            <a:ext cx="10972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b="1" kern="0" spc="600" dirty="0">
                <a:solidFill>
                  <a:srgbClr val="0A9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CURTO PRAZO</a:t>
            </a: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822960" y="1124712"/>
            <a:ext cx="16459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900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Nova versão da consulta de débitos</a:t>
            </a:r>
            <a:endParaRPr lang="en-US" sz="3900" dirty="0"/>
          </a:p>
        </p:txBody>
      </p:sp>
      <p:sp>
        <p:nvSpPr>
          <p:cNvPr id="4" name="Shape 2"/>
          <p:cNvSpPr/>
          <p:nvPr/>
        </p:nvSpPr>
        <p:spPr>
          <a:xfrm>
            <a:off x="822960" y="2537460"/>
            <a:ext cx="16637508" cy="6789420"/>
          </a:xfrm>
          <a:prstGeom prst="roundRect">
            <a:avLst>
              <a:gd name="adj" fmla="val 2424"/>
            </a:avLst>
          </a:prstGeom>
          <a:solidFill>
            <a:srgbClr val="EEF4F0"/>
          </a:solidFill>
          <a:ln/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371600" y="3017520"/>
            <a:ext cx="2674620" cy="466344"/>
          </a:xfrm>
          <a:prstGeom prst="roundRect">
            <a:avLst>
              <a:gd name="adj" fmla="val 50000"/>
            </a:avLst>
          </a:prstGeom>
          <a:solidFill>
            <a:srgbClr val="0A7D59"/>
          </a:solidFill>
          <a:ln/>
        </p:spPr>
      </p:sp>
      <p:sp>
        <p:nvSpPr>
          <p:cNvPr id="6" name="Text 4"/>
          <p:cNvSpPr/>
          <p:nvPr/>
        </p:nvSpPr>
        <p:spPr>
          <a:xfrm>
            <a:off x="1371600" y="3017520"/>
            <a:ext cx="2674620" cy="4663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425" b="1" kern="0" spc="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PRÓXIMA ENTREGA</a:t>
            </a:r>
            <a:endParaRPr lang="en-US" sz="1425" dirty="0"/>
          </a:p>
        </p:txBody>
      </p:sp>
      <p:sp>
        <p:nvSpPr>
          <p:cNvPr id="7" name="Text 5"/>
          <p:cNvSpPr/>
          <p:nvPr/>
        </p:nvSpPr>
        <p:spPr>
          <a:xfrm>
            <a:off x="1371600" y="3675888"/>
            <a:ext cx="15499080" cy="6172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3000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Débitos atualizados e pagamento em um só lugar</a:t>
            </a:r>
            <a:endParaRPr lang="en-US" sz="3000" dirty="0"/>
          </a:p>
        </p:txBody>
      </p:sp>
      <p:sp>
        <p:nvSpPr>
          <p:cNvPr id="8" name="Text 6"/>
          <p:cNvSpPr/>
          <p:nvPr/>
        </p:nvSpPr>
        <p:spPr>
          <a:xfrm>
            <a:off x="1371600" y="4306824"/>
            <a:ext cx="1522476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5000"/>
              </a:lnSpc>
            </a:pPr>
            <a:r>
              <a:rPr lang="en-US" sz="2100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nova versão da tela de débitos, com a informação atualizada no mesmo dia e a emissão da guia de pagamento sem precisar sair do SIGA.</a:t>
            </a:r>
            <a:endParaRPr lang="en-US" sz="2100" dirty="0"/>
          </a:p>
        </p:txBody>
      </p:sp>
      <p:sp>
        <p:nvSpPr>
          <p:cNvPr id="9" name="Shape 7"/>
          <p:cNvSpPr/>
          <p:nvPr/>
        </p:nvSpPr>
        <p:spPr>
          <a:xfrm>
            <a:off x="1371600" y="5623560"/>
            <a:ext cx="733806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1755648" y="6035040"/>
            <a:ext cx="822960" cy="822960"/>
          </a:xfrm>
          <a:prstGeom prst="roundRect">
            <a:avLst>
              <a:gd name="adj" fmla="val 20000"/>
            </a:avLst>
          </a:prstGeom>
          <a:solidFill>
            <a:srgbClr val="0A7D59"/>
          </a:solidFill>
          <a:ln/>
        </p:spPr>
      </p:sp>
      <p:sp>
        <p:nvSpPr>
          <p:cNvPr id="11" name="Text 9"/>
          <p:cNvSpPr/>
          <p:nvPr/>
        </p:nvSpPr>
        <p:spPr>
          <a:xfrm>
            <a:off x="1755648" y="603504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3300" dirty="0"/>
          </a:p>
        </p:txBody>
      </p:sp>
      <p:sp>
        <p:nvSpPr>
          <p:cNvPr id="12" name="Text 10"/>
          <p:cNvSpPr/>
          <p:nvPr/>
        </p:nvSpPr>
        <p:spPr>
          <a:xfrm>
            <a:off x="2811780" y="5952744"/>
            <a:ext cx="5623560" cy="480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Informação do mesmo dia</a:t>
            </a:r>
            <a:endParaRPr lang="en-US" sz="2175" dirty="0"/>
          </a:p>
        </p:txBody>
      </p:sp>
      <p:sp>
        <p:nvSpPr>
          <p:cNvPr id="13" name="Text 11"/>
          <p:cNvSpPr/>
          <p:nvPr/>
        </p:nvSpPr>
        <p:spPr>
          <a:xfrm>
            <a:off x="2811780" y="6473952"/>
            <a:ext cx="56921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Os débitos passam a ser consultados com dados atualizados no próprio dia, direto dos serviços de origem.</a:t>
            </a:r>
            <a:endParaRPr lang="en-US" sz="1725" dirty="0"/>
          </a:p>
        </p:txBody>
      </p:sp>
      <p:sp>
        <p:nvSpPr>
          <p:cNvPr id="14" name="Shape 12"/>
          <p:cNvSpPr/>
          <p:nvPr/>
        </p:nvSpPr>
        <p:spPr>
          <a:xfrm>
            <a:off x="9258300" y="5623560"/>
            <a:ext cx="733806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/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9642348" y="6035040"/>
            <a:ext cx="822960" cy="822960"/>
          </a:xfrm>
          <a:prstGeom prst="roundRect">
            <a:avLst>
              <a:gd name="adj" fmla="val 20000"/>
            </a:avLst>
          </a:prstGeom>
          <a:solidFill>
            <a:srgbClr val="0A7D59"/>
          </a:solidFill>
          <a:ln/>
        </p:spPr>
      </p:sp>
      <p:sp>
        <p:nvSpPr>
          <p:cNvPr id="16" name="Text 14"/>
          <p:cNvSpPr/>
          <p:nvPr/>
        </p:nvSpPr>
        <p:spPr>
          <a:xfrm>
            <a:off x="9642348" y="6035040"/>
            <a:ext cx="8229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3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✓</a:t>
            </a:r>
            <a:endParaRPr lang="en-US" sz="3300" dirty="0"/>
          </a:p>
        </p:txBody>
      </p:sp>
      <p:sp>
        <p:nvSpPr>
          <p:cNvPr id="17" name="Text 15"/>
          <p:cNvSpPr/>
          <p:nvPr/>
        </p:nvSpPr>
        <p:spPr>
          <a:xfrm>
            <a:off x="10698480" y="5952744"/>
            <a:ext cx="5623560" cy="480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Emissão do DAE no SIGA</a:t>
            </a:r>
            <a:endParaRPr lang="en-US" sz="2175" dirty="0"/>
          </a:p>
        </p:txBody>
      </p:sp>
      <p:sp>
        <p:nvSpPr>
          <p:cNvPr id="18" name="Text 16"/>
          <p:cNvSpPr/>
          <p:nvPr/>
        </p:nvSpPr>
        <p:spPr>
          <a:xfrm>
            <a:off x="10698480" y="6473952"/>
            <a:ext cx="56921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contribuinte emite a guia de pagamento (DAE) direto na plataforma, sem depender de outros sistemas.</a:t>
            </a:r>
            <a:endParaRPr lang="en-US" sz="1725" dirty="0"/>
          </a:p>
        </p:txBody>
      </p:sp>
      <p:sp>
        <p:nvSpPr>
          <p:cNvPr id="19" name="Shape 17"/>
          <p:cNvSpPr/>
          <p:nvPr/>
        </p:nvSpPr>
        <p:spPr>
          <a:xfrm>
            <a:off x="1371600" y="7927848"/>
            <a:ext cx="15265908" cy="987552"/>
          </a:xfrm>
          <a:prstGeom prst="roundRect">
            <a:avLst>
              <a:gd name="adj" fmla="val 12500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714500" y="7927848"/>
            <a:ext cx="14676120" cy="9875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8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Observação:  </a:t>
            </a:r>
            <a:r>
              <a:rPr lang="en-US" sz="187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os débitos originados no SITRAM continuam com a emissão fora do SIGA nesta etapa.</a:t>
            </a:r>
            <a:endParaRPr lang="en-US" sz="1875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685800"/>
            <a:ext cx="109728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b="1" kern="0" spc="600" dirty="0">
                <a:solidFill>
                  <a:srgbClr val="0A9A6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VISÃO DE FUTURO</a:t>
            </a: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822960" y="1124712"/>
            <a:ext cx="164592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900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Próximas entregas para o contribuinte</a:t>
            </a:r>
            <a:endParaRPr lang="en-US" sz="3900" dirty="0"/>
          </a:p>
        </p:txBody>
      </p:sp>
      <p:sp>
        <p:nvSpPr>
          <p:cNvPr id="4" name="Shape 2"/>
          <p:cNvSpPr/>
          <p:nvPr/>
        </p:nvSpPr>
        <p:spPr>
          <a:xfrm>
            <a:off x="822960" y="253746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34440" y="292150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6" name="Text 4"/>
          <p:cNvSpPr/>
          <p:nvPr/>
        </p:nvSpPr>
        <p:spPr>
          <a:xfrm>
            <a:off x="1234440" y="292150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2057400" y="289407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Mais informações fiscais na consulta</a:t>
            </a:r>
            <a:endParaRPr lang="en-US" sz="2175" dirty="0"/>
          </a:p>
        </p:txBody>
      </p:sp>
      <p:sp>
        <p:nvSpPr>
          <p:cNvPr id="8" name="Text 6"/>
          <p:cNvSpPr/>
          <p:nvPr/>
        </p:nvSpPr>
        <p:spPr>
          <a:xfrm>
            <a:off x="1234440" y="366217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Mais detalhes da situação fiscal: arrecadação em regime de competência e caixa e ICMS destacado no documento fiscal.</a:t>
            </a:r>
            <a:endParaRPr lang="en-US" sz="1725" dirty="0"/>
          </a:p>
        </p:txBody>
      </p:sp>
      <p:sp>
        <p:nvSpPr>
          <p:cNvPr id="9" name="Shape 7"/>
          <p:cNvSpPr/>
          <p:nvPr/>
        </p:nvSpPr>
        <p:spPr>
          <a:xfrm>
            <a:off x="9368028" y="253746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9779508" y="292150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11" name="Text 9"/>
          <p:cNvSpPr/>
          <p:nvPr/>
        </p:nvSpPr>
        <p:spPr>
          <a:xfrm>
            <a:off x="9779508" y="292150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10602468" y="289407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Visão ampliada dos indicadores</a:t>
            </a:r>
            <a:endParaRPr lang="en-US" sz="2175" dirty="0"/>
          </a:p>
        </p:txBody>
      </p:sp>
      <p:sp>
        <p:nvSpPr>
          <p:cNvPr id="13" name="Text 11"/>
          <p:cNvSpPr/>
          <p:nvPr/>
        </p:nvSpPr>
        <p:spPr>
          <a:xfrm>
            <a:off x="9779508" y="366217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Serão disponibilizados mais indicadores ao contribuinte, deixando claro se ele possui ou não pendências.</a:t>
            </a:r>
            <a:endParaRPr lang="en-US" sz="1725" dirty="0"/>
          </a:p>
        </p:txBody>
      </p:sp>
      <p:sp>
        <p:nvSpPr>
          <p:cNvPr id="14" name="Shape 12"/>
          <p:cNvSpPr/>
          <p:nvPr/>
        </p:nvSpPr>
        <p:spPr>
          <a:xfrm>
            <a:off x="822960" y="480060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1234440" y="518464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16" name="Text 14"/>
          <p:cNvSpPr/>
          <p:nvPr/>
        </p:nvSpPr>
        <p:spPr>
          <a:xfrm>
            <a:off x="1234440" y="518464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400" dirty="0"/>
          </a:p>
        </p:txBody>
      </p:sp>
      <p:sp>
        <p:nvSpPr>
          <p:cNvPr id="17" name="Text 15"/>
          <p:cNvSpPr/>
          <p:nvPr/>
        </p:nvSpPr>
        <p:spPr>
          <a:xfrm>
            <a:off x="2057400" y="515721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Nova aba de DAE's emitidos</a:t>
            </a:r>
            <a:endParaRPr lang="en-US" sz="2175" dirty="0"/>
          </a:p>
        </p:txBody>
      </p:sp>
      <p:sp>
        <p:nvSpPr>
          <p:cNvPr id="18" name="Text 16"/>
          <p:cNvSpPr/>
          <p:nvPr/>
        </p:nvSpPr>
        <p:spPr>
          <a:xfrm>
            <a:off x="1234440" y="592531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Histórico das guias já emitidas reunido em um só lugar, facilitando o acompanhamento dos pagamentos.</a:t>
            </a:r>
            <a:endParaRPr lang="en-US" sz="1725" dirty="0"/>
          </a:p>
        </p:txBody>
      </p:sp>
      <p:sp>
        <p:nvSpPr>
          <p:cNvPr id="19" name="Shape 17"/>
          <p:cNvSpPr/>
          <p:nvPr/>
        </p:nvSpPr>
        <p:spPr>
          <a:xfrm>
            <a:off x="9368028" y="480060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9779508" y="518464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21" name="Text 19"/>
          <p:cNvSpPr/>
          <p:nvPr/>
        </p:nvSpPr>
        <p:spPr>
          <a:xfrm>
            <a:off x="9779508" y="518464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400" dirty="0"/>
          </a:p>
        </p:txBody>
      </p:sp>
      <p:sp>
        <p:nvSpPr>
          <p:cNvPr id="22" name="Text 20"/>
          <p:cNvSpPr/>
          <p:nvPr/>
        </p:nvSpPr>
        <p:spPr>
          <a:xfrm>
            <a:off x="10602468" y="515721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Novos dados em tela</a:t>
            </a:r>
            <a:endParaRPr lang="en-US" sz="2175" dirty="0"/>
          </a:p>
        </p:txBody>
      </p:sp>
      <p:sp>
        <p:nvSpPr>
          <p:cNvPr id="23" name="Text 21"/>
          <p:cNvSpPr/>
          <p:nvPr/>
        </p:nvSpPr>
        <p:spPr>
          <a:xfrm>
            <a:off x="9779508" y="592531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Novas informações passam a ser exibidas ao contribuinte, como a Nota de Comunicação.</a:t>
            </a:r>
            <a:endParaRPr lang="en-US" sz="1725" dirty="0"/>
          </a:p>
        </p:txBody>
      </p:sp>
      <p:sp>
        <p:nvSpPr>
          <p:cNvPr id="24" name="Shape 22"/>
          <p:cNvSpPr/>
          <p:nvPr/>
        </p:nvSpPr>
        <p:spPr>
          <a:xfrm>
            <a:off x="822960" y="706374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1234440" y="744778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26" name="Text 24"/>
          <p:cNvSpPr/>
          <p:nvPr/>
        </p:nvSpPr>
        <p:spPr>
          <a:xfrm>
            <a:off x="1234440" y="744778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400" dirty="0"/>
          </a:p>
        </p:txBody>
      </p:sp>
      <p:sp>
        <p:nvSpPr>
          <p:cNvPr id="27" name="Text 25"/>
          <p:cNvSpPr/>
          <p:nvPr/>
        </p:nvSpPr>
        <p:spPr>
          <a:xfrm>
            <a:off x="2057400" y="742035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Exportação em PDF</a:t>
            </a:r>
            <a:endParaRPr lang="en-US" sz="2175" dirty="0"/>
          </a:p>
        </p:txBody>
      </p:sp>
      <p:sp>
        <p:nvSpPr>
          <p:cNvPr id="28" name="Text 26"/>
          <p:cNvSpPr/>
          <p:nvPr/>
        </p:nvSpPr>
        <p:spPr>
          <a:xfrm>
            <a:off x="1234440" y="818845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Download dos dados dos indicadores em formato PDF, para consulta e arquivamento.</a:t>
            </a:r>
            <a:endParaRPr lang="en-US" sz="1725" dirty="0"/>
          </a:p>
        </p:txBody>
      </p:sp>
      <p:sp>
        <p:nvSpPr>
          <p:cNvPr id="29" name="Shape 27"/>
          <p:cNvSpPr/>
          <p:nvPr/>
        </p:nvSpPr>
        <p:spPr>
          <a:xfrm>
            <a:off x="9368028" y="7063740"/>
            <a:ext cx="8092440" cy="20574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 w="12700">
            <a:solidFill>
              <a:srgbClr val="E2EBE6"/>
            </a:solidFill>
            <a:prstDash val="solid"/>
          </a:ln>
          <a:effectLst>
            <a:outerShdw blurRad="114300" dist="2540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9779508" y="7447788"/>
            <a:ext cx="630936" cy="630936"/>
          </a:xfrm>
          <a:prstGeom prst="roundRect">
            <a:avLst>
              <a:gd name="adj" fmla="val 21739"/>
            </a:avLst>
          </a:prstGeom>
          <a:solidFill>
            <a:srgbClr val="EEF4F0"/>
          </a:solidFill>
          <a:ln/>
        </p:spPr>
      </p:sp>
      <p:sp>
        <p:nvSpPr>
          <p:cNvPr id="31" name="Text 29"/>
          <p:cNvSpPr/>
          <p:nvPr/>
        </p:nvSpPr>
        <p:spPr>
          <a:xfrm>
            <a:off x="9779508" y="7447788"/>
            <a:ext cx="630936" cy="6309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400" b="1" dirty="0">
                <a:solidFill>
                  <a:srgbClr val="0A7D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400" dirty="0"/>
          </a:p>
        </p:txBody>
      </p:sp>
      <p:sp>
        <p:nvSpPr>
          <p:cNvPr id="32" name="Text 30"/>
          <p:cNvSpPr/>
          <p:nvPr/>
        </p:nvSpPr>
        <p:spPr>
          <a:xfrm>
            <a:off x="10602468" y="7420356"/>
            <a:ext cx="65151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75" b="1" dirty="0">
                <a:solidFill>
                  <a:srgbClr val="2B36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Exportação em XML</a:t>
            </a:r>
            <a:endParaRPr lang="en-US" sz="2175" dirty="0"/>
          </a:p>
        </p:txBody>
      </p:sp>
      <p:sp>
        <p:nvSpPr>
          <p:cNvPr id="33" name="Text 31"/>
          <p:cNvSpPr/>
          <p:nvPr/>
        </p:nvSpPr>
        <p:spPr>
          <a:xfrm>
            <a:off x="9779508" y="8188452"/>
            <a:ext cx="7269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725" dirty="0">
                <a:solidFill>
                  <a:srgbClr val="53606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Exportação dos dados em XML, para uso em sistemas próprios do contribuinte.</a:t>
            </a:r>
            <a:endParaRPr lang="en-US" sz="1725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D3A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524875" y="2505224"/>
            <a:ext cx="1238250" cy="1238250"/>
          </a:xfrm>
          <a:prstGeom prst="ellipse">
            <a:avLst/>
          </a:prstGeom>
          <a:solidFill>
            <a:srgbClr val="CFE7DD"/>
          </a:solidFill>
          <a:ln/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rcRect t="625" b="625"/>
          <a:stretch/>
        </p:blipFill>
        <p:spPr>
          <a:xfrm>
            <a:off x="8582025" y="2562374"/>
            <a:ext cx="1123950" cy="1123950"/>
          </a:xfrm>
          <a:prstGeom prst="ellipse">
            <a:avLst/>
          </a:prstGeom>
        </p:spPr>
      </p:pic>
      <p:sp>
        <p:nvSpPr>
          <p:cNvPr id="4" name="Text 1"/>
          <p:cNvSpPr/>
          <p:nvPr/>
        </p:nvSpPr>
        <p:spPr>
          <a:xfrm>
            <a:off x="7688610" y="4162574"/>
            <a:ext cx="291078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800" b="1" kern="0" spc="360" dirty="0">
                <a:solidFill>
                  <a:srgbClr val="7FCAA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 VISÃO DO SIGA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5379127" y="4715024"/>
            <a:ext cx="7529597" cy="310470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ctr">
              <a:lnSpc>
                <a:spcPct val="140000"/>
              </a:lnSpc>
              <a:buNone/>
            </a:pPr>
            <a:r>
              <a:rPr lang="en-US" sz="3450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“Construir um ambiente fiscal sólido, transparente e justo, com a participação da sociedade, que favoreça o desenvolvimento equilibrado do Estado.”</a:t>
            </a:r>
            <a:endParaRPr lang="en-US" sz="3450" dirty="0"/>
          </a:p>
        </p:txBody>
      </p:sp>
      <p:sp>
        <p:nvSpPr>
          <p:cNvPr id="6" name="Text 3"/>
          <p:cNvSpPr/>
          <p:nvPr/>
        </p:nvSpPr>
        <p:spPr>
          <a:xfrm>
            <a:off x="14213302" y="950595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800" dirty="0">
                <a:solidFill>
                  <a:srgbClr val="5E958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09</a:t>
            </a:r>
            <a:endParaRPr 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 rotWithShape="1">
            <a:gsLst>
              <a:gs pos="0">
                <a:srgbClr val="054B38">
                  <a:alpha val="100000"/>
                </a:srgbClr>
              </a:gs>
              <a:gs pos="52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18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8229600" y="0"/>
            <a:ext cx="10058400" cy="10287000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238250" y="4105275"/>
            <a:ext cx="17392650" cy="1562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Obrigado!</a:t>
            </a:r>
            <a:endParaRPr lang="en-US" sz="12000" dirty="0"/>
          </a:p>
        </p:txBody>
      </p:sp>
      <p:sp>
        <p:nvSpPr>
          <p:cNvPr id="5" name="Text 3"/>
          <p:cNvSpPr/>
          <p:nvPr/>
        </p:nvSpPr>
        <p:spPr>
          <a:xfrm>
            <a:off x="1238250" y="5857875"/>
            <a:ext cx="17392650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Célula de Planejamento e Acompanhamento do Monitoramento e Fiscalização — CEPAM · SEFAZ-CE</a:t>
            </a:r>
            <a:endParaRPr lang="en-US" sz="2250" dirty="0"/>
          </a:p>
        </p:txBody>
      </p:sp>
      <p:sp>
        <p:nvSpPr>
          <p:cNvPr id="6" name="Shape 4"/>
          <p:cNvSpPr/>
          <p:nvPr/>
        </p:nvSpPr>
        <p:spPr>
          <a:xfrm>
            <a:off x="1238250" y="8953500"/>
            <a:ext cx="1801564" cy="819150"/>
          </a:xfrm>
          <a:prstGeom prst="roundRect">
            <a:avLst>
              <a:gd name="adj" fmla="val 13953"/>
            </a:avLst>
          </a:prstGeom>
          <a:solidFill>
            <a:srgbClr val="FFFFFF"/>
          </a:solidFill>
          <a:ln/>
          <a:effectLst>
            <a:outerShdw blurRad="323850" dist="133350" dir="5400000" algn="bl" rotWithShape="0">
              <a:srgbClr val="000000">
                <a:alpha val="18000"/>
              </a:srgbClr>
            </a:outerShdw>
          </a:effectLst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0" y="9105900"/>
            <a:ext cx="1344364" cy="51435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6795403" y="9448800"/>
            <a:ext cx="33054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10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315200" cy="10287000"/>
          </a:xfrm>
          <a:prstGeom prst="rect">
            <a:avLst/>
          </a:prstGeom>
          <a:gradFill rotWithShape="1">
            <a:gsLst>
              <a:gs pos="0">
                <a:srgbClr val="075C44">
                  <a:alpha val="100000"/>
                </a:srgbClr>
              </a:gs>
              <a:gs pos="100000">
                <a:srgbClr val="0A8A60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3" name="Shape 1"/>
          <p:cNvSpPr/>
          <p:nvPr/>
        </p:nvSpPr>
        <p:spPr>
          <a:xfrm>
            <a:off x="2228850" y="1894731"/>
            <a:ext cx="2857500" cy="3429000"/>
          </a:xfrm>
          <a:prstGeom prst="roundRect">
            <a:avLst>
              <a:gd name="adj" fmla="val 6667"/>
            </a:avLst>
          </a:prstGeom>
          <a:ln/>
          <a:effectLst>
            <a:outerShdw blurRad="419100" dist="171450" dir="5400000" algn="bl" rotWithShape="0">
              <a:srgbClr val="000000">
                <a:alpha val="28000"/>
              </a:srgbClr>
            </a:outerShdw>
          </a:effectLst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28850" y="1894731"/>
            <a:ext cx="2857500" cy="34290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09600" y="5666631"/>
            <a:ext cx="670560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APRESENTADOR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609600" y="6123831"/>
            <a:ext cx="6705600" cy="57298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8000"/>
              </a:lnSpc>
              <a:buNone/>
            </a:pPr>
            <a:r>
              <a:rPr lang="en-US" sz="39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Everton Bessa Pessoa</a:t>
            </a:r>
            <a:endParaRPr lang="en-US" sz="3900" dirty="0"/>
          </a:p>
        </p:txBody>
      </p:sp>
      <p:sp>
        <p:nvSpPr>
          <p:cNvPr id="7" name="Shape 4"/>
          <p:cNvSpPr/>
          <p:nvPr/>
        </p:nvSpPr>
        <p:spPr>
          <a:xfrm>
            <a:off x="609600" y="6944469"/>
            <a:ext cx="609600" cy="47625"/>
          </a:xfrm>
          <a:prstGeom prst="roundRect">
            <a:avLst>
              <a:gd name="adj" fmla="val 50000"/>
            </a:avLst>
          </a:prstGeom>
          <a:solidFill>
            <a:srgbClr val="10B981"/>
          </a:solidFill>
          <a:ln/>
        </p:spPr>
      </p:sp>
      <p:sp>
        <p:nvSpPr>
          <p:cNvPr id="8" name="Text 5"/>
          <p:cNvSpPr/>
          <p:nvPr/>
        </p:nvSpPr>
        <p:spPr>
          <a:xfrm>
            <a:off x="609600" y="7277844"/>
            <a:ext cx="3404637" cy="1152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95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Auditor Fiscal da Receita Estadual da SEFAZ-CE — CEPAM</a:t>
            </a:r>
            <a:endParaRPr lang="en-US" sz="1950" dirty="0"/>
          </a:p>
        </p:txBody>
      </p:sp>
      <p:sp>
        <p:nvSpPr>
          <p:cNvPr id="9" name="Shape 6"/>
          <p:cNvSpPr/>
          <p:nvPr/>
        </p:nvSpPr>
        <p:spPr>
          <a:xfrm>
            <a:off x="8267700" y="1683544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0" name="Text 7"/>
          <p:cNvSpPr/>
          <p:nvPr/>
        </p:nvSpPr>
        <p:spPr>
          <a:xfrm>
            <a:off x="8667750" y="1626394"/>
            <a:ext cx="4908901" cy="2009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Auditor Fiscal da Receita Estadual da SEFAZ-CE desde 2009, na Célula de Planejamento e Acompanhamento do Monitoramento e Fiscalização (CEPAM).</a:t>
            </a:r>
            <a:endParaRPr lang="en-US" sz="2250" dirty="0"/>
          </a:p>
        </p:txBody>
      </p:sp>
      <p:sp>
        <p:nvSpPr>
          <p:cNvPr id="11" name="Shape 8"/>
          <p:cNvSpPr/>
          <p:nvPr/>
        </p:nvSpPr>
        <p:spPr>
          <a:xfrm>
            <a:off x="8267700" y="4060031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2" name="Text 9"/>
          <p:cNvSpPr/>
          <p:nvPr/>
        </p:nvSpPr>
        <p:spPr>
          <a:xfrm>
            <a:off x="8667750" y="4002881"/>
            <a:ext cx="4957341" cy="7667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85000" lnSpcReduction="1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Líder em projetos de inovação em Big Data na SEFAZ-CE.</a:t>
            </a:r>
            <a:endParaRPr lang="en-US" sz="2250" dirty="0"/>
          </a:p>
        </p:txBody>
      </p:sp>
      <p:sp>
        <p:nvSpPr>
          <p:cNvPr id="13" name="Shape 10"/>
          <p:cNvSpPr/>
          <p:nvPr/>
        </p:nvSpPr>
        <p:spPr>
          <a:xfrm>
            <a:off x="8267700" y="5193506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4" name="Text 11"/>
          <p:cNvSpPr/>
          <p:nvPr/>
        </p:nvSpPr>
        <p:spPr>
          <a:xfrm>
            <a:off x="8667750" y="5136356"/>
            <a:ext cx="5119679" cy="20097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Engenheiro Eletricista (UFC), Mestre em Administração e Controladoria (UFC) e Especialista em Administração Tributária, com formação em Ciência de Dados.</a:t>
            </a:r>
            <a:endParaRPr lang="en-US" sz="2250" dirty="0"/>
          </a:p>
        </p:txBody>
      </p:sp>
      <p:sp>
        <p:nvSpPr>
          <p:cNvPr id="15" name="Shape 12"/>
          <p:cNvSpPr/>
          <p:nvPr/>
        </p:nvSpPr>
        <p:spPr>
          <a:xfrm>
            <a:off x="8267700" y="7569994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6" name="Text 13"/>
          <p:cNvSpPr/>
          <p:nvPr/>
        </p:nvSpPr>
        <p:spPr>
          <a:xfrm>
            <a:off x="8667750" y="7512844"/>
            <a:ext cx="4580854" cy="11811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22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Mestrado com foco no uso da Nota Fiscal Eletrônica no controle da arrecadação tributária.</a:t>
            </a:r>
            <a:endParaRPr lang="en-US" sz="2250" dirty="0"/>
          </a:p>
        </p:txBody>
      </p:sp>
      <p:sp>
        <p:nvSpPr>
          <p:cNvPr id="17" name="Text 14"/>
          <p:cNvSpPr/>
          <p:nvPr/>
        </p:nvSpPr>
        <p:spPr>
          <a:xfrm>
            <a:off x="14977021" y="95631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02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333798"/>
            <a:ext cx="1037272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SITUAÇÃO PRÉ-PROJETO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1752898"/>
            <a:ext cx="6831501" cy="16002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4350" b="1" kern="0" spc="-43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contexto que motivou a decisão</a:t>
            </a:r>
            <a:endParaRPr lang="en-US" sz="4350" dirty="0"/>
          </a:p>
        </p:txBody>
      </p:sp>
      <p:sp>
        <p:nvSpPr>
          <p:cNvPr id="4" name="Shape 2"/>
          <p:cNvSpPr/>
          <p:nvPr/>
        </p:nvSpPr>
        <p:spPr>
          <a:xfrm>
            <a:off x="1047750" y="3695998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5" name="Text 3"/>
          <p:cNvSpPr/>
          <p:nvPr/>
        </p:nvSpPr>
        <p:spPr>
          <a:xfrm>
            <a:off x="1428750" y="3629323"/>
            <a:ext cx="5160608" cy="14007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Desde 2021, a SEFAZ-CE investe na transformação digital da fiscalização, com um ambiente robusto de Big Data e ciência de dados.</a:t>
            </a:r>
            <a:endParaRPr lang="en-US" sz="1950" dirty="0"/>
          </a:p>
        </p:txBody>
      </p:sp>
      <p:sp>
        <p:nvSpPr>
          <p:cNvPr id="6" name="Shape 4"/>
          <p:cNvSpPr/>
          <p:nvPr/>
        </p:nvSpPr>
        <p:spPr>
          <a:xfrm>
            <a:off x="1047750" y="5360491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7" name="Text 5"/>
          <p:cNvSpPr/>
          <p:nvPr/>
        </p:nvSpPr>
        <p:spPr>
          <a:xfrm>
            <a:off x="1428750" y="5293816"/>
            <a:ext cx="5402198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Em 2021, a SEFAZ-CE não conseguia executar suas malhas fiscais diariamente — limite que o novo ambiente precisava superar.</a:t>
            </a:r>
            <a:endParaRPr lang="en-US" sz="1950" dirty="0"/>
          </a:p>
        </p:txBody>
      </p:sp>
      <p:sp>
        <p:nvSpPr>
          <p:cNvPr id="8" name="Shape 6"/>
          <p:cNvSpPr/>
          <p:nvPr/>
        </p:nvSpPr>
        <p:spPr>
          <a:xfrm>
            <a:off x="1047750" y="6666012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9" name="Text 7"/>
          <p:cNvSpPr/>
          <p:nvPr/>
        </p:nvSpPr>
        <p:spPr>
          <a:xfrm>
            <a:off x="1428750" y="6599337"/>
            <a:ext cx="5558403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Diretriz institucional de ampliar a transparência e a conformidade, aproximando a visão do fisco da visão do contribuinte.</a:t>
            </a:r>
            <a:endParaRPr lang="en-US" sz="1950" dirty="0"/>
          </a:p>
        </p:txBody>
      </p:sp>
      <p:sp>
        <p:nvSpPr>
          <p:cNvPr id="10" name="Shape 8"/>
          <p:cNvSpPr/>
          <p:nvPr/>
        </p:nvSpPr>
        <p:spPr>
          <a:xfrm>
            <a:off x="1047750" y="7971532"/>
            <a:ext cx="133350" cy="133350"/>
          </a:xfrm>
          <a:prstGeom prst="roundRect">
            <a:avLst>
              <a:gd name="adj" fmla="val 21429"/>
            </a:avLst>
          </a:prstGeom>
          <a:solidFill>
            <a:srgbClr val="0A9A6D"/>
          </a:solidFill>
          <a:ln/>
        </p:spPr>
      </p:sp>
      <p:sp>
        <p:nvSpPr>
          <p:cNvPr id="11" name="Text 9"/>
          <p:cNvSpPr/>
          <p:nvPr/>
        </p:nvSpPr>
        <p:spPr>
          <a:xfrm>
            <a:off x="1428750" y="7904857"/>
            <a:ext cx="5317426" cy="10417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95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Projeto executado no âmbito do Profisco II, programa de modernização da gestão fiscal do Estado.</a:t>
            </a:r>
            <a:endParaRPr lang="en-US" sz="1950" dirty="0"/>
          </a:p>
        </p:txBody>
      </p:sp>
      <p:sp>
        <p:nvSpPr>
          <p:cNvPr id="12" name="Shape 10"/>
          <p:cNvSpPr/>
          <p:nvPr/>
        </p:nvSpPr>
        <p:spPr>
          <a:xfrm>
            <a:off x="11087100" y="2943374"/>
            <a:ext cx="6153150" cy="4400252"/>
          </a:xfrm>
          <a:prstGeom prst="roundRect">
            <a:avLst>
              <a:gd name="adj" fmla="val 3896"/>
            </a:avLst>
          </a:prstGeom>
          <a:gradFill rotWithShape="1">
            <a:gsLst>
              <a:gs pos="0">
                <a:srgbClr val="39454F">
                  <a:alpha val="100000"/>
                </a:srgbClr>
              </a:gs>
              <a:gs pos="100000">
                <a:srgbClr val="222B31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13" name="Shape 11"/>
          <p:cNvSpPr/>
          <p:nvPr/>
        </p:nvSpPr>
        <p:spPr>
          <a:xfrm>
            <a:off x="11487150" y="3400574"/>
            <a:ext cx="114300" cy="114300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4" name="Text 12"/>
          <p:cNvSpPr/>
          <p:nvPr/>
        </p:nvSpPr>
        <p:spPr>
          <a:xfrm>
            <a:off x="11715750" y="3324374"/>
            <a:ext cx="270303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144" dirty="0">
                <a:solidFill>
                  <a:srgbClr val="F1D79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SIGET NO LIMITE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1487150" y="3762524"/>
            <a:ext cx="5513642" cy="12382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2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dos sistemas mais acessados pelos contribuintes já operava no limite.</a:t>
            </a:r>
            <a:endParaRPr lang="en-US" sz="2250" dirty="0"/>
          </a:p>
        </p:txBody>
      </p:sp>
      <p:sp>
        <p:nvSpPr>
          <p:cNvPr id="16" name="Shape 14"/>
          <p:cNvSpPr/>
          <p:nvPr/>
        </p:nvSpPr>
        <p:spPr>
          <a:xfrm>
            <a:off x="11487150" y="5315099"/>
            <a:ext cx="85725" cy="85725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7" name="Text 15"/>
          <p:cNvSpPr/>
          <p:nvPr/>
        </p:nvSpPr>
        <p:spPr>
          <a:xfrm>
            <a:off x="11753850" y="5238899"/>
            <a:ext cx="4528887" cy="61525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800" dirty="0">
                <a:solidFill>
                  <a:srgbClr val="D7DEE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Instabilidade, lentidão e falhas — avisos do módulo fiscal deixando de aparecer.</a:t>
            </a:r>
            <a:endParaRPr lang="en-US" sz="1800" dirty="0"/>
          </a:p>
        </p:txBody>
      </p:sp>
      <p:sp>
        <p:nvSpPr>
          <p:cNvPr id="18" name="Shape 16"/>
          <p:cNvSpPr/>
          <p:nvPr/>
        </p:nvSpPr>
        <p:spPr>
          <a:xfrm>
            <a:off x="11487150" y="6107460"/>
            <a:ext cx="85725" cy="85725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19" name="Text 17"/>
          <p:cNvSpPr/>
          <p:nvPr/>
        </p:nvSpPr>
        <p:spPr>
          <a:xfrm>
            <a:off x="11753850" y="6031260"/>
            <a:ext cx="5131789" cy="9352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800" dirty="0">
                <a:solidFill>
                  <a:srgbClr val="D7DEE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Sustentado pelo banco de dados legado Sybase, já em processo de descontinuação e sem perspectiva de suporte.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03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378893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É O SIGA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1778943"/>
            <a:ext cx="9187307" cy="14859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4050" b="1" kern="0" spc="-40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Moderniza o acesso à informação fiscal</a:t>
            </a:r>
            <a:endParaRPr lang="en-US" sz="4050" dirty="0"/>
          </a:p>
        </p:txBody>
      </p:sp>
      <p:sp>
        <p:nvSpPr>
          <p:cNvPr id="4" name="Text 2"/>
          <p:cNvSpPr/>
          <p:nvPr/>
        </p:nvSpPr>
        <p:spPr>
          <a:xfrm>
            <a:off x="1047750" y="3398193"/>
            <a:ext cx="11632637" cy="11150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95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Solução digital 100% em nuvem que substitui o SIGET com mais estabilidade, velocidade e usabilidade — construindo uma relação mais equilibrada, transparente e justa entre fisco e contribuinte.</a:t>
            </a:r>
            <a:endParaRPr lang="en-US" sz="1950" dirty="0"/>
          </a:p>
        </p:txBody>
      </p:sp>
      <p:sp>
        <p:nvSpPr>
          <p:cNvPr id="5" name="Shape 3"/>
          <p:cNvSpPr/>
          <p:nvPr/>
        </p:nvSpPr>
        <p:spPr>
          <a:xfrm>
            <a:off x="1047750" y="4760863"/>
            <a:ext cx="7972425" cy="2061121"/>
          </a:xfrm>
          <a:prstGeom prst="roundRect">
            <a:avLst>
              <a:gd name="adj" fmla="val 7394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1381125" y="5056138"/>
            <a:ext cx="8036243" cy="400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025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Contribuintes</a:t>
            </a:r>
            <a:endParaRPr lang="en-US" sz="2025" dirty="0"/>
          </a:p>
        </p:txBody>
      </p:sp>
      <p:sp>
        <p:nvSpPr>
          <p:cNvPr id="7" name="Text 5"/>
          <p:cNvSpPr/>
          <p:nvPr/>
        </p:nvSpPr>
        <p:spPr>
          <a:xfrm>
            <a:off x="1381125" y="5532388"/>
            <a:ext cx="7524845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47525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Transparência sobre a própria situação fiscal, para identificar inconsistências e autorregularizar-se proativamente, reduzindo o risco de autuação.</a:t>
            </a:r>
            <a:endParaRPr lang="en-US" sz="1800" dirty="0"/>
          </a:p>
        </p:txBody>
      </p:sp>
      <p:sp>
        <p:nvSpPr>
          <p:cNvPr id="8" name="Shape 6"/>
          <p:cNvSpPr/>
          <p:nvPr/>
        </p:nvSpPr>
        <p:spPr>
          <a:xfrm>
            <a:off x="9267825" y="4760863"/>
            <a:ext cx="7972425" cy="2061121"/>
          </a:xfrm>
          <a:prstGeom prst="roundRect">
            <a:avLst>
              <a:gd name="adj" fmla="val 7394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9601200" y="5056138"/>
            <a:ext cx="8036243" cy="400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025" b="1" dirty="0">
                <a:solidFill>
                  <a:srgbClr val="44525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SEFAZ-CE</a:t>
            </a:r>
            <a:endParaRPr lang="en-US" sz="2025" dirty="0"/>
          </a:p>
        </p:txBody>
      </p:sp>
      <p:sp>
        <p:nvSpPr>
          <p:cNvPr id="10" name="Text 8"/>
          <p:cNvSpPr/>
          <p:nvPr/>
        </p:nvSpPr>
        <p:spPr>
          <a:xfrm>
            <a:off x="9601200" y="5532388"/>
            <a:ext cx="7524845" cy="7009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47525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Análises integradas, indicadores de irregularidade e cruzamento de dados para uma fiscalização eficiente, fundamentada e inteligente.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047750" y="7069634"/>
            <a:ext cx="16192500" cy="1838325"/>
          </a:xfrm>
          <a:prstGeom prst="roundRect">
            <a:avLst>
              <a:gd name="adj" fmla="val 8290"/>
            </a:avLst>
          </a:prstGeom>
          <a:gradFill rotWithShape="1">
            <a:gsLst>
              <a:gs pos="0">
                <a:srgbClr val="075C44">
                  <a:alpha val="100000"/>
                </a:srgbClr>
              </a:gs>
              <a:gs pos="100000">
                <a:srgbClr val="0A8A60">
                  <a:alpha val="100000"/>
                </a:srgbClr>
              </a:gs>
            </a:gsLst>
            <a:lin ang="4200000" scaled="0"/>
          </a:gradFill>
          <a:ln/>
        </p:spPr>
      </p:sp>
      <p:sp>
        <p:nvSpPr>
          <p:cNvPr id="12" name="Shape 10"/>
          <p:cNvSpPr/>
          <p:nvPr/>
        </p:nvSpPr>
        <p:spPr>
          <a:xfrm>
            <a:off x="4947642" y="7336334"/>
            <a:ext cx="9525" cy="1304925"/>
          </a:xfrm>
          <a:prstGeom prst="rect">
            <a:avLst/>
          </a:prstGeom>
          <a:solidFill>
            <a:srgbClr val="FFFFFF">
              <a:alpha val="25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1390650" y="7336334"/>
            <a:ext cx="3556456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108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TECNOLOGIA EM NUVEM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390650" y="7698284"/>
            <a:ext cx="3330136" cy="9810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indent="0" algn="l">
              <a:lnSpc>
                <a:spcPct val="132000"/>
              </a:lnSpc>
              <a:buNone/>
            </a:pPr>
            <a:r>
              <a:rPr lang="en-US" sz="1875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Plataforma 100% em nuvem, sem depender de equipamentos locais.</a:t>
            </a:r>
            <a:endParaRPr lang="en-US" sz="1875" dirty="0"/>
          </a:p>
        </p:txBody>
      </p:sp>
      <p:sp>
        <p:nvSpPr>
          <p:cNvPr id="15" name="Text 13"/>
          <p:cNvSpPr/>
          <p:nvPr/>
        </p:nvSpPr>
        <p:spPr>
          <a:xfrm>
            <a:off x="5338167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Sempre disponível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5338167" y="7708850"/>
            <a:ext cx="2799896" cy="6551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Acesso estável e seguro a qualquer hora.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8285113" y="7337375"/>
            <a:ext cx="2799896" cy="6667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Resposta em segundos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8285113" y="8023175"/>
            <a:ext cx="2799896" cy="6551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Consultas rápidas sobre grandes volumes.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11232059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Sempre atualizado</a:t>
            </a:r>
            <a:endParaRPr lang="en-US" sz="1800" dirty="0"/>
          </a:p>
        </p:txBody>
      </p:sp>
      <p:sp>
        <p:nvSpPr>
          <p:cNvPr id="20" name="Text 18"/>
          <p:cNvSpPr/>
          <p:nvPr/>
        </p:nvSpPr>
        <p:spPr>
          <a:xfrm>
            <a:off x="11232059" y="7708850"/>
            <a:ext cx="2799896" cy="96366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Dados renovados diariamente, histórico preservado.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4179004" y="7337375"/>
            <a:ext cx="2990180" cy="352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Pronto para crescer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4179004" y="7708850"/>
            <a:ext cx="2799896" cy="96366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5000"/>
              </a:lnSpc>
              <a:buNone/>
            </a:pPr>
            <a:r>
              <a:rPr lang="en-US" sz="1800" dirty="0">
                <a:solidFill>
                  <a:srgbClr val="CFE9D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Acompanha mais usuários e dados sem perder desempenho.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24" name="Text 22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04</a:t>
            </a:r>
            <a:endParaRPr 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612678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PRINCIPAIS DESAFIOS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3031778"/>
            <a:ext cx="17811750" cy="847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4500" b="1" kern="0" spc="-45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precisou ser vencido</a:t>
            </a:r>
            <a:endParaRPr lang="en-US" sz="4500" dirty="0"/>
          </a:p>
        </p:txBody>
      </p:sp>
      <p:sp>
        <p:nvSpPr>
          <p:cNvPr id="4" name="Shape 2"/>
          <p:cNvSpPr/>
          <p:nvPr/>
        </p:nvSpPr>
        <p:spPr>
          <a:xfrm>
            <a:off x="1047750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47750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6" name="Shape 4"/>
          <p:cNvSpPr/>
          <p:nvPr/>
        </p:nvSpPr>
        <p:spPr>
          <a:xfrm>
            <a:off x="1047750" y="4260503"/>
            <a:ext cx="5232350" cy="4762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Shape 5"/>
          <p:cNvSpPr/>
          <p:nvPr/>
        </p:nvSpPr>
        <p:spPr>
          <a:xfrm>
            <a:off x="1047750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8" name="Shape 6"/>
          <p:cNvSpPr/>
          <p:nvPr/>
        </p:nvSpPr>
        <p:spPr>
          <a:xfrm>
            <a:off x="6270575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9" name="Text 7"/>
          <p:cNvSpPr/>
          <p:nvPr/>
        </p:nvSpPr>
        <p:spPr>
          <a:xfrm>
            <a:off x="1343025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Muitos envolvidos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1343025" y="5127278"/>
            <a:ext cx="4781054" cy="13638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Coordenar quatro células da SEFAZ e a consultoria, alinhando visões distintas de auditores e contribuintes em torno de um só produto.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343025" y="6959798"/>
            <a:ext cx="1075283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2" name="Text 10"/>
          <p:cNvSpPr/>
          <p:nvPr/>
        </p:nvSpPr>
        <p:spPr>
          <a:xfrm>
            <a:off x="1476375" y="7026473"/>
            <a:ext cx="884783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CEPAM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2513558" y="6959798"/>
            <a:ext cx="11050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4" name="Text 12"/>
          <p:cNvSpPr/>
          <p:nvPr/>
        </p:nvSpPr>
        <p:spPr>
          <a:xfrm>
            <a:off x="2646908" y="7026473"/>
            <a:ext cx="9145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CESINF</a:t>
            </a:r>
            <a:endParaRPr lang="en-US" sz="1800" dirty="0"/>
          </a:p>
        </p:txBody>
      </p:sp>
      <p:sp>
        <p:nvSpPr>
          <p:cNvPr id="15" name="Shape 13"/>
          <p:cNvSpPr/>
          <p:nvPr/>
        </p:nvSpPr>
        <p:spPr>
          <a:xfrm>
            <a:off x="3713857" y="6959798"/>
            <a:ext cx="9907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6" name="Text 14"/>
          <p:cNvSpPr/>
          <p:nvPr/>
        </p:nvSpPr>
        <p:spPr>
          <a:xfrm>
            <a:off x="3847207" y="7026473"/>
            <a:ext cx="8002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CEGID</a:t>
            </a:r>
            <a:endParaRPr lang="en-US" sz="1800" dirty="0"/>
          </a:p>
        </p:txBody>
      </p:sp>
      <p:sp>
        <p:nvSpPr>
          <p:cNvPr id="17" name="Shape 15"/>
          <p:cNvSpPr/>
          <p:nvPr/>
        </p:nvSpPr>
        <p:spPr>
          <a:xfrm>
            <a:off x="4799856" y="6959798"/>
            <a:ext cx="1067098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8" name="Text 16"/>
          <p:cNvSpPr/>
          <p:nvPr/>
        </p:nvSpPr>
        <p:spPr>
          <a:xfrm>
            <a:off x="4933206" y="7026473"/>
            <a:ext cx="87659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CESOP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6527750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6527750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1" name="Shape 19"/>
          <p:cNvSpPr/>
          <p:nvPr/>
        </p:nvSpPr>
        <p:spPr>
          <a:xfrm>
            <a:off x="6527750" y="4260503"/>
            <a:ext cx="5232350" cy="47625"/>
          </a:xfrm>
          <a:prstGeom prst="rect">
            <a:avLst/>
          </a:prstGeom>
          <a:solidFill>
            <a:srgbClr val="0A9A6D"/>
          </a:solidFill>
          <a:ln/>
        </p:spPr>
      </p:sp>
      <p:sp>
        <p:nvSpPr>
          <p:cNvPr id="22" name="Shape 20"/>
          <p:cNvSpPr/>
          <p:nvPr/>
        </p:nvSpPr>
        <p:spPr>
          <a:xfrm>
            <a:off x="6527750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3" name="Shape 21"/>
          <p:cNvSpPr/>
          <p:nvPr/>
        </p:nvSpPr>
        <p:spPr>
          <a:xfrm>
            <a:off x="11750576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4" name="Text 22"/>
          <p:cNvSpPr/>
          <p:nvPr/>
        </p:nvSpPr>
        <p:spPr>
          <a:xfrm>
            <a:off x="6823025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Ambiente de dados legado</a:t>
            </a:r>
            <a:endParaRPr lang="en-US" sz="2100" dirty="0"/>
          </a:p>
        </p:txBody>
      </p:sp>
      <p:sp>
        <p:nvSpPr>
          <p:cNvPr id="25" name="Text 23"/>
          <p:cNvSpPr/>
          <p:nvPr/>
        </p:nvSpPr>
        <p:spPr>
          <a:xfrm>
            <a:off x="6823025" y="5127278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Bases antigas, heterogêneas e mal documentadas, sem uma fonte única da verdade para sustentar a malha fiscal.</a:t>
            </a:r>
            <a:endParaRPr lang="en-US" sz="1800" dirty="0"/>
          </a:p>
        </p:txBody>
      </p:sp>
      <p:sp>
        <p:nvSpPr>
          <p:cNvPr id="26" name="Shape 24"/>
          <p:cNvSpPr/>
          <p:nvPr/>
        </p:nvSpPr>
        <p:spPr>
          <a:xfrm>
            <a:off x="6823025" y="6331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6984950" y="6331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Oracle — 772 tabelas </a:t>
            </a: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(329 vazias)</a:t>
            </a:r>
            <a:endParaRPr lang="en-US" sz="1800" dirty="0"/>
          </a:p>
        </p:txBody>
      </p:sp>
      <p:sp>
        <p:nvSpPr>
          <p:cNvPr id="28" name="Shape 26"/>
          <p:cNvSpPr/>
          <p:nvPr/>
        </p:nvSpPr>
        <p:spPr>
          <a:xfrm>
            <a:off x="6823025" y="6712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9" name="Text 27"/>
          <p:cNvSpPr/>
          <p:nvPr/>
        </p:nvSpPr>
        <p:spPr>
          <a:xfrm>
            <a:off x="6984950" y="6712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Sybase — 96 tabelas · 171 GB</a:t>
            </a:r>
            <a:endParaRPr lang="en-US" sz="1800" dirty="0"/>
          </a:p>
        </p:txBody>
      </p:sp>
      <p:sp>
        <p:nvSpPr>
          <p:cNvPr id="30" name="Shape 28"/>
          <p:cNvSpPr/>
          <p:nvPr/>
        </p:nvSpPr>
        <p:spPr>
          <a:xfrm>
            <a:off x="6823025" y="7093148"/>
            <a:ext cx="28575" cy="2667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31" name="Text 29"/>
          <p:cNvSpPr/>
          <p:nvPr/>
        </p:nvSpPr>
        <p:spPr>
          <a:xfrm>
            <a:off x="6984950" y="7093148"/>
            <a:ext cx="494405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3A4A5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96 rotinas diárias </a:t>
            </a: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(11 obsoletas)</a:t>
            </a:r>
            <a:endParaRPr lang="en-US" sz="1800" dirty="0"/>
          </a:p>
        </p:txBody>
      </p:sp>
      <p:sp>
        <p:nvSpPr>
          <p:cNvPr id="32" name="Shape 30"/>
          <p:cNvSpPr/>
          <p:nvPr/>
        </p:nvSpPr>
        <p:spPr>
          <a:xfrm>
            <a:off x="12007751" y="4260503"/>
            <a:ext cx="5232350" cy="3413671"/>
          </a:xfrm>
          <a:prstGeom prst="roundRect">
            <a:avLst>
              <a:gd name="adj" fmla="val 3906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33" name="Shape 31"/>
          <p:cNvSpPr/>
          <p:nvPr/>
        </p:nvSpPr>
        <p:spPr>
          <a:xfrm>
            <a:off x="12007751" y="7664648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4" name="Shape 32"/>
          <p:cNvSpPr/>
          <p:nvPr/>
        </p:nvSpPr>
        <p:spPr>
          <a:xfrm>
            <a:off x="12007751" y="4260503"/>
            <a:ext cx="5232350" cy="47625"/>
          </a:xfrm>
          <a:prstGeom prst="rect">
            <a:avLst/>
          </a:prstGeom>
          <a:solidFill>
            <a:srgbClr val="0D3A2C"/>
          </a:solidFill>
          <a:ln/>
        </p:spPr>
      </p:sp>
      <p:sp>
        <p:nvSpPr>
          <p:cNvPr id="35" name="Shape 33"/>
          <p:cNvSpPr/>
          <p:nvPr/>
        </p:nvSpPr>
        <p:spPr>
          <a:xfrm>
            <a:off x="12007751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6" name="Shape 34"/>
          <p:cNvSpPr/>
          <p:nvPr/>
        </p:nvSpPr>
        <p:spPr>
          <a:xfrm>
            <a:off x="17230576" y="4260503"/>
            <a:ext cx="9525" cy="341367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7" name="Text 35"/>
          <p:cNvSpPr/>
          <p:nvPr/>
        </p:nvSpPr>
        <p:spPr>
          <a:xfrm>
            <a:off x="12303026" y="4612928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Paradigmas de cultura</a:t>
            </a:r>
            <a:endParaRPr lang="en-US" sz="2100" dirty="0"/>
          </a:p>
        </p:txBody>
      </p:sp>
      <p:sp>
        <p:nvSpPr>
          <p:cNvPr id="38" name="Text 36"/>
          <p:cNvSpPr/>
          <p:nvPr/>
        </p:nvSpPr>
        <p:spPr>
          <a:xfrm>
            <a:off x="12303026" y="5127278"/>
            <a:ext cx="4781054" cy="169530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Romper a dependência de ferramentas não institucionais (como o Access), vencer a resistência natural à mudança e adotar o princípio de que a visão do auditor é a mesma do contribuinte.</a:t>
            </a:r>
            <a:endParaRPr lang="en-US" sz="1800" dirty="0"/>
          </a:p>
        </p:txBody>
      </p:sp>
      <p:sp>
        <p:nvSpPr>
          <p:cNvPr id="39" name="Text 37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40" name="Text 38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05</a:t>
            </a:r>
            <a:endParaRPr lang="en-US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107853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PRINCIPAIS ENTREGAS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526953"/>
            <a:ext cx="17811750" cy="847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4500" b="1" kern="0" spc="-45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que o projeto entregou</a:t>
            </a:r>
            <a:endParaRPr lang="en-US" sz="4500" dirty="0"/>
          </a:p>
        </p:txBody>
      </p:sp>
      <p:sp>
        <p:nvSpPr>
          <p:cNvPr id="4" name="Shape 2"/>
          <p:cNvSpPr/>
          <p:nvPr/>
        </p:nvSpPr>
        <p:spPr>
          <a:xfrm>
            <a:off x="1047750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47750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6" name="Shape 4"/>
          <p:cNvSpPr/>
          <p:nvPr/>
        </p:nvSpPr>
        <p:spPr>
          <a:xfrm>
            <a:off x="1047750" y="3755678"/>
            <a:ext cx="5232350" cy="47625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7" name="Shape 5"/>
          <p:cNvSpPr/>
          <p:nvPr/>
        </p:nvSpPr>
        <p:spPr>
          <a:xfrm>
            <a:off x="1047750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8" name="Shape 6"/>
          <p:cNvSpPr/>
          <p:nvPr/>
        </p:nvSpPr>
        <p:spPr>
          <a:xfrm>
            <a:off x="6270575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9" name="Text 7"/>
          <p:cNvSpPr/>
          <p:nvPr/>
        </p:nvSpPr>
        <p:spPr>
          <a:xfrm>
            <a:off x="1343025" y="4108103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novo portal SIGA</a:t>
            </a:r>
            <a:endParaRPr lang="en-US" sz="2100" dirty="0"/>
          </a:p>
        </p:txBody>
      </p:sp>
      <p:sp>
        <p:nvSpPr>
          <p:cNvPr id="10" name="Text 8"/>
          <p:cNvSpPr/>
          <p:nvPr/>
        </p:nvSpPr>
        <p:spPr>
          <a:xfrm>
            <a:off x="1343025" y="4622453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painel único de indicadores para auditores e contribuintes, com acesso seguro via Gov.br.</a:t>
            </a:r>
            <a:endParaRPr lang="en-US" sz="1800" dirty="0"/>
          </a:p>
        </p:txBody>
      </p:sp>
      <p:sp>
        <p:nvSpPr>
          <p:cNvPr id="11" name="Shape 9"/>
          <p:cNvSpPr/>
          <p:nvPr/>
        </p:nvSpPr>
        <p:spPr>
          <a:xfrm>
            <a:off x="1343025" y="7464623"/>
            <a:ext cx="1863328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12" name="Text 10"/>
          <p:cNvSpPr/>
          <p:nvPr/>
        </p:nvSpPr>
        <p:spPr>
          <a:xfrm>
            <a:off x="1476375" y="7531298"/>
            <a:ext cx="167282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Acesso Gov.br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6527750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527750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5" name="Shape 13"/>
          <p:cNvSpPr/>
          <p:nvPr/>
        </p:nvSpPr>
        <p:spPr>
          <a:xfrm>
            <a:off x="6527750" y="3755678"/>
            <a:ext cx="5232350" cy="47625"/>
          </a:xfrm>
          <a:prstGeom prst="rect">
            <a:avLst/>
          </a:prstGeom>
          <a:solidFill>
            <a:srgbClr val="0A9A6D"/>
          </a:solidFill>
          <a:ln/>
        </p:spPr>
      </p:sp>
      <p:sp>
        <p:nvSpPr>
          <p:cNvPr id="16" name="Shape 14"/>
          <p:cNvSpPr/>
          <p:nvPr/>
        </p:nvSpPr>
        <p:spPr>
          <a:xfrm>
            <a:off x="6527750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7" name="Shape 15"/>
          <p:cNvSpPr/>
          <p:nvPr/>
        </p:nvSpPr>
        <p:spPr>
          <a:xfrm>
            <a:off x="11750576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18" name="Text 16"/>
          <p:cNvSpPr/>
          <p:nvPr/>
        </p:nvSpPr>
        <p:spPr>
          <a:xfrm>
            <a:off x="6823025" y="4108103"/>
            <a:ext cx="4781054" cy="800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Ambiente atualizado e refatorado</a:t>
            </a:r>
            <a:endParaRPr lang="en-US" sz="2100" dirty="0"/>
          </a:p>
        </p:txBody>
      </p:sp>
      <p:sp>
        <p:nvSpPr>
          <p:cNvPr id="19" name="Text 17"/>
          <p:cNvSpPr/>
          <p:nvPr/>
        </p:nvSpPr>
        <p:spPr>
          <a:xfrm>
            <a:off x="6823025" y="5003453"/>
            <a:ext cx="4781054" cy="103242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Data Lake reorganizado por domínios e produtos de dados, com nova plataforma de nuvem e esteira de entrega contínua.</a:t>
            </a:r>
            <a:endParaRPr lang="en-US" sz="1800" dirty="0"/>
          </a:p>
        </p:txBody>
      </p:sp>
      <p:sp>
        <p:nvSpPr>
          <p:cNvPr id="20" name="Shape 18"/>
          <p:cNvSpPr/>
          <p:nvPr/>
        </p:nvSpPr>
        <p:spPr>
          <a:xfrm>
            <a:off x="6823025" y="6207323"/>
            <a:ext cx="2133749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21" name="Text 19"/>
          <p:cNvSpPr/>
          <p:nvPr/>
        </p:nvSpPr>
        <p:spPr>
          <a:xfrm>
            <a:off x="6956375" y="6273998"/>
            <a:ext cx="1943249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Amazon Redshift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6823025" y="6702623"/>
            <a:ext cx="2527995" cy="400050"/>
          </a:xfrm>
          <a:prstGeom prst="roundRect">
            <a:avLst>
              <a:gd name="adj" fmla="val 16667"/>
            </a:avLst>
          </a:prstGeom>
          <a:solidFill>
            <a:srgbClr val="EEF4F0"/>
          </a:solidFill>
          <a:ln/>
        </p:spPr>
      </p:sp>
      <p:sp>
        <p:nvSpPr>
          <p:cNvPr id="23" name="Text 21"/>
          <p:cNvSpPr/>
          <p:nvPr/>
        </p:nvSpPr>
        <p:spPr>
          <a:xfrm>
            <a:off x="6956375" y="6769298"/>
            <a:ext cx="233749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Histórico 5 → 7 anos</a:t>
            </a:r>
            <a:endParaRPr lang="en-US" sz="1800" dirty="0"/>
          </a:p>
        </p:txBody>
      </p:sp>
      <p:sp>
        <p:nvSpPr>
          <p:cNvPr id="24" name="Shape 22"/>
          <p:cNvSpPr/>
          <p:nvPr/>
        </p:nvSpPr>
        <p:spPr>
          <a:xfrm>
            <a:off x="6823025" y="7197923"/>
            <a:ext cx="4641800" cy="666750"/>
          </a:xfrm>
          <a:prstGeom prst="roundRect">
            <a:avLst>
              <a:gd name="adj" fmla="val 10000"/>
            </a:avLst>
          </a:prstGeom>
          <a:solidFill>
            <a:srgbClr val="EEF4F0"/>
          </a:solidFill>
          <a:ln/>
        </p:spPr>
      </p:sp>
      <p:sp>
        <p:nvSpPr>
          <p:cNvPr id="25" name="Text 23"/>
          <p:cNvSpPr/>
          <p:nvPr/>
        </p:nvSpPr>
        <p:spPr>
          <a:xfrm>
            <a:off x="6956375" y="7264598"/>
            <a:ext cx="4514354" cy="571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Habilitou o descomissionamento do Sybase</a:t>
            </a:r>
            <a:endParaRPr lang="en-US" sz="1800" dirty="0"/>
          </a:p>
        </p:txBody>
      </p:sp>
      <p:sp>
        <p:nvSpPr>
          <p:cNvPr id="26" name="Shape 24"/>
          <p:cNvSpPr/>
          <p:nvPr/>
        </p:nvSpPr>
        <p:spPr>
          <a:xfrm>
            <a:off x="12007751" y="3755678"/>
            <a:ext cx="5232350" cy="4423321"/>
          </a:xfrm>
          <a:prstGeom prst="roundRect">
            <a:avLst>
              <a:gd name="adj" fmla="val 3015"/>
            </a:avLst>
          </a:prstGeom>
          <a:solidFill>
            <a:srgbClr val="FFFFFF"/>
          </a:solidFill>
          <a:ln/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12007751" y="8169473"/>
            <a:ext cx="523235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28" name="Shape 26"/>
          <p:cNvSpPr/>
          <p:nvPr/>
        </p:nvSpPr>
        <p:spPr>
          <a:xfrm>
            <a:off x="12007751" y="3755678"/>
            <a:ext cx="5232350" cy="47625"/>
          </a:xfrm>
          <a:prstGeom prst="rect">
            <a:avLst/>
          </a:prstGeom>
          <a:solidFill>
            <a:srgbClr val="0D3A2C"/>
          </a:solidFill>
          <a:ln/>
        </p:spPr>
      </p:sp>
      <p:sp>
        <p:nvSpPr>
          <p:cNvPr id="29" name="Shape 27"/>
          <p:cNvSpPr/>
          <p:nvPr/>
        </p:nvSpPr>
        <p:spPr>
          <a:xfrm>
            <a:off x="12007751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0" name="Shape 28"/>
          <p:cNvSpPr/>
          <p:nvPr/>
        </p:nvSpPr>
        <p:spPr>
          <a:xfrm>
            <a:off x="17230576" y="3755678"/>
            <a:ext cx="9525" cy="4423321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31" name="Text 29"/>
          <p:cNvSpPr/>
          <p:nvPr/>
        </p:nvSpPr>
        <p:spPr>
          <a:xfrm>
            <a:off x="12303026" y="4108103"/>
            <a:ext cx="5105980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1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Mudança de cultura na casa</a:t>
            </a:r>
            <a:endParaRPr lang="en-US" sz="2100" dirty="0"/>
          </a:p>
        </p:txBody>
      </p:sp>
      <p:sp>
        <p:nvSpPr>
          <p:cNvPr id="32" name="Text 30"/>
          <p:cNvSpPr/>
          <p:nvPr/>
        </p:nvSpPr>
        <p:spPr>
          <a:xfrm>
            <a:off x="12303026" y="4622453"/>
            <a:ext cx="4781054" cy="13638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5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Um dado único compartilhado entre fisco e contribuinte, autosserviço e autorregularização, e capacitação das equipes em Big Data e analytics.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1047750" y="96393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4" name="Text 32"/>
          <p:cNvSpPr/>
          <p:nvPr/>
        </p:nvSpPr>
        <p:spPr>
          <a:xfrm>
            <a:off x="14538871" y="96393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06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2031802"/>
            <a:ext cx="178117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SIGA EM NÚMEROS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431852"/>
            <a:ext cx="17811750" cy="7905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4200" b="1" kern="0" spc="-42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 dimensão da plataforma</a:t>
            </a:r>
            <a:endParaRPr lang="en-US" sz="4200" dirty="0"/>
          </a:p>
        </p:txBody>
      </p:sp>
      <p:sp>
        <p:nvSpPr>
          <p:cNvPr id="4" name="Shape 2"/>
          <p:cNvSpPr/>
          <p:nvPr/>
        </p:nvSpPr>
        <p:spPr>
          <a:xfrm>
            <a:off x="104775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26682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450 mil</a:t>
            </a:r>
            <a:endParaRPr lang="en-US" sz="3750" dirty="0"/>
          </a:p>
        </p:txBody>
      </p:sp>
      <p:sp>
        <p:nvSpPr>
          <p:cNvPr id="6" name="Text 4"/>
          <p:cNvSpPr/>
          <p:nvPr/>
        </p:nvSpPr>
        <p:spPr>
          <a:xfrm>
            <a:off x="1266825" y="4298752"/>
            <a:ext cx="2743024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contribuintes com informações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432048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53955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78 bi</a:t>
            </a:r>
            <a:endParaRPr lang="en-US" sz="3750" dirty="0"/>
          </a:p>
        </p:txBody>
      </p:sp>
      <p:sp>
        <p:nvSpPr>
          <p:cNvPr id="9" name="Text 7"/>
          <p:cNvSpPr/>
          <p:nvPr/>
        </p:nvSpPr>
        <p:spPr>
          <a:xfrm>
            <a:off x="4539555" y="4298752"/>
            <a:ext cx="2929444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registros no sistema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7593211" y="3489127"/>
            <a:ext cx="3101429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7812286" y="3727252"/>
            <a:ext cx="2929607" cy="41805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5000"/>
              </a:lnSpc>
              <a:buNone/>
            </a:pPr>
            <a:r>
              <a:rPr lang="en-US" sz="28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700 mil–1 mi</a:t>
            </a:r>
            <a:endParaRPr lang="en-US" sz="2850" dirty="0"/>
          </a:p>
        </p:txBody>
      </p:sp>
      <p:sp>
        <p:nvSpPr>
          <p:cNvPr id="12" name="Text 10"/>
          <p:cNvSpPr/>
          <p:nvPr/>
        </p:nvSpPr>
        <p:spPr>
          <a:xfrm>
            <a:off x="7812286" y="4202460"/>
            <a:ext cx="2743178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acessos mensais esperados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10866090" y="3489127"/>
            <a:ext cx="3101280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11085165" y="3727252"/>
            <a:ext cx="2929444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5,44 TB</a:t>
            </a:r>
            <a:endParaRPr lang="en-US" sz="3750" dirty="0"/>
          </a:p>
        </p:txBody>
      </p:sp>
      <p:sp>
        <p:nvSpPr>
          <p:cNvPr id="15" name="Text 13"/>
          <p:cNvSpPr/>
          <p:nvPr/>
        </p:nvSpPr>
        <p:spPr>
          <a:xfrm>
            <a:off x="11085165" y="4298752"/>
            <a:ext cx="2929444" cy="3351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 dados estruturados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14138821" y="3489127"/>
            <a:ext cx="3101429" cy="1641872"/>
          </a:xfrm>
          <a:prstGeom prst="roundRect">
            <a:avLst>
              <a:gd name="adj" fmla="val 8122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152400" dist="19050" dir="5400000" algn="bl" rotWithShape="0">
              <a:srgbClr val="143C2D">
                <a:alpha val="5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14357896" y="3727252"/>
            <a:ext cx="2929607" cy="5143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750" b="1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~5 seg</a:t>
            </a:r>
            <a:endParaRPr lang="en-US" sz="3750" dirty="0"/>
          </a:p>
        </p:txBody>
      </p:sp>
      <p:sp>
        <p:nvSpPr>
          <p:cNvPr id="18" name="Text 16"/>
          <p:cNvSpPr/>
          <p:nvPr/>
        </p:nvSpPr>
        <p:spPr>
          <a:xfrm>
            <a:off x="14357896" y="4298752"/>
            <a:ext cx="2743178" cy="63222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30000"/>
              </a:lnSpc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tempo médio de consulta em tela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1047750" y="5378648"/>
            <a:ext cx="16192500" cy="2876550"/>
          </a:xfrm>
          <a:prstGeom prst="roundRect">
            <a:avLst>
              <a:gd name="adj" fmla="val 5960"/>
            </a:avLst>
          </a:prstGeom>
          <a:gradFill rotWithShape="1">
            <a:gsLst>
              <a:gs pos="0">
                <a:srgbClr val="054B38">
                  <a:alpha val="100000"/>
                </a:srgbClr>
              </a:gs>
              <a:gs pos="60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2100000" scaled="0"/>
          </a:gradFill>
          <a:ln/>
        </p:spPr>
      </p:sp>
      <p:sp>
        <p:nvSpPr>
          <p:cNvPr id="20" name="Shape 18"/>
          <p:cNvSpPr/>
          <p:nvPr/>
        </p:nvSpPr>
        <p:spPr>
          <a:xfrm>
            <a:off x="6363742" y="5702498"/>
            <a:ext cx="9525" cy="2228850"/>
          </a:xfrm>
          <a:prstGeom prst="rect">
            <a:avLst/>
          </a:prstGeom>
          <a:solidFill>
            <a:srgbClr val="FFFFFF">
              <a:alpha val="22000"/>
            </a:srgbClr>
          </a:solidFill>
          <a:ln/>
        </p:spPr>
      </p:sp>
      <p:sp>
        <p:nvSpPr>
          <p:cNvPr id="21" name="Text 19"/>
          <p:cNvSpPr/>
          <p:nvPr/>
        </p:nvSpPr>
        <p:spPr>
          <a:xfrm>
            <a:off x="1447800" y="5702498"/>
            <a:ext cx="496748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288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INVESTIMENTO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447800" y="6064448"/>
            <a:ext cx="4967481" cy="7810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850" b="1" kern="0" spc="-58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R$ 3,2 mi</a:t>
            </a:r>
            <a:endParaRPr lang="en-US" sz="5850" dirty="0"/>
          </a:p>
        </p:txBody>
      </p:sp>
      <p:sp>
        <p:nvSpPr>
          <p:cNvPr id="23" name="Shape 21"/>
          <p:cNvSpPr/>
          <p:nvPr/>
        </p:nvSpPr>
        <p:spPr>
          <a:xfrm>
            <a:off x="1447800" y="6978848"/>
            <a:ext cx="3096369" cy="457200"/>
          </a:xfrm>
          <a:prstGeom prst="roundRect">
            <a:avLst>
              <a:gd name="adj" fmla="val 50000"/>
            </a:avLst>
          </a:prstGeom>
          <a:solidFill>
            <a:srgbClr val="FFFFFF">
              <a:alpha val="12000"/>
            </a:srgbClr>
          </a:solidFill>
          <a:ln w="9525">
            <a:solidFill>
              <a:srgbClr val="FFFFFF">
                <a:alpha val="22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1628775" y="7164586"/>
            <a:ext cx="85725" cy="85725"/>
          </a:xfrm>
          <a:prstGeom prst="ellipse">
            <a:avLst/>
          </a:prstGeom>
          <a:solidFill>
            <a:srgbClr val="9FD9C2"/>
          </a:solidFill>
          <a:ln/>
        </p:spPr>
      </p:sp>
      <p:sp>
        <p:nvSpPr>
          <p:cNvPr id="25" name="Text 23"/>
          <p:cNvSpPr/>
          <p:nvPr/>
        </p:nvSpPr>
        <p:spPr>
          <a:xfrm>
            <a:off x="1809750" y="7074098"/>
            <a:ext cx="2630047" cy="2952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EAFAF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Recursos do Profisco II</a:t>
            </a:r>
            <a:endParaRPr lang="en-US" sz="1800" dirty="0"/>
          </a:p>
        </p:txBody>
      </p:sp>
      <p:sp>
        <p:nvSpPr>
          <p:cNvPr id="26" name="Text 24"/>
          <p:cNvSpPr/>
          <p:nvPr/>
        </p:nvSpPr>
        <p:spPr>
          <a:xfrm>
            <a:off x="1447800" y="7607498"/>
            <a:ext cx="2532117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2250" b="1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~12 </a:t>
            </a:r>
            <a:r>
              <a:rPr lang="en-US" sz="1800" dirty="0">
                <a:solidFill>
                  <a:srgbClr val="DCEFE7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meses de projeto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6811417" y="6188273"/>
            <a:ext cx="1103166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288" dirty="0">
                <a:solidFill>
                  <a:srgbClr val="9FD9C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ENVOLVIDA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6811417" y="6750248"/>
            <a:ext cx="444698" cy="5905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3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8</a:t>
            </a:r>
            <a:endParaRPr lang="en-US" sz="4350" dirty="0"/>
          </a:p>
        </p:txBody>
      </p:sp>
      <p:sp>
        <p:nvSpPr>
          <p:cNvPr id="29" name="Text 27"/>
          <p:cNvSpPr/>
          <p:nvPr/>
        </p:nvSpPr>
        <p:spPr>
          <a:xfrm>
            <a:off x="7332315" y="6747421"/>
            <a:ext cx="2543577" cy="30093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Servidores da SEFAZ</a:t>
            </a:r>
            <a:endParaRPr lang="en-US" sz="1800" dirty="0"/>
          </a:p>
        </p:txBody>
      </p:sp>
      <p:sp>
        <p:nvSpPr>
          <p:cNvPr id="30" name="Text 28"/>
          <p:cNvSpPr/>
          <p:nvPr/>
        </p:nvSpPr>
        <p:spPr>
          <a:xfrm>
            <a:off x="7332315" y="7038826"/>
            <a:ext cx="254357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Áreas de TI e CEPAM</a:t>
            </a:r>
            <a:endParaRPr lang="en-US" sz="1800" dirty="0"/>
          </a:p>
        </p:txBody>
      </p:sp>
      <p:sp>
        <p:nvSpPr>
          <p:cNvPr id="31" name="Shape 29"/>
          <p:cNvSpPr/>
          <p:nvPr/>
        </p:nvSpPr>
        <p:spPr>
          <a:xfrm>
            <a:off x="9968508" y="6607373"/>
            <a:ext cx="9525" cy="838200"/>
          </a:xfrm>
          <a:prstGeom prst="rect">
            <a:avLst/>
          </a:prstGeom>
          <a:solidFill>
            <a:srgbClr val="FFFFFF">
              <a:alpha val="22000"/>
            </a:srgbClr>
          </a:solidFill>
          <a:ln/>
        </p:spPr>
      </p:sp>
      <p:sp>
        <p:nvSpPr>
          <p:cNvPr id="32" name="Text 30"/>
          <p:cNvSpPr/>
          <p:nvPr/>
        </p:nvSpPr>
        <p:spPr>
          <a:xfrm>
            <a:off x="10301883" y="6607373"/>
            <a:ext cx="6304508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Equipe de consultoria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10301883" y="6988373"/>
            <a:ext cx="1554510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Consultores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12027843" y="6988373"/>
            <a:ext cx="2101007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Desenvolvedores</a:t>
            </a:r>
            <a:endParaRPr lang="en-US" sz="1200" dirty="0"/>
          </a:p>
        </p:txBody>
      </p:sp>
      <p:sp>
        <p:nvSpPr>
          <p:cNvPr id="35" name="Text 33"/>
          <p:cNvSpPr/>
          <p:nvPr/>
        </p:nvSpPr>
        <p:spPr>
          <a:xfrm>
            <a:off x="14300299" y="6988373"/>
            <a:ext cx="1809155" cy="4953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25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2 </a:t>
            </a:r>
            <a:r>
              <a:rPr lang="en-US" sz="1800" dirty="0">
                <a:solidFill>
                  <a:srgbClr val="BFE6D6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Eng. de dados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7" name="Text 35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07</a:t>
            </a:r>
            <a:endParaRPr lang="en-US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47750" y="1960662"/>
            <a:ext cx="8905875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kern="0" spc="360" dirty="0">
                <a:solidFill>
                  <a:srgbClr val="0A9A6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 SISTEMA EM PRODUÇÃO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047750" y="2360712"/>
            <a:ext cx="8905875" cy="7334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3900" b="1" kern="0" spc="-39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Módulos do SIGA</a:t>
            </a:r>
            <a:endParaRPr lang="en-US" sz="3900" dirty="0"/>
          </a:p>
        </p:txBody>
      </p:sp>
      <p:sp>
        <p:nvSpPr>
          <p:cNvPr id="4" name="Shape 2"/>
          <p:cNvSpPr/>
          <p:nvPr/>
        </p:nvSpPr>
        <p:spPr>
          <a:xfrm>
            <a:off x="1047750" y="3284637"/>
            <a:ext cx="8096250" cy="4249341"/>
          </a:xfrm>
          <a:prstGeom prst="roundRect">
            <a:avLst>
              <a:gd name="adj" fmla="val 3586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  <a:effectLst>
            <a:outerShdw blurRad="419100" dist="171450" dir="5400000" algn="bl" rotWithShape="0">
              <a:srgbClr val="143C2D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57275" y="3294162"/>
            <a:ext cx="8077200" cy="400050"/>
          </a:xfrm>
          <a:prstGeom prst="rect">
            <a:avLst/>
          </a:prstGeom>
          <a:solidFill>
            <a:srgbClr val="EEF3F0"/>
          </a:solidFill>
          <a:ln/>
        </p:spPr>
      </p:sp>
      <p:sp>
        <p:nvSpPr>
          <p:cNvPr id="6" name="Shape 4"/>
          <p:cNvSpPr/>
          <p:nvPr/>
        </p:nvSpPr>
        <p:spPr>
          <a:xfrm>
            <a:off x="1057275" y="3684687"/>
            <a:ext cx="8077200" cy="9525"/>
          </a:xfrm>
          <a:prstGeom prst="rect">
            <a:avLst/>
          </a:prstGeom>
          <a:solidFill>
            <a:srgbClr val="E2EBE6"/>
          </a:solidFill>
          <a:ln/>
        </p:spPr>
      </p:sp>
      <p:sp>
        <p:nvSpPr>
          <p:cNvPr id="7" name="Shape 5"/>
          <p:cNvSpPr/>
          <p:nvPr/>
        </p:nvSpPr>
        <p:spPr>
          <a:xfrm>
            <a:off x="1228725" y="3432274"/>
            <a:ext cx="114300" cy="114300"/>
          </a:xfrm>
          <a:prstGeom prst="ellipse">
            <a:avLst/>
          </a:prstGeom>
          <a:solidFill>
            <a:srgbClr val="D24B4B"/>
          </a:solidFill>
          <a:ln/>
        </p:spPr>
      </p:sp>
      <p:sp>
        <p:nvSpPr>
          <p:cNvPr id="8" name="Shape 6"/>
          <p:cNvSpPr/>
          <p:nvPr/>
        </p:nvSpPr>
        <p:spPr>
          <a:xfrm>
            <a:off x="1428750" y="3432274"/>
            <a:ext cx="114300" cy="114300"/>
          </a:xfrm>
          <a:prstGeom prst="ellipse">
            <a:avLst/>
          </a:prstGeom>
          <a:solidFill>
            <a:srgbClr val="E6B13E"/>
          </a:solidFill>
          <a:ln/>
        </p:spPr>
      </p:sp>
      <p:sp>
        <p:nvSpPr>
          <p:cNvPr id="9" name="Shape 7"/>
          <p:cNvSpPr/>
          <p:nvPr/>
        </p:nvSpPr>
        <p:spPr>
          <a:xfrm>
            <a:off x="1628775" y="3432274"/>
            <a:ext cx="114300" cy="114300"/>
          </a:xfrm>
          <a:prstGeom prst="ellipse">
            <a:avLst/>
          </a:prstGeom>
          <a:solidFill>
            <a:srgbClr val="46B06A"/>
          </a:solidFill>
          <a:ln/>
        </p:spPr>
      </p:sp>
      <p:sp>
        <p:nvSpPr>
          <p:cNvPr id="10" name="Text 8"/>
          <p:cNvSpPr/>
          <p:nvPr/>
        </p:nvSpPr>
        <p:spPr>
          <a:xfrm>
            <a:off x="1962150" y="3379887"/>
            <a:ext cx="1991380" cy="2571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5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— Malha Fiscal</a:t>
            </a:r>
            <a:endParaRPr lang="en-US" sz="150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3694212"/>
            <a:ext cx="8077200" cy="3830241"/>
          </a:xfrm>
          <a:prstGeom prst="rect">
            <a:avLst/>
          </a:prstGeom>
        </p:spPr>
      </p:pic>
      <p:sp>
        <p:nvSpPr>
          <p:cNvPr id="12" name="Text 9"/>
          <p:cNvSpPr/>
          <p:nvPr/>
        </p:nvSpPr>
        <p:spPr>
          <a:xfrm>
            <a:off x="1047750" y="7686377"/>
            <a:ext cx="8339137" cy="67806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indent="0" algn="l">
              <a:lnSpc>
                <a:spcPct val="140000"/>
              </a:lnSpc>
              <a:buNone/>
            </a:pPr>
            <a:r>
              <a:rPr lang="en-US" sz="180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Malha Fiscal: 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17 indicadores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na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largada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—06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Específicos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para Simples Nacional · 11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Demais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regimes, com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novos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já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 </a:t>
            </a:r>
            <a:r>
              <a:rPr lang="en-US" sz="1800" dirty="0" err="1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previstos</a:t>
            </a: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.</a:t>
            </a:r>
            <a:endParaRPr lang="en-US" sz="1800" dirty="0"/>
          </a:p>
        </p:txBody>
      </p:sp>
      <p:sp>
        <p:nvSpPr>
          <p:cNvPr id="13" name="Shape 10"/>
          <p:cNvSpPr/>
          <p:nvPr/>
        </p:nvSpPr>
        <p:spPr>
          <a:xfrm>
            <a:off x="9677400" y="21240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EEF4F0"/>
          </a:solidFill>
          <a:ln/>
        </p:spPr>
      </p:sp>
      <p:sp>
        <p:nvSpPr>
          <p:cNvPr id="14" name="Shape 11"/>
          <p:cNvSpPr/>
          <p:nvPr/>
        </p:nvSpPr>
        <p:spPr>
          <a:xfrm>
            <a:off x="9677400" y="3162300"/>
            <a:ext cx="7562850" cy="9525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5" name="Shape 12"/>
          <p:cNvSpPr/>
          <p:nvPr/>
        </p:nvSpPr>
        <p:spPr>
          <a:xfrm>
            <a:off x="9677400" y="2124075"/>
            <a:ext cx="7562850" cy="9525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6" name="Shape 13"/>
          <p:cNvSpPr/>
          <p:nvPr/>
        </p:nvSpPr>
        <p:spPr>
          <a:xfrm>
            <a:off x="9677400" y="2124075"/>
            <a:ext cx="47625" cy="104775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7" name="Shape 14"/>
          <p:cNvSpPr/>
          <p:nvPr/>
        </p:nvSpPr>
        <p:spPr>
          <a:xfrm>
            <a:off x="17230725" y="2124075"/>
            <a:ext cx="9525" cy="1047750"/>
          </a:xfrm>
          <a:prstGeom prst="rect">
            <a:avLst/>
          </a:prstGeom>
          <a:solidFill>
            <a:srgbClr val="CFE3D7"/>
          </a:solidFill>
          <a:ln/>
        </p:spPr>
      </p:sp>
      <p:sp>
        <p:nvSpPr>
          <p:cNvPr id="18" name="Text 15"/>
          <p:cNvSpPr/>
          <p:nvPr/>
        </p:nvSpPr>
        <p:spPr>
          <a:xfrm>
            <a:off x="9972675" y="2324100"/>
            <a:ext cx="5409501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Malha Fiscal</a:t>
            </a:r>
            <a:endParaRPr lang="en-US" sz="1950" dirty="0"/>
          </a:p>
        </p:txBody>
      </p:sp>
      <p:sp>
        <p:nvSpPr>
          <p:cNvPr id="19" name="Text 16"/>
          <p:cNvSpPr/>
          <p:nvPr/>
        </p:nvSpPr>
        <p:spPr>
          <a:xfrm>
            <a:off x="9972675" y="2705100"/>
            <a:ext cx="5409501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Indicadores de irregularidade atuais e históricos.</a:t>
            </a:r>
            <a:endParaRPr lang="en-US" sz="1800" dirty="0"/>
          </a:p>
        </p:txBody>
      </p:sp>
      <p:sp>
        <p:nvSpPr>
          <p:cNvPr id="20" name="Shape 17"/>
          <p:cNvSpPr/>
          <p:nvPr/>
        </p:nvSpPr>
        <p:spPr>
          <a:xfrm>
            <a:off x="15846028" y="2447925"/>
            <a:ext cx="1137047" cy="40005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BCDCC9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16007953" y="2514600"/>
            <a:ext cx="88939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b="1" dirty="0">
                <a:solidFill>
                  <a:srgbClr val="075C44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Em tela</a:t>
            </a:r>
            <a:endParaRPr lang="en-US" sz="1800" dirty="0"/>
          </a:p>
        </p:txBody>
      </p:sp>
      <p:sp>
        <p:nvSpPr>
          <p:cNvPr id="22" name="Shape 19"/>
          <p:cNvSpPr/>
          <p:nvPr/>
        </p:nvSpPr>
        <p:spPr>
          <a:xfrm>
            <a:off x="9677400" y="33051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9934575" y="35052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Histórico de monitoramentos</a:t>
            </a:r>
            <a:endParaRPr lang="en-US" sz="1950" dirty="0"/>
          </a:p>
        </p:txBody>
      </p:sp>
      <p:sp>
        <p:nvSpPr>
          <p:cNvPr id="24" name="Text 21"/>
          <p:cNvSpPr/>
          <p:nvPr/>
        </p:nvSpPr>
        <p:spPr>
          <a:xfrm>
            <a:off x="9934575" y="38862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Rastreabilidade das ações de fiscalização por período fiscal.</a:t>
            </a:r>
            <a:endParaRPr lang="en-US" sz="1800" dirty="0"/>
          </a:p>
        </p:txBody>
      </p:sp>
      <p:sp>
        <p:nvSpPr>
          <p:cNvPr id="25" name="Shape 22"/>
          <p:cNvSpPr/>
          <p:nvPr/>
        </p:nvSpPr>
        <p:spPr>
          <a:xfrm>
            <a:off x="9677400" y="44862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9934575" y="46863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Débitos e informações fiscais</a:t>
            </a:r>
            <a:endParaRPr lang="en-US" sz="1950" dirty="0"/>
          </a:p>
        </p:txBody>
      </p:sp>
      <p:sp>
        <p:nvSpPr>
          <p:cNvPr id="27" name="Text 24"/>
          <p:cNvSpPr/>
          <p:nvPr/>
        </p:nvSpPr>
        <p:spPr>
          <a:xfrm>
            <a:off x="9934575" y="50673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Visão completa de débitos, facilitando a regularização.</a:t>
            </a:r>
            <a:endParaRPr lang="en-US" sz="1800" dirty="0"/>
          </a:p>
        </p:txBody>
      </p:sp>
      <p:sp>
        <p:nvSpPr>
          <p:cNvPr id="28" name="Shape 25"/>
          <p:cNvSpPr/>
          <p:nvPr/>
        </p:nvSpPr>
        <p:spPr>
          <a:xfrm>
            <a:off x="9677400" y="5667375"/>
            <a:ext cx="7562850" cy="1047750"/>
          </a:xfrm>
          <a:prstGeom prst="roundRect">
            <a:avLst>
              <a:gd name="adj" fmla="val 10909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9934575" y="58674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Meios de pagamento</a:t>
            </a:r>
            <a:endParaRPr lang="en-US" sz="1950" dirty="0"/>
          </a:p>
        </p:txBody>
      </p:sp>
      <p:sp>
        <p:nvSpPr>
          <p:cNvPr id="30" name="Text 27"/>
          <p:cNvSpPr/>
          <p:nvPr/>
        </p:nvSpPr>
        <p:spPr>
          <a:xfrm>
            <a:off x="9934575" y="6248400"/>
            <a:ext cx="7753350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Dados tratados e validados, a nível de operação.</a:t>
            </a:r>
            <a:endParaRPr lang="en-US" sz="1800" dirty="0"/>
          </a:p>
        </p:txBody>
      </p:sp>
      <p:sp>
        <p:nvSpPr>
          <p:cNvPr id="31" name="Shape 28"/>
          <p:cNvSpPr/>
          <p:nvPr/>
        </p:nvSpPr>
        <p:spPr>
          <a:xfrm>
            <a:off x="9677400" y="6848475"/>
            <a:ext cx="7562850" cy="1314450"/>
          </a:xfrm>
          <a:prstGeom prst="roundRect">
            <a:avLst>
              <a:gd name="adj" fmla="val 8696"/>
            </a:avLst>
          </a:prstGeom>
          <a:solidFill>
            <a:srgbClr val="FFFFFF"/>
          </a:solidFill>
          <a:ln w="9525">
            <a:solidFill>
              <a:srgbClr val="E2EBE6"/>
            </a:solidFill>
            <a:prstDash val="solid"/>
          </a:ln>
        </p:spPr>
      </p:sp>
      <p:sp>
        <p:nvSpPr>
          <p:cNvPr id="32" name="Text 29"/>
          <p:cNvSpPr/>
          <p:nvPr/>
        </p:nvSpPr>
        <p:spPr>
          <a:xfrm>
            <a:off x="9934575" y="7048500"/>
            <a:ext cx="7753350" cy="3905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indent="0" algn="l">
              <a:buNone/>
            </a:pPr>
            <a:r>
              <a:rPr lang="en-US" sz="1950" b="1" dirty="0">
                <a:solidFill>
                  <a:srgbClr val="2B364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Simples Nacional</a:t>
            </a:r>
            <a:endParaRPr lang="en-US" sz="1950" dirty="0"/>
          </a:p>
        </p:txBody>
      </p:sp>
      <p:sp>
        <p:nvSpPr>
          <p:cNvPr id="33" name="Text 30"/>
          <p:cNvSpPr/>
          <p:nvPr/>
        </p:nvSpPr>
        <p:spPr>
          <a:xfrm>
            <a:off x="9934575" y="7429500"/>
            <a:ext cx="7259955" cy="5715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536069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Indicadores e relatórios específicos, com orientação à autorregularização.</a:t>
            </a:r>
            <a:endParaRPr lang="en-US" sz="1800" dirty="0"/>
          </a:p>
        </p:txBody>
      </p:sp>
      <p:sp>
        <p:nvSpPr>
          <p:cNvPr id="34" name="Text 31"/>
          <p:cNvSpPr/>
          <p:nvPr/>
        </p:nvSpPr>
        <p:spPr>
          <a:xfrm>
            <a:off x="1047750" y="9677400"/>
            <a:ext cx="6373922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SIGA · Sistema de Interface Guiada à Autorregularização</a:t>
            </a:r>
            <a:endParaRPr lang="en-US" sz="1800" dirty="0"/>
          </a:p>
        </p:txBody>
      </p:sp>
      <p:sp>
        <p:nvSpPr>
          <p:cNvPr id="35" name="Text 32"/>
          <p:cNvSpPr/>
          <p:nvPr/>
        </p:nvSpPr>
        <p:spPr>
          <a:xfrm>
            <a:off x="14538871" y="9677400"/>
            <a:ext cx="2971517" cy="3048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indent="0" algn="l">
              <a:buNone/>
            </a:pPr>
            <a:r>
              <a:rPr lang="en-US" sz="1800" dirty="0">
                <a:solidFill>
                  <a:srgbClr val="8FA39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SEFAZ-CE · CEPAM · 08</a:t>
            </a:r>
            <a:endParaRPr lang="en-US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0">
            <a:extLst>
              <a:ext uri="{FF2B5EF4-FFF2-40B4-BE49-F238E27FC236}">
                <a16:creationId xmlns:a16="http://schemas.microsoft.com/office/drawing/2014/main" id="{CC921F71-1390-43F6-BAF8-7D2C258E25C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gradFill rotWithShape="1">
            <a:gsLst>
              <a:gs pos="0">
                <a:srgbClr val="054B38">
                  <a:alpha val="100000"/>
                </a:srgbClr>
              </a:gs>
              <a:gs pos="52000">
                <a:srgbClr val="0A7D59">
                  <a:alpha val="100000"/>
                </a:srgbClr>
              </a:gs>
              <a:gs pos="100000">
                <a:srgbClr val="0AA471">
                  <a:alpha val="100000"/>
                </a:srgbClr>
              </a:gs>
            </a:gsLst>
            <a:lin ang="1800000" scaled="0"/>
          </a:gradFill>
          <a:ln/>
        </p:spPr>
      </p:sp>
      <p:sp>
        <p:nvSpPr>
          <p:cNvPr id="2" name="Shape 0"/>
          <p:cNvSpPr/>
          <p:nvPr/>
        </p:nvSpPr>
        <p:spPr>
          <a:xfrm>
            <a:off x="14538960" y="-2194560"/>
            <a:ext cx="5212080" cy="5212080"/>
          </a:xfrm>
          <a:prstGeom prst="ellipse">
            <a:avLst/>
          </a:prstGeom>
          <a:solidFill>
            <a:srgbClr val="0A9A6D">
              <a:alpha val="45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6459200" y="1234440"/>
            <a:ext cx="3291840" cy="3291840"/>
          </a:xfrm>
          <a:prstGeom prst="ellipse">
            <a:avLst/>
          </a:prstGeom>
          <a:solidFill>
            <a:srgbClr val="10B981">
              <a:alpha val="35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1234440" y="3360420"/>
            <a:ext cx="13716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kern="0" spc="600" dirty="0">
                <a:solidFill>
                  <a:srgbClr val="E6B1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SEFAZ-CE  •  SIGA</a:t>
            </a:r>
            <a:endParaRPr lang="en-US" sz="2100" dirty="0"/>
          </a:p>
        </p:txBody>
      </p:sp>
      <p:sp>
        <p:nvSpPr>
          <p:cNvPr id="5" name="Text 3"/>
          <p:cNvSpPr/>
          <p:nvPr/>
        </p:nvSpPr>
        <p:spPr>
          <a:xfrm>
            <a:off x="1165860" y="3977640"/>
            <a:ext cx="156362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6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SIGA: evolução da plataforma</a:t>
            </a:r>
            <a:endParaRPr lang="en-US" sz="6300" dirty="0"/>
          </a:p>
        </p:txBody>
      </p:sp>
      <p:sp>
        <p:nvSpPr>
          <p:cNvPr id="6" name="Text 4"/>
          <p:cNvSpPr/>
          <p:nvPr/>
        </p:nvSpPr>
        <p:spPr>
          <a:xfrm>
            <a:off x="1234440" y="5829300"/>
            <a:ext cx="131673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rgbClr val="DCEFE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Visão das entregas que trazem valor direto ao contribuinte na consulta e no atendimento das suas obrigações.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1729</Words>
  <Application>Microsoft Office PowerPoint</Application>
  <PresentationFormat>Personalizar</PresentationFormat>
  <Paragraphs>183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Arial</vt:lpstr>
      <vt:lpstr>Calibri</vt:lpstr>
      <vt:lpstr>Helvetica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EVERTON BESSA PESSOA</cp:lastModifiedBy>
  <cp:revision>3</cp:revision>
  <dcterms:created xsi:type="dcterms:W3CDTF">2026-06-17T11:50:19Z</dcterms:created>
  <dcterms:modified xsi:type="dcterms:W3CDTF">2026-07-22T13:36:00Z</dcterms:modified>
</cp:coreProperties>
</file>