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E22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2560320"/>
            <a:ext cx="6949440" cy="6949440"/>
          </a:xfrm>
          <a:prstGeom prst="ellipse">
            <a:avLst/>
          </a:prstGeom>
          <a:ln w="19050">
            <a:solidFill>
              <a:srgbClr val="1634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9235440" y="-1737360"/>
            <a:ext cx="5303520" cy="5303520"/>
          </a:xfrm>
          <a:prstGeom prst="ellipse">
            <a:avLst/>
          </a:prstGeom>
          <a:ln w="12700">
            <a:solidFill>
              <a:srgbClr val="C2A45C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-2743200" y="4572000"/>
            <a:ext cx="5852160" cy="5852160"/>
          </a:xfrm>
          <a:prstGeom prst="ellipse">
            <a:avLst/>
          </a:prstGeom>
          <a:ln w="19050">
            <a:solidFill>
              <a:srgbClr val="16345C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68680" y="685800"/>
            <a:ext cx="10424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spc="300" kern="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[LOGO / NOME DA SUA CONSULTORIA]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22960" y="1828800"/>
            <a:ext cx="10607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Proposta Comercial</a:t>
            </a:r>
            <a:endParaRPr lang="en-US" sz="5400" dirty="0"/>
          </a:p>
        </p:txBody>
      </p:sp>
      <p:sp>
        <p:nvSpPr>
          <p:cNvPr id="7" name="Text 5"/>
          <p:cNvSpPr/>
          <p:nvPr/>
        </p:nvSpPr>
        <p:spPr>
          <a:xfrm>
            <a:off x="868680" y="2880360"/>
            <a:ext cx="10424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i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Consultoria em Reforma Tributária</a:t>
            </a:r>
            <a:endParaRPr lang="en-US" sz="2800" dirty="0"/>
          </a:p>
        </p:txBody>
      </p:sp>
      <p:sp>
        <p:nvSpPr>
          <p:cNvPr id="8" name="Shape 6"/>
          <p:cNvSpPr/>
          <p:nvPr/>
        </p:nvSpPr>
        <p:spPr>
          <a:xfrm>
            <a:off x="896112" y="3703320"/>
            <a:ext cx="1280160" cy="45720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406908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Preparada para  </a:t>
            </a:r>
            <a:pPr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do cliente ou empresa]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868680" y="457200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 </a:t>
            </a:r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[dia/mês/ano]</a:t>
            </a:r>
            <a:pPr indent="0" marL="0">
              <a:buNone/>
            </a:pPr>
            <a:r>
              <a:rPr lang="en-US" sz="150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   Validade desta proposta  </a:t>
            </a:r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[7 dias]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868680" y="5806440"/>
            <a:ext cx="10058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Elaborada por [Seu nome · CRC nº 000000]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08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Próximos passos e contato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828800"/>
            <a:ext cx="342900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960120" y="1965960"/>
            <a:ext cx="7315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1737360" y="2011680"/>
            <a:ext cx="2194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Confirmação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005840" y="2834640"/>
            <a:ext cx="28346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Confirme esta proposta até [data], por WhatsApp ou e-mail.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389120" y="1828800"/>
            <a:ext cx="342900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663440" y="1965960"/>
            <a:ext cx="7315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4000" dirty="0"/>
          </a:p>
        </p:txBody>
      </p:sp>
      <p:sp>
        <p:nvSpPr>
          <p:cNvPr id="11" name="Text 9"/>
          <p:cNvSpPr/>
          <p:nvPr/>
        </p:nvSpPr>
        <p:spPr>
          <a:xfrm>
            <a:off x="5440680" y="2011680"/>
            <a:ext cx="2194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Contrato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09160" y="2834640"/>
            <a:ext cx="28346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Assinatura do contrato de prestação de serviços.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8092440" y="1828800"/>
            <a:ext cx="3429000" cy="1965960"/>
          </a:xfrm>
          <a:prstGeom prst="roundRect">
            <a:avLst>
              <a:gd name="adj" fmla="val 5581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8366760" y="1965960"/>
            <a:ext cx="7315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4000" dirty="0"/>
          </a:p>
        </p:txBody>
      </p:sp>
      <p:sp>
        <p:nvSpPr>
          <p:cNvPr id="15" name="Text 13"/>
          <p:cNvSpPr/>
          <p:nvPr/>
        </p:nvSpPr>
        <p:spPr>
          <a:xfrm>
            <a:off x="9144000" y="2011680"/>
            <a:ext cx="2194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Início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412480" y="2834640"/>
            <a:ext cx="283464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Agendamento da reunião de alinhamento inicial.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85800" y="4160520"/>
            <a:ext cx="10835640" cy="1737360"/>
          </a:xfrm>
          <a:prstGeom prst="roundRect">
            <a:avLst>
              <a:gd name="adj" fmla="val 6316"/>
            </a:avLst>
          </a:prstGeom>
          <a:solidFill>
            <a:srgbClr val="0E2240"/>
          </a:solidFill>
          <a:ln/>
        </p:spPr>
      </p:sp>
      <p:sp>
        <p:nvSpPr>
          <p:cNvPr id="18" name="Text 16"/>
          <p:cNvSpPr/>
          <p:nvPr/>
        </p:nvSpPr>
        <p:spPr>
          <a:xfrm>
            <a:off x="1051560" y="4343400"/>
            <a:ext cx="64008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“Se fizer sentido para você, o próximo passo é confirmarmos o início e agendarmos a nossa primeira reunião.”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7863840" y="4343400"/>
            <a:ext cx="338328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C2A4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[telefone / WhatsApp]</a:t>
            </a:r>
            <a:endParaRPr lang="en-US" sz="135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C2A4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[e-mail]</a:t>
            </a:r>
            <a:endParaRPr lang="en-US" sz="135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C2A4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[@instagram · site]</a:t>
            </a:r>
            <a:endParaRPr lang="en-US" sz="1350" dirty="0"/>
          </a:p>
        </p:txBody>
      </p:sp>
      <p:sp>
        <p:nvSpPr>
          <p:cNvPr id="20" name="Text 18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E22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412480" y="-2560320"/>
            <a:ext cx="6949440" cy="6949440"/>
          </a:xfrm>
          <a:prstGeom prst="ellipse">
            <a:avLst/>
          </a:prstGeom>
          <a:ln w="19050">
            <a:solidFill>
              <a:srgbClr val="16345C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-2743200" y="4572000"/>
            <a:ext cx="5852160" cy="5852160"/>
          </a:xfrm>
          <a:prstGeom prst="ellipse">
            <a:avLst/>
          </a:prstGeom>
          <a:ln w="12700">
            <a:solidFill>
              <a:srgbClr val="C2A45C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14400" y="2468880"/>
            <a:ext cx="103327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[Nome da sua consultoria]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914400" y="3520440"/>
            <a:ext cx="10332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i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Consultoria em Reforma Tributária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914400" y="4389120"/>
            <a:ext cx="10332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Obrigada pela confiança.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7315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Índice</a:t>
            </a:r>
            <a:endParaRPr lang="en-US" sz="3600" dirty="0"/>
          </a:p>
        </p:txBody>
      </p:sp>
      <p:sp>
        <p:nvSpPr>
          <p:cNvPr id="3" name="Shape 1"/>
          <p:cNvSpPr/>
          <p:nvPr/>
        </p:nvSpPr>
        <p:spPr>
          <a:xfrm>
            <a:off x="667512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4" name="Shape 2"/>
          <p:cNvSpPr/>
          <p:nvPr/>
        </p:nvSpPr>
        <p:spPr>
          <a:xfrm>
            <a:off x="640080" y="178308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14400" y="185623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1874520" y="178308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Introdução</a:t>
            </a:r>
            <a:endParaRPr lang="en-US" sz="1650" dirty="0"/>
          </a:p>
        </p:txBody>
      </p:sp>
      <p:sp>
        <p:nvSpPr>
          <p:cNvPr id="7" name="Shape 5"/>
          <p:cNvSpPr/>
          <p:nvPr/>
        </p:nvSpPr>
        <p:spPr>
          <a:xfrm>
            <a:off x="6263640" y="178308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537960" y="185623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3000" dirty="0"/>
          </a:p>
        </p:txBody>
      </p:sp>
      <p:sp>
        <p:nvSpPr>
          <p:cNvPr id="9" name="Text 7"/>
          <p:cNvSpPr/>
          <p:nvPr/>
        </p:nvSpPr>
        <p:spPr>
          <a:xfrm>
            <a:off x="7498080" y="178308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desafio do seu momento</a:t>
            </a:r>
            <a:endParaRPr lang="en-US" sz="1650" dirty="0"/>
          </a:p>
        </p:txBody>
      </p:sp>
      <p:sp>
        <p:nvSpPr>
          <p:cNvPr id="10" name="Shape 8"/>
          <p:cNvSpPr/>
          <p:nvPr/>
        </p:nvSpPr>
        <p:spPr>
          <a:xfrm>
            <a:off x="640080" y="288036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914400" y="295351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3000" dirty="0"/>
          </a:p>
        </p:txBody>
      </p:sp>
      <p:sp>
        <p:nvSpPr>
          <p:cNvPr id="12" name="Text 10"/>
          <p:cNvSpPr/>
          <p:nvPr/>
        </p:nvSpPr>
        <p:spPr>
          <a:xfrm>
            <a:off x="1874520" y="288036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Nossa solução</a:t>
            </a:r>
            <a:endParaRPr lang="en-US" sz="1650" dirty="0"/>
          </a:p>
        </p:txBody>
      </p:sp>
      <p:sp>
        <p:nvSpPr>
          <p:cNvPr id="13" name="Shape 11"/>
          <p:cNvSpPr/>
          <p:nvPr/>
        </p:nvSpPr>
        <p:spPr>
          <a:xfrm>
            <a:off x="6263640" y="288036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537960" y="295351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3000" dirty="0"/>
          </a:p>
        </p:txBody>
      </p:sp>
      <p:sp>
        <p:nvSpPr>
          <p:cNvPr id="15" name="Text 13"/>
          <p:cNvSpPr/>
          <p:nvPr/>
        </p:nvSpPr>
        <p:spPr>
          <a:xfrm>
            <a:off x="7498080" y="288036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Benefícios</a:t>
            </a:r>
            <a:endParaRPr lang="en-US" sz="1650" dirty="0"/>
          </a:p>
        </p:txBody>
      </p:sp>
      <p:sp>
        <p:nvSpPr>
          <p:cNvPr id="16" name="Shape 14"/>
          <p:cNvSpPr/>
          <p:nvPr/>
        </p:nvSpPr>
        <p:spPr>
          <a:xfrm>
            <a:off x="640080" y="397764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914400" y="405079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1874520" y="397764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Escopo e entregáveis</a:t>
            </a:r>
            <a:endParaRPr lang="en-US" sz="1650" dirty="0"/>
          </a:p>
        </p:txBody>
      </p:sp>
      <p:sp>
        <p:nvSpPr>
          <p:cNvPr id="19" name="Shape 17"/>
          <p:cNvSpPr/>
          <p:nvPr/>
        </p:nvSpPr>
        <p:spPr>
          <a:xfrm>
            <a:off x="6263640" y="397764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537960" y="405079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06</a:t>
            </a:r>
            <a:endParaRPr lang="en-US" sz="3000" dirty="0"/>
          </a:p>
        </p:txBody>
      </p:sp>
      <p:sp>
        <p:nvSpPr>
          <p:cNvPr id="21" name="Text 19"/>
          <p:cNvSpPr/>
          <p:nvPr/>
        </p:nvSpPr>
        <p:spPr>
          <a:xfrm>
            <a:off x="7498080" y="397764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 das etapas</a:t>
            </a:r>
            <a:endParaRPr lang="en-US" sz="1650" dirty="0"/>
          </a:p>
        </p:txBody>
      </p:sp>
      <p:sp>
        <p:nvSpPr>
          <p:cNvPr id="22" name="Shape 20"/>
          <p:cNvSpPr/>
          <p:nvPr/>
        </p:nvSpPr>
        <p:spPr>
          <a:xfrm>
            <a:off x="640080" y="507492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914400" y="514807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07</a:t>
            </a:r>
            <a:endParaRPr lang="en-US" sz="3000" dirty="0"/>
          </a:p>
        </p:txBody>
      </p:sp>
      <p:sp>
        <p:nvSpPr>
          <p:cNvPr id="24" name="Text 22"/>
          <p:cNvSpPr/>
          <p:nvPr/>
        </p:nvSpPr>
        <p:spPr>
          <a:xfrm>
            <a:off x="1874520" y="507492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Investimento</a:t>
            </a:r>
            <a:endParaRPr lang="en-US" sz="1650" dirty="0"/>
          </a:p>
        </p:txBody>
      </p:sp>
      <p:sp>
        <p:nvSpPr>
          <p:cNvPr id="25" name="Shape 23"/>
          <p:cNvSpPr/>
          <p:nvPr/>
        </p:nvSpPr>
        <p:spPr>
          <a:xfrm>
            <a:off x="6263640" y="5074920"/>
            <a:ext cx="5257800" cy="868680"/>
          </a:xfrm>
          <a:prstGeom prst="roundRect">
            <a:avLst>
              <a:gd name="adj" fmla="val 1052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50000"/>
              </a:srgbClr>
            </a:outerShdw>
          </a:effectLst>
        </p:spPr>
      </p:sp>
      <p:sp>
        <p:nvSpPr>
          <p:cNvPr id="26" name="Text 24"/>
          <p:cNvSpPr/>
          <p:nvPr/>
        </p:nvSpPr>
        <p:spPr>
          <a:xfrm>
            <a:off x="6537960" y="5148072"/>
            <a:ext cx="914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08</a:t>
            </a:r>
            <a:endParaRPr lang="en-US" sz="3000" dirty="0"/>
          </a:p>
        </p:txBody>
      </p:sp>
      <p:sp>
        <p:nvSpPr>
          <p:cNvPr id="27" name="Text 25"/>
          <p:cNvSpPr/>
          <p:nvPr/>
        </p:nvSpPr>
        <p:spPr>
          <a:xfrm>
            <a:off x="7498080" y="5074920"/>
            <a:ext cx="3931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Próximos passos e contato</a:t>
            </a:r>
            <a:endParaRPr lang="en-US" sz="1650" dirty="0"/>
          </a:p>
        </p:txBody>
      </p:sp>
      <p:sp>
        <p:nvSpPr>
          <p:cNvPr id="28" name="Text 26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Introdução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Text 3"/>
          <p:cNvSpPr/>
          <p:nvPr/>
        </p:nvSpPr>
        <p:spPr>
          <a:xfrm>
            <a:off x="685800" y="1645920"/>
            <a:ext cx="107899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Reforma Tributária já começou — </a:t>
            </a:r>
            <a:pPr indent="0" marL="0">
              <a:buNone/>
            </a:pPr>
            <a:r>
              <a:rPr lang="en-US" sz="1600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cada exercício da transição até 2033 exige decisões que afetam regime, preço e caixa. Esta proposta apresenta como vamos conduzir a [empresa] nessa travessia com método e segurança.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85800" y="2743200"/>
            <a:ext cx="5257800" cy="301752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097280" y="3108960"/>
            <a:ext cx="777240" cy="777240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8" name="Image 0" descr="icons/compass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135" y="3318815"/>
            <a:ext cx="357530" cy="35753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2103120" y="3127248"/>
            <a:ext cx="35661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Missão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1143000" y="4114800"/>
            <a:ext cx="44348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[Ex.: Traduzir a Reforma Tributária em decisões claras e seguras para o seu negócio, com base técnica e números.]</a:t>
            </a:r>
            <a:endParaRPr lang="en-US" sz="1350" dirty="0"/>
          </a:p>
        </p:txBody>
      </p:sp>
      <p:sp>
        <p:nvSpPr>
          <p:cNvPr id="11" name="Shape 8"/>
          <p:cNvSpPr/>
          <p:nvPr/>
        </p:nvSpPr>
        <p:spPr>
          <a:xfrm>
            <a:off x="6309360" y="2743200"/>
            <a:ext cx="5257800" cy="301752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6720840" y="3108960"/>
            <a:ext cx="777240" cy="777240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13" name="Image 1" descr="icons/eye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695" y="3318815"/>
            <a:ext cx="357530" cy="35753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7726680" y="3127248"/>
            <a:ext cx="35661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Visão</a:t>
            </a:r>
            <a:endParaRPr lang="en-US" sz="2400" dirty="0"/>
          </a:p>
        </p:txBody>
      </p:sp>
      <p:sp>
        <p:nvSpPr>
          <p:cNvPr id="15" name="Text 11"/>
          <p:cNvSpPr/>
          <p:nvPr/>
        </p:nvSpPr>
        <p:spPr>
          <a:xfrm>
            <a:off x="6766560" y="4114800"/>
            <a:ext cx="44348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[Ex.: Ser a referência de confiança do cliente em cada etapa da transição tributária, de 2026 a 2033.]</a:t>
            </a:r>
            <a:endParaRPr lang="en-US" sz="1350" dirty="0"/>
          </a:p>
        </p:txBody>
      </p:sp>
      <p:sp>
        <p:nvSpPr>
          <p:cNvPr id="16" name="Text 12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desafio do seu momento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Text 3"/>
          <p:cNvSpPr/>
          <p:nvPr/>
        </p:nvSpPr>
        <p:spPr>
          <a:xfrm>
            <a:off x="685800" y="1600200"/>
            <a:ext cx="10789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[Personalize com o cenário real do cliente — é a prova de que esta proposta é sob medida.]</a:t>
            </a:r>
            <a:endParaRPr lang="en-US" sz="13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85800" y="2103120"/>
          <a:ext cx="10835640" cy="914400"/>
        </p:xfrm>
        <a:graphic>
          <a:graphicData uri="http://schemas.openxmlformats.org/drawingml/2006/table">
            <a:tbl>
              <a:tblPr/>
              <a:tblGrid>
                <a:gridCol w="5852160"/>
                <a:gridCol w="4983480"/>
              </a:tblGrid>
              <a:tr h="7772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Desafios com a Reforma Tributária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224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Impacto no negócio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2240"/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Dúvida sobre permanecer no regime atual ou migrar com a chegada do IBS/CBS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Risco de pagar mais imposto do que o necessário durante a transição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Precificação sem considerar créditos e alíquotas da nova sistemática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Margens espremidas e perda de competitividade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Novas obrigações e cronograma de transição até 2033 sem acompanhamento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Insegurança nas decisões e risco de descumprimento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2E5E9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[Desafio específico do cliente]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2E5E9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[Impacto específico observado]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109728" marR="109728" marT="109728" marB="109728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 4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Nossa solução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920240"/>
            <a:ext cx="3429000" cy="3840480"/>
          </a:xfrm>
          <a:prstGeom prst="roundRect">
            <a:avLst>
              <a:gd name="adj" fmla="val 32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051560" y="2286000"/>
            <a:ext cx="822960" cy="822960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7" name="Image 0" descr="icons/search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759" y="2508199"/>
            <a:ext cx="378562" cy="37856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3200400" y="2240280"/>
            <a:ext cx="731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E3EAF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4000" dirty="0"/>
          </a:p>
        </p:txBody>
      </p:sp>
      <p:sp>
        <p:nvSpPr>
          <p:cNvPr id="9" name="Text 6"/>
          <p:cNvSpPr/>
          <p:nvPr/>
        </p:nvSpPr>
        <p:spPr>
          <a:xfrm>
            <a:off x="1051560" y="3291840"/>
            <a:ext cx="2743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Diagnóstico do impacto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1051560" y="4114800"/>
            <a:ext cx="274320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Análise do efeito da Reforma no seu regime, nos seus produtos/serviços e no seu fluxo de caixa — com números, não achismo.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4389120" y="1920240"/>
            <a:ext cx="3429000" cy="3840480"/>
          </a:xfrm>
          <a:prstGeom prst="roundRect">
            <a:avLst>
              <a:gd name="adj" fmla="val 32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4754880" y="2286000"/>
            <a:ext cx="822960" cy="822960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13" name="Image 1" descr="icons/route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079" y="2508199"/>
            <a:ext cx="378562" cy="378562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6903720" y="2240280"/>
            <a:ext cx="731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E3EAF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4000" dirty="0"/>
          </a:p>
        </p:txBody>
      </p:sp>
      <p:sp>
        <p:nvSpPr>
          <p:cNvPr id="15" name="Text 11"/>
          <p:cNvSpPr/>
          <p:nvPr/>
        </p:nvSpPr>
        <p:spPr>
          <a:xfrm>
            <a:off x="4754880" y="3291840"/>
            <a:ext cx="2743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Planejamento da transição</a:t>
            </a:r>
            <a:endParaRPr lang="en-US" sz="1700" dirty="0"/>
          </a:p>
        </p:txBody>
      </p:sp>
      <p:sp>
        <p:nvSpPr>
          <p:cNvPr id="16" name="Text 12"/>
          <p:cNvSpPr/>
          <p:nvPr/>
        </p:nvSpPr>
        <p:spPr>
          <a:xfrm>
            <a:off x="4754880" y="4114800"/>
            <a:ext cx="274320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Cenários comparativos (regime atual × novas regras), definição da melhor rota e plano de ação ano a ano até 2033.</a:t>
            </a:r>
            <a:endParaRPr lang="en-US" sz="1250" dirty="0"/>
          </a:p>
        </p:txBody>
      </p:sp>
      <p:sp>
        <p:nvSpPr>
          <p:cNvPr id="17" name="Shape 13"/>
          <p:cNvSpPr/>
          <p:nvPr/>
        </p:nvSpPr>
        <p:spPr>
          <a:xfrm>
            <a:off x="8092440" y="1920240"/>
            <a:ext cx="3429000" cy="3840480"/>
          </a:xfrm>
          <a:prstGeom prst="roundRect">
            <a:avLst>
              <a:gd name="adj" fmla="val 3200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8458200" y="2286000"/>
            <a:ext cx="822960" cy="822960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19" name="Image 2" descr="icons/clipboard_whit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399" y="2508199"/>
            <a:ext cx="378562" cy="37856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0607040" y="2240280"/>
            <a:ext cx="7315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E3EAF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4000" dirty="0"/>
          </a:p>
        </p:txBody>
      </p:sp>
      <p:sp>
        <p:nvSpPr>
          <p:cNvPr id="21" name="Text 16"/>
          <p:cNvSpPr/>
          <p:nvPr/>
        </p:nvSpPr>
        <p:spPr>
          <a:xfrm>
            <a:off x="8458200" y="3291840"/>
            <a:ext cx="2743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Acompanhamento da implementação</a:t>
            </a:r>
            <a:endParaRPr lang="en-US" sz="1700" dirty="0"/>
          </a:p>
        </p:txBody>
      </p:sp>
      <p:sp>
        <p:nvSpPr>
          <p:cNvPr id="22" name="Text 17"/>
          <p:cNvSpPr/>
          <p:nvPr/>
        </p:nvSpPr>
        <p:spPr>
          <a:xfrm>
            <a:off x="8458200" y="4114800"/>
            <a:ext cx="274320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Encontros periódicos, revisão de precificação e monitoramento das mudanças de cada fase da transição.</a:t>
            </a:r>
            <a:endParaRPr lang="en-US" sz="1250" dirty="0"/>
          </a:p>
        </p:txBody>
      </p:sp>
      <p:sp>
        <p:nvSpPr>
          <p:cNvPr id="23" name="Text 18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Benefícios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828800"/>
            <a:ext cx="5257800" cy="192024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005840" y="2121408"/>
            <a:ext cx="658368" cy="658368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7" name="Image 0" descr="icons/coins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599" y="2299167"/>
            <a:ext cx="302849" cy="302849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874520" y="2084832"/>
            <a:ext cx="3840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Economia tributária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1069848" y="2926080"/>
            <a:ext cx="4526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Pagar o justo — aproveitando créditos, regimes e oportunidades de cada fase da transição.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6309360" y="1828800"/>
            <a:ext cx="5257800" cy="192024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629400" y="2121408"/>
            <a:ext cx="658368" cy="658368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12" name="Image 1" descr="icons/shield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159" y="2299167"/>
            <a:ext cx="302849" cy="302849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498080" y="2084832"/>
            <a:ext cx="3840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Segurança nas decisões</a:t>
            </a:r>
            <a:endParaRPr lang="en-US" sz="1650" dirty="0"/>
          </a:p>
        </p:txBody>
      </p:sp>
      <p:sp>
        <p:nvSpPr>
          <p:cNvPr id="14" name="Text 10"/>
          <p:cNvSpPr/>
          <p:nvPr/>
        </p:nvSpPr>
        <p:spPr>
          <a:xfrm>
            <a:off x="6693408" y="2926080"/>
            <a:ext cx="4526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recomendação documentada com base legal e memória de cálculo.</a:t>
            </a:r>
            <a:endParaRPr lang="en-US" sz="1250" dirty="0"/>
          </a:p>
        </p:txBody>
      </p:sp>
      <p:sp>
        <p:nvSpPr>
          <p:cNvPr id="15" name="Shape 11"/>
          <p:cNvSpPr/>
          <p:nvPr/>
        </p:nvSpPr>
        <p:spPr>
          <a:xfrm>
            <a:off x="685800" y="3931920"/>
            <a:ext cx="5257800" cy="192024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16" name="Shape 12"/>
          <p:cNvSpPr/>
          <p:nvPr/>
        </p:nvSpPr>
        <p:spPr>
          <a:xfrm>
            <a:off x="1005840" y="4224528"/>
            <a:ext cx="658368" cy="658368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17" name="Image 2" descr="icons/chart_white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599" y="4402287"/>
            <a:ext cx="302849" cy="302849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874520" y="4187952"/>
            <a:ext cx="3840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Preço e margem protegidos</a:t>
            </a:r>
            <a:endParaRPr lang="en-US" sz="1650" dirty="0"/>
          </a:p>
        </p:txBody>
      </p:sp>
      <p:sp>
        <p:nvSpPr>
          <p:cNvPr id="19" name="Text 14"/>
          <p:cNvSpPr/>
          <p:nvPr/>
        </p:nvSpPr>
        <p:spPr>
          <a:xfrm>
            <a:off x="1069848" y="5029200"/>
            <a:ext cx="4526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Precificação revisada para a nova sistemática, sem surpresas no caixa.</a:t>
            </a:r>
            <a:endParaRPr lang="en-US" sz="1250" dirty="0"/>
          </a:p>
        </p:txBody>
      </p:sp>
      <p:sp>
        <p:nvSpPr>
          <p:cNvPr id="20" name="Shape 15"/>
          <p:cNvSpPr/>
          <p:nvPr/>
        </p:nvSpPr>
        <p:spPr>
          <a:xfrm>
            <a:off x="6309360" y="3931920"/>
            <a:ext cx="5257800" cy="192024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C3D0E0">
                <a:alpha val="45000"/>
              </a:srgbClr>
            </a:outerShdw>
          </a:effectLst>
        </p:spPr>
      </p:sp>
      <p:sp>
        <p:nvSpPr>
          <p:cNvPr id="21" name="Shape 16"/>
          <p:cNvSpPr/>
          <p:nvPr/>
        </p:nvSpPr>
        <p:spPr>
          <a:xfrm>
            <a:off x="6629400" y="4224528"/>
            <a:ext cx="658368" cy="658368"/>
          </a:xfrm>
          <a:prstGeom prst="ellipse">
            <a:avLst/>
          </a:prstGeom>
          <a:solidFill>
            <a:srgbClr val="0E2240"/>
          </a:solidFill>
          <a:ln/>
        </p:spPr>
      </p:sp>
      <p:pic>
        <p:nvPicPr>
          <p:cNvPr id="22" name="Image 3" descr="icons/clock_white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159" y="4402287"/>
            <a:ext cx="302849" cy="302849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7498080" y="4187952"/>
            <a:ext cx="3840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Tempo de dona no negócio</a:t>
            </a:r>
            <a:endParaRPr lang="en-US" sz="1650" dirty="0"/>
          </a:p>
        </p:txBody>
      </p:sp>
      <p:sp>
        <p:nvSpPr>
          <p:cNvPr id="24" name="Text 18"/>
          <p:cNvSpPr/>
          <p:nvPr/>
        </p:nvSpPr>
        <p:spPr>
          <a:xfrm>
            <a:off x="6693408" y="5029200"/>
            <a:ext cx="45262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Você decide com clareza; o acompanhamento técnico fica com a gente.</a:t>
            </a:r>
            <a:endParaRPr lang="en-US" sz="1250" dirty="0"/>
          </a:p>
        </p:txBody>
      </p:sp>
      <p:sp>
        <p:nvSpPr>
          <p:cNvPr id="25" name="Text 19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Escopo e entregáveis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783080"/>
            <a:ext cx="5257800" cy="4069080"/>
          </a:xfrm>
          <a:prstGeom prst="roundRect">
            <a:avLst>
              <a:gd name="adj" fmla="val 2697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960120" y="2011680"/>
            <a:ext cx="530352" cy="530352"/>
          </a:xfrm>
          <a:prstGeom prst="ellipse">
            <a:avLst/>
          </a:prstGeom>
          <a:solidFill>
            <a:srgbClr val="2F7A4D"/>
          </a:solidFill>
          <a:ln/>
        </p:spPr>
      </p:sp>
      <p:pic>
        <p:nvPicPr>
          <p:cNvPr id="7" name="Image 0" descr="icons/check_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315" y="2154875"/>
            <a:ext cx="243962" cy="24396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45920" y="2011680"/>
            <a:ext cx="4114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460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está incluso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1005840" y="2743200"/>
            <a:ext cx="466344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[Diagnóstico do impacto da Reforma no negócio]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[Análise comparativa: regime atual × IBS/CBS]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[Relatório com cenários, números e base legal]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[Plano de transição ano a ano + precificação]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 encontros de acompanhamento]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6263640" y="1783080"/>
            <a:ext cx="5257800" cy="4069080"/>
          </a:xfrm>
          <a:prstGeom prst="roundRect">
            <a:avLst>
              <a:gd name="adj" fmla="val 2697"/>
            </a:avLst>
          </a:prstGeom>
          <a:solidFill>
            <a:srgbClr val="EDF2F8"/>
          </a:solidFill>
          <a:ln/>
          <a:effectLst>
            <a:outerShdw sx="100000" sy="100000" kx="0" ky="0" algn="bl" rotWithShape="0" blurRad="127000" dist="38100" dir="5400000">
              <a:srgbClr val="C3D0E0">
                <a:alpha val="50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537960" y="2011680"/>
            <a:ext cx="530352" cy="530352"/>
          </a:xfrm>
          <a:prstGeom prst="ellipse">
            <a:avLst/>
          </a:prstGeom>
          <a:solidFill>
            <a:srgbClr val="A03A3A"/>
          </a:solidFill>
          <a:ln/>
        </p:spPr>
      </p:sp>
      <p:pic>
        <p:nvPicPr>
          <p:cNvPr id="12" name="Image 1" descr="icons/times_whit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155" y="2154875"/>
            <a:ext cx="243962" cy="24396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223760" y="2011680"/>
            <a:ext cx="4114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8C2F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não está incluso</a:t>
            </a:r>
            <a:endParaRPr lang="en-US" sz="1650" dirty="0"/>
          </a:p>
        </p:txBody>
      </p:sp>
      <p:sp>
        <p:nvSpPr>
          <p:cNvPr id="14" name="Text 10"/>
          <p:cNvSpPr/>
          <p:nvPr/>
        </p:nvSpPr>
        <p:spPr>
          <a:xfrm>
            <a:off x="6583680" y="2743200"/>
            <a:ext cx="466344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[Execução das obrigações acessórias mensais]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[Contabilidade e folha recorrentes]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[Defesa em fiscalizações e autuações]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i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[Atendimento ilimitado por WhatsApp]</a:t>
            </a:r>
            <a:endParaRPr lang="en-US" sz="1300" dirty="0"/>
          </a:p>
          <a:p>
            <a:pPr marL="152400" indent="-152400"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Serviços adicionais: proposta específica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06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Cronograma das etapas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85800" y="1874520"/>
          <a:ext cx="10835640" cy="914400"/>
        </p:xfrm>
        <a:graphic>
          <a:graphicData uri="http://schemas.openxmlformats.org/drawingml/2006/table">
            <a:tbl>
              <a:tblPr/>
              <a:tblGrid>
                <a:gridCol w="2468880"/>
                <a:gridCol w="6035040"/>
                <a:gridCol w="2331720"/>
              </a:tblGrid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Etapa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224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 que acontece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2240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Duração</a:t>
                      </a:r>
                      <a:endParaRPr lang="en-US" sz="14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E2240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0E224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01 · Alinhamento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Reunião inicial: expectativas, acessos e regras de trabalho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C2A45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[semana 1]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0E224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02 · Diagnóstico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Coleta de dados, análise do impacto da Reforma e simulações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C2A45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[semanas 2–3]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0E224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03 · Devolutiva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Apresentação dos cenários, do plano de transição e do cronograma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C2A45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[semana 4]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0E224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04 · Execução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Encontros de trabalho por etapa, conforme plano aprovado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C2A45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[semanas 5–8]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8368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b="1" dirty="0">
                          <a:solidFill>
                            <a:srgbClr val="0E224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05 · Acompanhamento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dirty="0">
                          <a:solidFill>
                            <a:srgbClr val="1B2A3E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Revisões periódicas ao longo da transição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300" i="1" dirty="0">
                          <a:solidFill>
                            <a:srgbClr val="C2A45C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[definir período]</a:t>
                      </a:r>
                      <a:endParaRPr lang="en-US" sz="13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91440" marB="91440" anchor="ctr">
                    <a:lnL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5DF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2F8"/>
                    </a:solidFill>
                  </a:tcPr>
                </a:tc>
              </a:tr>
            </a:tbl>
          </a:graphicData>
        </a:graphic>
      </p:graphicFrame>
      <p:sp>
        <p:nvSpPr>
          <p:cNvPr id="6" name="Text 3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4F7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320040"/>
            <a:ext cx="1371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000" b="1" dirty="0">
                <a:solidFill>
                  <a:srgbClr val="C2A4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07</a:t>
            </a:r>
            <a:endParaRPr lang="en-US" sz="6000" dirty="0"/>
          </a:p>
        </p:txBody>
      </p:sp>
      <p:sp>
        <p:nvSpPr>
          <p:cNvPr id="3" name="Text 1"/>
          <p:cNvSpPr/>
          <p:nvPr/>
        </p:nvSpPr>
        <p:spPr>
          <a:xfrm>
            <a:off x="1920240" y="502920"/>
            <a:ext cx="95097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E224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Investimento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1965960" y="1298448"/>
            <a:ext cx="1097280" cy="41148"/>
          </a:xfrm>
          <a:prstGeom prst="rect">
            <a:avLst/>
          </a:prstGeom>
          <a:solidFill>
            <a:srgbClr val="C2A45C"/>
          </a:solidFill>
          <a:ln/>
        </p:spPr>
      </p:sp>
      <p:sp>
        <p:nvSpPr>
          <p:cNvPr id="5" name="Shape 3"/>
          <p:cNvSpPr/>
          <p:nvPr/>
        </p:nvSpPr>
        <p:spPr>
          <a:xfrm>
            <a:off x="685800" y="1828800"/>
            <a:ext cx="6675120" cy="2377440"/>
          </a:xfrm>
          <a:prstGeom prst="roundRect">
            <a:avLst>
              <a:gd name="adj" fmla="val 4615"/>
            </a:avLst>
          </a:prstGeom>
          <a:solidFill>
            <a:srgbClr val="0E2240"/>
          </a:solidFill>
          <a:ln/>
        </p:spPr>
      </p:sp>
      <p:sp>
        <p:nvSpPr>
          <p:cNvPr id="6" name="Text 4"/>
          <p:cNvSpPr/>
          <p:nvPr/>
        </p:nvSpPr>
        <p:spPr>
          <a:xfrm>
            <a:off x="1005840" y="210312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C2A4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INVESTIMENTO NO PROJETO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960120" y="2423160"/>
            <a:ext cx="61264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R$ [valor]</a:t>
            </a:r>
            <a:endParaRPr lang="en-US" sz="5600" dirty="0"/>
          </a:p>
        </p:txBody>
      </p:sp>
      <p:sp>
        <p:nvSpPr>
          <p:cNvPr id="8" name="Text 6"/>
          <p:cNvSpPr/>
          <p:nvPr/>
        </p:nvSpPr>
        <p:spPr>
          <a:xfrm>
            <a:off x="1005840" y="3566160"/>
            <a:ext cx="6035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FB9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[Opcional: “projeção de economia estimada de R$ [XX] na transição” — ancore o preço no retorno]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7726680" y="1828800"/>
            <a:ext cx="3794760" cy="2377440"/>
          </a:xfrm>
          <a:prstGeom prst="roundRect">
            <a:avLst>
              <a:gd name="adj" fmla="val 4615"/>
            </a:avLst>
          </a:prstGeom>
          <a:solidFill>
            <a:srgbClr val="FFFFFF"/>
          </a:solidFill>
          <a:ln w="12700">
            <a:solidFill>
              <a:srgbClr val="C2A45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001000" y="2057400"/>
            <a:ext cx="3291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Condições de pagamento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8001000" y="2514600"/>
            <a:ext cx="32918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À vista: </a:t>
            </a:r>
            <a:pPr indent="0" marL="0">
              <a:spcAft>
                <a:spcPts val="800"/>
              </a:spcAft>
              <a:buNone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[ex.: 5% de desconto]</a:t>
            </a:r>
            <a:endParaRPr lang="en-US" sz="1300" dirty="0"/>
          </a:p>
          <a:p>
            <a:pPr indent="0" marL="0">
              <a:spcAft>
                <a:spcPts val="800"/>
              </a:spcAft>
              <a:buNone/>
            </a:pPr>
            <a:r>
              <a:rPr lang="en-US" sz="1300" b="1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Parcelado: </a:t>
            </a:r>
            <a:pPr indent="0" marL="0">
              <a:spcAft>
                <a:spcPts val="800"/>
              </a:spcAft>
              <a:buNone/>
            </a:pPr>
            <a:r>
              <a:rPr lang="en-US" sz="1300" i="1" dirty="0">
                <a:solidFill>
                  <a:srgbClr val="2E5E9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[ex.: entrada 40% + 2 parcelas]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85800" y="4572000"/>
            <a:ext cx="10835640" cy="1234440"/>
          </a:xfrm>
          <a:prstGeom prst="roundRect">
            <a:avLst>
              <a:gd name="adj" fmla="val 7407"/>
            </a:avLst>
          </a:prstGeom>
          <a:solidFill>
            <a:srgbClr val="EDF2F8"/>
          </a:solidFill>
          <a:ln/>
        </p:spPr>
      </p:sp>
      <p:sp>
        <p:nvSpPr>
          <p:cNvPr id="13" name="Text 11"/>
          <p:cNvSpPr/>
          <p:nvPr/>
        </p:nvSpPr>
        <p:spPr>
          <a:xfrm>
            <a:off x="1005840" y="4572000"/>
            <a:ext cx="102412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1B2A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investimento contempla todos os entregáveis e encontros da seção 05. </a:t>
            </a:r>
            <a:pPr indent="0" marL="0">
              <a:buNone/>
            </a:pPr>
            <a:r>
              <a:rPr lang="en-US" sz="1400" b="1" dirty="0">
                <a:solidFill>
                  <a:srgbClr val="0E2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Valores válidos durante o prazo desta proposta ([validade]).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40080" y="6473952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B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[Nome da sua consultoria]  ·  Proposta Comercial — Consultoria em Reforma Tributária</a:t>
            </a:r>
            <a:endParaRPr lang="en-US" sz="9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2026-07-23T20:16:56Z</dcterms:created>
  <dcterms:modified xsi:type="dcterms:W3CDTF">2026-07-23T20:16:56Z</dcterms:modified>
</cp:coreProperties>
</file>