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41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743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Boas-vindas. Agradecer ao CRCCE e à CRC Mulher pelo convite à Trilha da Contadora Protagonista. Apresentar o tema e o que o público vai levar dos 50 minutos.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eSocial, prazo e qualidade cadastral valem tanto quanto o cálculo. Conferir folha x DCTFWeb x FGTS Digital todo mês; inconsistência não tratada vira notificação.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Desligamento é onde o vínculo é testado. Modalidade e aviso corretos, verbas pagas em até 10 dias (art. 477), exame demissional, documentação completa e guarda organizada de provas.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Abrir o pilar 2: conformidade só se sustenta com processo. Rotina mapeada, calendário único, tecnologia e indicadores.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Mostrar o ciclo mensal do DP e as três práticas: checklist padronizado por rotina, calendário único de prazos e dupla conferência no fechamento.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Tecnologia tira a equipe do operacional repetitivo: integrações de ponto e admissão digital, robôs de conferência. Reforçar: a ferramenta executa, o critério técnico continua sendo nosso.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não se mede, não se gerencia. Sugerir 4 indicadores simples para começar já: prazo, qualidade, custo de jornada e retrabalho.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Abrir o pilar 3: com risco controlado e rotina eficiente, o DP ganha espaço para orientar o cliente — é aqui que a contadora vira protagonista.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Comparar as duas posturas com exemplos práticos. O consultivo não exige mais horas — exige processo (pilar 2) liberando tempo para análise.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gestão trabalhista forte se apoia em regras escritas e prova organizada: regulamento interno, política de jornada e benefícios, medidas disciplinares documentadas, prazos de guarda respeitados.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Checklist para a audiência levar: seis práticas que dão para começar amanhã. Sugerir tirar print deste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Cada uma se apresenta em 1 minuto: trajetória, escritório e atuação no DP.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Fechar a parte técnica com os cinco erros que mais vemos gerar passivo na prática. Cada um deles foi coberto por um pilar.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Mensagem de fechamento conectando ao tema do evento: a contadora protagonista é a que transforma o DP em área de confiança e decisão. Abrir para perguntas em seguida.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Agradecer ao CRCCE, à CRC Mulher e ao público. Abrir espaço para perguntas e deixar os contatos.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Percorrer a agenda rapidamente: contexto, os três pilares e o fechamento com boas práticas. Reservar 5-10 min para perguntas ao final.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DP deixou de ser área de bastidor: mais obrigações digitais, fiscalização por cruzamento de dados e clientes que esperam orientação, não só folha. É por isso que falamos em gestão inteligente.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Números de 2025 (TST): 2,32 milhões de novas ações, alta de 8,5%; empresas pagaram R$ 50,7 bilhões, recorde histórico; horas extras aparecem em cerca de 40% dos processos. Passivo trabalhista não é hipótese, é estatística.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Estrutura da live: três pilares que se reforçam. Sem conformidade não há eficiência que se sustente; sem processo não há consultoria que funcione.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Abrir o pilar 1: onde nasce e onde se evita o passivo. Vamos percorrer o ciclo de vida do vínculo: admissão, jornada, obrigações e desligamento.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Admissão malfeita contamina todo o vínculo. Documentos e ASO antes do primeiro dia; S-2200 no prazo; contrato coerente com a função real; enquadramento sindical correto desde o início.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Jornada é o campeão de pedidos. Registro fiel (Portaria 671), intervalos respeitados, banco de horas só com acordo válido, hora extra habitual tratada como sinal de alerta de dimensionamento.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20" b="20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71651" y="1428750"/>
            <a:ext cx="10344698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100" b="1" kern="0" spc="375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TRILHA DA CONTADORA PROTAGONISTA · CRC MULHER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276475" y="1828800"/>
            <a:ext cx="13735050" cy="17983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74516"/>
              </a:lnSpc>
              <a:buNone/>
            </a:pPr>
            <a:r>
              <a:rPr lang="en-US" sz="660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Gestão Inteligente do Departamento Pessoal</a:t>
            </a:r>
            <a:endParaRPr lang="en-US" sz="6600" dirty="0"/>
          </a:p>
        </p:txBody>
      </p:sp>
      <p:sp>
        <p:nvSpPr>
          <p:cNvPr id="5" name="Text 2"/>
          <p:cNvSpPr/>
          <p:nvPr/>
        </p:nvSpPr>
        <p:spPr>
          <a:xfrm>
            <a:off x="3012281" y="3912870"/>
            <a:ext cx="12263438" cy="97726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lnSpc>
                <a:spcPct val="128385"/>
              </a:lnSpc>
              <a:buNone/>
            </a:pPr>
            <a:r>
              <a:rPr lang="en-US" sz="25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Estratégias e boas práticas para reduzir riscos, otimizar rotinas e fortalecer a gestão trabalhista das empresas</a:t>
            </a:r>
            <a:endParaRPr lang="en-US" sz="2550" dirty="0"/>
          </a:p>
        </p:txBody>
      </p:sp>
      <p:sp>
        <p:nvSpPr>
          <p:cNvPr id="6" name="Text 3"/>
          <p:cNvSpPr/>
          <p:nvPr/>
        </p:nvSpPr>
        <p:spPr>
          <a:xfrm>
            <a:off x="6869073" y="5290185"/>
            <a:ext cx="4549854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 · Lana Cavalcante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7417707" y="5671185"/>
            <a:ext cx="3452467" cy="3276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ctr">
              <a:buNone/>
            </a:pPr>
            <a:r>
              <a:rPr lang="en-US" sz="1875" dirty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Live CRCCE · 22 de julho de 2026</a:t>
            </a:r>
            <a:endParaRPr lang="en-US" sz="187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 · REDUZIR RISCOS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eSocial e obrigações acessórias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Eventos no prazo: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admissão, afastamentos, alterações e desligamentos enviados dentro do calendário do eSocial.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12811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Qualidade cadastral: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CPF, datas, categorias e rubricas corretas — o cruzamento de dados não perdoa cadastro ruim.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4081463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948112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Fechamento conciliado: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folha, DCTFWeb e FGTS Digital conferidos entre si antes do envio, todo mês.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4081463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948112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Pendência tratada: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inconsistência identificada é corrigida na origem — não empurrada para o mês seguinte.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5310188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o governo cruza automaticamente, o DP precisa conciliar antes.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 · REDUZIR RISCOS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Desligamento seguro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12811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Modalidade correta: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tipo de rescisão e aviso prévio definidos com critério — cada modalidade muda verbas e prazos.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Prazo do art. 477: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verbas rescisórias pagas em até 10 dias — atraso gera multa e é pedido fácil em ação.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4081463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948112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Exame e eventos: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demissional realizado e S-2299 enviado no prazo, com chave FGTS e guias liberadas.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4081463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948112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Prova guardada: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recibos, controles de ponto e comunicações arquivados pelos prazos legais de guarda.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5310188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ação trabalhista chega anos depois — vence quem documentou na época.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F25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049500" y="-1714500"/>
            <a:ext cx="4953000" cy="4953000"/>
          </a:xfrm>
          <a:prstGeom prst="ellipse">
            <a:avLst/>
          </a:prstGeom>
          <a:solidFill>
            <a:srgbClr val="B08C38">
              <a:alpha val="9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333500" y="6858000"/>
            <a:ext cx="5334000" cy="5334000"/>
          </a:xfrm>
          <a:prstGeom prst="ellipse">
            <a:avLst/>
          </a:prstGeom>
          <a:ln w="254000">
            <a:solidFill>
              <a:srgbClr val="1B346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524000" y="3833217"/>
            <a:ext cx="167640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kern="0" spc="45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2</a:t>
            </a:r>
            <a:endParaRPr lang="en-US" sz="2250" dirty="0"/>
          </a:p>
        </p:txBody>
      </p:sp>
      <p:sp>
        <p:nvSpPr>
          <p:cNvPr id="5" name="Text 3"/>
          <p:cNvSpPr/>
          <p:nvPr/>
        </p:nvSpPr>
        <p:spPr>
          <a:xfrm>
            <a:off x="1524000" y="4389477"/>
            <a:ext cx="12573000" cy="90213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6107"/>
              </a:lnSpc>
              <a:buNone/>
            </a:pPr>
            <a:r>
              <a:rPr lang="en-US" sz="6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Otimizar rotinas e processos</a:t>
            </a:r>
            <a:endParaRPr lang="en-US" sz="6300" dirty="0"/>
          </a:p>
        </p:txBody>
      </p:sp>
      <p:sp>
        <p:nvSpPr>
          <p:cNvPr id="6" name="Text 4"/>
          <p:cNvSpPr/>
          <p:nvPr/>
        </p:nvSpPr>
        <p:spPr>
          <a:xfrm>
            <a:off x="1524000" y="5539264"/>
            <a:ext cx="10301288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3333"/>
              </a:lnSpc>
              <a:buNone/>
            </a:pPr>
            <a:r>
              <a:rPr lang="en-US" sz="240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Conformidade não se sustenta no improviso: processo mapeado, prazo visível e conferência padronizada.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2 · OTIMIZAR ROTINAS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Rotinas mapeadas e calendário único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43150"/>
            <a:ext cx="3352800" cy="762000"/>
          </a:xfrm>
          <a:prstGeom prst="roundRect">
            <a:avLst>
              <a:gd name="adj" fmla="val 17500"/>
            </a:avLst>
          </a:prstGeom>
          <a:solidFill>
            <a:srgbClr val="10265A"/>
          </a:solidFill>
          <a:ln/>
        </p:spPr>
      </p:sp>
      <p:sp>
        <p:nvSpPr>
          <p:cNvPr id="6" name="Text 3"/>
          <p:cNvSpPr/>
          <p:nvPr/>
        </p:nvSpPr>
        <p:spPr>
          <a:xfrm>
            <a:off x="1530858" y="2571750"/>
            <a:ext cx="2767584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Movimentações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4800600" y="2503170"/>
            <a:ext cx="457200" cy="4800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3000" dirty="0"/>
          </a:p>
        </p:txBody>
      </p:sp>
      <p:sp>
        <p:nvSpPr>
          <p:cNvPr id="8" name="Shape 5"/>
          <p:cNvSpPr/>
          <p:nvPr/>
        </p:nvSpPr>
        <p:spPr>
          <a:xfrm>
            <a:off x="5391150" y="2343150"/>
            <a:ext cx="3352800" cy="762000"/>
          </a:xfrm>
          <a:prstGeom prst="roundRect">
            <a:avLst>
              <a:gd name="adj" fmla="val 17500"/>
            </a:avLst>
          </a:prstGeom>
          <a:solidFill>
            <a:srgbClr val="10265A"/>
          </a:solidFill>
          <a:ln/>
        </p:spPr>
      </p:sp>
      <p:sp>
        <p:nvSpPr>
          <p:cNvPr id="9" name="Text 6"/>
          <p:cNvSpPr/>
          <p:nvPr/>
        </p:nvSpPr>
        <p:spPr>
          <a:xfrm>
            <a:off x="5683758" y="2571750"/>
            <a:ext cx="2767584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Folha e encargos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8953500" y="2503170"/>
            <a:ext cx="457200" cy="4800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3000" dirty="0"/>
          </a:p>
        </p:txBody>
      </p:sp>
      <p:sp>
        <p:nvSpPr>
          <p:cNvPr id="11" name="Shape 8"/>
          <p:cNvSpPr/>
          <p:nvPr/>
        </p:nvSpPr>
        <p:spPr>
          <a:xfrm>
            <a:off x="9544050" y="2343150"/>
            <a:ext cx="3352800" cy="762000"/>
          </a:xfrm>
          <a:prstGeom prst="roundRect">
            <a:avLst>
              <a:gd name="adj" fmla="val 17500"/>
            </a:avLst>
          </a:prstGeom>
          <a:solidFill>
            <a:srgbClr val="10265A"/>
          </a:solidFill>
          <a:ln/>
        </p:spPr>
      </p:sp>
      <p:sp>
        <p:nvSpPr>
          <p:cNvPr id="12" name="Text 9"/>
          <p:cNvSpPr/>
          <p:nvPr/>
        </p:nvSpPr>
        <p:spPr>
          <a:xfrm>
            <a:off x="9836658" y="2571750"/>
            <a:ext cx="2767584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Obrigações e envios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13106400" y="2503170"/>
            <a:ext cx="457200" cy="4800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3000" dirty="0"/>
          </a:p>
        </p:txBody>
      </p:sp>
      <p:sp>
        <p:nvSpPr>
          <p:cNvPr id="14" name="Shape 11"/>
          <p:cNvSpPr/>
          <p:nvPr/>
        </p:nvSpPr>
        <p:spPr>
          <a:xfrm>
            <a:off x="13696950" y="2343150"/>
            <a:ext cx="3352800" cy="762000"/>
          </a:xfrm>
          <a:prstGeom prst="roundRect">
            <a:avLst>
              <a:gd name="adj" fmla="val 17500"/>
            </a:avLst>
          </a:prstGeom>
          <a:solidFill>
            <a:srgbClr val="10265A"/>
          </a:solidFill>
          <a:ln/>
        </p:spPr>
      </p:sp>
      <p:sp>
        <p:nvSpPr>
          <p:cNvPr id="15" name="Text 12"/>
          <p:cNvSpPr/>
          <p:nvPr/>
        </p:nvSpPr>
        <p:spPr>
          <a:xfrm>
            <a:off x="13989558" y="2571750"/>
            <a:ext cx="2767584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Conferência e arquivo</a:t>
            </a:r>
            <a:endParaRPr lang="en-US" sz="2100" dirty="0"/>
          </a:p>
        </p:txBody>
      </p:sp>
      <p:sp>
        <p:nvSpPr>
          <p:cNvPr id="16" name="Shape 13"/>
          <p:cNvSpPr/>
          <p:nvPr/>
        </p:nvSpPr>
        <p:spPr>
          <a:xfrm>
            <a:off x="1238250" y="3638550"/>
            <a:ext cx="4991100" cy="2261235"/>
          </a:xfrm>
          <a:prstGeom prst="roundRect">
            <a:avLst>
              <a:gd name="adj" fmla="val 7582"/>
            </a:avLst>
          </a:prstGeom>
          <a:solidFill>
            <a:srgbClr val="F6F7FA"/>
          </a:solidFill>
          <a:ln/>
        </p:spPr>
      </p:sp>
      <p:sp>
        <p:nvSpPr>
          <p:cNvPr id="17" name="Text 14"/>
          <p:cNvSpPr/>
          <p:nvPr/>
        </p:nvSpPr>
        <p:spPr>
          <a:xfrm>
            <a:off x="1562100" y="3981450"/>
            <a:ext cx="47777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 por rotina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1562100" y="4442460"/>
            <a:ext cx="4473702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Cada etapa com passos, responsável e prazo definidos — o processo não depende da memória de ninguém.</a:t>
            </a:r>
            <a:endParaRPr lang="en-US" sz="1950" dirty="0"/>
          </a:p>
        </p:txBody>
      </p:sp>
      <p:sp>
        <p:nvSpPr>
          <p:cNvPr id="19" name="Shape 16"/>
          <p:cNvSpPr/>
          <p:nvPr/>
        </p:nvSpPr>
        <p:spPr>
          <a:xfrm>
            <a:off x="6648450" y="3638550"/>
            <a:ext cx="4991100" cy="2261235"/>
          </a:xfrm>
          <a:prstGeom prst="roundRect">
            <a:avLst>
              <a:gd name="adj" fmla="val 7582"/>
            </a:avLst>
          </a:prstGeom>
          <a:solidFill>
            <a:srgbClr val="F6F7FA"/>
          </a:solidFill>
          <a:ln/>
        </p:spPr>
      </p:sp>
      <p:sp>
        <p:nvSpPr>
          <p:cNvPr id="20" name="Text 17"/>
          <p:cNvSpPr/>
          <p:nvPr/>
        </p:nvSpPr>
        <p:spPr>
          <a:xfrm>
            <a:off x="6972300" y="3981450"/>
            <a:ext cx="47777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Calendário único</a:t>
            </a:r>
            <a:endParaRPr lang="en-US" sz="2250" dirty="0"/>
          </a:p>
        </p:txBody>
      </p:sp>
      <p:sp>
        <p:nvSpPr>
          <p:cNvPr id="21" name="Text 18"/>
          <p:cNvSpPr/>
          <p:nvPr/>
        </p:nvSpPr>
        <p:spPr>
          <a:xfrm>
            <a:off x="6972300" y="4442460"/>
            <a:ext cx="4473702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Todos os prazos — eSocial, FGTS Digital, DCTFWeb, convenções — visíveis num só lugar para toda a equipe.</a:t>
            </a:r>
            <a:endParaRPr lang="en-US" sz="1950" dirty="0"/>
          </a:p>
        </p:txBody>
      </p:sp>
      <p:sp>
        <p:nvSpPr>
          <p:cNvPr id="22" name="Shape 19"/>
          <p:cNvSpPr/>
          <p:nvPr/>
        </p:nvSpPr>
        <p:spPr>
          <a:xfrm>
            <a:off x="12058650" y="3638550"/>
            <a:ext cx="4991100" cy="2261235"/>
          </a:xfrm>
          <a:prstGeom prst="roundRect">
            <a:avLst>
              <a:gd name="adj" fmla="val 7582"/>
            </a:avLst>
          </a:prstGeom>
          <a:solidFill>
            <a:srgbClr val="F6F7FA"/>
          </a:solidFill>
          <a:ln/>
        </p:spPr>
      </p:sp>
      <p:sp>
        <p:nvSpPr>
          <p:cNvPr id="23" name="Text 20"/>
          <p:cNvSpPr/>
          <p:nvPr/>
        </p:nvSpPr>
        <p:spPr>
          <a:xfrm>
            <a:off x="12382500" y="3981450"/>
            <a:ext cx="47777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Dupla conferência</a:t>
            </a:r>
            <a:endParaRPr lang="en-US" sz="2250" dirty="0"/>
          </a:p>
        </p:txBody>
      </p:sp>
      <p:sp>
        <p:nvSpPr>
          <p:cNvPr id="24" name="Text 21"/>
          <p:cNvSpPr/>
          <p:nvPr/>
        </p:nvSpPr>
        <p:spPr>
          <a:xfrm>
            <a:off x="12382500" y="4442460"/>
            <a:ext cx="4473702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Quem calcula não é quem confere: o fechamento passa por um segundo olhar antes de qualquer envio.</a:t>
            </a:r>
            <a:endParaRPr lang="en-US" sz="19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2 · OTIMIZAR ROTINAS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Tecnologia a favor do DP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Ponto integrado à folha: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importação automática elimina digitação e divergência entre registro e pagamento.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Admissão digital: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coleta de documentos e assinaturas online encurta prazos e padroniza o dossiê do empregado.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533775"/>
            <a:ext cx="7142226" cy="12811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Conferências automatizadas: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relatórios e robôs que comparam folha, eSocial e guias apontam divergências em minutos.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Portal do cliente: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envio e devolução de documentos com trilha registrada — menos WhatsApp, mais prova.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5310188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ferramenta executa; o critério técnico continua sendo da equipe.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2 · OTIMIZAR ROTINAS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Indicadores que orientam decisões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7334250" cy="1878330"/>
          </a:xfrm>
          <a:prstGeom prst="roundRect">
            <a:avLst>
              <a:gd name="adj" fmla="val 9128"/>
            </a:avLst>
          </a:prstGeom>
          <a:solidFill>
            <a:srgbClr val="F6F7FA"/>
          </a:solidFill>
          <a:ln/>
        </p:spPr>
      </p:sp>
      <p:sp>
        <p:nvSpPr>
          <p:cNvPr id="6" name="Text 3"/>
          <p:cNvSpPr/>
          <p:nvPr/>
        </p:nvSpPr>
        <p:spPr>
          <a:xfrm>
            <a:off x="1619250" y="272415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Prazo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1619250" y="3173730"/>
            <a:ext cx="6769418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% de folhas, eventos e guias entregues dentro do prazo, por cliente e por mês.</a:t>
            </a:r>
            <a:endParaRPr lang="en-US" sz="1950" dirty="0"/>
          </a:p>
        </p:txBody>
      </p:sp>
      <p:sp>
        <p:nvSpPr>
          <p:cNvPr id="8" name="Shape 5"/>
          <p:cNvSpPr/>
          <p:nvPr/>
        </p:nvSpPr>
        <p:spPr>
          <a:xfrm>
            <a:off x="9144000" y="2381250"/>
            <a:ext cx="7334250" cy="1878330"/>
          </a:xfrm>
          <a:prstGeom prst="roundRect">
            <a:avLst>
              <a:gd name="adj" fmla="val 9128"/>
            </a:avLst>
          </a:prstGeom>
          <a:solidFill>
            <a:srgbClr val="F6F7FA"/>
          </a:solidFill>
          <a:ln/>
        </p:spPr>
      </p:sp>
      <p:sp>
        <p:nvSpPr>
          <p:cNvPr id="9" name="Text 6"/>
          <p:cNvSpPr/>
          <p:nvPr/>
        </p:nvSpPr>
        <p:spPr>
          <a:xfrm>
            <a:off x="9525000" y="272415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Qualidade</a:t>
            </a:r>
            <a:endParaRPr lang="en-US" sz="2325" dirty="0"/>
          </a:p>
        </p:txBody>
      </p:sp>
      <p:sp>
        <p:nvSpPr>
          <p:cNvPr id="10" name="Text 7"/>
          <p:cNvSpPr/>
          <p:nvPr/>
        </p:nvSpPr>
        <p:spPr>
          <a:xfrm>
            <a:off x="9525000" y="3173730"/>
            <a:ext cx="6769418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Número de inconsistências de eSocial e recálculos — onde estão os erros recorrentes?</a:t>
            </a:r>
            <a:endParaRPr lang="en-US" sz="1950" dirty="0"/>
          </a:p>
        </p:txBody>
      </p:sp>
      <p:sp>
        <p:nvSpPr>
          <p:cNvPr id="11" name="Shape 8"/>
          <p:cNvSpPr/>
          <p:nvPr/>
        </p:nvSpPr>
        <p:spPr>
          <a:xfrm>
            <a:off x="1238250" y="4640580"/>
            <a:ext cx="7334250" cy="1878330"/>
          </a:xfrm>
          <a:prstGeom prst="roundRect">
            <a:avLst>
              <a:gd name="adj" fmla="val 9128"/>
            </a:avLst>
          </a:prstGeom>
          <a:solidFill>
            <a:srgbClr val="F6F7FA"/>
          </a:solidFill>
          <a:ln/>
        </p:spPr>
      </p:sp>
      <p:sp>
        <p:nvSpPr>
          <p:cNvPr id="12" name="Text 9"/>
          <p:cNvSpPr/>
          <p:nvPr/>
        </p:nvSpPr>
        <p:spPr>
          <a:xfrm>
            <a:off x="1619250" y="498348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 de jornada</a:t>
            </a:r>
            <a:endParaRPr lang="en-US" sz="2325" dirty="0"/>
          </a:p>
        </p:txBody>
      </p:sp>
      <p:sp>
        <p:nvSpPr>
          <p:cNvPr id="13" name="Text 10"/>
          <p:cNvSpPr/>
          <p:nvPr/>
        </p:nvSpPr>
        <p:spPr>
          <a:xfrm>
            <a:off x="1619250" y="5433060"/>
            <a:ext cx="6769418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Horas extras e adicionais por cliente: base para orientar dimensionamento e escala.</a:t>
            </a:r>
            <a:endParaRPr lang="en-US" sz="1950" dirty="0"/>
          </a:p>
        </p:txBody>
      </p:sp>
      <p:sp>
        <p:nvSpPr>
          <p:cNvPr id="14" name="Shape 11"/>
          <p:cNvSpPr/>
          <p:nvPr/>
        </p:nvSpPr>
        <p:spPr>
          <a:xfrm>
            <a:off x="9144000" y="4640580"/>
            <a:ext cx="7334250" cy="1878330"/>
          </a:xfrm>
          <a:prstGeom prst="roundRect">
            <a:avLst>
              <a:gd name="adj" fmla="val 9128"/>
            </a:avLst>
          </a:prstGeom>
          <a:solidFill>
            <a:srgbClr val="F6F7FA"/>
          </a:solidFill>
          <a:ln/>
        </p:spPr>
      </p:sp>
      <p:sp>
        <p:nvSpPr>
          <p:cNvPr id="15" name="Text 12"/>
          <p:cNvSpPr/>
          <p:nvPr/>
        </p:nvSpPr>
        <p:spPr>
          <a:xfrm>
            <a:off x="9525000" y="498348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Retrabalho</a:t>
            </a:r>
            <a:endParaRPr lang="en-US" sz="2325" dirty="0"/>
          </a:p>
        </p:txBody>
      </p:sp>
      <p:sp>
        <p:nvSpPr>
          <p:cNvPr id="16" name="Text 13"/>
          <p:cNvSpPr/>
          <p:nvPr/>
        </p:nvSpPr>
        <p:spPr>
          <a:xfrm>
            <a:off x="9525000" y="5433060"/>
            <a:ext cx="6769418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Solicitações devolvidas, folhas reabertas e correções fora do fluxo — o custo invisível do DP.</a:t>
            </a:r>
            <a:endParaRPr lang="en-US" sz="19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25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049500" y="-1714500"/>
            <a:ext cx="4953000" cy="4953000"/>
          </a:xfrm>
          <a:prstGeom prst="ellipse">
            <a:avLst/>
          </a:prstGeom>
          <a:solidFill>
            <a:srgbClr val="B08C38">
              <a:alpha val="9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333500" y="6858000"/>
            <a:ext cx="5334000" cy="5334000"/>
          </a:xfrm>
          <a:prstGeom prst="ellipse">
            <a:avLst/>
          </a:prstGeom>
          <a:ln w="254000">
            <a:solidFill>
              <a:srgbClr val="1B346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524000" y="3833217"/>
            <a:ext cx="167640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kern="0" spc="45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3</a:t>
            </a:r>
            <a:endParaRPr lang="en-US" sz="2250" dirty="0"/>
          </a:p>
        </p:txBody>
      </p:sp>
      <p:sp>
        <p:nvSpPr>
          <p:cNvPr id="5" name="Text 3"/>
          <p:cNvSpPr/>
          <p:nvPr/>
        </p:nvSpPr>
        <p:spPr>
          <a:xfrm>
            <a:off x="1524000" y="4389477"/>
            <a:ext cx="13620750" cy="90213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6107"/>
              </a:lnSpc>
              <a:buNone/>
            </a:pPr>
            <a:r>
              <a:rPr lang="en-US" sz="6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Fortalecer a gestão trabalhista</a:t>
            </a:r>
            <a:endParaRPr lang="en-US" sz="6300" dirty="0"/>
          </a:p>
        </p:txBody>
      </p:sp>
      <p:sp>
        <p:nvSpPr>
          <p:cNvPr id="6" name="Text 4"/>
          <p:cNvSpPr/>
          <p:nvPr/>
        </p:nvSpPr>
        <p:spPr>
          <a:xfrm>
            <a:off x="1524000" y="5539264"/>
            <a:ext cx="10301288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3333"/>
              </a:lnSpc>
              <a:buNone/>
            </a:pPr>
            <a:r>
              <a:rPr lang="en-US" sz="240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 risco controlado e rotina eficiente, o DP ganha espaço para o que mais gera valor: orientar decisões.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3 · FORTALECER A GESTÃO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 operacional ao consultivo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43150"/>
            <a:ext cx="7410450" cy="3512820"/>
          </a:xfrm>
          <a:prstGeom prst="roundRect">
            <a:avLst>
              <a:gd name="adj" fmla="val 5423"/>
            </a:avLst>
          </a:prstGeom>
          <a:solidFill>
            <a:srgbClr val="F6F7FA"/>
          </a:solidFill>
          <a:ln/>
        </p:spPr>
      </p:sp>
      <p:sp>
        <p:nvSpPr>
          <p:cNvPr id="6" name="Text 3"/>
          <p:cNvSpPr/>
          <p:nvPr/>
        </p:nvSpPr>
        <p:spPr>
          <a:xfrm>
            <a:off x="1657350" y="272415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kern="0" spc="150" dirty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DP OPERACIONAL</a:t>
            </a:r>
            <a:endParaRPr lang="en-US" sz="2325" dirty="0"/>
          </a:p>
        </p:txBody>
      </p:sp>
      <p:sp>
        <p:nvSpPr>
          <p:cNvPr id="7" name="Text 4"/>
          <p:cNvSpPr/>
          <p:nvPr/>
        </p:nvSpPr>
        <p:spPr>
          <a:xfrm>
            <a:off x="1657350" y="3307080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Processa a folha que o cliente mandou</a:t>
            </a:r>
            <a:endParaRPr lang="en-US" sz="2100" dirty="0"/>
          </a:p>
        </p:txBody>
      </p:sp>
      <p:sp>
        <p:nvSpPr>
          <p:cNvPr id="8" name="Text 5"/>
          <p:cNvSpPr/>
          <p:nvPr/>
        </p:nvSpPr>
        <p:spPr>
          <a:xfrm>
            <a:off x="1657350" y="3891915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Responde quando o problema aparece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657350" y="4476750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 o valor das guias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1657350" y="5061585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Executa o desligamento decidido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9067800" y="2343150"/>
            <a:ext cx="7410450" cy="3512820"/>
          </a:xfrm>
          <a:prstGeom prst="roundRect">
            <a:avLst>
              <a:gd name="adj" fmla="val 5423"/>
            </a:avLst>
          </a:prstGeom>
          <a:solidFill>
            <a:srgbClr val="10265A"/>
          </a:solidFill>
          <a:ln/>
        </p:spPr>
      </p:sp>
      <p:sp>
        <p:nvSpPr>
          <p:cNvPr id="12" name="Text 9"/>
          <p:cNvSpPr/>
          <p:nvPr/>
        </p:nvSpPr>
        <p:spPr>
          <a:xfrm>
            <a:off x="9486900" y="2724150"/>
            <a:ext cx="7229475" cy="3733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325" b="1" kern="0" spc="15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DP ESTRATÉGICO</a:t>
            </a:r>
            <a:endParaRPr lang="en-US" sz="2325" dirty="0"/>
          </a:p>
        </p:txBody>
      </p:sp>
      <p:sp>
        <p:nvSpPr>
          <p:cNvPr id="13" name="Text 10"/>
          <p:cNvSpPr/>
          <p:nvPr/>
        </p:nvSpPr>
        <p:spPr>
          <a:xfrm>
            <a:off x="9486900" y="3307080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Questiona divergências antes de processar</a:t>
            </a:r>
            <a:endParaRPr lang="en-US" sz="2100" dirty="0"/>
          </a:p>
        </p:txBody>
      </p:sp>
      <p:sp>
        <p:nvSpPr>
          <p:cNvPr id="14" name="Text 11"/>
          <p:cNvSpPr/>
          <p:nvPr/>
        </p:nvSpPr>
        <p:spPr>
          <a:xfrm>
            <a:off x="9486900" y="3891915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Antecipa mudanças de norma e convenção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9486900" y="4476750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Explica o custo total e as alternativas</a:t>
            </a:r>
            <a:endParaRPr lang="en-US" sz="2100" dirty="0"/>
          </a:p>
        </p:txBody>
      </p:sp>
      <p:sp>
        <p:nvSpPr>
          <p:cNvPr id="16" name="Text 13"/>
          <p:cNvSpPr/>
          <p:nvPr/>
        </p:nvSpPr>
        <p:spPr>
          <a:xfrm>
            <a:off x="9486900" y="5061585"/>
            <a:ext cx="7229475" cy="45148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35625"/>
              </a:lnSpc>
              <a:buNone/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Orienta a decisão e seus riscos antes dela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3 · FORTALECER A GESTÃO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Políticas internas e documentação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Regulamento interno: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regras de conduta, jornada e uso de recursos escritas e comunicadas com recibo.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Política de jornada e benefícios: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critérios iguais para todos — tratamento desigual é semente de equiparação.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Disciplina documentada: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advertências e suspensões com gradação, registro e assinatura — sustentam a justa causa.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Guarda organizada: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dossiês completos e prazos de guarda respeitados — a defesa se constrói no arquivo.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4895850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Regra escrita, aplicada e provada: esse é o tripé que sustenta a empresa em juízo.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BOAS PRÁTICAS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Checklist para começar amanhã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6" name="Text 3"/>
          <p:cNvSpPr/>
          <p:nvPr/>
        </p:nvSpPr>
        <p:spPr>
          <a:xfrm>
            <a:off x="1543050" y="260985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7" name="Text 4"/>
          <p:cNvSpPr/>
          <p:nvPr/>
        </p:nvSpPr>
        <p:spPr>
          <a:xfrm>
            <a:off x="2014299" y="2640330"/>
            <a:ext cx="6617458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Mapear o ciclo mensal do DP e criar checklist por rotina</a:t>
            </a:r>
            <a:endParaRPr lang="en-US" sz="2100" dirty="0"/>
          </a:p>
        </p:txBody>
      </p:sp>
      <p:sp>
        <p:nvSpPr>
          <p:cNvPr id="8" name="Shape 5"/>
          <p:cNvSpPr/>
          <p:nvPr/>
        </p:nvSpPr>
        <p:spPr>
          <a:xfrm>
            <a:off x="9239250" y="238125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9" name="Text 6"/>
          <p:cNvSpPr/>
          <p:nvPr/>
        </p:nvSpPr>
        <p:spPr>
          <a:xfrm>
            <a:off x="9544050" y="260985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10" name="Text 7"/>
          <p:cNvSpPr/>
          <p:nvPr/>
        </p:nvSpPr>
        <p:spPr>
          <a:xfrm>
            <a:off x="10015299" y="2640330"/>
            <a:ext cx="5918478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Montar o calendário único de prazos e obrigações</a:t>
            </a:r>
            <a:endParaRPr lang="en-US" sz="2100" dirty="0"/>
          </a:p>
        </p:txBody>
      </p:sp>
      <p:sp>
        <p:nvSpPr>
          <p:cNvPr id="11" name="Shape 8"/>
          <p:cNvSpPr/>
          <p:nvPr/>
        </p:nvSpPr>
        <p:spPr>
          <a:xfrm>
            <a:off x="1238250" y="352044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12" name="Text 9"/>
          <p:cNvSpPr/>
          <p:nvPr/>
        </p:nvSpPr>
        <p:spPr>
          <a:xfrm>
            <a:off x="1543050" y="374904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13" name="Text 10"/>
          <p:cNvSpPr/>
          <p:nvPr/>
        </p:nvSpPr>
        <p:spPr>
          <a:xfrm>
            <a:off x="2014299" y="3779520"/>
            <a:ext cx="6611171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Auditar ponto e horas extras dos clientes de maior risco</a:t>
            </a:r>
            <a:endParaRPr lang="en-US" sz="2100" dirty="0"/>
          </a:p>
        </p:txBody>
      </p:sp>
      <p:sp>
        <p:nvSpPr>
          <p:cNvPr id="14" name="Shape 11"/>
          <p:cNvSpPr/>
          <p:nvPr/>
        </p:nvSpPr>
        <p:spPr>
          <a:xfrm>
            <a:off x="9239250" y="352044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15" name="Text 12"/>
          <p:cNvSpPr/>
          <p:nvPr/>
        </p:nvSpPr>
        <p:spPr>
          <a:xfrm>
            <a:off x="9544050" y="374904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16" name="Text 13"/>
          <p:cNvSpPr/>
          <p:nvPr/>
        </p:nvSpPr>
        <p:spPr>
          <a:xfrm>
            <a:off x="10015299" y="3779520"/>
            <a:ext cx="6627412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Conciliar folha × eSocial × FGTS Digital todo fechamento</a:t>
            </a:r>
            <a:endParaRPr lang="en-US" sz="2100" dirty="0"/>
          </a:p>
        </p:txBody>
      </p:sp>
      <p:sp>
        <p:nvSpPr>
          <p:cNvPr id="17" name="Shape 14"/>
          <p:cNvSpPr/>
          <p:nvPr/>
        </p:nvSpPr>
        <p:spPr>
          <a:xfrm>
            <a:off x="1238250" y="465963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18" name="Text 15"/>
          <p:cNvSpPr/>
          <p:nvPr/>
        </p:nvSpPr>
        <p:spPr>
          <a:xfrm>
            <a:off x="1543050" y="488823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19" name="Text 16"/>
          <p:cNvSpPr/>
          <p:nvPr/>
        </p:nvSpPr>
        <p:spPr>
          <a:xfrm>
            <a:off x="2014299" y="4918710"/>
            <a:ext cx="6152650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Definir 3 ou 4 indicadores e acompanhar mês a mês</a:t>
            </a:r>
            <a:endParaRPr lang="en-US" sz="2100" dirty="0"/>
          </a:p>
        </p:txBody>
      </p:sp>
      <p:sp>
        <p:nvSpPr>
          <p:cNvPr id="20" name="Shape 17"/>
          <p:cNvSpPr/>
          <p:nvPr/>
        </p:nvSpPr>
        <p:spPr>
          <a:xfrm>
            <a:off x="9239250" y="4659630"/>
            <a:ext cx="7429500" cy="891540"/>
          </a:xfrm>
          <a:prstGeom prst="roundRect">
            <a:avLst>
              <a:gd name="adj" fmla="val 17094"/>
            </a:avLst>
          </a:prstGeom>
          <a:solidFill>
            <a:srgbClr val="F6F7FA"/>
          </a:solidFill>
          <a:ln/>
        </p:spPr>
      </p:sp>
      <p:sp>
        <p:nvSpPr>
          <p:cNvPr id="21" name="Text 18"/>
          <p:cNvSpPr/>
          <p:nvPr/>
        </p:nvSpPr>
        <p:spPr>
          <a:xfrm>
            <a:off x="9544050" y="4888230"/>
            <a:ext cx="318849" cy="4724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2550" dirty="0"/>
          </a:p>
        </p:txBody>
      </p:sp>
      <p:sp>
        <p:nvSpPr>
          <p:cNvPr id="22" name="Text 19"/>
          <p:cNvSpPr/>
          <p:nvPr/>
        </p:nvSpPr>
        <p:spPr>
          <a:xfrm>
            <a:off x="10015299" y="4918710"/>
            <a:ext cx="6120825" cy="4114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2500"/>
              </a:lnSpc>
              <a:buNone/>
            </a:pPr>
            <a:r>
              <a:rPr lang="en-US" sz="21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Revisar políticas internas e dossiês dos empregados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APRESENTAÇÃO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Quem conduz a conversa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2773680" cy="2773680"/>
          </a:xfrm>
          <a:prstGeom prst="ellipse">
            <a:avLst/>
          </a:prstGeom>
          <a:ln w="53340">
            <a:solidFill>
              <a:srgbClr val="B08C38"/>
            </a:solidFill>
            <a:prstDash val="solid"/>
          </a:ln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rcRect b="33375"/>
          <a:stretch/>
        </p:blipFill>
        <p:spPr>
          <a:xfrm>
            <a:off x="1238250" y="2381250"/>
            <a:ext cx="2773680" cy="2773680"/>
          </a:xfrm>
          <a:prstGeom prst="ellipse">
            <a:avLst/>
          </a:prstGeom>
        </p:spPr>
      </p:pic>
      <p:sp>
        <p:nvSpPr>
          <p:cNvPr id="7" name="Text 3"/>
          <p:cNvSpPr/>
          <p:nvPr/>
        </p:nvSpPr>
        <p:spPr>
          <a:xfrm>
            <a:off x="4373880" y="2381250"/>
            <a:ext cx="4932807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8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</a:t>
            </a:r>
            <a:endParaRPr lang="en-US" sz="2850" dirty="0"/>
          </a:p>
        </p:txBody>
      </p:sp>
      <p:sp>
        <p:nvSpPr>
          <p:cNvPr id="8" name="Text 4"/>
          <p:cNvSpPr/>
          <p:nvPr/>
        </p:nvSpPr>
        <p:spPr>
          <a:xfrm>
            <a:off x="4373880" y="2933700"/>
            <a:ext cx="4618901" cy="27384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808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Contadora e especialista em Departamento Pessoal, com sólida experiência em folha de pagamento, eSocial e legislação trabalhista e previdenciária. Atua na gestão de rotinas e obrigações acessórias com foco em conformidade e eficiência.</a:t>
            </a:r>
            <a:endParaRPr lang="en-US" sz="2025" dirty="0"/>
          </a:p>
        </p:txBody>
      </p:sp>
      <p:sp>
        <p:nvSpPr>
          <p:cNvPr id="9" name="Shape 5"/>
          <p:cNvSpPr/>
          <p:nvPr/>
        </p:nvSpPr>
        <p:spPr>
          <a:xfrm>
            <a:off x="9429750" y="2381250"/>
            <a:ext cx="2773680" cy="2773680"/>
          </a:xfrm>
          <a:prstGeom prst="ellipse">
            <a:avLst/>
          </a:prstGeom>
          <a:ln w="53340">
            <a:solidFill>
              <a:srgbClr val="10265A"/>
            </a:solidFill>
            <a:prstDash val="solid"/>
          </a:ln>
        </p:spPr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rcRect b="33375"/>
          <a:stretch/>
        </p:blipFill>
        <p:spPr>
          <a:xfrm>
            <a:off x="9429750" y="2381250"/>
            <a:ext cx="2773680" cy="2773680"/>
          </a:xfrm>
          <a:prstGeom prst="ellipse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565381" y="2381250"/>
            <a:ext cx="4932807" cy="457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8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 Cavalcante</a:t>
            </a:r>
            <a:endParaRPr lang="en-US" sz="2850" dirty="0"/>
          </a:p>
        </p:txBody>
      </p:sp>
      <p:sp>
        <p:nvSpPr>
          <p:cNvPr id="12" name="Text 7"/>
          <p:cNvSpPr/>
          <p:nvPr/>
        </p:nvSpPr>
        <p:spPr>
          <a:xfrm>
            <a:off x="12565381" y="2933700"/>
            <a:ext cx="4618901" cy="27384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808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Sócia da Audite Contábil, especialista em eSocial com certificação e graduanda em Direito. Mais de 25 anos em DP, RH e gestão de benefícios. Professora, palestrante e consultora, integra a Comissão de Normas Trabalhistas e Previdenciárias do CRC-CE.</a:t>
            </a:r>
            <a:endParaRPr lang="en-US" sz="202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BOAS PRÁTICAS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Erros que mais geram passivo</a:t>
            </a:r>
            <a:endParaRPr lang="en-US" sz="4350" dirty="0"/>
          </a:p>
        </p:txBody>
      </p:sp>
      <p:sp>
        <p:nvSpPr>
          <p:cNvPr id="5" name="Text 2"/>
          <p:cNvSpPr/>
          <p:nvPr/>
        </p:nvSpPr>
        <p:spPr>
          <a:xfrm>
            <a:off x="1238250" y="238125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3300" dirty="0"/>
          </a:p>
        </p:txBody>
      </p:sp>
      <p:sp>
        <p:nvSpPr>
          <p:cNvPr id="6" name="Text 3"/>
          <p:cNvSpPr/>
          <p:nvPr/>
        </p:nvSpPr>
        <p:spPr>
          <a:xfrm>
            <a:off x="2095500" y="2425065"/>
            <a:ext cx="8462808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2093"/>
              </a:lnSpc>
              <a:buNone/>
            </a:pPr>
            <a:r>
              <a:rPr lang="en-US" sz="22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Ponto que não reflete a jornada real — o famoso registro britânico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1238250" y="307848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3300" dirty="0"/>
          </a:p>
        </p:txBody>
      </p:sp>
      <p:sp>
        <p:nvSpPr>
          <p:cNvPr id="8" name="Text 5"/>
          <p:cNvSpPr/>
          <p:nvPr/>
        </p:nvSpPr>
        <p:spPr>
          <a:xfrm>
            <a:off x="2095500" y="3122295"/>
            <a:ext cx="6871538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indent="0" algn="l">
              <a:lnSpc>
                <a:spcPct val="122093"/>
              </a:lnSpc>
              <a:buNone/>
            </a:pPr>
            <a:r>
              <a:rPr lang="en-US" sz="22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Verbas pagas por fora, sem integrar salário e encargos</a:t>
            </a:r>
            <a:endParaRPr lang="en-US" sz="2250" dirty="0"/>
          </a:p>
        </p:txBody>
      </p:sp>
      <p:sp>
        <p:nvSpPr>
          <p:cNvPr id="9" name="Text 6"/>
          <p:cNvSpPr/>
          <p:nvPr/>
        </p:nvSpPr>
        <p:spPr>
          <a:xfrm>
            <a:off x="1238250" y="377571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3300" dirty="0"/>
          </a:p>
        </p:txBody>
      </p:sp>
      <p:sp>
        <p:nvSpPr>
          <p:cNvPr id="10" name="Text 7"/>
          <p:cNvSpPr/>
          <p:nvPr/>
        </p:nvSpPr>
        <p:spPr>
          <a:xfrm>
            <a:off x="2095500" y="3819525"/>
            <a:ext cx="9264206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indent="0" algn="l">
              <a:lnSpc>
                <a:spcPct val="122093"/>
              </a:lnSpc>
              <a:buNone/>
            </a:pPr>
            <a:r>
              <a:rPr lang="en-US" sz="22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Convenção coletiva ignorada — pisos, reajustes e benefícios da categoria</a:t>
            </a:r>
            <a:endParaRPr lang="en-US" sz="2250" dirty="0"/>
          </a:p>
        </p:txBody>
      </p:sp>
      <p:sp>
        <p:nvSpPr>
          <p:cNvPr id="11" name="Text 8"/>
          <p:cNvSpPr/>
          <p:nvPr/>
        </p:nvSpPr>
        <p:spPr>
          <a:xfrm>
            <a:off x="1238250" y="447294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300" dirty="0"/>
          </a:p>
        </p:txBody>
      </p:sp>
      <p:sp>
        <p:nvSpPr>
          <p:cNvPr id="12" name="Text 9"/>
          <p:cNvSpPr/>
          <p:nvPr/>
        </p:nvSpPr>
        <p:spPr>
          <a:xfrm>
            <a:off x="2095500" y="4516755"/>
            <a:ext cx="7052536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indent="0" algn="l">
              <a:lnSpc>
                <a:spcPct val="122093"/>
              </a:lnSpc>
              <a:buNone/>
            </a:pPr>
            <a:r>
              <a:rPr lang="en-US" sz="22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Rescisão fora do prazo ou com cálculo errado de verbas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1238250" y="5170170"/>
            <a:ext cx="6477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3300" dirty="0"/>
          </a:p>
        </p:txBody>
      </p:sp>
      <p:sp>
        <p:nvSpPr>
          <p:cNvPr id="14" name="Text 11"/>
          <p:cNvSpPr/>
          <p:nvPr/>
        </p:nvSpPr>
        <p:spPr>
          <a:xfrm>
            <a:off x="2095500" y="5213985"/>
            <a:ext cx="8042922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2093"/>
              </a:lnSpc>
              <a:buNone/>
            </a:pPr>
            <a:r>
              <a:rPr lang="en-US" sz="225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Documentação incompleta — sem prova, o depoimento decide</a:t>
            </a:r>
            <a:endParaRPr lang="en-US" sz="22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F25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049500" y="-1714500"/>
            <a:ext cx="4953000" cy="4953000"/>
          </a:xfrm>
          <a:prstGeom prst="ellipse">
            <a:avLst/>
          </a:prstGeom>
          <a:solidFill>
            <a:srgbClr val="B08C38">
              <a:alpha val="9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333500" y="6858000"/>
            <a:ext cx="5334000" cy="5334000"/>
          </a:xfrm>
          <a:prstGeom prst="ellipse">
            <a:avLst/>
          </a:prstGeom>
          <a:ln w="254000">
            <a:solidFill>
              <a:srgbClr val="1B3468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715375" y="3733800"/>
            <a:ext cx="857250" cy="114300"/>
          </a:xfrm>
          <a:prstGeom prst="roundRect">
            <a:avLst>
              <a:gd name="adj" fmla="val 50000"/>
            </a:avLst>
          </a:prstGeom>
          <a:solidFill>
            <a:srgbClr val="B08C38"/>
          </a:solidFill>
          <a:ln/>
        </p:spPr>
      </p:sp>
      <p:sp>
        <p:nvSpPr>
          <p:cNvPr id="5" name="Text 3"/>
          <p:cNvSpPr/>
          <p:nvPr/>
        </p:nvSpPr>
        <p:spPr>
          <a:xfrm>
            <a:off x="2276475" y="4267200"/>
            <a:ext cx="13735050" cy="2324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ctr">
              <a:lnSpc>
                <a:spcPct val="88496"/>
              </a:lnSpc>
              <a:buNone/>
            </a:pPr>
            <a:r>
              <a:rPr lang="en-US" sz="4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Gestão inteligente do DP é proteger a empresa, valorizar as pessoas e posicionar a contadora como protagonista da decisão.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t="20" b="20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35343" y="1905000"/>
            <a:ext cx="4417314" cy="10896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Obrigada!</a:t>
            </a:r>
            <a:endParaRPr lang="en-US" sz="7200" dirty="0"/>
          </a:p>
        </p:txBody>
      </p:sp>
      <p:sp>
        <p:nvSpPr>
          <p:cNvPr id="4" name="Text 1"/>
          <p:cNvSpPr/>
          <p:nvPr/>
        </p:nvSpPr>
        <p:spPr>
          <a:xfrm>
            <a:off x="3890195" y="3242310"/>
            <a:ext cx="10507492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indent="0" algn="ctr">
              <a:lnSpc>
                <a:spcPct val="133333"/>
              </a:lnSpc>
              <a:buNone/>
            </a:pPr>
            <a:r>
              <a:rPr lang="en-US" sz="2400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Perguntas? Vamos conversar sobre o DP da sua empresa ou do seu escritório.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6469249" y="4175760"/>
            <a:ext cx="206171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 Mourão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6469249" y="4560570"/>
            <a:ext cx="206171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950" dirty="0" smtClean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@</a:t>
            </a:r>
            <a:r>
              <a:rPr lang="en-US" sz="1950" dirty="0" err="1" smtClean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eridanmourao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9473011" y="4175760"/>
            <a:ext cx="235914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 Cavalcante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9473011" y="4560570"/>
            <a:ext cx="2359140" cy="342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1950" dirty="0" smtClean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@</a:t>
            </a:r>
            <a:r>
              <a:rPr lang="en-US" sz="1950" dirty="0" err="1" smtClean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lanacavalcanteoficial</a:t>
            </a:r>
            <a:endParaRPr lang="en-US" sz="19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vamos conversar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6" name="Text 3"/>
          <p:cNvSpPr/>
          <p:nvPr/>
        </p:nvSpPr>
        <p:spPr>
          <a:xfrm>
            <a:off x="1562100" y="262890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3300" dirty="0"/>
          </a:p>
        </p:txBody>
      </p:sp>
      <p:sp>
        <p:nvSpPr>
          <p:cNvPr id="7" name="Text 4"/>
          <p:cNvSpPr/>
          <p:nvPr/>
        </p:nvSpPr>
        <p:spPr>
          <a:xfrm>
            <a:off x="2343150" y="2708910"/>
            <a:ext cx="5766161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cenário do Departamento Pessoal hoje</a:t>
            </a:r>
            <a:endParaRPr lang="en-US" sz="2250" dirty="0"/>
          </a:p>
        </p:txBody>
      </p:sp>
      <p:sp>
        <p:nvSpPr>
          <p:cNvPr id="8" name="Shape 5"/>
          <p:cNvSpPr/>
          <p:nvPr/>
        </p:nvSpPr>
        <p:spPr>
          <a:xfrm>
            <a:off x="8953500" y="238125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9" name="Text 6"/>
          <p:cNvSpPr/>
          <p:nvPr/>
        </p:nvSpPr>
        <p:spPr>
          <a:xfrm>
            <a:off x="9277350" y="262890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3300" dirty="0"/>
          </a:p>
        </p:txBody>
      </p:sp>
      <p:sp>
        <p:nvSpPr>
          <p:cNvPr id="10" name="Text 7"/>
          <p:cNvSpPr/>
          <p:nvPr/>
        </p:nvSpPr>
        <p:spPr>
          <a:xfrm>
            <a:off x="10058400" y="2708910"/>
            <a:ext cx="5066002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 — Reduzir riscos trabalhistas</a:t>
            </a:r>
            <a:endParaRPr lang="en-US" sz="2250" dirty="0"/>
          </a:p>
        </p:txBody>
      </p:sp>
      <p:sp>
        <p:nvSpPr>
          <p:cNvPr id="11" name="Shape 8"/>
          <p:cNvSpPr/>
          <p:nvPr/>
        </p:nvSpPr>
        <p:spPr>
          <a:xfrm>
            <a:off x="1238250" y="361188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12" name="Text 9"/>
          <p:cNvSpPr/>
          <p:nvPr/>
        </p:nvSpPr>
        <p:spPr>
          <a:xfrm>
            <a:off x="1562100" y="385953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3300" dirty="0"/>
          </a:p>
        </p:txBody>
      </p:sp>
      <p:sp>
        <p:nvSpPr>
          <p:cNvPr id="13" name="Text 10"/>
          <p:cNvSpPr/>
          <p:nvPr/>
        </p:nvSpPr>
        <p:spPr>
          <a:xfrm>
            <a:off x="2343150" y="3939540"/>
            <a:ext cx="5362777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2 — Otimizar rotinas e processos</a:t>
            </a:r>
            <a:endParaRPr lang="en-US" sz="2250" dirty="0"/>
          </a:p>
        </p:txBody>
      </p:sp>
      <p:sp>
        <p:nvSpPr>
          <p:cNvPr id="14" name="Shape 11"/>
          <p:cNvSpPr/>
          <p:nvPr/>
        </p:nvSpPr>
        <p:spPr>
          <a:xfrm>
            <a:off x="8953500" y="361188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15" name="Text 12"/>
          <p:cNvSpPr/>
          <p:nvPr/>
        </p:nvSpPr>
        <p:spPr>
          <a:xfrm>
            <a:off x="9277350" y="385953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3300" dirty="0"/>
          </a:p>
        </p:txBody>
      </p:sp>
      <p:sp>
        <p:nvSpPr>
          <p:cNvPr id="16" name="Text 13"/>
          <p:cNvSpPr/>
          <p:nvPr/>
        </p:nvSpPr>
        <p:spPr>
          <a:xfrm>
            <a:off x="10058400" y="3939540"/>
            <a:ext cx="5625632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3 — Fortalecer a gestão trabalhista</a:t>
            </a:r>
            <a:endParaRPr lang="en-US" sz="2250" dirty="0"/>
          </a:p>
        </p:txBody>
      </p:sp>
      <p:sp>
        <p:nvSpPr>
          <p:cNvPr id="17" name="Shape 14"/>
          <p:cNvSpPr/>
          <p:nvPr/>
        </p:nvSpPr>
        <p:spPr>
          <a:xfrm>
            <a:off x="1238250" y="484251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18" name="Text 15"/>
          <p:cNvSpPr/>
          <p:nvPr/>
        </p:nvSpPr>
        <p:spPr>
          <a:xfrm>
            <a:off x="1562100" y="509016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3300" dirty="0"/>
          </a:p>
        </p:txBody>
      </p:sp>
      <p:sp>
        <p:nvSpPr>
          <p:cNvPr id="19" name="Text 16"/>
          <p:cNvSpPr/>
          <p:nvPr/>
        </p:nvSpPr>
        <p:spPr>
          <a:xfrm>
            <a:off x="2343150" y="5170170"/>
            <a:ext cx="5713119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Boas práticas e erros que geram passivo</a:t>
            </a:r>
            <a:endParaRPr lang="en-US" sz="2250" dirty="0"/>
          </a:p>
        </p:txBody>
      </p:sp>
      <p:sp>
        <p:nvSpPr>
          <p:cNvPr id="20" name="Shape 17"/>
          <p:cNvSpPr/>
          <p:nvPr/>
        </p:nvSpPr>
        <p:spPr>
          <a:xfrm>
            <a:off x="8953500" y="4842510"/>
            <a:ext cx="7143750" cy="982980"/>
          </a:xfrm>
          <a:prstGeom prst="roundRect">
            <a:avLst>
              <a:gd name="adj" fmla="val 15504"/>
            </a:avLst>
          </a:prstGeom>
          <a:solidFill>
            <a:srgbClr val="F6F7FA"/>
          </a:solidFill>
          <a:ln/>
        </p:spPr>
      </p:sp>
      <p:sp>
        <p:nvSpPr>
          <p:cNvPr id="21" name="Text 18"/>
          <p:cNvSpPr/>
          <p:nvPr/>
        </p:nvSpPr>
        <p:spPr>
          <a:xfrm>
            <a:off x="9277350" y="5090160"/>
            <a:ext cx="609600" cy="5257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</a:t>
            </a:r>
            <a:endParaRPr lang="en-US" sz="3300" dirty="0"/>
          </a:p>
        </p:txBody>
      </p:sp>
      <p:sp>
        <p:nvSpPr>
          <p:cNvPr id="22" name="Text 19"/>
          <p:cNvSpPr/>
          <p:nvPr/>
        </p:nvSpPr>
        <p:spPr>
          <a:xfrm>
            <a:off x="10058400" y="5170170"/>
            <a:ext cx="3966389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Mensagem final e perguntas</a:t>
            </a:r>
            <a:endParaRPr lang="en-US" sz="22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cenário do Departamento Pessoal hoje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4991100" cy="2913697"/>
          </a:xfrm>
          <a:prstGeom prst="roundRect">
            <a:avLst>
              <a:gd name="adj" fmla="val 6538"/>
            </a:avLst>
          </a:prstGeom>
          <a:solidFill>
            <a:srgbClr val="F6F7FA"/>
          </a:solidFill>
          <a:ln/>
        </p:spPr>
      </p:sp>
      <p:sp>
        <p:nvSpPr>
          <p:cNvPr id="6" name="Shape 3"/>
          <p:cNvSpPr/>
          <p:nvPr/>
        </p:nvSpPr>
        <p:spPr>
          <a:xfrm>
            <a:off x="1619250" y="2800350"/>
            <a:ext cx="609600" cy="114300"/>
          </a:xfrm>
          <a:prstGeom prst="roundRect">
            <a:avLst>
              <a:gd name="adj" fmla="val 50000"/>
            </a:avLst>
          </a:prstGeom>
          <a:solidFill>
            <a:srgbClr val="B08C38"/>
          </a:solidFill>
          <a:ln/>
        </p:spPr>
      </p:sp>
      <p:sp>
        <p:nvSpPr>
          <p:cNvPr id="7" name="Text 4"/>
          <p:cNvSpPr/>
          <p:nvPr/>
        </p:nvSpPr>
        <p:spPr>
          <a:xfrm>
            <a:off x="1619250" y="3181350"/>
            <a:ext cx="4652010" cy="403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Mais exigências</a:t>
            </a:r>
            <a:endParaRPr lang="en-US" sz="2550" dirty="0"/>
          </a:p>
        </p:txBody>
      </p:sp>
      <p:sp>
        <p:nvSpPr>
          <p:cNvPr id="8" name="Text 5"/>
          <p:cNvSpPr/>
          <p:nvPr/>
        </p:nvSpPr>
        <p:spPr>
          <a:xfrm>
            <a:off x="1619250" y="3718560"/>
            <a:ext cx="4355973" cy="11953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808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eSocial, FGTS Digital, DCTFWeb e mudanças constantes na legislação trabalhista e previdenciária.</a:t>
            </a:r>
            <a:endParaRPr lang="en-US" sz="2025" dirty="0"/>
          </a:p>
        </p:txBody>
      </p:sp>
      <p:sp>
        <p:nvSpPr>
          <p:cNvPr id="9" name="Shape 6"/>
          <p:cNvSpPr/>
          <p:nvPr/>
        </p:nvSpPr>
        <p:spPr>
          <a:xfrm>
            <a:off x="6648450" y="2381250"/>
            <a:ext cx="4991100" cy="2913697"/>
          </a:xfrm>
          <a:prstGeom prst="roundRect">
            <a:avLst>
              <a:gd name="adj" fmla="val 6538"/>
            </a:avLst>
          </a:prstGeom>
          <a:solidFill>
            <a:srgbClr val="F6F7FA"/>
          </a:solidFill>
          <a:ln/>
        </p:spPr>
      </p:sp>
      <p:sp>
        <p:nvSpPr>
          <p:cNvPr id="10" name="Shape 7"/>
          <p:cNvSpPr/>
          <p:nvPr/>
        </p:nvSpPr>
        <p:spPr>
          <a:xfrm>
            <a:off x="7029450" y="2800350"/>
            <a:ext cx="609600" cy="114300"/>
          </a:xfrm>
          <a:prstGeom prst="roundRect">
            <a:avLst>
              <a:gd name="adj" fmla="val 50000"/>
            </a:avLst>
          </a:prstGeom>
          <a:solidFill>
            <a:srgbClr val="B08C38"/>
          </a:solidFill>
          <a:ln/>
        </p:spPr>
      </p:sp>
      <p:sp>
        <p:nvSpPr>
          <p:cNvPr id="11" name="Text 8"/>
          <p:cNvSpPr/>
          <p:nvPr/>
        </p:nvSpPr>
        <p:spPr>
          <a:xfrm>
            <a:off x="7029450" y="3181350"/>
            <a:ext cx="4652010" cy="403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Mais exposição</a:t>
            </a:r>
            <a:endParaRPr lang="en-US" sz="2550" dirty="0"/>
          </a:p>
        </p:txBody>
      </p:sp>
      <p:sp>
        <p:nvSpPr>
          <p:cNvPr id="12" name="Text 9"/>
          <p:cNvSpPr/>
          <p:nvPr/>
        </p:nvSpPr>
        <p:spPr>
          <a:xfrm>
            <a:off x="7029450" y="3718560"/>
            <a:ext cx="4355973" cy="11953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29808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Fiscalização eletrônica e cruzamento automático de dados: a inconsistência aparece antes de qualquer visita fiscal.</a:t>
            </a:r>
            <a:endParaRPr lang="en-US" sz="2025" dirty="0"/>
          </a:p>
        </p:txBody>
      </p:sp>
      <p:sp>
        <p:nvSpPr>
          <p:cNvPr id="13" name="Shape 10"/>
          <p:cNvSpPr/>
          <p:nvPr/>
        </p:nvSpPr>
        <p:spPr>
          <a:xfrm>
            <a:off x="12058650" y="2381250"/>
            <a:ext cx="4991100" cy="2913697"/>
          </a:xfrm>
          <a:prstGeom prst="roundRect">
            <a:avLst>
              <a:gd name="adj" fmla="val 6538"/>
            </a:avLst>
          </a:prstGeom>
          <a:solidFill>
            <a:srgbClr val="F6F7FA"/>
          </a:solidFill>
          <a:ln/>
        </p:spPr>
      </p:sp>
      <p:sp>
        <p:nvSpPr>
          <p:cNvPr id="14" name="Shape 11"/>
          <p:cNvSpPr/>
          <p:nvPr/>
        </p:nvSpPr>
        <p:spPr>
          <a:xfrm>
            <a:off x="12439650" y="2800350"/>
            <a:ext cx="609600" cy="114300"/>
          </a:xfrm>
          <a:prstGeom prst="roundRect">
            <a:avLst>
              <a:gd name="adj" fmla="val 50000"/>
            </a:avLst>
          </a:prstGeom>
          <a:solidFill>
            <a:srgbClr val="B08C38"/>
          </a:solidFill>
          <a:ln/>
        </p:spPr>
      </p:sp>
      <p:sp>
        <p:nvSpPr>
          <p:cNvPr id="15" name="Text 12"/>
          <p:cNvSpPr/>
          <p:nvPr/>
        </p:nvSpPr>
        <p:spPr>
          <a:xfrm>
            <a:off x="12439650" y="3181350"/>
            <a:ext cx="4652010" cy="4038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Mais expectativa</a:t>
            </a:r>
            <a:endParaRPr lang="en-US" sz="2550" dirty="0"/>
          </a:p>
        </p:txBody>
      </p:sp>
      <p:sp>
        <p:nvSpPr>
          <p:cNvPr id="16" name="Text 13"/>
          <p:cNvSpPr/>
          <p:nvPr/>
        </p:nvSpPr>
        <p:spPr>
          <a:xfrm>
            <a:off x="12439650" y="3718560"/>
            <a:ext cx="4355973" cy="11953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808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cliente não espera só a folha em dia: espera orientação para decidir com segurança.</a:t>
            </a:r>
            <a:endParaRPr lang="en-US" sz="2025" dirty="0"/>
          </a:p>
        </p:txBody>
      </p:sp>
      <p:sp>
        <p:nvSpPr>
          <p:cNvPr id="17" name="Text 14"/>
          <p:cNvSpPr/>
          <p:nvPr/>
        </p:nvSpPr>
        <p:spPr>
          <a:xfrm>
            <a:off x="1238250" y="5790248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DP saiu do bastidor e passou a ser área estratégica da empresa — e do escritório contábil.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tamanho do risco trabalhista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476500"/>
            <a:ext cx="91440" cy="2223611"/>
          </a:xfrm>
          <a:prstGeom prst="rect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710690" y="2571750"/>
            <a:ext cx="4970526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1168"/>
              </a:lnSpc>
              <a:buNone/>
            </a:pPr>
            <a:r>
              <a:rPr lang="en-US" sz="58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2,32 mi</a:t>
            </a:r>
            <a:endParaRPr lang="en-US" sz="5850" dirty="0"/>
          </a:p>
        </p:txBody>
      </p:sp>
      <p:sp>
        <p:nvSpPr>
          <p:cNvPr id="7" name="Text 4"/>
          <p:cNvSpPr/>
          <p:nvPr/>
        </p:nvSpPr>
        <p:spPr>
          <a:xfrm>
            <a:off x="1710690" y="3486150"/>
            <a:ext cx="4654220" cy="78390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85000" lnSpcReduction="10000"/>
          </a:bodyPr>
          <a:lstStyle/>
          <a:p>
            <a:pPr marL="0" indent="0" algn="l">
              <a:lnSpc>
                <a:spcPct val="125481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novas ações trabalhistas em 2025 — alta de 8,5% sobre 2024 e recorde pós-reforma</a:t>
            </a:r>
            <a:endParaRPr lang="en-US" sz="2025" dirty="0"/>
          </a:p>
        </p:txBody>
      </p:sp>
      <p:sp>
        <p:nvSpPr>
          <p:cNvPr id="8" name="Shape 5"/>
          <p:cNvSpPr/>
          <p:nvPr/>
        </p:nvSpPr>
        <p:spPr>
          <a:xfrm>
            <a:off x="6648450" y="2476500"/>
            <a:ext cx="91440" cy="2223611"/>
          </a:xfrm>
          <a:prstGeom prst="rect">
            <a:avLst/>
          </a:prstGeom>
          <a:solidFill>
            <a:srgbClr val="B08C38"/>
          </a:solidFill>
          <a:ln/>
        </p:spPr>
      </p:sp>
      <p:sp>
        <p:nvSpPr>
          <p:cNvPr id="9" name="Text 6"/>
          <p:cNvSpPr/>
          <p:nvPr/>
        </p:nvSpPr>
        <p:spPr>
          <a:xfrm>
            <a:off x="7120890" y="2571750"/>
            <a:ext cx="4970526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1168"/>
              </a:lnSpc>
              <a:buNone/>
            </a:pPr>
            <a:r>
              <a:rPr lang="en-US" sz="58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R$ 50,7 bi</a:t>
            </a:r>
            <a:endParaRPr lang="en-US" sz="5850" dirty="0"/>
          </a:p>
        </p:txBody>
      </p:sp>
      <p:sp>
        <p:nvSpPr>
          <p:cNvPr id="10" name="Text 7"/>
          <p:cNvSpPr/>
          <p:nvPr/>
        </p:nvSpPr>
        <p:spPr>
          <a:xfrm>
            <a:off x="7120890" y="3486150"/>
            <a:ext cx="4654220" cy="11568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5481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pagos pelas empresas em ações trabalhistas em 2025 — o maior valor já registrado</a:t>
            </a:r>
            <a:endParaRPr lang="en-US" sz="2025" dirty="0"/>
          </a:p>
        </p:txBody>
      </p:sp>
      <p:sp>
        <p:nvSpPr>
          <p:cNvPr id="11" name="Shape 8"/>
          <p:cNvSpPr/>
          <p:nvPr/>
        </p:nvSpPr>
        <p:spPr>
          <a:xfrm>
            <a:off x="12058650" y="2476500"/>
            <a:ext cx="91440" cy="2223611"/>
          </a:xfrm>
          <a:prstGeom prst="rect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12531090" y="2571750"/>
            <a:ext cx="4970526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1168"/>
              </a:lnSpc>
              <a:buNone/>
            </a:pPr>
            <a:r>
              <a:rPr lang="en-US" sz="58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~40%</a:t>
            </a:r>
            <a:endParaRPr lang="en-US" sz="5850" dirty="0"/>
          </a:p>
        </p:txBody>
      </p:sp>
      <p:sp>
        <p:nvSpPr>
          <p:cNvPr id="13" name="Text 10"/>
          <p:cNvSpPr/>
          <p:nvPr/>
        </p:nvSpPr>
        <p:spPr>
          <a:xfrm>
            <a:off x="12531090" y="3486150"/>
            <a:ext cx="4654220" cy="11568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5481"/>
              </a:lnSpc>
              <a:buNone/>
            </a:pPr>
            <a:r>
              <a:rPr lang="en-US" sz="202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dos processos envolvem horas extras — jornada segue como o principal ponto de atenção</a:t>
            </a:r>
            <a:endParaRPr lang="en-US" sz="2025" dirty="0"/>
          </a:p>
        </p:txBody>
      </p:sp>
      <p:sp>
        <p:nvSpPr>
          <p:cNvPr id="14" name="Text 11"/>
          <p:cNvSpPr/>
          <p:nvPr/>
        </p:nvSpPr>
        <p:spPr>
          <a:xfrm>
            <a:off x="1238250" y="5233511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6A72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Fontes: TST — sistema estatístico da Justiça do Trabalho (2025); levantamentos setoriais sobre pedidos em ações trabalhistas.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MÉTODO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Os três pilares da gestão inteligente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381250"/>
            <a:ext cx="4991100" cy="3377565"/>
          </a:xfrm>
          <a:prstGeom prst="roundRect">
            <a:avLst>
              <a:gd name="adj" fmla="val 5640"/>
            </a:avLst>
          </a:prstGeom>
          <a:solidFill>
            <a:srgbClr val="10265A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838450"/>
            <a:ext cx="4610100" cy="647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0796"/>
              </a:lnSpc>
              <a:buNone/>
            </a:pPr>
            <a:r>
              <a:rPr lang="en-US" sz="48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4800" dirty="0"/>
          </a:p>
        </p:txBody>
      </p:sp>
      <p:sp>
        <p:nvSpPr>
          <p:cNvPr id="7" name="Text 4"/>
          <p:cNvSpPr/>
          <p:nvPr/>
        </p:nvSpPr>
        <p:spPr>
          <a:xfrm>
            <a:off x="1638300" y="3638550"/>
            <a:ext cx="461010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Reduzir riscos</a:t>
            </a:r>
            <a:endParaRPr lang="en-US" sz="2700" dirty="0"/>
          </a:p>
        </p:txBody>
      </p:sp>
      <p:sp>
        <p:nvSpPr>
          <p:cNvPr id="8" name="Text 5"/>
          <p:cNvSpPr/>
          <p:nvPr/>
        </p:nvSpPr>
        <p:spPr>
          <a:xfrm>
            <a:off x="1638300" y="4187190"/>
            <a:ext cx="4316730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Conformidade nas quatro fases críticas: admissão, jornada, obrigações e desligamento.</a:t>
            </a:r>
            <a:endParaRPr lang="en-US" sz="1950" dirty="0"/>
          </a:p>
        </p:txBody>
      </p:sp>
      <p:sp>
        <p:nvSpPr>
          <p:cNvPr id="9" name="Shape 6"/>
          <p:cNvSpPr/>
          <p:nvPr/>
        </p:nvSpPr>
        <p:spPr>
          <a:xfrm>
            <a:off x="6648450" y="2381250"/>
            <a:ext cx="4991100" cy="3377565"/>
          </a:xfrm>
          <a:prstGeom prst="roundRect">
            <a:avLst>
              <a:gd name="adj" fmla="val 5640"/>
            </a:avLst>
          </a:prstGeom>
          <a:solidFill>
            <a:srgbClr val="10265A"/>
          </a:solidFill>
          <a:ln/>
        </p:spPr>
      </p:sp>
      <p:sp>
        <p:nvSpPr>
          <p:cNvPr id="10" name="Text 7"/>
          <p:cNvSpPr/>
          <p:nvPr/>
        </p:nvSpPr>
        <p:spPr>
          <a:xfrm>
            <a:off x="7048500" y="2838450"/>
            <a:ext cx="4610100" cy="647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0796"/>
              </a:lnSpc>
              <a:buNone/>
            </a:pPr>
            <a:r>
              <a:rPr lang="en-US" sz="48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4800" dirty="0"/>
          </a:p>
        </p:txBody>
      </p:sp>
      <p:sp>
        <p:nvSpPr>
          <p:cNvPr id="11" name="Text 8"/>
          <p:cNvSpPr/>
          <p:nvPr/>
        </p:nvSpPr>
        <p:spPr>
          <a:xfrm>
            <a:off x="7048500" y="3638550"/>
            <a:ext cx="461010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Otimizar rotinas</a:t>
            </a:r>
            <a:endParaRPr lang="en-US" sz="2700" dirty="0"/>
          </a:p>
        </p:txBody>
      </p:sp>
      <p:sp>
        <p:nvSpPr>
          <p:cNvPr id="12" name="Text 9"/>
          <p:cNvSpPr/>
          <p:nvPr/>
        </p:nvSpPr>
        <p:spPr>
          <a:xfrm>
            <a:off x="7048500" y="4187190"/>
            <a:ext cx="4316730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Processos mapeados, calendário único, tecnologia e indicadores para sair do modo apagar incêndio.</a:t>
            </a:r>
            <a:endParaRPr lang="en-US" sz="1950" dirty="0"/>
          </a:p>
        </p:txBody>
      </p:sp>
      <p:sp>
        <p:nvSpPr>
          <p:cNvPr id="13" name="Shape 10"/>
          <p:cNvSpPr/>
          <p:nvPr/>
        </p:nvSpPr>
        <p:spPr>
          <a:xfrm>
            <a:off x="12058650" y="2381250"/>
            <a:ext cx="4991100" cy="3377565"/>
          </a:xfrm>
          <a:prstGeom prst="roundRect">
            <a:avLst>
              <a:gd name="adj" fmla="val 5640"/>
            </a:avLst>
          </a:prstGeom>
          <a:solidFill>
            <a:srgbClr val="10265A"/>
          </a:solidFill>
          <a:ln/>
        </p:spPr>
      </p:sp>
      <p:sp>
        <p:nvSpPr>
          <p:cNvPr id="14" name="Text 11"/>
          <p:cNvSpPr/>
          <p:nvPr/>
        </p:nvSpPr>
        <p:spPr>
          <a:xfrm>
            <a:off x="12458700" y="2838450"/>
            <a:ext cx="4610100" cy="647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0796"/>
              </a:lnSpc>
              <a:buNone/>
            </a:pPr>
            <a:r>
              <a:rPr lang="en-US" sz="4800" b="1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4800" dirty="0"/>
          </a:p>
        </p:txBody>
      </p:sp>
      <p:sp>
        <p:nvSpPr>
          <p:cNvPr id="15" name="Text 12"/>
          <p:cNvSpPr/>
          <p:nvPr/>
        </p:nvSpPr>
        <p:spPr>
          <a:xfrm>
            <a:off x="12458700" y="3638550"/>
            <a:ext cx="461010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Fortalecer a gestão</a:t>
            </a:r>
            <a:endParaRPr lang="en-US" sz="2700" dirty="0"/>
          </a:p>
        </p:txBody>
      </p:sp>
      <p:sp>
        <p:nvSpPr>
          <p:cNvPr id="16" name="Text 13"/>
          <p:cNvSpPr/>
          <p:nvPr/>
        </p:nvSpPr>
        <p:spPr>
          <a:xfrm>
            <a:off x="12458700" y="4187190"/>
            <a:ext cx="4316730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1757"/>
              </a:lnSpc>
              <a:buNone/>
            </a:pPr>
            <a:r>
              <a:rPr lang="en-US" sz="195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Atuação consultiva, políticas internas claras e documentação que sustenta as decisões do cliente.</a:t>
            </a:r>
            <a:endParaRPr lang="en-US" sz="19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25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049500" y="-1714500"/>
            <a:ext cx="4953000" cy="4953000"/>
          </a:xfrm>
          <a:prstGeom prst="ellipse">
            <a:avLst/>
          </a:prstGeom>
          <a:solidFill>
            <a:srgbClr val="B08C38">
              <a:alpha val="9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333500" y="6858000"/>
            <a:ext cx="5334000" cy="5334000"/>
          </a:xfrm>
          <a:prstGeom prst="ellipse">
            <a:avLst/>
          </a:prstGeom>
          <a:ln w="254000">
            <a:solidFill>
              <a:srgbClr val="1B3468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524000" y="3833217"/>
            <a:ext cx="16764000" cy="365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kern="0" spc="45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</a:t>
            </a:r>
            <a:endParaRPr lang="en-US" sz="2250" dirty="0"/>
          </a:p>
        </p:txBody>
      </p:sp>
      <p:sp>
        <p:nvSpPr>
          <p:cNvPr id="5" name="Text 3"/>
          <p:cNvSpPr/>
          <p:nvPr/>
        </p:nvSpPr>
        <p:spPr>
          <a:xfrm>
            <a:off x="1524000" y="4389477"/>
            <a:ext cx="12573000" cy="90213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76107"/>
              </a:lnSpc>
              <a:buNone/>
            </a:pPr>
            <a:r>
              <a:rPr lang="en-US" sz="6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Reduzir riscos trabalhistas</a:t>
            </a:r>
            <a:endParaRPr lang="en-US" sz="6300" dirty="0"/>
          </a:p>
        </p:txBody>
      </p:sp>
      <p:sp>
        <p:nvSpPr>
          <p:cNvPr id="6" name="Text 4"/>
          <p:cNvSpPr/>
          <p:nvPr/>
        </p:nvSpPr>
        <p:spPr>
          <a:xfrm>
            <a:off x="1524000" y="5539264"/>
            <a:ext cx="10301288" cy="952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33333"/>
              </a:lnSpc>
              <a:buNone/>
            </a:pPr>
            <a:r>
              <a:rPr lang="en-US" sz="2400" dirty="0">
                <a:solidFill>
                  <a:srgbClr val="C9D2E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passivo nasce no dia a dia — e é no dia a dia que ele se evita: admissão, jornada, obrigações e desligamento.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 · REDUZIR RISCOS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Admissão sem brechas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Antes do 1º dia: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documentação completa e exame admissional realizados antes do início do trabalho.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eSocial no prazo: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evento S-2200 enviado até o dia anterior ao início da prestação de serviço.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Contrato coerente: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função, jornada e salário registrados conforme a realidade — o desvio de função começa aqui.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Enquadramento correto: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sindicato, CBO e benefícios da categoria conferidos na entrada, não na fiscalização.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4895850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admissão bem-feita é a defesa mais barata que a empresa pode ter.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238250" y="857250"/>
            <a:ext cx="17392650" cy="3200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950" b="1" kern="0" spc="300" dirty="0">
                <a:solidFill>
                  <a:srgbClr val="B08C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PILAR 1 · REDUZIR RISCOS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1238250" y="1234440"/>
            <a:ext cx="17392650" cy="6705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4350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Jornada e controle de ponto</a:t>
            </a:r>
            <a:endParaRPr lang="en-US" sz="4350" dirty="0"/>
          </a:p>
        </p:txBody>
      </p:sp>
      <p:sp>
        <p:nvSpPr>
          <p:cNvPr id="5" name="Shape 2"/>
          <p:cNvSpPr/>
          <p:nvPr/>
        </p:nvSpPr>
        <p:spPr>
          <a:xfrm>
            <a:off x="123825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6" name="Text 3"/>
          <p:cNvSpPr/>
          <p:nvPr/>
        </p:nvSpPr>
        <p:spPr>
          <a:xfrm>
            <a:off x="163830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Registro fiel: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ponto eletrônico ou manual que reflita a jornada real, nos padrões da Portaria 671.</a:t>
            </a:r>
            <a:endParaRPr lang="en-US" sz="2175" dirty="0"/>
          </a:p>
        </p:txBody>
      </p:sp>
      <p:sp>
        <p:nvSpPr>
          <p:cNvPr id="7" name="Shape 4"/>
          <p:cNvSpPr/>
          <p:nvPr/>
        </p:nvSpPr>
        <p:spPr>
          <a:xfrm>
            <a:off x="9144000" y="2514600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8" name="Text 5"/>
          <p:cNvSpPr/>
          <p:nvPr/>
        </p:nvSpPr>
        <p:spPr>
          <a:xfrm>
            <a:off x="9544050" y="2381250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Intervalos respeitados: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intrajornada e interjornada suprimidos geram condenações recorrentes.</a:t>
            </a:r>
            <a:endParaRPr lang="en-US" sz="2175" dirty="0"/>
          </a:p>
        </p:txBody>
      </p:sp>
      <p:sp>
        <p:nvSpPr>
          <p:cNvPr id="9" name="Shape 6"/>
          <p:cNvSpPr/>
          <p:nvPr/>
        </p:nvSpPr>
        <p:spPr>
          <a:xfrm>
            <a:off x="123825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0" name="Text 7"/>
          <p:cNvSpPr/>
          <p:nvPr/>
        </p:nvSpPr>
        <p:spPr>
          <a:xfrm>
            <a:off x="1638300" y="3533775"/>
            <a:ext cx="7142226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Banco de horas válido: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só existe com acordo escrito e compensação dentro do prazo legal.</a:t>
            </a:r>
            <a:endParaRPr lang="en-US" sz="2175" dirty="0"/>
          </a:p>
        </p:txBody>
      </p:sp>
      <p:sp>
        <p:nvSpPr>
          <p:cNvPr id="11" name="Shape 8"/>
          <p:cNvSpPr/>
          <p:nvPr/>
        </p:nvSpPr>
        <p:spPr>
          <a:xfrm>
            <a:off x="9144000" y="3667125"/>
            <a:ext cx="171450" cy="171450"/>
          </a:xfrm>
          <a:prstGeom prst="ellipse">
            <a:avLst/>
          </a:prstGeom>
          <a:solidFill>
            <a:srgbClr val="B08C38"/>
          </a:solidFill>
          <a:ln/>
        </p:spPr>
      </p:sp>
      <p:sp>
        <p:nvSpPr>
          <p:cNvPr id="12" name="Text 9"/>
          <p:cNvSpPr/>
          <p:nvPr/>
        </p:nvSpPr>
        <p:spPr>
          <a:xfrm>
            <a:off x="9544050" y="3533775"/>
            <a:ext cx="7142226" cy="12811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lnSpc>
                <a:spcPct val="129464"/>
              </a:lnSpc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Hora extra habitual: </a:t>
            </a:r>
            <a:r>
              <a:rPr lang="en-US" sz="2175" dirty="0">
                <a:solidFill>
                  <a:srgbClr val="2B34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além do custo, é sinal de dimensionamento errado — trate a causa, não só o pagamento.</a:t>
            </a:r>
            <a:endParaRPr lang="en-US" sz="2175" dirty="0"/>
          </a:p>
        </p:txBody>
      </p:sp>
      <p:sp>
        <p:nvSpPr>
          <p:cNvPr id="13" name="Text 10"/>
          <p:cNvSpPr/>
          <p:nvPr/>
        </p:nvSpPr>
        <p:spPr>
          <a:xfrm>
            <a:off x="1238250" y="5310188"/>
            <a:ext cx="17392650" cy="3581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175" b="1" dirty="0">
                <a:solidFill>
                  <a:srgbClr val="1026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Horas extras aparecem em cerca de 40% dos processos: é aqui que a auditoria preventiva mais compensa.</a:t>
            </a:r>
            <a:endParaRPr lang="en-US" sz="2175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2133</Words>
  <Application>Microsoft Office PowerPoint</Application>
  <PresentationFormat>Personalizar</PresentationFormat>
  <Paragraphs>219</Paragraphs>
  <Slides>22</Slides>
  <Notes>22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Conta da Microsoft</cp:lastModifiedBy>
  <cp:revision>2</cp:revision>
  <dcterms:created xsi:type="dcterms:W3CDTF">2026-07-22T00:58:47Z</dcterms:created>
  <dcterms:modified xsi:type="dcterms:W3CDTF">2026-07-22T01:03:40Z</dcterms:modified>
</cp:coreProperties>
</file>