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ine Dias" userId="65f2f70d85890880" providerId="LiveId" clId="{59B0FFFC-E973-4E14-9A8A-DEFC55DFA0C3}"/>
    <pc:docChg chg="delSld modSld">
      <pc:chgData name="Pauline Dias" userId="65f2f70d85890880" providerId="LiveId" clId="{59B0FFFC-E973-4E14-9A8A-DEFC55DFA0C3}" dt="2026-07-23T21:49:26.471" v="25" actId="6549"/>
      <pc:docMkLst>
        <pc:docMk/>
      </pc:docMkLst>
      <pc:sldChg chg="modSp mod">
        <pc:chgData name="Pauline Dias" userId="65f2f70d85890880" providerId="LiveId" clId="{59B0FFFC-E973-4E14-9A8A-DEFC55DFA0C3}" dt="2026-07-23T16:38:33.814" v="23" actId="20577"/>
        <pc:sldMkLst>
          <pc:docMk/>
          <pc:sldMk cId="0" sldId="256"/>
        </pc:sldMkLst>
        <pc:spChg chg="mod">
          <ac:chgData name="Pauline Dias" userId="65f2f70d85890880" providerId="LiveId" clId="{59B0FFFC-E973-4E14-9A8A-DEFC55DFA0C3}" dt="2026-07-23T16:38:33.814" v="23" actId="20577"/>
          <ac:spMkLst>
            <pc:docMk/>
            <pc:sldMk cId="0" sldId="256"/>
            <ac:spMk id="11" creationId="{00000000-0000-0000-0000-000000000000}"/>
          </ac:spMkLst>
        </pc:spChg>
      </pc:sldChg>
      <pc:sldChg chg="modSp mod">
        <pc:chgData name="Pauline Dias" userId="65f2f70d85890880" providerId="LiveId" clId="{59B0FFFC-E973-4E14-9A8A-DEFC55DFA0C3}" dt="2026-07-23T21:49:26.471" v="25" actId="6549"/>
        <pc:sldMkLst>
          <pc:docMk/>
          <pc:sldMk cId="0" sldId="259"/>
        </pc:sldMkLst>
        <pc:spChg chg="mod">
          <ac:chgData name="Pauline Dias" userId="65f2f70d85890880" providerId="LiveId" clId="{59B0FFFC-E973-4E14-9A8A-DEFC55DFA0C3}" dt="2026-07-23T21:49:26.471" v="25" actId="6549"/>
          <ac:spMkLst>
            <pc:docMk/>
            <pc:sldMk cId="0" sldId="259"/>
            <ac:spMk id="43" creationId="{00000000-0000-0000-0000-000000000000}"/>
          </ac:spMkLst>
        </pc:spChg>
      </pc:sldChg>
      <pc:sldChg chg="modSp mod">
        <pc:chgData name="Pauline Dias" userId="65f2f70d85890880" providerId="LiveId" clId="{59B0FFFC-E973-4E14-9A8A-DEFC55DFA0C3}" dt="2026-07-23T16:27:53.942" v="18" actId="20577"/>
        <pc:sldMkLst>
          <pc:docMk/>
          <pc:sldMk cId="0" sldId="273"/>
        </pc:sldMkLst>
        <pc:spChg chg="mod">
          <ac:chgData name="Pauline Dias" userId="65f2f70d85890880" providerId="LiveId" clId="{59B0FFFC-E973-4E14-9A8A-DEFC55DFA0C3}" dt="2026-07-23T16:27:53.942" v="18" actId="20577"/>
          <ac:spMkLst>
            <pc:docMk/>
            <pc:sldMk cId="0" sldId="273"/>
            <ac:spMk id="7" creationId="{00000000-0000-0000-0000-000000000000}"/>
          </ac:spMkLst>
        </pc:spChg>
      </pc:sldChg>
      <pc:sldChg chg="modSp mod">
        <pc:chgData name="Pauline Dias" userId="65f2f70d85890880" providerId="LiveId" clId="{59B0FFFC-E973-4E14-9A8A-DEFC55DFA0C3}" dt="2026-07-23T16:29:32.740" v="19" actId="20577"/>
        <pc:sldMkLst>
          <pc:docMk/>
          <pc:sldMk cId="0" sldId="275"/>
        </pc:sldMkLst>
        <pc:spChg chg="mod">
          <ac:chgData name="Pauline Dias" userId="65f2f70d85890880" providerId="LiveId" clId="{59B0FFFC-E973-4E14-9A8A-DEFC55DFA0C3}" dt="2026-07-23T16:29:32.740" v="19" actId="20577"/>
          <ac:spMkLst>
            <pc:docMk/>
            <pc:sldMk cId="0" sldId="275"/>
            <ac:spMk id="12" creationId="{00000000-0000-0000-0000-000000000000}"/>
          </ac:spMkLst>
        </pc:spChg>
      </pc:sldChg>
      <pc:sldChg chg="del">
        <pc:chgData name="Pauline Dias" userId="65f2f70d85890880" providerId="LiveId" clId="{59B0FFFC-E973-4E14-9A8A-DEFC55DFA0C3}" dt="2026-07-23T13:57:13.125" v="0" actId="2696"/>
        <pc:sldMkLst>
          <pc:docMk/>
          <pc:sldMk cId="0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837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8.png"/><Relationship Id="rId4" Type="http://schemas.openxmlformats.org/officeDocument/2006/relationships/image" Target="../media/image28.png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7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28.png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dc76f398ad80610e61618fc482f3a6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3299" cy="6858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571500" y="495605"/>
            <a:ext cx="11049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273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Palestra Online · Comissão da Mulher Contabilista · CRCCE</a:t>
            </a:r>
            <a:endParaRPr lang="en-US" sz="900" dirty="0"/>
          </a:p>
        </p:txBody>
      </p:sp>
      <p:pic>
        <p:nvPicPr>
          <p:cNvPr id="4" name="Image 1" descr="gen-dedup-0d011c1488acb236148015610ce5ea16.png"/>
          <p:cNvPicPr>
            <a:picLocks noChangeAspect="1"/>
          </p:cNvPicPr>
          <p:nvPr/>
        </p:nvPicPr>
        <p:blipFill>
          <a:blip r:embed="rId4"/>
          <a:srcRect l="-420" r="-420"/>
          <a:stretch/>
        </p:blipFill>
        <p:spPr>
          <a:xfrm>
            <a:off x="5619902" y="1619402"/>
            <a:ext cx="952805" cy="28346"/>
          </a:xfrm>
          <a:prstGeom prst="rect">
            <a:avLst/>
          </a:prstGeom>
        </p:spPr>
      </p:pic>
      <p:sp>
        <p:nvSpPr>
          <p:cNvPr id="5" name="Text 1"/>
          <p:cNvSpPr txBox="1"/>
          <p:nvPr/>
        </p:nvSpPr>
        <p:spPr>
          <a:xfrm>
            <a:off x="571500" y="1904695"/>
            <a:ext cx="1104961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400" b="1" kern="0" spc="-64" dirty="0">
                <a:solidFill>
                  <a:srgbClr val="0F2C5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Consultoria Tributária</a:t>
            </a:r>
            <a:endParaRPr lang="en-US" sz="6400" dirty="0"/>
          </a:p>
        </p:txBody>
      </p:sp>
      <p:sp>
        <p:nvSpPr>
          <p:cNvPr id="6" name="Text 2"/>
          <p:cNvSpPr txBox="1"/>
          <p:nvPr/>
        </p:nvSpPr>
        <p:spPr>
          <a:xfrm>
            <a:off x="1714500" y="3215945"/>
            <a:ext cx="8763610" cy="556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20"/>
              </a:lnSpc>
              <a:buNone/>
            </a:pPr>
            <a:r>
              <a:rPr lang="en-US" sz="1800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 passo a passo para estruturar, precificar e entregar</a:t>
            </a:r>
            <a:endParaRPr lang="en-US" sz="1800" dirty="0"/>
          </a:p>
          <a:p>
            <a:pPr marL="0" indent="0" algn="ctr">
              <a:lnSpc>
                <a:spcPts val="2520"/>
              </a:lnSpc>
              <a:buNone/>
            </a:pPr>
            <a:r>
              <a:rPr lang="en-US" sz="1800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consultoria tributária com segurança.</a:t>
            </a:r>
            <a:endParaRPr lang="en-US" sz="1800" dirty="0"/>
          </a:p>
        </p:txBody>
      </p:sp>
      <p:sp>
        <p:nvSpPr>
          <p:cNvPr id="7" name="Shape 3"/>
          <p:cNvSpPr/>
          <p:nvPr/>
        </p:nvSpPr>
        <p:spPr>
          <a:xfrm>
            <a:off x="3238805" y="4190695"/>
            <a:ext cx="5715000" cy="533095"/>
          </a:xfrm>
          <a:prstGeom prst="roundRect">
            <a:avLst>
              <a:gd name="adj" fmla="val 50086"/>
            </a:avLst>
          </a:prstGeom>
          <a:solidFill>
            <a:srgbClr val="0F2C5C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 4"/>
          <p:cNvSpPr txBox="1"/>
          <p:nvPr/>
        </p:nvSpPr>
        <p:spPr>
          <a:xfrm>
            <a:off x="571500" y="5048402"/>
            <a:ext cx="1104961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</a:t>
            </a:r>
            <a:endParaRPr lang="en-US" sz="800" dirty="0"/>
          </a:p>
        </p:txBody>
      </p:sp>
      <p:sp>
        <p:nvSpPr>
          <p:cNvPr id="9" name="Text 5"/>
          <p:cNvSpPr txBox="1"/>
          <p:nvPr/>
        </p:nvSpPr>
        <p:spPr>
          <a:xfrm>
            <a:off x="571500" y="5286146"/>
            <a:ext cx="11049610" cy="305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800" b="1" i="1" dirty="0">
                <a:solidFill>
                  <a:srgbClr val="0F2C5C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Pauline Dias · Helena Borges</a:t>
            </a:r>
            <a:endParaRPr lang="en-US" sz="1800" dirty="0"/>
          </a:p>
        </p:txBody>
      </p:sp>
      <p:sp>
        <p:nvSpPr>
          <p:cNvPr id="10" name="Text 6"/>
          <p:cNvSpPr txBox="1"/>
          <p:nvPr/>
        </p:nvSpPr>
        <p:spPr>
          <a:xfrm>
            <a:off x="571500" y="5619902"/>
            <a:ext cx="11049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Contadoras · Especialistas em Contabilidade Tributária, Gestão Financeira e Simples Nacional</a:t>
            </a:r>
            <a:endParaRPr lang="en-US" sz="900" dirty="0"/>
          </a:p>
        </p:txBody>
      </p:sp>
      <p:sp>
        <p:nvSpPr>
          <p:cNvPr id="11" name="Text 7"/>
          <p:cNvSpPr txBox="1"/>
          <p:nvPr/>
        </p:nvSpPr>
        <p:spPr>
          <a:xfrm>
            <a:off x="3238805" y="4343400"/>
            <a:ext cx="5715000" cy="2670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kern="0" spc="72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23 / 07 · 19H ÀS 20H00 · AO VIVO ONLINE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3A0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7810805" y="1143000"/>
            <a:ext cx="4000500" cy="5334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0" b="1" dirty="0">
                <a:solidFill>
                  <a:srgbClr val="6B1A4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39000" dirty="0"/>
          </a:p>
        </p:txBody>
      </p:sp>
      <p:sp>
        <p:nvSpPr>
          <p:cNvPr id="3" name="Text 1"/>
          <p:cNvSpPr txBox="1"/>
          <p:nvPr/>
        </p:nvSpPr>
        <p:spPr>
          <a:xfrm>
            <a:off x="761695" y="2381098"/>
            <a:ext cx="3810305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315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</a:t>
            </a:r>
            <a:endParaRPr lang="en-US" sz="1400" dirty="0"/>
          </a:p>
        </p:txBody>
      </p:sp>
      <p:sp>
        <p:nvSpPr>
          <p:cNvPr id="4" name="Text 2"/>
          <p:cNvSpPr txBox="1"/>
          <p:nvPr/>
        </p:nvSpPr>
        <p:spPr>
          <a:xfrm>
            <a:off x="761695" y="2857500"/>
            <a:ext cx="6667805" cy="9528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70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Precificar</a:t>
            </a:r>
            <a:endParaRPr lang="en-US" sz="7000" dirty="0"/>
          </a:p>
        </p:txBody>
      </p:sp>
      <p:sp>
        <p:nvSpPr>
          <p:cNvPr id="5" name="Text 3"/>
          <p:cNvSpPr txBox="1"/>
          <p:nvPr/>
        </p:nvSpPr>
        <p:spPr>
          <a:xfrm>
            <a:off x="761695" y="4190695"/>
            <a:ext cx="6667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"O cliente não paga pelas suas horas. Paga pela decisão certa que elas produzem."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6c2507f80afb5f63cd863e1978ffc7c3.png"/>
          <p:cNvPicPr>
            <a:picLocks noChangeAspect="1"/>
          </p:cNvPicPr>
          <p:nvPr/>
        </p:nvPicPr>
        <p:blipFill>
          <a:blip r:embed="rId3"/>
          <a:srcRect l="-12" r="-12"/>
          <a:stretch/>
        </p:blipFill>
        <p:spPr>
          <a:xfrm>
            <a:off x="571500" y="1714500"/>
            <a:ext cx="5429707" cy="1904695"/>
          </a:xfrm>
          <a:prstGeom prst="rect">
            <a:avLst/>
          </a:prstGeom>
        </p:spPr>
      </p:pic>
      <p:pic>
        <p:nvPicPr>
          <p:cNvPr id="3" name="Image 1" descr="gen-dedup-6c2507f80afb5f63cd863e1978ffc7c3.png"/>
          <p:cNvPicPr>
            <a:picLocks noChangeAspect="1"/>
          </p:cNvPicPr>
          <p:nvPr/>
        </p:nvPicPr>
        <p:blipFill>
          <a:blip r:embed="rId3"/>
          <a:srcRect l="-12" r="-12"/>
          <a:stretch/>
        </p:blipFill>
        <p:spPr>
          <a:xfrm>
            <a:off x="6191402" y="1714500"/>
            <a:ext cx="5429707" cy="1904695"/>
          </a:xfrm>
          <a:prstGeom prst="rect">
            <a:avLst/>
          </a:prstGeom>
        </p:spPr>
      </p:pic>
      <p:pic>
        <p:nvPicPr>
          <p:cNvPr id="4" name="Image 2" descr="gen-dedup-6c2507f80afb5f63cd863e1978ffc7c3.png"/>
          <p:cNvPicPr>
            <a:picLocks noChangeAspect="1"/>
          </p:cNvPicPr>
          <p:nvPr/>
        </p:nvPicPr>
        <p:blipFill>
          <a:blip r:embed="rId3"/>
          <a:srcRect l="-12" r="-12"/>
          <a:stretch/>
        </p:blipFill>
        <p:spPr>
          <a:xfrm>
            <a:off x="571500" y="3810305"/>
            <a:ext cx="5429707" cy="1904695"/>
          </a:xfrm>
          <a:prstGeom prst="rect">
            <a:avLst/>
          </a:prstGeom>
        </p:spPr>
      </p:pic>
      <p:pic>
        <p:nvPicPr>
          <p:cNvPr id="5" name="Image 3" descr="gen-dedup-6c2507f80afb5f63cd863e1978ffc7c3.png"/>
          <p:cNvPicPr>
            <a:picLocks noChangeAspect="1"/>
          </p:cNvPicPr>
          <p:nvPr/>
        </p:nvPicPr>
        <p:blipFill>
          <a:blip r:embed="rId3"/>
          <a:srcRect l="-12" r="-12"/>
          <a:stretch/>
        </p:blipFill>
        <p:spPr>
          <a:xfrm>
            <a:off x="6191402" y="3810305"/>
            <a:ext cx="5429707" cy="1904695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857707" y="1904695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5400" dirty="0"/>
          </a:p>
        </p:txBody>
      </p:sp>
      <p:sp>
        <p:nvSpPr>
          <p:cNvPr id="7" name="Text 1"/>
          <p:cNvSpPr txBox="1"/>
          <p:nvPr/>
        </p:nvSpPr>
        <p:spPr>
          <a:xfrm>
            <a:off x="1714500" y="2000707"/>
            <a:ext cx="4096512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âncora do honorário mensal</a:t>
            </a:r>
            <a:endParaRPr lang="en-US" sz="1400" dirty="0"/>
          </a:p>
        </p:txBody>
      </p:sp>
      <p:sp>
        <p:nvSpPr>
          <p:cNvPr id="8" name="Text 2"/>
          <p:cNvSpPr txBox="1"/>
          <p:nvPr/>
        </p:nvSpPr>
        <p:spPr>
          <a:xfrm>
            <a:off x="1714500" y="2476195"/>
            <a:ext cx="4096512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 a mensalidade é R$ 800, cobrar R$ 5.000 num projeto parece "absurdo" — mas são serviços diferentes, com valores diferentes</a:t>
            </a:r>
            <a:r>
              <a:rPr lang="en-US" sz="10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000" dirty="0"/>
          </a:p>
        </p:txBody>
      </p:sp>
      <p:sp>
        <p:nvSpPr>
          <p:cNvPr id="9" name="Text 3"/>
          <p:cNvSpPr txBox="1"/>
          <p:nvPr/>
        </p:nvSpPr>
        <p:spPr>
          <a:xfrm>
            <a:off x="6476695" y="1904695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5400" dirty="0"/>
          </a:p>
        </p:txBody>
      </p:sp>
      <p:sp>
        <p:nvSpPr>
          <p:cNvPr id="10" name="Text 4"/>
          <p:cNvSpPr txBox="1"/>
          <p:nvPr/>
        </p:nvSpPr>
        <p:spPr>
          <a:xfrm>
            <a:off x="7334402" y="2000707"/>
            <a:ext cx="4096512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medo do "tá caro"</a:t>
            </a:r>
            <a:endParaRPr lang="en-US" sz="1400" dirty="0"/>
          </a:p>
        </p:txBody>
      </p:sp>
      <p:sp>
        <p:nvSpPr>
          <p:cNvPr id="11" name="Text 5"/>
          <p:cNvSpPr txBox="1"/>
          <p:nvPr/>
        </p:nvSpPr>
        <p:spPr>
          <a:xfrm>
            <a:off x="7334402" y="2476195"/>
            <a:ext cx="4096512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Preço baixo não fecha mais contratos: atrai o cliente errado e desvaloriza a entrega aos olhos dele.</a:t>
            </a:r>
            <a:endParaRPr lang="en-US" sz="1400" dirty="0"/>
          </a:p>
        </p:txBody>
      </p:sp>
      <p:sp>
        <p:nvSpPr>
          <p:cNvPr id="12" name="Text 6"/>
          <p:cNvSpPr txBox="1"/>
          <p:nvPr/>
        </p:nvSpPr>
        <p:spPr>
          <a:xfrm>
            <a:off x="857707" y="4000500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5400" dirty="0"/>
          </a:p>
        </p:txBody>
      </p:sp>
      <p:sp>
        <p:nvSpPr>
          <p:cNvPr id="13" name="Text 7"/>
          <p:cNvSpPr txBox="1"/>
          <p:nvPr/>
        </p:nvSpPr>
        <p:spPr>
          <a:xfrm>
            <a:off x="1714500" y="4095598"/>
            <a:ext cx="4096512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Comparar preço com horas</a:t>
            </a:r>
            <a:endParaRPr lang="en-US" sz="1400" dirty="0"/>
          </a:p>
        </p:txBody>
      </p:sp>
      <p:sp>
        <p:nvSpPr>
          <p:cNvPr id="14" name="Text 8"/>
          <p:cNvSpPr txBox="1"/>
          <p:nvPr/>
        </p:nvSpPr>
        <p:spPr>
          <a:xfrm>
            <a:off x="1714500" y="4572000"/>
            <a:ext cx="4096512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cliente não compra 20 horas. Compra a economia tributária, a segurança e a clareza para decidir.</a:t>
            </a:r>
            <a:endParaRPr lang="en-US" sz="1400" dirty="0"/>
          </a:p>
        </p:txBody>
      </p:sp>
      <p:sp>
        <p:nvSpPr>
          <p:cNvPr id="15" name="Text 9"/>
          <p:cNvSpPr txBox="1"/>
          <p:nvPr/>
        </p:nvSpPr>
        <p:spPr>
          <a:xfrm>
            <a:off x="6476695" y="4000500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5400" dirty="0"/>
          </a:p>
        </p:txBody>
      </p:sp>
      <p:sp>
        <p:nvSpPr>
          <p:cNvPr id="16" name="Text 10"/>
          <p:cNvSpPr txBox="1"/>
          <p:nvPr/>
        </p:nvSpPr>
        <p:spPr>
          <a:xfrm>
            <a:off x="7334402" y="4095598"/>
            <a:ext cx="4096512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síndrome da impostora</a:t>
            </a:r>
            <a:endParaRPr lang="en-US" sz="1400" dirty="0"/>
          </a:p>
        </p:txBody>
      </p:sp>
      <p:sp>
        <p:nvSpPr>
          <p:cNvPr id="17" name="Text 11"/>
          <p:cNvSpPr txBox="1"/>
          <p:nvPr/>
        </p:nvSpPr>
        <p:spPr>
          <a:xfrm>
            <a:off x="7334402" y="4572000"/>
            <a:ext cx="4096512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"Quem sou eu para cobrar isso?" Você é a profissional habilitada, com responsabilidade técnica. Isso tem preço.</a:t>
            </a:r>
            <a:endParaRPr lang="en-US" sz="1400" dirty="0"/>
          </a:p>
        </p:txBody>
      </p:sp>
      <p:sp>
        <p:nvSpPr>
          <p:cNvPr id="18" name="Text 12"/>
          <p:cNvSpPr txBox="1"/>
          <p:nvPr/>
        </p:nvSpPr>
        <p:spPr>
          <a:xfrm>
            <a:off x="571500" y="457200"/>
            <a:ext cx="571500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1000" dirty="0"/>
          </a:p>
        </p:txBody>
      </p:sp>
      <p:sp>
        <p:nvSpPr>
          <p:cNvPr id="19" name="Text 13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Por que a gente cobra barato (e como sair disso)</a:t>
            </a:r>
            <a:endParaRPr lang="en-US" sz="3500" dirty="0"/>
          </a:p>
        </p:txBody>
      </p:sp>
      <p:sp>
        <p:nvSpPr>
          <p:cNvPr id="20" name="Text 14"/>
          <p:cNvSpPr txBox="1"/>
          <p:nvPr/>
        </p:nvSpPr>
        <p:spPr>
          <a:xfrm>
            <a:off x="571500" y="6505956"/>
            <a:ext cx="1580083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980a67b21fad11d6b65ed2a63783524c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1500" y="1714500"/>
            <a:ext cx="2095805" cy="3143707"/>
          </a:xfrm>
          <a:prstGeom prst="rect">
            <a:avLst/>
          </a:prstGeom>
        </p:spPr>
      </p:pic>
      <p:pic>
        <p:nvPicPr>
          <p:cNvPr id="3" name="Image 1" descr="gen-dedup-980a67b21fad11d6b65ed2a63783524c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00807" y="1714500"/>
            <a:ext cx="2095805" cy="3143707"/>
          </a:xfrm>
          <a:prstGeom prst="rect">
            <a:avLst/>
          </a:prstGeom>
        </p:spPr>
      </p:pic>
      <p:pic>
        <p:nvPicPr>
          <p:cNvPr id="4" name="Image 2" descr="gen-dedup-980a67b21fad11d6b65ed2a63783524c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29200" y="1714500"/>
            <a:ext cx="2095805" cy="3143707"/>
          </a:xfrm>
          <a:prstGeom prst="rect">
            <a:avLst/>
          </a:prstGeom>
        </p:spPr>
      </p:pic>
      <p:pic>
        <p:nvPicPr>
          <p:cNvPr id="5" name="Image 3" descr="gen-dedup-980a67b21fad11d6b65ed2a63783524c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58507" y="1714500"/>
            <a:ext cx="2095805" cy="3143707"/>
          </a:xfrm>
          <a:prstGeom prst="rect">
            <a:avLst/>
          </a:prstGeom>
        </p:spPr>
      </p:pic>
      <p:pic>
        <p:nvPicPr>
          <p:cNvPr id="6" name="Image 4" descr="gen-dedup-980a67b21fad11d6b65ed2a63783524c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486900" y="1714500"/>
            <a:ext cx="2095805" cy="3143707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571500" y="5143500"/>
            <a:ext cx="11048695" cy="666598"/>
          </a:xfrm>
          <a:prstGeom prst="roundRect">
            <a:avLst>
              <a:gd name="adj" fmla="val 14266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8" name="Image 5" descr="gen-dedup-ceeae1a4c15fbe76c1d1a4a9beadd39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257300" y="2000707"/>
            <a:ext cx="724205" cy="724205"/>
          </a:xfrm>
          <a:prstGeom prst="rect">
            <a:avLst/>
          </a:prstGeom>
        </p:spPr>
      </p:pic>
      <p:pic>
        <p:nvPicPr>
          <p:cNvPr id="9" name="Image 6" descr="gen-dedup-be74ff681f15bd32a91ea029ca748726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457554" y="2200046"/>
            <a:ext cx="323698" cy="323698"/>
          </a:xfrm>
          <a:prstGeom prst="rect">
            <a:avLst/>
          </a:prstGeom>
        </p:spPr>
      </p:pic>
      <p:sp>
        <p:nvSpPr>
          <p:cNvPr id="10" name="Text 1"/>
          <p:cNvSpPr txBox="1"/>
          <p:nvPr/>
        </p:nvSpPr>
        <p:spPr>
          <a:xfrm>
            <a:off x="666598" y="2952598"/>
            <a:ext cx="1905610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Horas totais</a:t>
            </a:r>
            <a:endParaRPr lang="en-US" sz="1600" dirty="0"/>
          </a:p>
        </p:txBody>
      </p:sp>
      <p:sp>
        <p:nvSpPr>
          <p:cNvPr id="11" name="Text 2"/>
          <p:cNvSpPr txBox="1"/>
          <p:nvPr/>
        </p:nvSpPr>
        <p:spPr>
          <a:xfrm>
            <a:off x="666598" y="3524098"/>
            <a:ext cx="1905610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Encontros + preparação + análises + suporte. Conte as horas invisíveis.</a:t>
            </a:r>
            <a:endParaRPr lang="en-US" sz="1400" dirty="0"/>
          </a:p>
        </p:txBody>
      </p:sp>
      <p:pic>
        <p:nvPicPr>
          <p:cNvPr id="12" name="Image 7" descr="gen-dedup-ceeae1a4c15fbe76c1d1a4a9beadd39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486607" y="2000707"/>
            <a:ext cx="724205" cy="724205"/>
          </a:xfrm>
          <a:prstGeom prst="rect">
            <a:avLst/>
          </a:prstGeom>
        </p:spPr>
      </p:pic>
      <p:pic>
        <p:nvPicPr>
          <p:cNvPr id="13" name="Image 8" descr="gen-dedup-9dc65051e9d7db4c37672c1c709ff718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685946" y="2200046"/>
            <a:ext cx="323698" cy="323698"/>
          </a:xfrm>
          <a:prstGeom prst="rect">
            <a:avLst/>
          </a:prstGeom>
        </p:spPr>
      </p:pic>
      <p:sp>
        <p:nvSpPr>
          <p:cNvPr id="14" name="Text 3"/>
          <p:cNvSpPr txBox="1"/>
          <p:nvPr/>
        </p:nvSpPr>
        <p:spPr>
          <a:xfrm>
            <a:off x="2895905" y="2952598"/>
            <a:ext cx="1905610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Custos diretos</a:t>
            </a:r>
            <a:endParaRPr lang="en-US" sz="1600" dirty="0"/>
          </a:p>
        </p:txBody>
      </p:sp>
      <p:sp>
        <p:nvSpPr>
          <p:cNvPr id="15" name="Text 4"/>
          <p:cNvSpPr txBox="1"/>
          <p:nvPr/>
        </p:nvSpPr>
        <p:spPr>
          <a:xfrm>
            <a:off x="2895905" y="3524098"/>
            <a:ext cx="1905610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Ferramentas, sistemas, deslocamento, materiais do projeto.</a:t>
            </a:r>
            <a:endParaRPr lang="en-US" sz="1400" dirty="0"/>
          </a:p>
        </p:txBody>
      </p:sp>
      <p:pic>
        <p:nvPicPr>
          <p:cNvPr id="16" name="Image 9" descr="gen-dedup-ceeae1a4c15fbe76c1d1a4a9beadd39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715000" y="2000707"/>
            <a:ext cx="724205" cy="724205"/>
          </a:xfrm>
          <a:prstGeom prst="rect">
            <a:avLst/>
          </a:prstGeom>
        </p:spPr>
      </p:pic>
      <p:pic>
        <p:nvPicPr>
          <p:cNvPr id="17" name="Image 10" descr="gen-dedup-a526306c9bd98b5b35af63b30befa072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915254" y="2200046"/>
            <a:ext cx="323698" cy="323698"/>
          </a:xfrm>
          <a:prstGeom prst="rect">
            <a:avLst/>
          </a:prstGeom>
        </p:spPr>
      </p:pic>
      <p:sp>
        <p:nvSpPr>
          <p:cNvPr id="18" name="Text 5"/>
          <p:cNvSpPr txBox="1"/>
          <p:nvPr/>
        </p:nvSpPr>
        <p:spPr>
          <a:xfrm>
            <a:off x="5124298" y="2952598"/>
            <a:ext cx="1905610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Valor da sua hora</a:t>
            </a:r>
            <a:endParaRPr lang="en-US" sz="1600" dirty="0"/>
          </a:p>
        </p:txBody>
      </p:sp>
      <p:sp>
        <p:nvSpPr>
          <p:cNvPr id="19" name="Text 6"/>
          <p:cNvSpPr txBox="1"/>
          <p:nvPr/>
        </p:nvSpPr>
        <p:spPr>
          <a:xfrm>
            <a:off x="5124298" y="3524098"/>
            <a:ext cx="1905610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Experiência + responsabilidade técnica de contadora habilitada</a:t>
            </a:r>
            <a:r>
              <a:rPr lang="en-US" sz="10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000" dirty="0"/>
          </a:p>
        </p:txBody>
      </p:sp>
      <p:pic>
        <p:nvPicPr>
          <p:cNvPr id="20" name="Image 11" descr="gen-dedup-ceeae1a4c15fbe76c1d1a4a9beadd39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44307" y="2000707"/>
            <a:ext cx="724205" cy="724205"/>
          </a:xfrm>
          <a:prstGeom prst="rect">
            <a:avLst/>
          </a:prstGeom>
        </p:spPr>
      </p:pic>
      <p:pic>
        <p:nvPicPr>
          <p:cNvPr id="21" name="Image 12" descr="gen-dedup-b0416972fce501a560b4649bcd92cea5.png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143646" y="2200046"/>
            <a:ext cx="323698" cy="323698"/>
          </a:xfrm>
          <a:prstGeom prst="rect">
            <a:avLst/>
          </a:prstGeom>
        </p:spPr>
      </p:pic>
      <p:sp>
        <p:nvSpPr>
          <p:cNvPr id="22" name="Text 7"/>
          <p:cNvSpPr txBox="1"/>
          <p:nvPr/>
        </p:nvSpPr>
        <p:spPr>
          <a:xfrm>
            <a:off x="7353605" y="2952598"/>
            <a:ext cx="1905610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Margem de lucro</a:t>
            </a:r>
            <a:endParaRPr lang="en-US" sz="1600" dirty="0"/>
          </a:p>
        </p:txBody>
      </p:sp>
      <p:sp>
        <p:nvSpPr>
          <p:cNvPr id="23" name="Text 8"/>
          <p:cNvSpPr txBox="1"/>
          <p:nvPr/>
        </p:nvSpPr>
        <p:spPr>
          <a:xfrm>
            <a:off x="7353605" y="3524098"/>
            <a:ext cx="1905610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Aplicada sobre o custo total. Consultoria é negócio, não bico.</a:t>
            </a:r>
            <a:endParaRPr lang="en-US" sz="1400" dirty="0"/>
          </a:p>
        </p:txBody>
      </p:sp>
      <p:pic>
        <p:nvPicPr>
          <p:cNvPr id="24" name="Image 13" descr="gen-dedup-ceeae1a4c15fbe76c1d1a4a9beadd39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172700" y="2000707"/>
            <a:ext cx="724205" cy="724205"/>
          </a:xfrm>
          <a:prstGeom prst="rect">
            <a:avLst/>
          </a:prstGeom>
        </p:spPr>
      </p:pic>
      <p:pic>
        <p:nvPicPr>
          <p:cNvPr id="25" name="Image 14" descr="gen-dedup-3aea783bc0ebf5ba42d47e0aa64b5f4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0372954" y="2200046"/>
            <a:ext cx="323698" cy="323698"/>
          </a:xfrm>
          <a:prstGeom prst="rect">
            <a:avLst/>
          </a:prstGeom>
        </p:spPr>
      </p:pic>
      <p:sp>
        <p:nvSpPr>
          <p:cNvPr id="26" name="Text 9"/>
          <p:cNvSpPr txBox="1"/>
          <p:nvPr/>
        </p:nvSpPr>
        <p:spPr>
          <a:xfrm>
            <a:off x="9581998" y="2952598"/>
            <a:ext cx="1905610" cy="3246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Condições</a:t>
            </a:r>
            <a:endParaRPr lang="en-US" sz="1600" dirty="0"/>
          </a:p>
        </p:txBody>
      </p:sp>
      <p:sp>
        <p:nvSpPr>
          <p:cNvPr id="27" name="Text 10"/>
          <p:cNvSpPr txBox="1"/>
          <p:nvPr/>
        </p:nvSpPr>
        <p:spPr>
          <a:xfrm>
            <a:off x="9581998" y="3524098"/>
            <a:ext cx="1905610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À vista, parcelado ou entrada + parcelas — definidas por você</a:t>
            </a:r>
            <a:r>
              <a:rPr lang="en-US" sz="10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000" dirty="0"/>
          </a:p>
        </p:txBody>
      </p:sp>
      <p:sp>
        <p:nvSpPr>
          <p:cNvPr id="28" name="Text 11"/>
          <p:cNvSpPr txBox="1"/>
          <p:nvPr/>
        </p:nvSpPr>
        <p:spPr>
          <a:xfrm>
            <a:off x="914400" y="5352898"/>
            <a:ext cx="102870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Regra de ouro:</a:t>
            </a:r>
            <a:r>
              <a:rPr lang="en-US" sz="1400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valide o preço final na Calculadora de Precificação antes de enviar qualquer proposta</a:t>
            </a:r>
            <a:r>
              <a:rPr lang="en-US" sz="1200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200" dirty="0"/>
          </a:p>
        </p:txBody>
      </p:sp>
      <p:sp>
        <p:nvSpPr>
          <p:cNvPr id="29" name="Text 12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1000" dirty="0"/>
          </a:p>
        </p:txBody>
      </p:sp>
      <p:sp>
        <p:nvSpPr>
          <p:cNvPr id="30" name="Text 13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Os 5 componentes de um preço com critério</a:t>
            </a:r>
            <a:endParaRPr lang="en-US" sz="2500" dirty="0"/>
          </a:p>
        </p:txBody>
      </p:sp>
      <p:sp>
        <p:nvSpPr>
          <p:cNvPr id="31" name="Text 14"/>
          <p:cNvSpPr txBox="1"/>
          <p:nvPr/>
        </p:nvSpPr>
        <p:spPr>
          <a:xfrm>
            <a:off x="571500" y="6505956"/>
            <a:ext cx="1580083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858000" y="1714500"/>
            <a:ext cx="4762195" cy="2190902"/>
          </a:xfrm>
          <a:prstGeom prst="roundRect">
            <a:avLst>
              <a:gd name="adj" fmla="val 4341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6858000" y="4095598"/>
            <a:ext cx="4762195" cy="1524305"/>
          </a:xfrm>
          <a:prstGeom prst="roundRect">
            <a:avLst>
              <a:gd name="adj" fmla="val 6239"/>
            </a:avLst>
          </a:prstGeom>
          <a:noFill/>
          <a:ln w="12700">
            <a:solidFill>
              <a:srgbClr val="C9A24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038445"/>
              </p:ext>
            </p:extLst>
          </p:nvPr>
        </p:nvGraphicFramePr>
        <p:xfrm>
          <a:off x="571500" y="1714500"/>
          <a:ext cx="6096305" cy="3631390"/>
        </p:xfrm>
        <a:graphic>
          <a:graphicData uri="http://schemas.openxmlformats.org/drawingml/2006/table">
            <a:tbl>
              <a:tblPr/>
              <a:tblGrid>
                <a:gridCol w="4645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Encontros com o cliente (4 sessões)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6 h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Análises, simulações e cenários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10 h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Preparação, relatório e suporte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4 h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Total de horas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8E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20 h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8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× Valor da hora técnica (exemplo)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R$ 180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+ Custos diretos (sistemas, materiais)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R$ 300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0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+ Margem de lucro (25%)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sz="1400" b="1" dirty="0">
                          <a:solidFill>
                            <a:srgbClr val="3A0A2E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R$ 975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209398" marR="209398" marT="152705" marB="152705" anchor="ctr">
                    <a:lnL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0DDE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6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 2"/>
          <p:cNvSpPr txBox="1"/>
          <p:nvPr/>
        </p:nvSpPr>
        <p:spPr>
          <a:xfrm>
            <a:off x="7144207" y="2000707"/>
            <a:ext cx="4191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kern="0" spc="234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Valor do projeto</a:t>
            </a:r>
            <a:endParaRPr lang="en-US" sz="1500" dirty="0"/>
          </a:p>
        </p:txBody>
      </p:sp>
      <p:sp>
        <p:nvSpPr>
          <p:cNvPr id="6" name="Text 3"/>
          <p:cNvSpPr txBox="1"/>
          <p:nvPr/>
        </p:nvSpPr>
        <p:spPr>
          <a:xfrm>
            <a:off x="7144207" y="2286000"/>
            <a:ext cx="4191610" cy="9528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7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R$ 4.875</a:t>
            </a:r>
            <a:endParaRPr lang="en-US" sz="5700" dirty="0"/>
          </a:p>
        </p:txBody>
      </p:sp>
      <p:sp>
        <p:nvSpPr>
          <p:cNvPr id="7" name="Text 4"/>
          <p:cNvSpPr txBox="1"/>
          <p:nvPr/>
        </p:nvSpPr>
        <p:spPr>
          <a:xfrm>
            <a:off x="7144207" y="3238805"/>
            <a:ext cx="4191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≈ 6× um honorário mensal típico — em um único projeto</a:t>
            </a:r>
            <a:r>
              <a:rPr lang="en-US" sz="11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.</a:t>
            </a:r>
            <a:endParaRPr lang="en-US" sz="1100" dirty="0"/>
          </a:p>
        </p:txBody>
      </p:sp>
      <p:sp>
        <p:nvSpPr>
          <p:cNvPr id="8" name="Text 5"/>
          <p:cNvSpPr txBox="1"/>
          <p:nvPr/>
        </p:nvSpPr>
        <p:spPr>
          <a:xfrm>
            <a:off x="7144207" y="4286707"/>
            <a:ext cx="4191610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 para o cliente?</a:t>
            </a: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Se o plano economizar R$ 30 mil/ano em tributos, o investimento se paga em 2 meses. É esse número que você apresenta.</a:t>
            </a:r>
            <a:endParaRPr lang="en-US" sz="1600" dirty="0"/>
          </a:p>
        </p:txBody>
      </p:sp>
      <p:sp>
        <p:nvSpPr>
          <p:cNvPr id="9" name="Text 6"/>
          <p:cNvSpPr txBox="1"/>
          <p:nvPr/>
        </p:nvSpPr>
        <p:spPr>
          <a:xfrm>
            <a:off x="571500" y="457200"/>
            <a:ext cx="571500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1000" dirty="0"/>
          </a:p>
        </p:txBody>
      </p:sp>
      <p:sp>
        <p:nvSpPr>
          <p:cNvPr id="10" name="Text 7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Na ponta do lápis: um planejamento tributário</a:t>
            </a:r>
            <a:endParaRPr lang="en-US" sz="3500" dirty="0"/>
          </a:p>
        </p:txBody>
      </p:sp>
      <p:sp>
        <p:nvSpPr>
          <p:cNvPr id="11" name="Text 8"/>
          <p:cNvSpPr txBox="1"/>
          <p:nvPr/>
        </p:nvSpPr>
        <p:spPr>
          <a:xfrm>
            <a:off x="571500" y="6505956"/>
            <a:ext cx="5800954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 · Valores ilustrativos — cada consultora define os próprios parâmetros.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225066e28e036b8bb6d111fc7d84f9a7.png"/>
          <p:cNvPicPr>
            <a:picLocks noChangeAspect="1"/>
          </p:cNvPicPr>
          <p:nvPr/>
        </p:nvPicPr>
        <p:blipFill>
          <a:blip r:embed="rId3"/>
          <a:srcRect l="-9" r="-9"/>
          <a:stretch/>
        </p:blipFill>
        <p:spPr>
          <a:xfrm>
            <a:off x="571500" y="1714500"/>
            <a:ext cx="7619695" cy="666598"/>
          </a:xfrm>
          <a:prstGeom prst="rect">
            <a:avLst/>
          </a:prstGeom>
        </p:spPr>
      </p:pic>
      <p:pic>
        <p:nvPicPr>
          <p:cNvPr id="3" name="Image 1" descr="gen-dedup-225066e28e036b8bb6d111fc7d84f9a7.png"/>
          <p:cNvPicPr>
            <a:picLocks noChangeAspect="1"/>
          </p:cNvPicPr>
          <p:nvPr/>
        </p:nvPicPr>
        <p:blipFill>
          <a:blip r:embed="rId3"/>
          <a:srcRect l="-9" r="-9"/>
          <a:stretch/>
        </p:blipFill>
        <p:spPr>
          <a:xfrm>
            <a:off x="571500" y="2523744"/>
            <a:ext cx="7619695" cy="666598"/>
          </a:xfrm>
          <a:prstGeom prst="rect">
            <a:avLst/>
          </a:prstGeom>
        </p:spPr>
      </p:pic>
      <p:pic>
        <p:nvPicPr>
          <p:cNvPr id="4" name="Image 2" descr="gen-dedup-225066e28e036b8bb6d111fc7d84f9a7.png"/>
          <p:cNvPicPr>
            <a:picLocks noChangeAspect="1"/>
          </p:cNvPicPr>
          <p:nvPr/>
        </p:nvPicPr>
        <p:blipFill>
          <a:blip r:embed="rId3"/>
          <a:srcRect l="-9" r="-9"/>
          <a:stretch/>
        </p:blipFill>
        <p:spPr>
          <a:xfrm>
            <a:off x="571500" y="3333902"/>
            <a:ext cx="7619695" cy="666598"/>
          </a:xfrm>
          <a:prstGeom prst="rect">
            <a:avLst/>
          </a:prstGeom>
        </p:spPr>
      </p:pic>
      <p:pic>
        <p:nvPicPr>
          <p:cNvPr id="5" name="Image 3" descr="gen-dedup-225066e28e036b8bb6d111fc7d84f9a7.png"/>
          <p:cNvPicPr>
            <a:picLocks noChangeAspect="1"/>
          </p:cNvPicPr>
          <p:nvPr/>
        </p:nvPicPr>
        <p:blipFill>
          <a:blip r:embed="rId3"/>
          <a:srcRect l="-9" r="-9"/>
          <a:stretch/>
        </p:blipFill>
        <p:spPr>
          <a:xfrm>
            <a:off x="571500" y="4143146"/>
            <a:ext cx="7619695" cy="666598"/>
          </a:xfrm>
          <a:prstGeom prst="rect">
            <a:avLst/>
          </a:prstGeom>
        </p:spPr>
      </p:pic>
      <p:pic>
        <p:nvPicPr>
          <p:cNvPr id="6" name="Image 4" descr="gen-dedup-225066e28e036b8bb6d111fc7d84f9a7.png"/>
          <p:cNvPicPr>
            <a:picLocks noChangeAspect="1"/>
          </p:cNvPicPr>
          <p:nvPr/>
        </p:nvPicPr>
        <p:blipFill>
          <a:blip r:embed="rId3"/>
          <a:srcRect l="-9" r="-9"/>
          <a:stretch/>
        </p:blipFill>
        <p:spPr>
          <a:xfrm>
            <a:off x="571500" y="4953305"/>
            <a:ext cx="7619695" cy="666598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8477402" y="1714500"/>
            <a:ext cx="3143707" cy="3905402"/>
          </a:xfrm>
          <a:prstGeom prst="roundRect">
            <a:avLst>
              <a:gd name="adj" fmla="val 3025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8" name="Image 5" descr="gen-dedup-2c75d088d5fc3d5a91c61032da914991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1904695"/>
            <a:ext cx="342900" cy="342900"/>
          </a:xfrm>
          <a:prstGeom prst="rect">
            <a:avLst/>
          </a:prstGeom>
        </p:spPr>
      </p:pic>
      <p:pic>
        <p:nvPicPr>
          <p:cNvPr id="9" name="Image 6" descr="gen-dedup-e740e796f2287c9fb5b85ec4a228063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75995" y="2000707"/>
            <a:ext cx="152705" cy="152705"/>
          </a:xfrm>
          <a:prstGeom prst="rect">
            <a:avLst/>
          </a:prstGeom>
        </p:spPr>
      </p:pic>
      <p:sp>
        <p:nvSpPr>
          <p:cNvPr id="10" name="Text 1"/>
          <p:cNvSpPr txBox="1"/>
          <p:nvPr/>
        </p:nvSpPr>
        <p:spPr>
          <a:xfrm>
            <a:off x="1333195" y="1904695"/>
            <a:ext cx="666780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Dar desconto sem tirar nada do escopo — o preço vira opinião</a:t>
            </a:r>
            <a:endParaRPr lang="en-US" sz="1600" dirty="0"/>
          </a:p>
        </p:txBody>
      </p:sp>
      <p:pic>
        <p:nvPicPr>
          <p:cNvPr id="11" name="Image 7" descr="gen-dedup-2c75d088d5fc3d5a91c61032da914991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2714854"/>
            <a:ext cx="342900" cy="342900"/>
          </a:xfrm>
          <a:prstGeom prst="rect">
            <a:avLst/>
          </a:prstGeom>
        </p:spPr>
      </p:pic>
      <p:pic>
        <p:nvPicPr>
          <p:cNvPr id="12" name="Image 8" descr="gen-dedup-e740e796f2287c9fb5b85ec4a228063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75995" y="2809951"/>
            <a:ext cx="152705" cy="152705"/>
          </a:xfrm>
          <a:prstGeom prst="rect">
            <a:avLst/>
          </a:prstGeom>
        </p:spPr>
      </p:pic>
      <p:sp>
        <p:nvSpPr>
          <p:cNvPr id="13" name="Text 2"/>
          <p:cNvSpPr txBox="1"/>
          <p:nvPr/>
        </p:nvSpPr>
        <p:spPr>
          <a:xfrm>
            <a:off x="1333195" y="2714854"/>
            <a:ext cx="666780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Cobrar "por hora em aberto" — pune a sua eficiência</a:t>
            </a:r>
            <a:endParaRPr lang="en-US" sz="1600" dirty="0"/>
          </a:p>
        </p:txBody>
      </p:sp>
      <p:pic>
        <p:nvPicPr>
          <p:cNvPr id="14" name="Image 9" descr="gen-dedup-2c75d088d5fc3d5a91c61032da914991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3524098"/>
            <a:ext cx="342900" cy="342900"/>
          </a:xfrm>
          <a:prstGeom prst="rect">
            <a:avLst/>
          </a:prstGeom>
        </p:spPr>
      </p:pic>
      <p:pic>
        <p:nvPicPr>
          <p:cNvPr id="15" name="Image 10" descr="gen-dedup-e740e796f2287c9fb5b85ec4a228063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75995" y="3619195"/>
            <a:ext cx="152705" cy="152705"/>
          </a:xfrm>
          <a:prstGeom prst="rect">
            <a:avLst/>
          </a:prstGeom>
        </p:spPr>
      </p:pic>
      <p:sp>
        <p:nvSpPr>
          <p:cNvPr id="16" name="Text 3"/>
          <p:cNvSpPr txBox="1"/>
          <p:nvPr/>
        </p:nvSpPr>
        <p:spPr>
          <a:xfrm>
            <a:off x="1333195" y="3524098"/>
            <a:ext cx="666780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cobrar o diagnóstico — a análise é a parte mais valiosa</a:t>
            </a:r>
            <a:endParaRPr lang="en-US" sz="1600" dirty="0"/>
          </a:p>
        </p:txBody>
      </p:sp>
      <p:pic>
        <p:nvPicPr>
          <p:cNvPr id="17" name="Image 11" descr="gen-dedup-2c75d088d5fc3d5a91c61032da914991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4334256"/>
            <a:ext cx="342900" cy="342900"/>
          </a:xfrm>
          <a:prstGeom prst="rect">
            <a:avLst/>
          </a:prstGeom>
        </p:spPr>
      </p:pic>
      <p:pic>
        <p:nvPicPr>
          <p:cNvPr id="18" name="Image 12" descr="gen-dedup-e740e796f2287c9fb5b85ec4a228063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75995" y="4429354"/>
            <a:ext cx="152705" cy="152705"/>
          </a:xfrm>
          <a:prstGeom prst="rect">
            <a:avLst/>
          </a:prstGeom>
        </p:spPr>
      </p:pic>
      <p:sp>
        <p:nvSpPr>
          <p:cNvPr id="19" name="Text 4"/>
          <p:cNvSpPr txBox="1"/>
          <p:nvPr/>
        </p:nvSpPr>
        <p:spPr>
          <a:xfrm>
            <a:off x="1333195" y="4334256"/>
            <a:ext cx="666780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Esquecer as horas invisíveis — estudo, simulações, revisão</a:t>
            </a:r>
            <a:endParaRPr lang="en-US" sz="1600" dirty="0"/>
          </a:p>
        </p:txBody>
      </p:sp>
      <p:pic>
        <p:nvPicPr>
          <p:cNvPr id="20" name="Image 13" descr="gen-dedup-2c75d088d5fc3d5a91c61032da914991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5143500"/>
            <a:ext cx="342900" cy="342900"/>
          </a:xfrm>
          <a:prstGeom prst="rect">
            <a:avLst/>
          </a:prstGeom>
        </p:spPr>
      </p:pic>
      <p:pic>
        <p:nvPicPr>
          <p:cNvPr id="21" name="Image 14" descr="gen-dedup-e740e796f2287c9fb5b85ec4a228063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75995" y="5238598"/>
            <a:ext cx="152705" cy="152705"/>
          </a:xfrm>
          <a:prstGeom prst="rect">
            <a:avLst/>
          </a:prstGeom>
        </p:spPr>
      </p:pic>
      <p:sp>
        <p:nvSpPr>
          <p:cNvPr id="22" name="Text 5"/>
          <p:cNvSpPr txBox="1"/>
          <p:nvPr/>
        </p:nvSpPr>
        <p:spPr>
          <a:xfrm>
            <a:off x="1333195" y="5143500"/>
            <a:ext cx="666780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Parcelar sem critério — o fluxo de caixa da consultoria também é seu</a:t>
            </a:r>
            <a:endParaRPr lang="en-US" sz="1600" dirty="0"/>
          </a:p>
        </p:txBody>
      </p:sp>
      <p:pic>
        <p:nvPicPr>
          <p:cNvPr id="23" name="Image 15" descr="gen-dedup-239862cf4e96f82c51cce1d7ecd99d76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620402" y="2095805"/>
            <a:ext cx="857707" cy="857707"/>
          </a:xfrm>
          <a:prstGeom prst="rect">
            <a:avLst/>
          </a:prstGeom>
        </p:spPr>
      </p:pic>
      <p:pic>
        <p:nvPicPr>
          <p:cNvPr id="24" name="Image 16" descr="gen-dedup-2044ec0b324942b36e64d9b3a4c188a8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858146" y="2333549"/>
            <a:ext cx="381305" cy="381305"/>
          </a:xfrm>
          <a:prstGeom prst="rect">
            <a:avLst/>
          </a:prstGeom>
        </p:spPr>
      </p:pic>
      <p:sp>
        <p:nvSpPr>
          <p:cNvPr id="25" name="Text 6"/>
          <p:cNvSpPr txBox="1"/>
          <p:nvPr/>
        </p:nvSpPr>
        <p:spPr>
          <a:xfrm>
            <a:off x="8762695" y="3238805"/>
            <a:ext cx="2572207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i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Preço é postura</a:t>
            </a:r>
            <a:r>
              <a:rPr lang="en-US" sz="1900" b="1" i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.</a:t>
            </a:r>
            <a:endParaRPr lang="en-US" sz="1900" dirty="0"/>
          </a:p>
        </p:txBody>
      </p:sp>
      <p:sp>
        <p:nvSpPr>
          <p:cNvPr id="26" name="Text 7"/>
          <p:cNvSpPr txBox="1"/>
          <p:nvPr/>
        </p:nvSpPr>
        <p:spPr>
          <a:xfrm>
            <a:off x="8762695" y="4476902"/>
            <a:ext cx="2572207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Quem define o valor do seu trabalho é você — com critério</a:t>
            </a:r>
            <a:r>
              <a:rPr lang="en-US" sz="11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sp>
        <p:nvSpPr>
          <p:cNvPr id="27" name="Text 8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1000" dirty="0"/>
          </a:p>
        </p:txBody>
      </p:sp>
      <p:sp>
        <p:nvSpPr>
          <p:cNvPr id="28" name="Text 9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5 erros que destroem o seu preço</a:t>
            </a:r>
            <a:endParaRPr lang="en-US" sz="3500" dirty="0"/>
          </a:p>
        </p:txBody>
      </p:sp>
      <p:sp>
        <p:nvSpPr>
          <p:cNvPr id="29" name="Text 10"/>
          <p:cNvSpPr txBox="1"/>
          <p:nvPr/>
        </p:nvSpPr>
        <p:spPr>
          <a:xfrm>
            <a:off x="571500" y="6505956"/>
            <a:ext cx="1580083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2 · Precificar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3A0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7810805" y="1143000"/>
            <a:ext cx="4000500" cy="5334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0" b="1" dirty="0">
                <a:solidFill>
                  <a:srgbClr val="6B1A4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39000" dirty="0"/>
          </a:p>
        </p:txBody>
      </p:sp>
      <p:sp>
        <p:nvSpPr>
          <p:cNvPr id="3" name="Text 1"/>
          <p:cNvSpPr txBox="1"/>
          <p:nvPr/>
        </p:nvSpPr>
        <p:spPr>
          <a:xfrm>
            <a:off x="761695" y="2381098"/>
            <a:ext cx="3810305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315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</a:t>
            </a:r>
            <a:endParaRPr lang="en-US" sz="1400" dirty="0"/>
          </a:p>
        </p:txBody>
      </p:sp>
      <p:sp>
        <p:nvSpPr>
          <p:cNvPr id="4" name="Text 2"/>
          <p:cNvSpPr txBox="1"/>
          <p:nvPr/>
        </p:nvSpPr>
        <p:spPr>
          <a:xfrm>
            <a:off x="761695" y="2857500"/>
            <a:ext cx="6667805" cy="9528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70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Vender</a:t>
            </a:r>
            <a:endParaRPr lang="en-US" sz="7000" dirty="0"/>
          </a:p>
        </p:txBody>
      </p:sp>
      <p:sp>
        <p:nvSpPr>
          <p:cNvPr id="5" name="Text 3"/>
          <p:cNvSpPr txBox="1"/>
          <p:nvPr/>
        </p:nvSpPr>
        <p:spPr>
          <a:xfrm>
            <a:off x="761695" y="4190695"/>
            <a:ext cx="6667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"A </a:t>
            </a:r>
            <a:r>
              <a:rPr lang="en-US" sz="2000" i="1" dirty="0" err="1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proposta</a:t>
            </a: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 é a </a:t>
            </a:r>
            <a:r>
              <a:rPr lang="en-US" sz="2000" i="1" dirty="0" err="1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sua</a:t>
            </a: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 vitrine: </a:t>
            </a:r>
            <a:r>
              <a:rPr lang="en-US" sz="2000" i="1" dirty="0" err="1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ela</a:t>
            </a: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 </a:t>
            </a:r>
            <a:r>
              <a:rPr lang="en-US" sz="2000" i="1" dirty="0" err="1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comunica</a:t>
            </a: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 valor antes do </a:t>
            </a:r>
            <a:r>
              <a:rPr lang="en-US" sz="2000" i="1" dirty="0" err="1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preço</a:t>
            </a: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."</a:t>
            </a:r>
            <a:endParaRPr lang="en-US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571500" y="1714500"/>
            <a:ext cx="2667305" cy="1809598"/>
          </a:xfrm>
          <a:prstGeom prst="rect">
            <a:avLst/>
          </a:prstGeom>
        </p:spPr>
      </p:pic>
      <p:pic>
        <p:nvPicPr>
          <p:cNvPr id="3" name="Image 1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3381451" y="1714500"/>
            <a:ext cx="2667305" cy="1809598"/>
          </a:xfrm>
          <a:prstGeom prst="rect">
            <a:avLst/>
          </a:prstGeom>
        </p:spPr>
      </p:pic>
      <p:pic>
        <p:nvPicPr>
          <p:cNvPr id="4" name="Image 2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6191402" y="1714500"/>
            <a:ext cx="2667305" cy="1809598"/>
          </a:xfrm>
          <a:prstGeom prst="rect">
            <a:avLst/>
          </a:prstGeom>
        </p:spPr>
      </p:pic>
      <p:pic>
        <p:nvPicPr>
          <p:cNvPr id="5" name="Image 3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9001354" y="1714500"/>
            <a:ext cx="2667305" cy="1809598"/>
          </a:xfrm>
          <a:prstGeom prst="rect">
            <a:avLst/>
          </a:prstGeom>
        </p:spPr>
      </p:pic>
      <p:pic>
        <p:nvPicPr>
          <p:cNvPr id="6" name="Image 4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571500" y="3666744"/>
            <a:ext cx="2667305" cy="1809598"/>
          </a:xfrm>
          <a:prstGeom prst="rect">
            <a:avLst/>
          </a:prstGeom>
        </p:spPr>
      </p:pic>
      <p:pic>
        <p:nvPicPr>
          <p:cNvPr id="7" name="Image 5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3381451" y="3666744"/>
            <a:ext cx="2667305" cy="1809598"/>
          </a:xfrm>
          <a:prstGeom prst="rect">
            <a:avLst/>
          </a:prstGeom>
        </p:spPr>
      </p:pic>
      <p:sp>
        <p:nvSpPr>
          <p:cNvPr id="8" name="Shape 0"/>
          <p:cNvSpPr/>
          <p:nvPr/>
        </p:nvSpPr>
        <p:spPr>
          <a:xfrm>
            <a:off x="6191402" y="3666744"/>
            <a:ext cx="2667305" cy="1809598"/>
          </a:xfrm>
          <a:prstGeom prst="roundRect">
            <a:avLst>
              <a:gd name="adj" fmla="val 7377"/>
            </a:avLst>
          </a:prstGeom>
          <a:solidFill>
            <a:srgbClr val="3A0A2E"/>
          </a:solidFill>
          <a:ln w="25400">
            <a:solidFill>
              <a:srgbClr val="C9A24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9" name="Image 6" descr="gen-dedup-5f304a62c89b9e44af39e49e0f485f25.png"/>
          <p:cNvPicPr>
            <a:picLocks noChangeAspect="1"/>
          </p:cNvPicPr>
          <p:nvPr/>
        </p:nvPicPr>
        <p:blipFill>
          <a:blip r:embed="rId3"/>
          <a:srcRect l="-10" r="-10"/>
          <a:stretch/>
        </p:blipFill>
        <p:spPr>
          <a:xfrm>
            <a:off x="9001354" y="3666744"/>
            <a:ext cx="2667305" cy="1809598"/>
          </a:xfrm>
          <a:prstGeom prst="rect">
            <a:avLst/>
          </a:prstGeom>
        </p:spPr>
      </p:pic>
      <p:sp>
        <p:nvSpPr>
          <p:cNvPr id="10" name="Text 1"/>
          <p:cNvSpPr txBox="1"/>
          <p:nvPr/>
        </p:nvSpPr>
        <p:spPr>
          <a:xfrm>
            <a:off x="761695" y="1867205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3900" dirty="0"/>
          </a:p>
        </p:txBody>
      </p:sp>
      <p:sp>
        <p:nvSpPr>
          <p:cNvPr id="11" name="Text 2"/>
          <p:cNvSpPr txBox="1"/>
          <p:nvPr/>
        </p:nvSpPr>
        <p:spPr>
          <a:xfrm>
            <a:off x="1429207" y="2000707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Capa</a:t>
            </a:r>
            <a:endParaRPr lang="en-US" sz="1400" dirty="0"/>
          </a:p>
        </p:txBody>
      </p:sp>
      <p:sp>
        <p:nvSpPr>
          <p:cNvPr id="12" name="Text 3"/>
          <p:cNvSpPr txBox="1"/>
          <p:nvPr/>
        </p:nvSpPr>
        <p:spPr>
          <a:xfrm>
            <a:off x="761695" y="2667305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Nome da consultoria, cliente, data e validade</a:t>
            </a:r>
            <a:endParaRPr lang="en-US" sz="1400" dirty="0"/>
          </a:p>
        </p:txBody>
      </p:sp>
      <p:sp>
        <p:nvSpPr>
          <p:cNvPr id="13" name="Text 4"/>
          <p:cNvSpPr txBox="1"/>
          <p:nvPr/>
        </p:nvSpPr>
        <p:spPr>
          <a:xfrm>
            <a:off x="3571646" y="1867205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3900" dirty="0"/>
          </a:p>
        </p:txBody>
      </p:sp>
      <p:sp>
        <p:nvSpPr>
          <p:cNvPr id="14" name="Text 5"/>
          <p:cNvSpPr txBox="1"/>
          <p:nvPr/>
        </p:nvSpPr>
        <p:spPr>
          <a:xfrm>
            <a:off x="4238244" y="2000707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Contexto do cliente</a:t>
            </a:r>
            <a:endParaRPr lang="en-US" sz="1400" dirty="0"/>
          </a:p>
        </p:txBody>
      </p:sp>
      <p:sp>
        <p:nvSpPr>
          <p:cNvPr id="15" name="Text 6"/>
          <p:cNvSpPr txBox="1"/>
          <p:nvPr/>
        </p:nvSpPr>
        <p:spPr>
          <a:xfrm>
            <a:off x="3571646" y="2667305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Prova que você escutou — sob medida, não genérica</a:t>
            </a:r>
            <a:endParaRPr lang="en-US" sz="1400" dirty="0"/>
          </a:p>
        </p:txBody>
      </p:sp>
      <p:sp>
        <p:nvSpPr>
          <p:cNvPr id="16" name="Text 7"/>
          <p:cNvSpPr txBox="1"/>
          <p:nvPr/>
        </p:nvSpPr>
        <p:spPr>
          <a:xfrm>
            <a:off x="6381598" y="1867205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3900" dirty="0"/>
          </a:p>
        </p:txBody>
      </p:sp>
      <p:sp>
        <p:nvSpPr>
          <p:cNvPr id="17" name="Text 8"/>
          <p:cNvSpPr txBox="1"/>
          <p:nvPr/>
        </p:nvSpPr>
        <p:spPr>
          <a:xfrm>
            <a:off x="7048195" y="2000707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Objetivo</a:t>
            </a:r>
            <a:endParaRPr lang="en-US" sz="1400" dirty="0"/>
          </a:p>
        </p:txBody>
      </p:sp>
      <p:sp>
        <p:nvSpPr>
          <p:cNvPr id="18" name="Text 9"/>
          <p:cNvSpPr txBox="1"/>
          <p:nvPr/>
        </p:nvSpPr>
        <p:spPr>
          <a:xfrm>
            <a:off x="6381598" y="2667305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transformação, em uma frase clara</a:t>
            </a:r>
            <a:endParaRPr lang="en-US" sz="1400" dirty="0"/>
          </a:p>
        </p:txBody>
      </p:sp>
      <p:sp>
        <p:nvSpPr>
          <p:cNvPr id="19" name="Text 10"/>
          <p:cNvSpPr txBox="1"/>
          <p:nvPr/>
        </p:nvSpPr>
        <p:spPr>
          <a:xfrm>
            <a:off x="9191549" y="1867205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3900" dirty="0"/>
          </a:p>
        </p:txBody>
      </p:sp>
      <p:sp>
        <p:nvSpPr>
          <p:cNvPr id="20" name="Text 11"/>
          <p:cNvSpPr txBox="1"/>
          <p:nvPr/>
        </p:nvSpPr>
        <p:spPr>
          <a:xfrm>
            <a:off x="9858146" y="2000707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Escopo e entregáveis</a:t>
            </a:r>
            <a:endParaRPr lang="en-US" sz="1400" dirty="0"/>
          </a:p>
        </p:txBody>
      </p:sp>
      <p:sp>
        <p:nvSpPr>
          <p:cNvPr id="21" name="Text 12"/>
          <p:cNvSpPr txBox="1"/>
          <p:nvPr/>
        </p:nvSpPr>
        <p:spPr>
          <a:xfrm>
            <a:off x="9191549" y="2667305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está incluso — e o que não está</a:t>
            </a:r>
            <a:endParaRPr lang="en-US" sz="1400" dirty="0"/>
          </a:p>
        </p:txBody>
      </p:sp>
      <p:sp>
        <p:nvSpPr>
          <p:cNvPr id="22" name="Text 13"/>
          <p:cNvSpPr txBox="1"/>
          <p:nvPr/>
        </p:nvSpPr>
        <p:spPr>
          <a:xfrm>
            <a:off x="761695" y="3819449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5</a:t>
            </a:r>
            <a:endParaRPr lang="en-US" sz="3900" dirty="0"/>
          </a:p>
        </p:txBody>
      </p:sp>
      <p:sp>
        <p:nvSpPr>
          <p:cNvPr id="23" name="Text 14"/>
          <p:cNvSpPr txBox="1"/>
          <p:nvPr/>
        </p:nvSpPr>
        <p:spPr>
          <a:xfrm>
            <a:off x="1429207" y="3952951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Metodologia</a:t>
            </a:r>
            <a:endParaRPr lang="en-US" sz="1400" dirty="0"/>
          </a:p>
        </p:txBody>
      </p:sp>
      <p:sp>
        <p:nvSpPr>
          <p:cNvPr id="24" name="Text 15"/>
          <p:cNvSpPr txBox="1"/>
          <p:nvPr/>
        </p:nvSpPr>
        <p:spPr>
          <a:xfrm>
            <a:off x="761695" y="4619549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 fases do caminho, para o cliente enxergar</a:t>
            </a:r>
            <a:endParaRPr lang="en-US" sz="1400" dirty="0"/>
          </a:p>
        </p:txBody>
      </p:sp>
      <p:sp>
        <p:nvSpPr>
          <p:cNvPr id="25" name="Text 16"/>
          <p:cNvSpPr txBox="1"/>
          <p:nvPr/>
        </p:nvSpPr>
        <p:spPr>
          <a:xfrm>
            <a:off x="3571646" y="3819449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6</a:t>
            </a:r>
            <a:endParaRPr lang="en-US" sz="3900" dirty="0"/>
          </a:p>
        </p:txBody>
      </p:sp>
      <p:sp>
        <p:nvSpPr>
          <p:cNvPr id="26" name="Text 17"/>
          <p:cNvSpPr txBox="1"/>
          <p:nvPr/>
        </p:nvSpPr>
        <p:spPr>
          <a:xfrm>
            <a:off x="4238244" y="3952951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Cronograma</a:t>
            </a:r>
            <a:endParaRPr lang="en-US" sz="1400" dirty="0"/>
          </a:p>
        </p:txBody>
      </p:sp>
      <p:sp>
        <p:nvSpPr>
          <p:cNvPr id="27" name="Text 18"/>
          <p:cNvSpPr txBox="1"/>
          <p:nvPr/>
        </p:nvSpPr>
        <p:spPr>
          <a:xfrm>
            <a:off x="3571646" y="4619549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Fases e duração de cada etapa</a:t>
            </a:r>
            <a:endParaRPr lang="en-US" sz="1400" dirty="0"/>
          </a:p>
        </p:txBody>
      </p:sp>
      <p:sp>
        <p:nvSpPr>
          <p:cNvPr id="28" name="Text 19"/>
          <p:cNvSpPr txBox="1"/>
          <p:nvPr/>
        </p:nvSpPr>
        <p:spPr>
          <a:xfrm>
            <a:off x="6381598" y="3819449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7</a:t>
            </a:r>
            <a:endParaRPr lang="en-US" sz="3900" dirty="0"/>
          </a:p>
        </p:txBody>
      </p:sp>
      <p:sp>
        <p:nvSpPr>
          <p:cNvPr id="29" name="Text 20"/>
          <p:cNvSpPr txBox="1"/>
          <p:nvPr/>
        </p:nvSpPr>
        <p:spPr>
          <a:xfrm>
            <a:off x="7048195" y="3952951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Investimento</a:t>
            </a:r>
            <a:endParaRPr lang="en-US" sz="1400" dirty="0"/>
          </a:p>
        </p:txBody>
      </p:sp>
      <p:sp>
        <p:nvSpPr>
          <p:cNvPr id="30" name="Text 21"/>
          <p:cNvSpPr txBox="1"/>
          <p:nvPr/>
        </p:nvSpPr>
        <p:spPr>
          <a:xfrm>
            <a:off x="6381598" y="4619549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Depois do valor. Nunca antes.</a:t>
            </a:r>
            <a:endParaRPr lang="en-US" sz="1600" dirty="0"/>
          </a:p>
        </p:txBody>
      </p:sp>
      <p:sp>
        <p:nvSpPr>
          <p:cNvPr id="31" name="Text 22"/>
          <p:cNvSpPr txBox="1"/>
          <p:nvPr/>
        </p:nvSpPr>
        <p:spPr>
          <a:xfrm>
            <a:off x="9191549" y="3819449"/>
            <a:ext cx="667512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8</a:t>
            </a:r>
            <a:endParaRPr lang="en-US" sz="3900" dirty="0"/>
          </a:p>
        </p:txBody>
      </p:sp>
      <p:sp>
        <p:nvSpPr>
          <p:cNvPr id="32" name="Text 23"/>
          <p:cNvSpPr txBox="1"/>
          <p:nvPr/>
        </p:nvSpPr>
        <p:spPr>
          <a:xfrm>
            <a:off x="9858146" y="3952951"/>
            <a:ext cx="1714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Próximos passos</a:t>
            </a:r>
            <a:endParaRPr lang="en-US" sz="1400" dirty="0"/>
          </a:p>
        </p:txBody>
      </p:sp>
      <p:sp>
        <p:nvSpPr>
          <p:cNvPr id="33" name="Text 24"/>
          <p:cNvSpPr txBox="1"/>
          <p:nvPr/>
        </p:nvSpPr>
        <p:spPr>
          <a:xfrm>
            <a:off x="9191549" y="4619549"/>
            <a:ext cx="2382012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Validade, contrato e agendamento</a:t>
            </a:r>
            <a:endParaRPr lang="en-US" sz="1400" dirty="0"/>
          </a:p>
        </p:txBody>
      </p:sp>
      <p:sp>
        <p:nvSpPr>
          <p:cNvPr id="34" name="Text 25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 · Vender</a:t>
            </a:r>
            <a:endParaRPr lang="en-US" sz="1000" dirty="0"/>
          </a:p>
        </p:txBody>
      </p:sp>
      <p:sp>
        <p:nvSpPr>
          <p:cNvPr id="35" name="Text 26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 anatomia da proposta que fecha contrato</a:t>
            </a:r>
            <a:endParaRPr lang="en-US" sz="3500" dirty="0"/>
          </a:p>
        </p:txBody>
      </p:sp>
      <p:sp>
        <p:nvSpPr>
          <p:cNvPr id="36" name="Text 27"/>
          <p:cNvSpPr txBox="1"/>
          <p:nvPr/>
        </p:nvSpPr>
        <p:spPr>
          <a:xfrm>
            <a:off x="571500" y="6505956"/>
            <a:ext cx="5906110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 · Vender · Este é exatamente o roteiro do Modelo de Proposta que você recebe hoje.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571500" y="1619402"/>
            <a:ext cx="3619195" cy="1904695"/>
          </a:xfrm>
          <a:prstGeom prst="rect">
            <a:avLst/>
          </a:prstGeom>
        </p:spPr>
      </p:pic>
      <p:pic>
        <p:nvPicPr>
          <p:cNvPr id="3" name="Image 1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4286707" y="1619402"/>
            <a:ext cx="3619195" cy="1904695"/>
          </a:xfrm>
          <a:prstGeom prst="rect">
            <a:avLst/>
          </a:prstGeom>
        </p:spPr>
      </p:pic>
      <p:pic>
        <p:nvPicPr>
          <p:cNvPr id="4" name="Image 2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8001000" y="1619402"/>
            <a:ext cx="3619195" cy="1904695"/>
          </a:xfrm>
          <a:prstGeom prst="rect">
            <a:avLst/>
          </a:prstGeom>
        </p:spPr>
      </p:pic>
      <p:pic>
        <p:nvPicPr>
          <p:cNvPr id="5" name="Image 3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571500" y="3666744"/>
            <a:ext cx="3619195" cy="1904695"/>
          </a:xfrm>
          <a:prstGeom prst="rect">
            <a:avLst/>
          </a:prstGeom>
        </p:spPr>
      </p:pic>
      <p:pic>
        <p:nvPicPr>
          <p:cNvPr id="6" name="Image 4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4286707" y="3666744"/>
            <a:ext cx="3619195" cy="1904695"/>
          </a:xfrm>
          <a:prstGeom prst="rect">
            <a:avLst/>
          </a:prstGeom>
        </p:spPr>
      </p:pic>
      <p:pic>
        <p:nvPicPr>
          <p:cNvPr id="7" name="Image 5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8001000" y="3666744"/>
            <a:ext cx="3619195" cy="1904695"/>
          </a:xfrm>
          <a:prstGeom prst="rect">
            <a:avLst/>
          </a:prstGeom>
        </p:spPr>
      </p:pic>
      <p:pic>
        <p:nvPicPr>
          <p:cNvPr id="8" name="Image 6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1828800"/>
            <a:ext cx="437998" cy="437998"/>
          </a:xfrm>
          <a:prstGeom prst="rect">
            <a:avLst/>
          </a:prstGeom>
        </p:spPr>
      </p:pic>
      <p:pic>
        <p:nvPicPr>
          <p:cNvPr id="9" name="Image 7" descr="gen-dedup-946a4fb31df838d0f73fc140dfc159ef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05256" y="1952244"/>
            <a:ext cx="190195" cy="190195"/>
          </a:xfrm>
          <a:prstGeom prst="rect">
            <a:avLst/>
          </a:prstGeom>
        </p:spPr>
      </p:pic>
      <p:sp>
        <p:nvSpPr>
          <p:cNvPr id="10" name="Text 0"/>
          <p:cNvSpPr txBox="1"/>
          <p:nvPr/>
        </p:nvSpPr>
        <p:spPr>
          <a:xfrm>
            <a:off x="1380744" y="1867205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Identidade visual própria</a:t>
            </a:r>
            <a:endParaRPr lang="en-US" sz="1400" dirty="0"/>
          </a:p>
        </p:txBody>
      </p:sp>
      <p:sp>
        <p:nvSpPr>
          <p:cNvPr id="11" name="Text 1"/>
          <p:cNvSpPr txBox="1"/>
          <p:nvPr/>
        </p:nvSpPr>
        <p:spPr>
          <a:xfrm>
            <a:off x="780898" y="2572207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Logo, cores e apresentação profissional. A proposta é a primeira entrega</a:t>
            </a: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pic>
        <p:nvPicPr>
          <p:cNvPr id="12" name="Image 8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96105" y="1828800"/>
            <a:ext cx="437998" cy="437998"/>
          </a:xfrm>
          <a:prstGeom prst="rect">
            <a:avLst/>
          </a:prstGeom>
        </p:spPr>
      </p:pic>
      <p:pic>
        <p:nvPicPr>
          <p:cNvPr id="13" name="Image 9" descr="gen-dedup-a2ae935e77ecc5d802079be282d035d6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619549" y="1952244"/>
            <a:ext cx="190195" cy="190195"/>
          </a:xfrm>
          <a:prstGeom prst="rect">
            <a:avLst/>
          </a:prstGeom>
        </p:spPr>
      </p:pic>
      <p:sp>
        <p:nvSpPr>
          <p:cNvPr id="14" name="Text 2"/>
          <p:cNvSpPr txBox="1"/>
          <p:nvPr/>
        </p:nvSpPr>
        <p:spPr>
          <a:xfrm>
            <a:off x="5095951" y="1867205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Contexto que prova escuta</a:t>
            </a:r>
            <a:endParaRPr lang="en-US" sz="1400" dirty="0"/>
          </a:p>
        </p:txBody>
      </p:sp>
      <p:sp>
        <p:nvSpPr>
          <p:cNvPr id="15" name="Text 3"/>
          <p:cNvSpPr txBox="1"/>
          <p:nvPr/>
        </p:nvSpPr>
        <p:spPr>
          <a:xfrm>
            <a:off x="4496105" y="2572207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Abrir com o cenário do cliente mostra que a proposta foi feita para ele.</a:t>
            </a:r>
            <a:endParaRPr lang="en-US" sz="1400" dirty="0"/>
          </a:p>
        </p:txBody>
      </p:sp>
      <p:pic>
        <p:nvPicPr>
          <p:cNvPr id="16" name="Image 10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10398" y="1828800"/>
            <a:ext cx="437998" cy="437998"/>
          </a:xfrm>
          <a:prstGeom prst="rect">
            <a:avLst/>
          </a:prstGeom>
        </p:spPr>
      </p:pic>
      <p:pic>
        <p:nvPicPr>
          <p:cNvPr id="17" name="Image 11" descr="gen-dedup-eef70798d561dcf535c5974fa8ee1c65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334756" y="1952244"/>
            <a:ext cx="190195" cy="190195"/>
          </a:xfrm>
          <a:prstGeom prst="rect">
            <a:avLst/>
          </a:prstGeom>
        </p:spPr>
      </p:pic>
      <p:sp>
        <p:nvSpPr>
          <p:cNvPr id="18" name="Text 4"/>
          <p:cNvSpPr txBox="1"/>
          <p:nvPr/>
        </p:nvSpPr>
        <p:spPr>
          <a:xfrm>
            <a:off x="8810244" y="1867205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"Não incluso" explícito</a:t>
            </a:r>
            <a:endParaRPr lang="en-US" sz="1400" dirty="0"/>
          </a:p>
        </p:txBody>
      </p:sp>
      <p:sp>
        <p:nvSpPr>
          <p:cNvPr id="19" name="Text 5"/>
          <p:cNvSpPr txBox="1"/>
          <p:nvPr/>
        </p:nvSpPr>
        <p:spPr>
          <a:xfrm>
            <a:off x="8210398" y="2572207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Evita expectativas erradas e protege você durante toda a entrega.</a:t>
            </a:r>
            <a:endParaRPr lang="en-US" sz="1400" dirty="0"/>
          </a:p>
        </p:txBody>
      </p:sp>
      <p:pic>
        <p:nvPicPr>
          <p:cNvPr id="20" name="Image 12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3877056"/>
            <a:ext cx="437998" cy="437998"/>
          </a:xfrm>
          <a:prstGeom prst="rect">
            <a:avLst/>
          </a:prstGeom>
        </p:spPr>
      </p:pic>
      <p:pic>
        <p:nvPicPr>
          <p:cNvPr id="21" name="Image 13" descr="gen-dedup-1b1d2bf3608eb3fa8345297856bfc4ee.png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905256" y="4000500"/>
            <a:ext cx="190195" cy="190195"/>
          </a:xfrm>
          <a:prstGeom prst="rect">
            <a:avLst/>
          </a:prstGeom>
        </p:spPr>
      </p:pic>
      <p:sp>
        <p:nvSpPr>
          <p:cNvPr id="22" name="Text 6"/>
          <p:cNvSpPr txBox="1"/>
          <p:nvPr/>
        </p:nvSpPr>
        <p:spPr>
          <a:xfrm>
            <a:off x="1380744" y="3914546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Validade curta (ex.: 7 dias</a:t>
            </a:r>
            <a:r>
              <a:rPr lang="en-US" sz="11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)</a:t>
            </a:r>
            <a:endParaRPr lang="en-US" sz="1100" dirty="0"/>
          </a:p>
        </p:txBody>
      </p:sp>
      <p:sp>
        <p:nvSpPr>
          <p:cNvPr id="23" name="Text 7"/>
          <p:cNvSpPr txBox="1"/>
          <p:nvPr/>
        </p:nvSpPr>
        <p:spPr>
          <a:xfrm>
            <a:off x="780898" y="4619549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Cria o momento da decisão e dá o motivo legítimo do follow-up.</a:t>
            </a:r>
            <a:endParaRPr lang="en-US" sz="1400" dirty="0"/>
          </a:p>
        </p:txBody>
      </p:sp>
      <p:pic>
        <p:nvPicPr>
          <p:cNvPr id="24" name="Image 14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96105" y="3877056"/>
            <a:ext cx="437998" cy="437998"/>
          </a:xfrm>
          <a:prstGeom prst="rect">
            <a:avLst/>
          </a:prstGeom>
        </p:spPr>
      </p:pic>
      <p:pic>
        <p:nvPicPr>
          <p:cNvPr id="25" name="Image 15" descr="gen-dedup-b8c104f44a085361a0df43992407eac6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4619549" y="4000500"/>
            <a:ext cx="190195" cy="190195"/>
          </a:xfrm>
          <a:prstGeom prst="rect">
            <a:avLst/>
          </a:prstGeom>
        </p:spPr>
      </p:pic>
      <p:sp>
        <p:nvSpPr>
          <p:cNvPr id="26" name="Text 8"/>
          <p:cNvSpPr txBox="1"/>
          <p:nvPr/>
        </p:nvSpPr>
        <p:spPr>
          <a:xfrm>
            <a:off x="5095951" y="3914546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Apresentada em call</a:t>
            </a:r>
            <a:endParaRPr lang="en-US" sz="1400" dirty="0"/>
          </a:p>
        </p:txBody>
      </p:sp>
      <p:sp>
        <p:nvSpPr>
          <p:cNvPr id="27" name="Text 9"/>
          <p:cNvSpPr txBox="1"/>
          <p:nvPr/>
        </p:nvSpPr>
        <p:spPr>
          <a:xfrm>
            <a:off x="4496105" y="4619549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Nunca enviada "fria" por mensagem. Valor se apresenta, não se anexa</a:t>
            </a: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pic>
        <p:nvPicPr>
          <p:cNvPr id="28" name="Image 16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10398" y="3877056"/>
            <a:ext cx="437998" cy="437998"/>
          </a:xfrm>
          <a:prstGeom prst="rect">
            <a:avLst/>
          </a:prstGeom>
        </p:spPr>
      </p:pic>
      <p:pic>
        <p:nvPicPr>
          <p:cNvPr id="29" name="Image 17" descr="gen-dedup-bbed64dfcc24b2fb5de51ccf82722941.png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8334756" y="4000500"/>
            <a:ext cx="190195" cy="190195"/>
          </a:xfrm>
          <a:prstGeom prst="rect">
            <a:avLst/>
          </a:prstGeom>
        </p:spPr>
      </p:pic>
      <p:sp>
        <p:nvSpPr>
          <p:cNvPr id="30" name="Text 10"/>
          <p:cNvSpPr txBox="1"/>
          <p:nvPr/>
        </p:nvSpPr>
        <p:spPr>
          <a:xfrm>
            <a:off x="8810244" y="3914546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Preço com segurança</a:t>
            </a:r>
            <a:endParaRPr lang="en-US" sz="1400" dirty="0"/>
          </a:p>
        </p:txBody>
      </p:sp>
      <p:sp>
        <p:nvSpPr>
          <p:cNvPr id="31" name="Text 11"/>
          <p:cNvSpPr txBox="1"/>
          <p:nvPr/>
        </p:nvSpPr>
        <p:spPr>
          <a:xfrm>
            <a:off x="8210398" y="4619549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Sem pedir desculpas pelo valor. Você fez a conta — confie nela.</a:t>
            </a:r>
            <a:endParaRPr lang="en-US" sz="1400" dirty="0"/>
          </a:p>
        </p:txBody>
      </p:sp>
      <p:sp>
        <p:nvSpPr>
          <p:cNvPr id="32" name="Text 12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 · Vender</a:t>
            </a:r>
            <a:endParaRPr lang="en-US" sz="1000" dirty="0"/>
          </a:p>
        </p:txBody>
      </p:sp>
      <p:sp>
        <p:nvSpPr>
          <p:cNvPr id="33" name="Text 13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Os detalhes que fazem a proposta fechar</a:t>
            </a:r>
            <a:endParaRPr lang="en-US" sz="3500" dirty="0"/>
          </a:p>
        </p:txBody>
      </p:sp>
      <p:sp>
        <p:nvSpPr>
          <p:cNvPr id="34" name="Text 14"/>
          <p:cNvSpPr txBox="1"/>
          <p:nvPr/>
        </p:nvSpPr>
        <p:spPr>
          <a:xfrm>
            <a:off x="571500" y="6505956"/>
            <a:ext cx="1274674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 · Vender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4b8aca1b1764e4a898655beee9bedbfc.png"/>
          <p:cNvPicPr>
            <a:picLocks noChangeAspect="1"/>
          </p:cNvPicPr>
          <p:nvPr/>
        </p:nvPicPr>
        <p:blipFill>
          <a:blip r:embed="rId3"/>
          <a:srcRect l="-6" r="-6"/>
          <a:stretch/>
        </p:blipFill>
        <p:spPr>
          <a:xfrm>
            <a:off x="476402" y="1904695"/>
            <a:ext cx="2572207" cy="2762402"/>
          </a:xfrm>
          <a:prstGeom prst="rect">
            <a:avLst/>
          </a:prstGeom>
        </p:spPr>
      </p:pic>
      <p:pic>
        <p:nvPicPr>
          <p:cNvPr id="3" name="Image 1" descr="gen-dedup-4b8aca1b1764e4a898655beee9bedbfc.png"/>
          <p:cNvPicPr>
            <a:picLocks noChangeAspect="1"/>
          </p:cNvPicPr>
          <p:nvPr/>
        </p:nvPicPr>
        <p:blipFill>
          <a:blip r:embed="rId3"/>
          <a:srcRect l="-6" r="-6"/>
          <a:stretch/>
        </p:blipFill>
        <p:spPr>
          <a:xfrm>
            <a:off x="3381451" y="1904695"/>
            <a:ext cx="2572207" cy="2762402"/>
          </a:xfrm>
          <a:prstGeom prst="rect">
            <a:avLst/>
          </a:prstGeom>
        </p:spPr>
      </p:pic>
      <p:pic>
        <p:nvPicPr>
          <p:cNvPr id="4" name="Image 2" descr="gen-dedup-4b8aca1b1764e4a898655beee9bedbfc.png"/>
          <p:cNvPicPr>
            <a:picLocks noChangeAspect="1"/>
          </p:cNvPicPr>
          <p:nvPr/>
        </p:nvPicPr>
        <p:blipFill>
          <a:blip r:embed="rId3"/>
          <a:srcRect l="-6" r="-6"/>
          <a:stretch/>
        </p:blipFill>
        <p:spPr>
          <a:xfrm>
            <a:off x="6286500" y="1904695"/>
            <a:ext cx="2572207" cy="2762402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9191549" y="1904695"/>
            <a:ext cx="2572207" cy="2762402"/>
          </a:xfrm>
          <a:prstGeom prst="roundRect">
            <a:avLst>
              <a:gd name="adj" fmla="val 5190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1"/>
          <p:cNvSpPr/>
          <p:nvPr/>
        </p:nvSpPr>
        <p:spPr>
          <a:xfrm>
            <a:off x="761695" y="2095805"/>
            <a:ext cx="761695" cy="286207"/>
          </a:xfrm>
          <a:prstGeom prst="roundRect">
            <a:avLst>
              <a:gd name="adj" fmla="val 49840"/>
            </a:avLst>
          </a:prstGeom>
          <a:solidFill>
            <a:srgbClr val="F1DDE4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 2"/>
          <p:cNvSpPr txBox="1"/>
          <p:nvPr/>
        </p:nvSpPr>
        <p:spPr>
          <a:xfrm>
            <a:off x="761695" y="2619756"/>
            <a:ext cx="2095805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 err="1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Apresentação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da </a:t>
            </a:r>
            <a:r>
              <a:rPr lang="en-US" sz="1200" b="1" dirty="0" err="1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proposta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761695" y="3238805"/>
            <a:ext cx="2095805" cy="13341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Conduza a leitura da proposta ao vivo e combine a data da resposta.</a:t>
            </a:r>
            <a:endParaRPr lang="en-US" sz="1100" dirty="0"/>
          </a:p>
        </p:txBody>
      </p:sp>
      <p:sp>
        <p:nvSpPr>
          <p:cNvPr id="9" name="Text 4"/>
          <p:cNvSpPr txBox="1"/>
          <p:nvPr/>
        </p:nvSpPr>
        <p:spPr>
          <a:xfrm>
            <a:off x="3095244" y="3191256"/>
            <a:ext cx="191110" cy="1911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C9A24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Shape 5"/>
          <p:cNvSpPr/>
          <p:nvPr/>
        </p:nvSpPr>
        <p:spPr>
          <a:xfrm>
            <a:off x="3666744" y="2095805"/>
            <a:ext cx="761695" cy="286207"/>
          </a:xfrm>
          <a:prstGeom prst="roundRect">
            <a:avLst>
              <a:gd name="adj" fmla="val 49840"/>
            </a:avLst>
          </a:prstGeom>
          <a:solidFill>
            <a:srgbClr val="F1DDE4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1" name="Text 6"/>
          <p:cNvSpPr txBox="1"/>
          <p:nvPr/>
        </p:nvSpPr>
        <p:spPr>
          <a:xfrm>
            <a:off x="3666744" y="2619756"/>
            <a:ext cx="2095805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Primeiro follow-up</a:t>
            </a:r>
            <a:endParaRPr lang="en-US" sz="1200" dirty="0"/>
          </a:p>
        </p:txBody>
      </p:sp>
      <p:sp>
        <p:nvSpPr>
          <p:cNvPr id="12" name="Text 7"/>
          <p:cNvSpPr txBox="1"/>
          <p:nvPr/>
        </p:nvSpPr>
        <p:spPr>
          <a:xfrm>
            <a:off x="3666744" y="3238805"/>
            <a:ext cx="2095805" cy="13341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Mensagem leve: "ficou alguma dúvida sobre a proposta?"</a:t>
            </a:r>
            <a:endParaRPr lang="en-US" sz="1100" dirty="0"/>
          </a:p>
        </p:txBody>
      </p:sp>
      <p:sp>
        <p:nvSpPr>
          <p:cNvPr id="13" name="Text 8"/>
          <p:cNvSpPr txBox="1"/>
          <p:nvPr/>
        </p:nvSpPr>
        <p:spPr>
          <a:xfrm>
            <a:off x="6001207" y="3191256"/>
            <a:ext cx="191110" cy="1911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C9A24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800" dirty="0"/>
          </a:p>
        </p:txBody>
      </p:sp>
      <p:sp>
        <p:nvSpPr>
          <p:cNvPr id="14" name="Shape 9"/>
          <p:cNvSpPr/>
          <p:nvPr/>
        </p:nvSpPr>
        <p:spPr>
          <a:xfrm>
            <a:off x="6572707" y="2095805"/>
            <a:ext cx="761695" cy="286207"/>
          </a:xfrm>
          <a:prstGeom prst="roundRect">
            <a:avLst>
              <a:gd name="adj" fmla="val 49840"/>
            </a:avLst>
          </a:prstGeom>
          <a:solidFill>
            <a:srgbClr val="F1DDE4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" name="Text 10"/>
          <p:cNvSpPr txBox="1"/>
          <p:nvPr/>
        </p:nvSpPr>
        <p:spPr>
          <a:xfrm>
            <a:off x="6572707" y="2619756"/>
            <a:ext cx="2095805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Follow-up de validade</a:t>
            </a:r>
            <a:endParaRPr lang="en-US" sz="1200" dirty="0"/>
          </a:p>
        </p:txBody>
      </p:sp>
      <p:sp>
        <p:nvSpPr>
          <p:cNvPr id="16" name="Text 11"/>
          <p:cNvSpPr txBox="1"/>
          <p:nvPr/>
        </p:nvSpPr>
        <p:spPr>
          <a:xfrm>
            <a:off x="6572707" y="3238805"/>
            <a:ext cx="2095805" cy="13341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Lembre que a proposta expira amanhã — o motivo legítimo do contato.</a:t>
            </a:r>
            <a:endParaRPr lang="en-US" sz="1100" dirty="0"/>
          </a:p>
        </p:txBody>
      </p:sp>
      <p:sp>
        <p:nvSpPr>
          <p:cNvPr id="17" name="Text 12"/>
          <p:cNvSpPr txBox="1"/>
          <p:nvPr/>
        </p:nvSpPr>
        <p:spPr>
          <a:xfrm>
            <a:off x="8906256" y="3191256"/>
            <a:ext cx="191110" cy="1911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C9A24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800" dirty="0"/>
          </a:p>
        </p:txBody>
      </p:sp>
      <p:sp>
        <p:nvSpPr>
          <p:cNvPr id="18" name="Shape 13"/>
          <p:cNvSpPr/>
          <p:nvPr/>
        </p:nvSpPr>
        <p:spPr>
          <a:xfrm>
            <a:off x="9477756" y="2095805"/>
            <a:ext cx="761695" cy="286207"/>
          </a:xfrm>
          <a:prstGeom prst="roundRect">
            <a:avLst>
              <a:gd name="adj" fmla="val 49840"/>
            </a:avLst>
          </a:prstGeom>
          <a:solidFill>
            <a:srgbClr val="C9A24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9" name="Text 14"/>
          <p:cNvSpPr txBox="1"/>
          <p:nvPr/>
        </p:nvSpPr>
        <p:spPr>
          <a:xfrm>
            <a:off x="9477756" y="2619756"/>
            <a:ext cx="2095805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Decisão</a:t>
            </a:r>
            <a:endParaRPr lang="en-US" sz="1200" dirty="0"/>
          </a:p>
        </p:txBody>
      </p:sp>
      <p:sp>
        <p:nvSpPr>
          <p:cNvPr id="20" name="Text 15"/>
          <p:cNvSpPr txBox="1"/>
          <p:nvPr/>
        </p:nvSpPr>
        <p:spPr>
          <a:xfrm>
            <a:off x="9477756" y="3238805"/>
            <a:ext cx="2095805" cy="13341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Fechou: contrato + alinhamento. Não fechou: registre o aprendizado e mantenha a relação.</a:t>
            </a:r>
            <a:endParaRPr lang="en-US" sz="1100" dirty="0"/>
          </a:p>
        </p:txBody>
      </p:sp>
      <p:sp>
        <p:nvSpPr>
          <p:cNvPr id="21" name="Text 16"/>
          <p:cNvSpPr txBox="1"/>
          <p:nvPr/>
        </p:nvSpPr>
        <p:spPr>
          <a:xfrm>
            <a:off x="761695" y="2133295"/>
            <a:ext cx="762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16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 0</a:t>
            </a:r>
            <a:endParaRPr lang="en-US" sz="800" dirty="0"/>
          </a:p>
        </p:txBody>
      </p:sp>
      <p:sp>
        <p:nvSpPr>
          <p:cNvPr id="22" name="Text 17"/>
          <p:cNvSpPr txBox="1"/>
          <p:nvPr/>
        </p:nvSpPr>
        <p:spPr>
          <a:xfrm>
            <a:off x="3666744" y="2133295"/>
            <a:ext cx="762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16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 3</a:t>
            </a:r>
            <a:endParaRPr lang="en-US" sz="800" dirty="0"/>
          </a:p>
        </p:txBody>
      </p:sp>
      <p:sp>
        <p:nvSpPr>
          <p:cNvPr id="23" name="Text 18"/>
          <p:cNvSpPr txBox="1"/>
          <p:nvPr/>
        </p:nvSpPr>
        <p:spPr>
          <a:xfrm>
            <a:off x="6572707" y="2133295"/>
            <a:ext cx="762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16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 6</a:t>
            </a:r>
            <a:endParaRPr lang="en-US" sz="800" dirty="0"/>
          </a:p>
        </p:txBody>
      </p:sp>
      <p:sp>
        <p:nvSpPr>
          <p:cNvPr id="24" name="Text 19"/>
          <p:cNvSpPr txBox="1"/>
          <p:nvPr/>
        </p:nvSpPr>
        <p:spPr>
          <a:xfrm>
            <a:off x="9477756" y="2133295"/>
            <a:ext cx="76261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kern="0" spc="116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 7</a:t>
            </a:r>
            <a:endParaRPr lang="en-US" sz="800" dirty="0"/>
          </a:p>
        </p:txBody>
      </p:sp>
      <p:sp>
        <p:nvSpPr>
          <p:cNvPr id="25" name="Text 20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 · Vender</a:t>
            </a:r>
            <a:endParaRPr lang="en-US" sz="1000" dirty="0"/>
          </a:p>
        </p:txBody>
      </p:sp>
      <p:sp>
        <p:nvSpPr>
          <p:cNvPr id="26" name="Text 21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Depois do envio: a venda acontece no follow-up</a:t>
            </a:r>
            <a:endParaRPr lang="en-US" sz="2500" dirty="0"/>
          </a:p>
        </p:txBody>
      </p:sp>
      <p:sp>
        <p:nvSpPr>
          <p:cNvPr id="27" name="Text 22"/>
          <p:cNvSpPr txBox="1"/>
          <p:nvPr/>
        </p:nvSpPr>
        <p:spPr>
          <a:xfrm>
            <a:off x="571500" y="5048402"/>
            <a:ext cx="11049610" cy="381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500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 maioria das vendas de consultoria não acontece na apresentação. Acontece no follow-up.</a:t>
            </a:r>
            <a:endParaRPr lang="en-US" sz="1500" dirty="0"/>
          </a:p>
        </p:txBody>
      </p:sp>
      <p:sp>
        <p:nvSpPr>
          <p:cNvPr id="28" name="Text 23"/>
          <p:cNvSpPr txBox="1"/>
          <p:nvPr/>
        </p:nvSpPr>
        <p:spPr>
          <a:xfrm>
            <a:off x="571500" y="6505956"/>
            <a:ext cx="1274674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3 · Vender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3A0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7810805" y="1143000"/>
            <a:ext cx="4000500" cy="5334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0" b="1" dirty="0">
                <a:solidFill>
                  <a:srgbClr val="6B1A4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39000" dirty="0"/>
          </a:p>
        </p:txBody>
      </p:sp>
      <p:sp>
        <p:nvSpPr>
          <p:cNvPr id="3" name="Text 1"/>
          <p:cNvSpPr txBox="1"/>
          <p:nvPr/>
        </p:nvSpPr>
        <p:spPr>
          <a:xfrm>
            <a:off x="761695" y="2381098"/>
            <a:ext cx="3810305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100" b="1" kern="0" spc="315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4</a:t>
            </a:r>
            <a:endParaRPr lang="en-US" sz="1100" dirty="0"/>
          </a:p>
        </p:txBody>
      </p:sp>
      <p:sp>
        <p:nvSpPr>
          <p:cNvPr id="4" name="Text 2"/>
          <p:cNvSpPr txBox="1"/>
          <p:nvPr/>
        </p:nvSpPr>
        <p:spPr>
          <a:xfrm>
            <a:off x="761695" y="2857500"/>
            <a:ext cx="6667805" cy="9528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63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Entregar</a:t>
            </a:r>
            <a:endParaRPr lang="en-US" sz="6300" dirty="0"/>
          </a:p>
        </p:txBody>
      </p:sp>
      <p:sp>
        <p:nvSpPr>
          <p:cNvPr id="5" name="Text 3"/>
          <p:cNvSpPr txBox="1"/>
          <p:nvPr/>
        </p:nvSpPr>
        <p:spPr>
          <a:xfrm>
            <a:off x="761695" y="4190695"/>
            <a:ext cx="6667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"A venda te dá um contrato. A entrega te dá reputação — e a próxima venda."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29125436307135833c00af8adc62ecb1.png"/>
          <p:cNvPicPr>
            <a:picLocks noChangeAspect="1"/>
          </p:cNvPicPr>
          <p:nvPr/>
        </p:nvPicPr>
        <p:blipFill>
          <a:blip r:embed="rId3"/>
          <a:srcRect t="-7" b="-7"/>
          <a:stretch/>
        </p:blipFill>
        <p:spPr>
          <a:xfrm>
            <a:off x="571500" y="1809598"/>
            <a:ext cx="5333695" cy="3810305"/>
          </a:xfrm>
          <a:prstGeom prst="rect">
            <a:avLst/>
          </a:prstGeom>
        </p:spPr>
      </p:pic>
      <p:pic>
        <p:nvPicPr>
          <p:cNvPr id="3" name="Image 1" descr="gen-dedup-29125436307135833c00af8adc62ecb1.png"/>
          <p:cNvPicPr>
            <a:picLocks noChangeAspect="1"/>
          </p:cNvPicPr>
          <p:nvPr/>
        </p:nvPicPr>
        <p:blipFill>
          <a:blip r:embed="rId3"/>
          <a:srcRect t="-7" b="-7"/>
          <a:stretch/>
        </p:blipFill>
        <p:spPr>
          <a:xfrm>
            <a:off x="6286500" y="1809598"/>
            <a:ext cx="5333695" cy="3810305"/>
          </a:xfrm>
          <a:prstGeom prst="rect">
            <a:avLst/>
          </a:prstGeom>
        </p:spPr>
      </p:pic>
      <p:pic>
        <p:nvPicPr>
          <p:cNvPr id="4" name="Image 2" descr="gen-dedup-78e642ee71544c9ea6e611797191216b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14400" y="2190902"/>
            <a:ext cx="571500" cy="571500"/>
          </a:xfrm>
          <a:prstGeom prst="rect">
            <a:avLst/>
          </a:prstGeom>
        </p:spPr>
      </p:pic>
      <p:pic>
        <p:nvPicPr>
          <p:cNvPr id="5" name="Image 3" descr="gen-dedup-6255f00d97b1f6bdc461522844fb7c92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57046" y="2333549"/>
            <a:ext cx="286207" cy="286207"/>
          </a:xfrm>
          <a:prstGeom prst="rect">
            <a:avLst/>
          </a:prstGeom>
        </p:spPr>
      </p:pic>
      <p:pic>
        <p:nvPicPr>
          <p:cNvPr id="6" name="Image 4" descr="gen-dedup-78e642ee71544c9ea6e611797191216b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29400" y="2190902"/>
            <a:ext cx="571500" cy="571500"/>
          </a:xfrm>
          <a:prstGeom prst="rect">
            <a:avLst/>
          </a:prstGeom>
        </p:spPr>
      </p:pic>
      <p:pic>
        <p:nvPicPr>
          <p:cNvPr id="7" name="Image 5" descr="gen-dedup-e5e4119871fb9afd9fcd744288e5d01c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782105" y="2343607"/>
            <a:ext cx="267005" cy="267005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571500" y="457200"/>
            <a:ext cx="3810305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Boas-vindas</a:t>
            </a:r>
            <a:endParaRPr lang="en-US" sz="1000" dirty="0"/>
          </a:p>
        </p:txBody>
      </p:sp>
      <p:sp>
        <p:nvSpPr>
          <p:cNvPr id="9" name="Text 1"/>
          <p:cNvSpPr txBox="1"/>
          <p:nvPr/>
        </p:nvSpPr>
        <p:spPr>
          <a:xfrm>
            <a:off x="571500" y="724205"/>
            <a:ext cx="11049610" cy="6675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Quem conduz esta conversa</a:t>
            </a:r>
            <a:endParaRPr lang="en-US" sz="3300" dirty="0"/>
          </a:p>
        </p:txBody>
      </p:sp>
      <p:sp>
        <p:nvSpPr>
          <p:cNvPr id="10" name="Text 2"/>
          <p:cNvSpPr txBox="1"/>
          <p:nvPr/>
        </p:nvSpPr>
        <p:spPr>
          <a:xfrm>
            <a:off x="1714500" y="2266798"/>
            <a:ext cx="3810305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2200" b="1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Pauline Dias</a:t>
            </a:r>
            <a:endParaRPr lang="en-US" sz="2200" dirty="0"/>
          </a:p>
        </p:txBody>
      </p:sp>
      <p:sp>
        <p:nvSpPr>
          <p:cNvPr id="11" name="Text 3"/>
          <p:cNvSpPr txBox="1"/>
          <p:nvPr/>
        </p:nvSpPr>
        <p:spPr>
          <a:xfrm>
            <a:off x="914095" y="3208630"/>
            <a:ext cx="4667402" cy="76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90500" indent="-190500" algn="l">
              <a:lnSpc>
                <a:spcPts val="1920"/>
              </a:lnSpc>
              <a:buSzPct val="100000"/>
              <a:buChar char="•"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​Contadora e especialista em Contabilidade Tributária</a:t>
            </a:r>
            <a:endParaRPr lang="en-US" sz="1200" dirty="0"/>
          </a:p>
          <a:p>
            <a:pPr marL="190500" indent="-190500" algn="l">
              <a:lnSpc>
                <a:spcPts val="1920"/>
              </a:lnSpc>
              <a:buSzPct val="100000"/>
              <a:buChar char="•"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​Assessoramento empresarial e planejamento tributário</a:t>
            </a:r>
            <a:endParaRPr lang="en-US" sz="1200" dirty="0"/>
          </a:p>
          <a:p>
            <a:pPr marL="190500" indent="-190500" algn="l">
              <a:lnSpc>
                <a:spcPts val="1920"/>
              </a:lnSpc>
              <a:buSzPct val="100000"/>
              <a:buChar char="•"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​Membro da Comissão da Mulher Contabilista do CRCCE</a:t>
            </a:r>
            <a:endParaRPr lang="en-US" sz="1200" dirty="0"/>
          </a:p>
        </p:txBody>
      </p:sp>
      <p:sp>
        <p:nvSpPr>
          <p:cNvPr id="12" name="Text 4"/>
          <p:cNvSpPr txBox="1"/>
          <p:nvPr/>
        </p:nvSpPr>
        <p:spPr>
          <a:xfrm>
            <a:off x="7429500" y="2266798"/>
            <a:ext cx="4000500" cy="4572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2200" b="1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Helena Borges</a:t>
            </a:r>
            <a:endParaRPr lang="en-US" sz="2200" dirty="0"/>
          </a:p>
        </p:txBody>
      </p:sp>
      <p:sp>
        <p:nvSpPr>
          <p:cNvPr id="13" name="Text 5"/>
          <p:cNvSpPr txBox="1"/>
          <p:nvPr/>
        </p:nvSpPr>
        <p:spPr>
          <a:xfrm>
            <a:off x="6629095" y="3208630"/>
            <a:ext cx="4667402" cy="76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90500" indent="-190500" algn="l">
              <a:lnSpc>
                <a:spcPts val="1920"/>
              </a:lnSpc>
              <a:buSzPct val="100000"/>
              <a:buChar char="•"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​Contadora, administradora e tributarista</a:t>
            </a:r>
            <a:endParaRPr lang="en-US" sz="1200" dirty="0"/>
          </a:p>
          <a:p>
            <a:pPr marL="190500" indent="-190500" algn="l">
              <a:lnSpc>
                <a:spcPts val="1920"/>
              </a:lnSpc>
              <a:buSzPct val="100000"/>
              <a:buChar char="•"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​Especialista em Gestão Financeira</a:t>
            </a:r>
            <a:endParaRPr lang="en-US" sz="1200" dirty="0"/>
          </a:p>
          <a:p>
            <a:pPr marL="190500" indent="-190500" algn="l">
              <a:lnSpc>
                <a:spcPts val="1920"/>
              </a:lnSpc>
              <a:buSzPct val="100000"/>
              <a:buChar char="•"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​Empresária contábil com atuação no Simples Nacional</a:t>
            </a:r>
            <a:endParaRPr lang="en-US" sz="1200" dirty="0"/>
          </a:p>
        </p:txBody>
      </p:sp>
      <p:sp>
        <p:nvSpPr>
          <p:cNvPr id="14" name="Text 6"/>
          <p:cNvSpPr txBox="1"/>
          <p:nvPr/>
        </p:nvSpPr>
        <p:spPr>
          <a:xfrm>
            <a:off x="571500" y="6505956"/>
            <a:ext cx="5468112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Consultoria Tributária — o passo a passo · Comissão da Mulher Contabilista · CRCCE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571500" y="1619402"/>
            <a:ext cx="3619195" cy="1904695"/>
          </a:xfrm>
          <a:prstGeom prst="rect">
            <a:avLst/>
          </a:prstGeom>
        </p:spPr>
      </p:pic>
      <p:pic>
        <p:nvPicPr>
          <p:cNvPr id="3" name="Image 1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4286707" y="1619402"/>
            <a:ext cx="3619195" cy="1904695"/>
          </a:xfrm>
          <a:prstGeom prst="rect">
            <a:avLst/>
          </a:prstGeom>
        </p:spPr>
      </p:pic>
      <p:pic>
        <p:nvPicPr>
          <p:cNvPr id="4" name="Image 2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8001000" y="1619402"/>
            <a:ext cx="3619195" cy="1904695"/>
          </a:xfrm>
          <a:prstGeom prst="rect">
            <a:avLst/>
          </a:prstGeom>
        </p:spPr>
      </p:pic>
      <p:pic>
        <p:nvPicPr>
          <p:cNvPr id="5" name="Image 3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571500" y="3666744"/>
            <a:ext cx="3619195" cy="1904695"/>
          </a:xfrm>
          <a:prstGeom prst="rect">
            <a:avLst/>
          </a:prstGeom>
        </p:spPr>
      </p:pic>
      <p:pic>
        <p:nvPicPr>
          <p:cNvPr id="6" name="Image 4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4286707" y="3666744"/>
            <a:ext cx="3619195" cy="1904695"/>
          </a:xfrm>
          <a:prstGeom prst="rect">
            <a:avLst/>
          </a:prstGeom>
        </p:spPr>
      </p:pic>
      <p:pic>
        <p:nvPicPr>
          <p:cNvPr id="7" name="Image 5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8001000" y="3666744"/>
            <a:ext cx="3619195" cy="1904695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761695" y="1809598"/>
            <a:ext cx="571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3300" dirty="0"/>
          </a:p>
        </p:txBody>
      </p:sp>
      <p:sp>
        <p:nvSpPr>
          <p:cNvPr id="9" name="Text 1"/>
          <p:cNvSpPr txBox="1"/>
          <p:nvPr/>
        </p:nvSpPr>
        <p:spPr>
          <a:xfrm>
            <a:off x="1285646" y="1904695"/>
            <a:ext cx="1905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Alinhamento inicial</a:t>
            </a:r>
            <a:endParaRPr lang="en-US" sz="1400" dirty="0"/>
          </a:p>
        </p:txBody>
      </p:sp>
      <p:pic>
        <p:nvPicPr>
          <p:cNvPr id="10" name="Image 6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81451" y="1857146"/>
            <a:ext cx="437998" cy="437998"/>
          </a:xfrm>
          <a:prstGeom prst="rect">
            <a:avLst/>
          </a:prstGeom>
        </p:spPr>
      </p:pic>
      <p:pic>
        <p:nvPicPr>
          <p:cNvPr id="11" name="Image 7" descr="gen-dedup-49112d004f42ab8827740b1c5f51385e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04895" y="1981505"/>
            <a:ext cx="190195" cy="190195"/>
          </a:xfrm>
          <a:prstGeom prst="rect">
            <a:avLst/>
          </a:prstGeom>
        </p:spPr>
      </p:pic>
      <p:sp>
        <p:nvSpPr>
          <p:cNvPr id="12" name="Text 2"/>
          <p:cNvSpPr txBox="1"/>
          <p:nvPr/>
        </p:nvSpPr>
        <p:spPr>
          <a:xfrm>
            <a:off x="761695" y="2572207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Boas-vindas, expectativas e regras de </a:t>
            </a:r>
            <a:r>
              <a:rPr lang="en-US" sz="1400" dirty="0" err="1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trabalho</a:t>
            </a: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400" dirty="0"/>
          </a:p>
        </p:txBody>
      </p:sp>
      <p:sp>
        <p:nvSpPr>
          <p:cNvPr id="13" name="Text 3"/>
          <p:cNvSpPr txBox="1"/>
          <p:nvPr/>
        </p:nvSpPr>
        <p:spPr>
          <a:xfrm>
            <a:off x="4476902" y="1809598"/>
            <a:ext cx="571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3300" dirty="0"/>
          </a:p>
        </p:txBody>
      </p:sp>
      <p:sp>
        <p:nvSpPr>
          <p:cNvPr id="14" name="Text 4"/>
          <p:cNvSpPr txBox="1"/>
          <p:nvPr/>
        </p:nvSpPr>
        <p:spPr>
          <a:xfrm>
            <a:off x="5000854" y="1904695"/>
            <a:ext cx="1905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Diagnóstico</a:t>
            </a:r>
            <a:endParaRPr lang="en-US" sz="1400" dirty="0"/>
          </a:p>
        </p:txBody>
      </p:sp>
      <p:pic>
        <p:nvPicPr>
          <p:cNvPr id="15" name="Image 8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095744" y="1857146"/>
            <a:ext cx="437998" cy="437998"/>
          </a:xfrm>
          <a:prstGeom prst="rect">
            <a:avLst/>
          </a:prstGeom>
        </p:spPr>
      </p:pic>
      <p:pic>
        <p:nvPicPr>
          <p:cNvPr id="16" name="Image 9" descr="gen-dedup-eb46693ae2d2755699f6d6a5ad94a1cc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220102" y="1981505"/>
            <a:ext cx="190195" cy="190195"/>
          </a:xfrm>
          <a:prstGeom prst="rect">
            <a:avLst/>
          </a:prstGeom>
        </p:spPr>
      </p:pic>
      <p:sp>
        <p:nvSpPr>
          <p:cNvPr id="17" name="Text 5"/>
          <p:cNvSpPr txBox="1"/>
          <p:nvPr/>
        </p:nvSpPr>
        <p:spPr>
          <a:xfrm>
            <a:off x="4476902" y="2572207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Coleta de dados, análise do cenário, pontos críticos</a:t>
            </a:r>
            <a:endParaRPr lang="en-US" sz="1400" dirty="0"/>
          </a:p>
        </p:txBody>
      </p:sp>
      <p:sp>
        <p:nvSpPr>
          <p:cNvPr id="18" name="Text 6"/>
          <p:cNvSpPr txBox="1"/>
          <p:nvPr/>
        </p:nvSpPr>
        <p:spPr>
          <a:xfrm>
            <a:off x="8191195" y="1809598"/>
            <a:ext cx="571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3300" dirty="0"/>
          </a:p>
        </p:txBody>
      </p:sp>
      <p:sp>
        <p:nvSpPr>
          <p:cNvPr id="19" name="Text 7"/>
          <p:cNvSpPr txBox="1"/>
          <p:nvPr/>
        </p:nvSpPr>
        <p:spPr>
          <a:xfrm>
            <a:off x="8715146" y="1904695"/>
            <a:ext cx="1905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Devolutiva</a:t>
            </a:r>
            <a:endParaRPr lang="en-US" sz="1400" dirty="0"/>
          </a:p>
        </p:txBody>
      </p:sp>
      <p:pic>
        <p:nvPicPr>
          <p:cNvPr id="20" name="Image 10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810951" y="1857146"/>
            <a:ext cx="437998" cy="437998"/>
          </a:xfrm>
          <a:prstGeom prst="rect">
            <a:avLst/>
          </a:prstGeom>
        </p:spPr>
      </p:pic>
      <p:pic>
        <p:nvPicPr>
          <p:cNvPr id="21" name="Image 11" descr="gen-dedup-ff99e0a589dae4997dab9f14c3f37edf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934395" y="1981505"/>
            <a:ext cx="190195" cy="190195"/>
          </a:xfrm>
          <a:prstGeom prst="rect">
            <a:avLst/>
          </a:prstGeom>
        </p:spPr>
      </p:pic>
      <p:sp>
        <p:nvSpPr>
          <p:cNvPr id="22" name="Text 8"/>
          <p:cNvSpPr txBox="1"/>
          <p:nvPr/>
        </p:nvSpPr>
        <p:spPr>
          <a:xfrm>
            <a:off x="8191195" y="2572207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Apresentação do diagnóstico + cronograma com plano de ação</a:t>
            </a:r>
            <a:endParaRPr lang="en-US" sz="1400" dirty="0"/>
          </a:p>
        </p:txBody>
      </p:sp>
      <p:sp>
        <p:nvSpPr>
          <p:cNvPr id="23" name="Text 9"/>
          <p:cNvSpPr txBox="1"/>
          <p:nvPr/>
        </p:nvSpPr>
        <p:spPr>
          <a:xfrm>
            <a:off x="761695" y="3857854"/>
            <a:ext cx="571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3300" dirty="0"/>
          </a:p>
        </p:txBody>
      </p:sp>
      <p:sp>
        <p:nvSpPr>
          <p:cNvPr id="24" name="Text 10"/>
          <p:cNvSpPr txBox="1"/>
          <p:nvPr/>
        </p:nvSpPr>
        <p:spPr>
          <a:xfrm>
            <a:off x="1285646" y="3952951"/>
            <a:ext cx="209580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Execução por etapas</a:t>
            </a:r>
            <a:endParaRPr lang="en-US" sz="1400" dirty="0"/>
          </a:p>
        </p:txBody>
      </p:sp>
      <p:pic>
        <p:nvPicPr>
          <p:cNvPr id="25" name="Image 12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81451" y="3905402"/>
            <a:ext cx="437998" cy="437998"/>
          </a:xfrm>
          <a:prstGeom prst="rect">
            <a:avLst/>
          </a:prstGeom>
        </p:spPr>
      </p:pic>
      <p:pic>
        <p:nvPicPr>
          <p:cNvPr id="26" name="Image 13" descr="gen-dedup-504ec8542e87f076eb03a41372d7404f.png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504895" y="4028846"/>
            <a:ext cx="190195" cy="190195"/>
          </a:xfrm>
          <a:prstGeom prst="rect">
            <a:avLst/>
          </a:prstGeom>
        </p:spPr>
      </p:pic>
      <p:sp>
        <p:nvSpPr>
          <p:cNvPr id="27" name="Text 11"/>
          <p:cNvSpPr txBox="1"/>
          <p:nvPr/>
        </p:nvSpPr>
        <p:spPr>
          <a:xfrm>
            <a:off x="761695" y="4619549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Encontros de trabalho seguindo o cronograma aprovado</a:t>
            </a:r>
            <a:endParaRPr lang="en-US" sz="1400" dirty="0"/>
          </a:p>
        </p:txBody>
      </p:sp>
      <p:sp>
        <p:nvSpPr>
          <p:cNvPr id="28" name="Text 12"/>
          <p:cNvSpPr txBox="1"/>
          <p:nvPr/>
        </p:nvSpPr>
        <p:spPr>
          <a:xfrm>
            <a:off x="4476902" y="3857854"/>
            <a:ext cx="571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5</a:t>
            </a:r>
            <a:endParaRPr lang="en-US" sz="3300" dirty="0"/>
          </a:p>
        </p:txBody>
      </p:sp>
      <p:sp>
        <p:nvSpPr>
          <p:cNvPr id="29" name="Text 13"/>
          <p:cNvSpPr txBox="1"/>
          <p:nvPr/>
        </p:nvSpPr>
        <p:spPr>
          <a:xfrm>
            <a:off x="5000854" y="3952951"/>
            <a:ext cx="1905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Acompanhamento</a:t>
            </a:r>
            <a:endParaRPr lang="en-US" sz="1400" dirty="0"/>
          </a:p>
        </p:txBody>
      </p:sp>
      <p:pic>
        <p:nvPicPr>
          <p:cNvPr id="30" name="Image 14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095744" y="3905402"/>
            <a:ext cx="437998" cy="437998"/>
          </a:xfrm>
          <a:prstGeom prst="rect">
            <a:avLst/>
          </a:prstGeom>
        </p:spPr>
      </p:pic>
      <p:pic>
        <p:nvPicPr>
          <p:cNvPr id="31" name="Image 15" descr="gen-dedup-698c22e324ace9efe53b36e1842d00a8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220102" y="4028846"/>
            <a:ext cx="190195" cy="190195"/>
          </a:xfrm>
          <a:prstGeom prst="rect">
            <a:avLst/>
          </a:prstGeom>
        </p:spPr>
      </p:pic>
      <p:sp>
        <p:nvSpPr>
          <p:cNvPr id="32" name="Text 14"/>
          <p:cNvSpPr txBox="1"/>
          <p:nvPr/>
        </p:nvSpPr>
        <p:spPr>
          <a:xfrm>
            <a:off x="4476902" y="4619549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Registro de cada encontro e relatórios parciais de evolução</a:t>
            </a:r>
            <a:endParaRPr lang="en-US" sz="1400" dirty="0"/>
          </a:p>
        </p:txBody>
      </p:sp>
      <p:sp>
        <p:nvSpPr>
          <p:cNvPr id="33" name="Text 15"/>
          <p:cNvSpPr txBox="1"/>
          <p:nvPr/>
        </p:nvSpPr>
        <p:spPr>
          <a:xfrm>
            <a:off x="8191195" y="3857854"/>
            <a:ext cx="571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6</a:t>
            </a:r>
            <a:endParaRPr lang="en-US" sz="3300" dirty="0"/>
          </a:p>
        </p:txBody>
      </p:sp>
      <p:sp>
        <p:nvSpPr>
          <p:cNvPr id="34" name="Text 16"/>
          <p:cNvSpPr txBox="1"/>
          <p:nvPr/>
        </p:nvSpPr>
        <p:spPr>
          <a:xfrm>
            <a:off x="8715146" y="3952951"/>
            <a:ext cx="1905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Encerramento</a:t>
            </a:r>
            <a:endParaRPr lang="en-US" sz="1400" dirty="0"/>
          </a:p>
        </p:txBody>
      </p:sp>
      <p:pic>
        <p:nvPicPr>
          <p:cNvPr id="35" name="Image 16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810951" y="3905402"/>
            <a:ext cx="437998" cy="437998"/>
          </a:xfrm>
          <a:prstGeom prst="rect">
            <a:avLst/>
          </a:prstGeom>
        </p:spPr>
      </p:pic>
      <p:pic>
        <p:nvPicPr>
          <p:cNvPr id="36" name="Image 17" descr="gen-dedup-896a9c1df202bb80b1ba65450671863b.png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0934395" y="4028846"/>
            <a:ext cx="190195" cy="190195"/>
          </a:xfrm>
          <a:prstGeom prst="rect">
            <a:avLst/>
          </a:prstGeom>
        </p:spPr>
      </p:pic>
      <p:sp>
        <p:nvSpPr>
          <p:cNvPr id="37" name="Text 17"/>
          <p:cNvSpPr txBox="1"/>
          <p:nvPr/>
        </p:nvSpPr>
        <p:spPr>
          <a:xfrm>
            <a:off x="8191195" y="4619549"/>
            <a:ext cx="3238805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Relatório final, resultados e convite para a continuidade</a:t>
            </a:r>
            <a:endParaRPr lang="en-US" sz="1400" dirty="0"/>
          </a:p>
        </p:txBody>
      </p:sp>
      <p:sp>
        <p:nvSpPr>
          <p:cNvPr id="38" name="Text 18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4 · Entregar</a:t>
            </a:r>
            <a:endParaRPr lang="en-US" sz="1000" dirty="0"/>
          </a:p>
        </p:txBody>
      </p:sp>
      <p:sp>
        <p:nvSpPr>
          <p:cNvPr id="39" name="Text 19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As 6 fases de uma entrega profissional</a:t>
            </a:r>
            <a:endParaRPr lang="en-US" sz="3500" dirty="0"/>
          </a:p>
        </p:txBody>
      </p:sp>
      <p:sp>
        <p:nvSpPr>
          <p:cNvPr id="40" name="Text 20"/>
          <p:cNvSpPr txBox="1"/>
          <p:nvPr/>
        </p:nvSpPr>
        <p:spPr>
          <a:xfrm>
            <a:off x="571500" y="6505956"/>
            <a:ext cx="1429207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4 · Entregar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b63496eeeea482baf6772674133bfc37.png"/>
          <p:cNvPicPr>
            <a:picLocks noChangeAspect="1"/>
          </p:cNvPicPr>
          <p:nvPr/>
        </p:nvPicPr>
        <p:blipFill>
          <a:blip r:embed="rId3"/>
          <a:srcRect t="-1" b="-1"/>
          <a:stretch/>
        </p:blipFill>
        <p:spPr>
          <a:xfrm>
            <a:off x="571500" y="1809598"/>
            <a:ext cx="7524598" cy="571500"/>
          </a:xfrm>
          <a:prstGeom prst="rect">
            <a:avLst/>
          </a:prstGeom>
        </p:spPr>
      </p:pic>
      <p:pic>
        <p:nvPicPr>
          <p:cNvPr id="3" name="Image 1" descr="gen-dedup-b63496eeeea482baf6772674133bfc37.png"/>
          <p:cNvPicPr>
            <a:picLocks noChangeAspect="1"/>
          </p:cNvPicPr>
          <p:nvPr/>
        </p:nvPicPr>
        <p:blipFill>
          <a:blip r:embed="rId3"/>
          <a:srcRect t="-1" b="-1"/>
          <a:stretch/>
        </p:blipFill>
        <p:spPr>
          <a:xfrm>
            <a:off x="571500" y="2523744"/>
            <a:ext cx="7524598" cy="571500"/>
          </a:xfrm>
          <a:prstGeom prst="rect">
            <a:avLst/>
          </a:prstGeom>
        </p:spPr>
      </p:pic>
      <p:pic>
        <p:nvPicPr>
          <p:cNvPr id="4" name="Image 2" descr="gen-dedup-b63496eeeea482baf6772674133bfc37.png"/>
          <p:cNvPicPr>
            <a:picLocks noChangeAspect="1"/>
          </p:cNvPicPr>
          <p:nvPr/>
        </p:nvPicPr>
        <p:blipFill>
          <a:blip r:embed="rId3"/>
          <a:srcRect t="-1" b="-1"/>
          <a:stretch/>
        </p:blipFill>
        <p:spPr>
          <a:xfrm>
            <a:off x="571500" y="3238805"/>
            <a:ext cx="7524598" cy="571500"/>
          </a:xfrm>
          <a:prstGeom prst="rect">
            <a:avLst/>
          </a:prstGeom>
        </p:spPr>
      </p:pic>
      <p:pic>
        <p:nvPicPr>
          <p:cNvPr id="5" name="Image 3" descr="gen-dedup-b63496eeeea482baf6772674133bfc37.png"/>
          <p:cNvPicPr>
            <a:picLocks noChangeAspect="1"/>
          </p:cNvPicPr>
          <p:nvPr/>
        </p:nvPicPr>
        <p:blipFill>
          <a:blip r:embed="rId3"/>
          <a:srcRect t="-1" b="-1"/>
          <a:stretch/>
        </p:blipFill>
        <p:spPr>
          <a:xfrm>
            <a:off x="571500" y="3952951"/>
            <a:ext cx="7524598" cy="571500"/>
          </a:xfrm>
          <a:prstGeom prst="rect">
            <a:avLst/>
          </a:prstGeom>
        </p:spPr>
      </p:pic>
      <p:pic>
        <p:nvPicPr>
          <p:cNvPr id="6" name="Image 4" descr="gen-dedup-b63496eeeea482baf6772674133bfc37.png"/>
          <p:cNvPicPr>
            <a:picLocks noChangeAspect="1"/>
          </p:cNvPicPr>
          <p:nvPr/>
        </p:nvPicPr>
        <p:blipFill>
          <a:blip r:embed="rId3"/>
          <a:srcRect t="-1" b="-1"/>
          <a:stretch/>
        </p:blipFill>
        <p:spPr>
          <a:xfrm>
            <a:off x="571500" y="4667098"/>
            <a:ext cx="7524598" cy="571500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8382305" y="1809598"/>
            <a:ext cx="3238805" cy="3810305"/>
          </a:xfrm>
          <a:prstGeom prst="roundRect">
            <a:avLst>
              <a:gd name="adj" fmla="val 2936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8" name="Image 5" descr="gen-dedup-399365322685e7e04a87bddaf57d376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1952244"/>
            <a:ext cx="304495" cy="304495"/>
          </a:xfrm>
          <a:prstGeom prst="rect">
            <a:avLst/>
          </a:prstGeom>
        </p:spPr>
      </p:pic>
      <p:pic>
        <p:nvPicPr>
          <p:cNvPr id="9" name="Image 6" descr="gen-dedup-a21ec5a27cb84f5ff37570a8f9ef672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66851" y="2038198"/>
            <a:ext cx="133502" cy="133502"/>
          </a:xfrm>
          <a:prstGeom prst="rect">
            <a:avLst/>
          </a:prstGeom>
        </p:spPr>
      </p:pic>
      <p:sp>
        <p:nvSpPr>
          <p:cNvPr id="10" name="Text 1"/>
          <p:cNvSpPr txBox="1"/>
          <p:nvPr/>
        </p:nvSpPr>
        <p:spPr>
          <a:xfrm>
            <a:off x="1333195" y="1943100"/>
            <a:ext cx="6572707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Documente as premissas e a base legal de cada recomendação</a:t>
            </a:r>
            <a:endParaRPr lang="en-US" sz="1100" dirty="0"/>
          </a:p>
        </p:txBody>
      </p:sp>
      <p:pic>
        <p:nvPicPr>
          <p:cNvPr id="11" name="Image 7" descr="gen-dedup-399365322685e7e04a87bddaf57d376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2667305"/>
            <a:ext cx="304495" cy="304495"/>
          </a:xfrm>
          <a:prstGeom prst="rect">
            <a:avLst/>
          </a:prstGeom>
        </p:spPr>
      </p:pic>
      <p:pic>
        <p:nvPicPr>
          <p:cNvPr id="12" name="Image 8" descr="gen-dedup-a21ec5a27cb84f5ff37570a8f9ef672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66851" y="2752344"/>
            <a:ext cx="133502" cy="133502"/>
          </a:xfrm>
          <a:prstGeom prst="rect">
            <a:avLst/>
          </a:prstGeom>
        </p:spPr>
      </p:pic>
      <p:sp>
        <p:nvSpPr>
          <p:cNvPr id="13" name="Text 2"/>
          <p:cNvSpPr txBox="1"/>
          <p:nvPr/>
        </p:nvSpPr>
        <p:spPr>
          <a:xfrm>
            <a:off x="1333195" y="2657246"/>
            <a:ext cx="6572707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Apresente cenários comparativos com números — nunca "achismo"</a:t>
            </a:r>
            <a:endParaRPr lang="en-US" sz="1100" dirty="0"/>
          </a:p>
        </p:txBody>
      </p:sp>
      <p:pic>
        <p:nvPicPr>
          <p:cNvPr id="14" name="Image 9" descr="gen-dedup-399365322685e7e04a87bddaf57d376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3381451"/>
            <a:ext cx="304495" cy="304495"/>
          </a:xfrm>
          <a:prstGeom prst="rect">
            <a:avLst/>
          </a:prstGeom>
        </p:spPr>
      </p:pic>
      <p:pic>
        <p:nvPicPr>
          <p:cNvPr id="15" name="Image 10" descr="gen-dedup-a21ec5a27cb84f5ff37570a8f9ef672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66851" y="3467405"/>
            <a:ext cx="133502" cy="133502"/>
          </a:xfrm>
          <a:prstGeom prst="rect">
            <a:avLst/>
          </a:prstGeom>
        </p:spPr>
      </p:pic>
      <p:sp>
        <p:nvSpPr>
          <p:cNvPr id="16" name="Text 3"/>
          <p:cNvSpPr txBox="1"/>
          <p:nvPr/>
        </p:nvSpPr>
        <p:spPr>
          <a:xfrm>
            <a:off x="1333195" y="3372307"/>
            <a:ext cx="6572707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Registre cada encontro: pauta, decisões e responsáveis</a:t>
            </a:r>
            <a:endParaRPr lang="en-US" sz="1100" dirty="0"/>
          </a:p>
        </p:txBody>
      </p:sp>
      <p:pic>
        <p:nvPicPr>
          <p:cNvPr id="17" name="Image 11" descr="gen-dedup-399365322685e7e04a87bddaf57d376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4095598"/>
            <a:ext cx="304495" cy="304495"/>
          </a:xfrm>
          <a:prstGeom prst="rect">
            <a:avLst/>
          </a:prstGeom>
        </p:spPr>
      </p:pic>
      <p:pic>
        <p:nvPicPr>
          <p:cNvPr id="18" name="Image 12" descr="gen-dedup-a21ec5a27cb84f5ff37570a8f9ef672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66851" y="4181551"/>
            <a:ext cx="133502" cy="133502"/>
          </a:xfrm>
          <a:prstGeom prst="rect">
            <a:avLst/>
          </a:prstGeom>
        </p:spPr>
      </p:pic>
      <p:sp>
        <p:nvSpPr>
          <p:cNvPr id="19" name="Text 4"/>
          <p:cNvSpPr txBox="1"/>
          <p:nvPr/>
        </p:nvSpPr>
        <p:spPr>
          <a:xfrm>
            <a:off x="1333195" y="4086454"/>
            <a:ext cx="6572707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Deixe os limites de responsabilidade claros no contrato</a:t>
            </a:r>
            <a:endParaRPr lang="en-US" sz="1100" dirty="0"/>
          </a:p>
        </p:txBody>
      </p:sp>
      <p:pic>
        <p:nvPicPr>
          <p:cNvPr id="20" name="Image 13" descr="gen-dedup-399365322685e7e04a87bddaf57d376e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4809744"/>
            <a:ext cx="304495" cy="304495"/>
          </a:xfrm>
          <a:prstGeom prst="rect">
            <a:avLst/>
          </a:prstGeom>
        </p:spPr>
      </p:pic>
      <p:pic>
        <p:nvPicPr>
          <p:cNvPr id="21" name="Image 14" descr="gen-dedup-a21ec5a27cb84f5ff37570a8f9ef672a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66851" y="4895698"/>
            <a:ext cx="133502" cy="133502"/>
          </a:xfrm>
          <a:prstGeom prst="rect">
            <a:avLst/>
          </a:prstGeom>
        </p:spPr>
      </p:pic>
      <p:sp>
        <p:nvSpPr>
          <p:cNvPr id="22" name="Text 5"/>
          <p:cNvSpPr txBox="1"/>
          <p:nvPr/>
        </p:nvSpPr>
        <p:spPr>
          <a:xfrm>
            <a:off x="1333195" y="4800600"/>
            <a:ext cx="6572707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Guarde as memórias de cálculo das simulações apresentadas</a:t>
            </a:r>
            <a:endParaRPr lang="en-US" sz="1100" dirty="0"/>
          </a:p>
        </p:txBody>
      </p:sp>
      <p:pic>
        <p:nvPicPr>
          <p:cNvPr id="23" name="Image 15" descr="gen-dedup-11cad5ce1be197907626c1c65d00ba74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620402" y="2095805"/>
            <a:ext cx="761695" cy="761695"/>
          </a:xfrm>
          <a:prstGeom prst="rect">
            <a:avLst/>
          </a:prstGeom>
        </p:spPr>
      </p:pic>
      <p:pic>
        <p:nvPicPr>
          <p:cNvPr id="24" name="Image 16" descr="gen-dedup-3b2d429ccc60de56d0d60da3cc78d4c5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829800" y="2305202"/>
            <a:ext cx="342900" cy="342900"/>
          </a:xfrm>
          <a:prstGeom prst="rect">
            <a:avLst/>
          </a:prstGeom>
        </p:spPr>
      </p:pic>
      <p:sp>
        <p:nvSpPr>
          <p:cNvPr id="25" name="Text 6"/>
          <p:cNvSpPr txBox="1"/>
          <p:nvPr/>
        </p:nvSpPr>
        <p:spPr>
          <a:xfrm>
            <a:off x="8667598" y="3143707"/>
            <a:ext cx="266730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 encerramento é o início da recorrência</a:t>
            </a:r>
            <a:endParaRPr lang="en-US" sz="1600" dirty="0"/>
          </a:p>
        </p:txBody>
      </p:sp>
      <p:sp>
        <p:nvSpPr>
          <p:cNvPr id="26" name="Text 7"/>
          <p:cNvSpPr txBox="1"/>
          <p:nvPr/>
        </p:nvSpPr>
        <p:spPr>
          <a:xfrm>
            <a:off x="8667598" y="4095598"/>
            <a:ext cx="2667305" cy="14292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Revisão anual do planejamento, acompanhamento trimestral, monitoramento da Reforma em transição até 2033: a consultoria pontual abre a porta do contrato contínuo.</a:t>
            </a:r>
            <a:endParaRPr lang="en-US" sz="1100" dirty="0"/>
          </a:p>
        </p:txBody>
      </p:sp>
      <p:sp>
        <p:nvSpPr>
          <p:cNvPr id="27" name="Text 8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4 · Entregar</a:t>
            </a:r>
            <a:endParaRPr lang="en-US" sz="1000" dirty="0"/>
          </a:p>
        </p:txBody>
      </p:sp>
      <p:sp>
        <p:nvSpPr>
          <p:cNvPr id="28" name="Text 9"/>
          <p:cNvSpPr txBox="1"/>
          <p:nvPr/>
        </p:nvSpPr>
        <p:spPr>
          <a:xfrm>
            <a:off x="571500" y="724205"/>
            <a:ext cx="11049610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Segurança técnica: o sobrenome da consultoria tributária</a:t>
            </a:r>
            <a:endParaRPr lang="en-US" sz="2200" dirty="0"/>
          </a:p>
        </p:txBody>
      </p:sp>
      <p:sp>
        <p:nvSpPr>
          <p:cNvPr id="29" name="Text 10"/>
          <p:cNvSpPr txBox="1"/>
          <p:nvPr/>
        </p:nvSpPr>
        <p:spPr>
          <a:xfrm>
            <a:off x="571500" y="6505956"/>
            <a:ext cx="1429207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4 · Entregar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71500" y="2190902"/>
            <a:ext cx="2572207" cy="2762402"/>
          </a:xfrm>
          <a:prstGeom prst="roundRect">
            <a:avLst>
              <a:gd name="adj" fmla="val 3697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" name="Shape 1"/>
          <p:cNvSpPr/>
          <p:nvPr/>
        </p:nvSpPr>
        <p:spPr>
          <a:xfrm>
            <a:off x="3476549" y="2190902"/>
            <a:ext cx="2572207" cy="2762402"/>
          </a:xfrm>
          <a:prstGeom prst="roundRect">
            <a:avLst>
              <a:gd name="adj" fmla="val 3697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" name="Shape 2"/>
          <p:cNvSpPr/>
          <p:nvPr/>
        </p:nvSpPr>
        <p:spPr>
          <a:xfrm>
            <a:off x="6381598" y="2190902"/>
            <a:ext cx="2572207" cy="2762402"/>
          </a:xfrm>
          <a:prstGeom prst="roundRect">
            <a:avLst>
              <a:gd name="adj" fmla="val 3697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9286646" y="2190902"/>
            <a:ext cx="2333549" cy="2762402"/>
          </a:xfrm>
          <a:prstGeom prst="roundRect">
            <a:avLst>
              <a:gd name="adj" fmla="val 4075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 txBox="1"/>
          <p:nvPr/>
        </p:nvSpPr>
        <p:spPr>
          <a:xfrm>
            <a:off x="857707" y="2381098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7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5700" dirty="0"/>
          </a:p>
        </p:txBody>
      </p:sp>
      <p:sp>
        <p:nvSpPr>
          <p:cNvPr id="7" name="Text 5"/>
          <p:cNvSpPr txBox="1"/>
          <p:nvPr/>
        </p:nvSpPr>
        <p:spPr>
          <a:xfrm>
            <a:off x="857707" y="3381451"/>
            <a:ext cx="2095805" cy="3813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Estruturar</a:t>
            </a:r>
            <a:endParaRPr lang="en-US" sz="1800" dirty="0"/>
          </a:p>
        </p:txBody>
      </p:sp>
      <p:sp>
        <p:nvSpPr>
          <p:cNvPr id="8" name="Text 6"/>
          <p:cNvSpPr txBox="1"/>
          <p:nvPr/>
        </p:nvSpPr>
        <p:spPr>
          <a:xfrm>
            <a:off x="857707" y="3905402"/>
            <a:ext cx="2095805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Transformação, cliente ideal, escopo, formato, entregáveis, nome</a:t>
            </a:r>
            <a:endParaRPr lang="en-US" sz="1000" dirty="0"/>
          </a:p>
        </p:txBody>
      </p:sp>
      <p:sp>
        <p:nvSpPr>
          <p:cNvPr id="9" name="Text 7"/>
          <p:cNvSpPr txBox="1"/>
          <p:nvPr/>
        </p:nvSpPr>
        <p:spPr>
          <a:xfrm>
            <a:off x="3191256" y="3429000"/>
            <a:ext cx="210312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C9A24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Text 8"/>
          <p:cNvSpPr txBox="1"/>
          <p:nvPr/>
        </p:nvSpPr>
        <p:spPr>
          <a:xfrm>
            <a:off x="3762756" y="2381098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7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5700" dirty="0"/>
          </a:p>
        </p:txBody>
      </p:sp>
      <p:sp>
        <p:nvSpPr>
          <p:cNvPr id="11" name="Text 9"/>
          <p:cNvSpPr txBox="1"/>
          <p:nvPr/>
        </p:nvSpPr>
        <p:spPr>
          <a:xfrm>
            <a:off x="3762756" y="3381451"/>
            <a:ext cx="2095805" cy="3813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Precificar</a:t>
            </a:r>
            <a:endParaRPr lang="en-US" sz="1800" dirty="0"/>
          </a:p>
        </p:txBody>
      </p:sp>
      <p:sp>
        <p:nvSpPr>
          <p:cNvPr id="12" name="Text 10"/>
          <p:cNvSpPr txBox="1"/>
          <p:nvPr/>
        </p:nvSpPr>
        <p:spPr>
          <a:xfrm>
            <a:off x="3762756" y="3905402"/>
            <a:ext cx="2095805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Horas + custos + valor da hora + margem + condições</a:t>
            </a:r>
            <a:endParaRPr lang="en-US" sz="1000" dirty="0"/>
          </a:p>
        </p:txBody>
      </p:sp>
      <p:sp>
        <p:nvSpPr>
          <p:cNvPr id="13" name="Text 11"/>
          <p:cNvSpPr txBox="1"/>
          <p:nvPr/>
        </p:nvSpPr>
        <p:spPr>
          <a:xfrm>
            <a:off x="6096305" y="3429000"/>
            <a:ext cx="210312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C9A24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800" dirty="0"/>
          </a:p>
        </p:txBody>
      </p:sp>
      <p:sp>
        <p:nvSpPr>
          <p:cNvPr id="14" name="Text 12"/>
          <p:cNvSpPr txBox="1"/>
          <p:nvPr/>
        </p:nvSpPr>
        <p:spPr>
          <a:xfrm>
            <a:off x="6667805" y="2381098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7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5700" dirty="0"/>
          </a:p>
        </p:txBody>
      </p:sp>
      <p:sp>
        <p:nvSpPr>
          <p:cNvPr id="15" name="Text 13"/>
          <p:cNvSpPr txBox="1"/>
          <p:nvPr/>
        </p:nvSpPr>
        <p:spPr>
          <a:xfrm>
            <a:off x="6667805" y="3381451"/>
            <a:ext cx="2095805" cy="3813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Vender</a:t>
            </a:r>
            <a:endParaRPr lang="en-US" sz="1800" dirty="0"/>
          </a:p>
        </p:txBody>
      </p:sp>
      <p:sp>
        <p:nvSpPr>
          <p:cNvPr id="16" name="Text 14"/>
          <p:cNvSpPr txBox="1"/>
          <p:nvPr/>
        </p:nvSpPr>
        <p:spPr>
          <a:xfrm>
            <a:off x="6667805" y="3905402"/>
            <a:ext cx="2095805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 seções, valor antes do preço, validade e follow-up</a:t>
            </a:r>
            <a:endParaRPr lang="en-US" sz="1000" dirty="0"/>
          </a:p>
        </p:txBody>
      </p:sp>
      <p:sp>
        <p:nvSpPr>
          <p:cNvPr id="17" name="Text 15"/>
          <p:cNvSpPr txBox="1"/>
          <p:nvPr/>
        </p:nvSpPr>
        <p:spPr>
          <a:xfrm>
            <a:off x="9001354" y="3429000"/>
            <a:ext cx="210312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800" dirty="0">
                <a:solidFill>
                  <a:srgbClr val="C9A24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→</a:t>
            </a:r>
            <a:endParaRPr lang="en-US" sz="1800" dirty="0"/>
          </a:p>
        </p:txBody>
      </p:sp>
      <p:sp>
        <p:nvSpPr>
          <p:cNvPr id="18" name="Text 16"/>
          <p:cNvSpPr txBox="1"/>
          <p:nvPr/>
        </p:nvSpPr>
        <p:spPr>
          <a:xfrm>
            <a:off x="9572854" y="2381098"/>
            <a:ext cx="762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7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5700" dirty="0"/>
          </a:p>
        </p:txBody>
      </p:sp>
      <p:sp>
        <p:nvSpPr>
          <p:cNvPr id="19" name="Text 17"/>
          <p:cNvSpPr txBox="1"/>
          <p:nvPr/>
        </p:nvSpPr>
        <p:spPr>
          <a:xfrm>
            <a:off x="9572854" y="3381451"/>
            <a:ext cx="1905610" cy="3813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Entregar</a:t>
            </a:r>
            <a:endParaRPr lang="en-US" sz="1800" dirty="0"/>
          </a:p>
        </p:txBody>
      </p:sp>
      <p:sp>
        <p:nvSpPr>
          <p:cNvPr id="20" name="Text 18"/>
          <p:cNvSpPr txBox="1"/>
          <p:nvPr/>
        </p:nvSpPr>
        <p:spPr>
          <a:xfrm>
            <a:off x="9572854" y="3905402"/>
            <a:ext cx="1905610" cy="9528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 fases documentadas — do alinhamento à recorrência</a:t>
            </a:r>
            <a:endParaRPr lang="en-US" sz="1000" dirty="0"/>
          </a:p>
        </p:txBody>
      </p:sp>
      <p:sp>
        <p:nvSpPr>
          <p:cNvPr id="21" name="Text 19"/>
          <p:cNvSpPr txBox="1"/>
          <p:nvPr/>
        </p:nvSpPr>
        <p:spPr>
          <a:xfrm>
            <a:off x="0" y="495605"/>
            <a:ext cx="121926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mapa completo</a:t>
            </a:r>
            <a:endParaRPr lang="en-US" sz="1000" dirty="0"/>
          </a:p>
        </p:txBody>
      </p:sp>
      <p:sp>
        <p:nvSpPr>
          <p:cNvPr id="22" name="Text 20"/>
          <p:cNvSpPr txBox="1"/>
          <p:nvPr/>
        </p:nvSpPr>
        <p:spPr>
          <a:xfrm>
            <a:off x="571500" y="914400"/>
            <a:ext cx="11049610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400" b="1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Consultoria bem estruturada se vende com clareza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i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 se entrega com segurança.</a:t>
            </a:r>
            <a:endParaRPr lang="en-US" sz="2400" dirty="0"/>
          </a:p>
        </p:txBody>
      </p:sp>
      <p:sp>
        <p:nvSpPr>
          <p:cNvPr id="23" name="Text 21"/>
          <p:cNvSpPr txBox="1"/>
          <p:nvPr/>
        </p:nvSpPr>
        <p:spPr>
          <a:xfrm>
            <a:off x="571500" y="5381244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Cada passo tem checklist pronto no material bônus. O que falta não é conhecimento — é começar pelo passo 1 ainda esta semana.</a:t>
            </a:r>
            <a:endParaRPr lang="en-US" sz="1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3A0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gen-dedup-92e47c5cb4f6d7705a936bf1627fc50a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524805" y="1238098"/>
            <a:ext cx="1143000" cy="1143000"/>
          </a:xfrm>
          <a:prstGeom prst="rect">
            <a:avLst/>
          </a:prstGeom>
        </p:spPr>
      </p:pic>
      <p:sp>
        <p:nvSpPr>
          <p:cNvPr id="4" name="Text 1"/>
          <p:cNvSpPr txBox="1"/>
          <p:nvPr/>
        </p:nvSpPr>
        <p:spPr>
          <a:xfrm>
            <a:off x="5921654" y="1352398"/>
            <a:ext cx="467258" cy="914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?</a:t>
            </a:r>
            <a:endParaRPr lang="en-US" sz="5400" dirty="0"/>
          </a:p>
        </p:txBody>
      </p:sp>
      <p:sp>
        <p:nvSpPr>
          <p:cNvPr id="5" name="Text 2"/>
          <p:cNvSpPr txBox="1"/>
          <p:nvPr/>
        </p:nvSpPr>
        <p:spPr>
          <a:xfrm>
            <a:off x="571500" y="2762402"/>
            <a:ext cx="11049610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70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Perguntas &amp; Respostas</a:t>
            </a:r>
            <a:endParaRPr lang="en-US" sz="7000" dirty="0"/>
          </a:p>
        </p:txBody>
      </p:sp>
      <p:sp>
        <p:nvSpPr>
          <p:cNvPr id="6" name="Text 3"/>
          <p:cNvSpPr txBox="1"/>
          <p:nvPr/>
        </p:nvSpPr>
        <p:spPr>
          <a:xfrm>
            <a:off x="571500" y="3810305"/>
            <a:ext cx="11049610" cy="381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Deixe a sua pergunta no chat — vamos responder ao vivo</a:t>
            </a:r>
            <a:r>
              <a:rPr lang="en-US" sz="16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.</a:t>
            </a:r>
            <a:endParaRPr lang="en-US" sz="1600" dirty="0"/>
          </a:p>
        </p:txBody>
      </p:sp>
      <p:sp>
        <p:nvSpPr>
          <p:cNvPr id="7" name="Text 4"/>
          <p:cNvSpPr txBox="1"/>
          <p:nvPr/>
        </p:nvSpPr>
        <p:spPr>
          <a:xfrm>
            <a:off x="571500" y="4667098"/>
            <a:ext cx="11049610" cy="2862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3A0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"/>
          <p:cNvSpPr/>
          <p:nvPr/>
        </p:nvSpPr>
        <p:spPr>
          <a:xfrm>
            <a:off x="1238098" y="2809951"/>
            <a:ext cx="4572000" cy="3524098"/>
          </a:xfrm>
          <a:prstGeom prst="roundRect">
            <a:avLst>
              <a:gd name="adj" fmla="val 4333"/>
            </a:avLst>
          </a:prstGeom>
          <a:solidFill>
            <a:srgbClr val="6B1A48">
              <a:alpha val="35000"/>
            </a:srgbClr>
          </a:solidFill>
          <a:ln w="12700">
            <a:solidFill>
              <a:srgbClr val="C9A24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6381598" y="2809951"/>
            <a:ext cx="4572000" cy="3524098"/>
          </a:xfrm>
          <a:prstGeom prst="roundRect">
            <a:avLst>
              <a:gd name="adj" fmla="val 4333"/>
            </a:avLst>
          </a:prstGeom>
          <a:solidFill>
            <a:srgbClr val="6B1A48">
              <a:alpha val="35000"/>
            </a:srgbClr>
          </a:solidFill>
          <a:ln w="12700">
            <a:solidFill>
              <a:srgbClr val="C9A24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4"/>
          <p:cNvSpPr/>
          <p:nvPr/>
        </p:nvSpPr>
        <p:spPr>
          <a:xfrm>
            <a:off x="2619756" y="3476549"/>
            <a:ext cx="1809598" cy="1809598"/>
          </a:xfrm>
          <a:prstGeom prst="roundRect">
            <a:avLst>
              <a:gd name="adj" fmla="val 6316"/>
            </a:avLst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7" name="Shape 5"/>
          <p:cNvSpPr/>
          <p:nvPr/>
        </p:nvSpPr>
        <p:spPr>
          <a:xfrm>
            <a:off x="7763256" y="3476549"/>
            <a:ext cx="1809598" cy="1809598"/>
          </a:xfrm>
          <a:prstGeom prst="roundRect">
            <a:avLst>
              <a:gd name="adj" fmla="val 6316"/>
            </a:avLst>
          </a:prstGeom>
          <a:solidFill>
            <a:srgbClr val="FFFFFF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8" name="Image 0" descr="gen-dedup-05cc59702831e2f2c84f1e4c73d860a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756" y="3372307"/>
            <a:ext cx="1809598" cy="2069080"/>
          </a:xfrm>
          <a:prstGeom prst="rect">
            <a:avLst/>
          </a:prstGeom>
        </p:spPr>
      </p:pic>
      <p:pic>
        <p:nvPicPr>
          <p:cNvPr id="9" name="Image 1" descr="gen-dedup-3dd4550e215f6d9aca285a69460736e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256" y="3415856"/>
            <a:ext cx="1860074" cy="1975446"/>
          </a:xfrm>
          <a:prstGeom prst="rect">
            <a:avLst/>
          </a:prstGeom>
        </p:spPr>
      </p:pic>
      <p:sp>
        <p:nvSpPr>
          <p:cNvPr id="10" name="Text 6"/>
          <p:cNvSpPr txBox="1"/>
          <p:nvPr/>
        </p:nvSpPr>
        <p:spPr>
          <a:xfrm>
            <a:off x="571500" y="476402"/>
            <a:ext cx="7620610" cy="9528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7000" b="1" i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Obrigada!</a:t>
            </a:r>
            <a:endParaRPr lang="en-US" sz="7000" dirty="0"/>
          </a:p>
        </p:txBody>
      </p:sp>
      <p:sp>
        <p:nvSpPr>
          <p:cNvPr id="11" name="Text 7"/>
          <p:cNvSpPr txBox="1"/>
          <p:nvPr/>
        </p:nvSpPr>
        <p:spPr>
          <a:xfrm>
            <a:off x="571500" y="1429207"/>
            <a:ext cx="952530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Que a próxima proposta que você enviar seja a mais bem estruturada — </a:t>
            </a:r>
          </a:p>
          <a:p>
            <a:pPr marL="0" indent="0" algn="l">
              <a:buNone/>
            </a:pP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 a mais bem paga — da sua carreira</a:t>
            </a:r>
            <a:r>
              <a:rPr lang="en-US" sz="15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.</a:t>
            </a:r>
            <a:endParaRPr lang="en-US" sz="1500" dirty="0"/>
          </a:p>
        </p:txBody>
      </p:sp>
      <p:sp>
        <p:nvSpPr>
          <p:cNvPr id="12" name="Text 8"/>
          <p:cNvSpPr txBox="1"/>
          <p:nvPr/>
        </p:nvSpPr>
        <p:spPr>
          <a:xfrm>
            <a:off x="571500" y="2333549"/>
            <a:ext cx="1104961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kern="0" spc="294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Continue com a gente no instagram</a:t>
            </a:r>
            <a:endParaRPr lang="en-US" sz="2000" dirty="0"/>
          </a:p>
        </p:txBody>
      </p:sp>
      <p:sp>
        <p:nvSpPr>
          <p:cNvPr id="13" name="Text 9"/>
          <p:cNvSpPr txBox="1"/>
          <p:nvPr/>
        </p:nvSpPr>
        <p:spPr>
          <a:xfrm>
            <a:off x="1238098" y="3029407"/>
            <a:ext cx="4572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900" b="1" i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Pauline Dias</a:t>
            </a:r>
            <a:endParaRPr lang="en-US" sz="1900" dirty="0"/>
          </a:p>
        </p:txBody>
      </p:sp>
      <p:pic>
        <p:nvPicPr>
          <p:cNvPr id="14" name="Image 2" descr="gen-dedup-fa8c21b784cae511d0d0714287e325cf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714500" y="5477256"/>
            <a:ext cx="323698" cy="323698"/>
          </a:xfrm>
          <a:prstGeom prst="rect">
            <a:avLst/>
          </a:prstGeom>
        </p:spPr>
      </p:pic>
      <p:pic>
        <p:nvPicPr>
          <p:cNvPr id="15" name="Image 3" descr="gen-dedup-dec4d3bfb03de4cbcc5e18c12d4b898c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790395" y="5553151"/>
            <a:ext cx="171907" cy="171907"/>
          </a:xfrm>
          <a:prstGeom prst="rect">
            <a:avLst/>
          </a:prstGeom>
        </p:spPr>
      </p:pic>
      <p:sp>
        <p:nvSpPr>
          <p:cNvPr id="16" name="Text 10"/>
          <p:cNvSpPr txBox="1"/>
          <p:nvPr/>
        </p:nvSpPr>
        <p:spPr>
          <a:xfrm>
            <a:off x="2095805" y="5544007"/>
            <a:ext cx="3620110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@pauline_diascontabilidade</a:t>
            </a:r>
            <a:endParaRPr lang="en-US" sz="1400" dirty="0"/>
          </a:p>
        </p:txBody>
      </p:sp>
      <p:sp>
        <p:nvSpPr>
          <p:cNvPr id="17" name="Text 11"/>
          <p:cNvSpPr txBox="1"/>
          <p:nvPr/>
        </p:nvSpPr>
        <p:spPr>
          <a:xfrm>
            <a:off x="1429207" y="5952744"/>
            <a:ext cx="4191610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Aponte a câmera do celular no QR Code</a:t>
            </a:r>
            <a:endParaRPr lang="en-US" sz="900" dirty="0"/>
          </a:p>
        </p:txBody>
      </p:sp>
      <p:sp>
        <p:nvSpPr>
          <p:cNvPr id="18" name="Text 12"/>
          <p:cNvSpPr txBox="1"/>
          <p:nvPr/>
        </p:nvSpPr>
        <p:spPr>
          <a:xfrm>
            <a:off x="6381598" y="3029407"/>
            <a:ext cx="4572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900" b="1" i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Helena Borges</a:t>
            </a:r>
            <a:endParaRPr lang="en-US" sz="1900" dirty="0"/>
          </a:p>
        </p:txBody>
      </p:sp>
      <p:pic>
        <p:nvPicPr>
          <p:cNvPr id="19" name="Image 4" descr="gen-dedup-fa8c21b784cae511d0d0714287e325cf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334402" y="5477256"/>
            <a:ext cx="323698" cy="323698"/>
          </a:xfrm>
          <a:prstGeom prst="rect">
            <a:avLst/>
          </a:prstGeom>
        </p:spPr>
      </p:pic>
      <p:pic>
        <p:nvPicPr>
          <p:cNvPr id="20" name="Image 5" descr="gen-dedup-dec4d3bfb03de4cbcc5e18c12d4b898c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410298" y="5553151"/>
            <a:ext cx="171907" cy="171907"/>
          </a:xfrm>
          <a:prstGeom prst="rect">
            <a:avLst/>
          </a:prstGeom>
        </p:spPr>
      </p:pic>
      <p:sp>
        <p:nvSpPr>
          <p:cNvPr id="21" name="Text 13"/>
          <p:cNvSpPr txBox="1"/>
          <p:nvPr/>
        </p:nvSpPr>
        <p:spPr>
          <a:xfrm>
            <a:off x="7715707" y="5544007"/>
            <a:ext cx="3620110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F5E6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@hellenaborgess</a:t>
            </a:r>
            <a:endParaRPr lang="en-US" sz="1400" dirty="0"/>
          </a:p>
        </p:txBody>
      </p:sp>
      <p:sp>
        <p:nvSpPr>
          <p:cNvPr id="22" name="Text 14"/>
          <p:cNvSpPr txBox="1"/>
          <p:nvPr/>
        </p:nvSpPr>
        <p:spPr>
          <a:xfrm>
            <a:off x="6572707" y="5952744"/>
            <a:ext cx="4191610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Aponte a câmera do celular no QR Code</a:t>
            </a:r>
            <a:endParaRPr lang="en-US" sz="900" dirty="0"/>
          </a:p>
        </p:txBody>
      </p:sp>
      <p:sp>
        <p:nvSpPr>
          <p:cNvPr id="23" name="Text 15"/>
          <p:cNvSpPr txBox="1"/>
          <p:nvPr/>
        </p:nvSpPr>
        <p:spPr>
          <a:xfrm>
            <a:off x="571500" y="6524244"/>
            <a:ext cx="11049610" cy="1911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kern="0" spc="132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Realização: Comissão da Mulher Contabilista · CRCCE · Patrocínio: Fortes Tecnologia · Economy Energy · 23 de julho · 19h às 20h30 · online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e6f69d6d59897ced123277da0dfc2613.png"/>
          <p:cNvPicPr>
            <a:picLocks noChangeAspect="1"/>
          </p:cNvPicPr>
          <p:nvPr/>
        </p:nvPicPr>
        <p:blipFill>
          <a:blip r:embed="rId3"/>
          <a:srcRect t="-5" b="-5"/>
          <a:stretch/>
        </p:blipFill>
        <p:spPr>
          <a:xfrm>
            <a:off x="571500" y="1809598"/>
            <a:ext cx="3524098" cy="2762402"/>
          </a:xfrm>
          <a:prstGeom prst="rect">
            <a:avLst/>
          </a:prstGeom>
        </p:spPr>
      </p:pic>
      <p:pic>
        <p:nvPicPr>
          <p:cNvPr id="3" name="Image 1" descr="gen-dedup-e6f69d6d59897ced123277da0dfc2613.png"/>
          <p:cNvPicPr>
            <a:picLocks noChangeAspect="1"/>
          </p:cNvPicPr>
          <p:nvPr/>
        </p:nvPicPr>
        <p:blipFill>
          <a:blip r:embed="rId3"/>
          <a:srcRect t="-5" b="-5"/>
          <a:stretch/>
        </p:blipFill>
        <p:spPr>
          <a:xfrm>
            <a:off x="4334256" y="1809598"/>
            <a:ext cx="3524098" cy="2762402"/>
          </a:xfrm>
          <a:prstGeom prst="rect">
            <a:avLst/>
          </a:prstGeom>
        </p:spPr>
      </p:pic>
      <p:pic>
        <p:nvPicPr>
          <p:cNvPr id="4" name="Image 2" descr="gen-dedup-e6f69d6d59897ced123277da0dfc2613.png"/>
          <p:cNvPicPr>
            <a:picLocks noChangeAspect="1"/>
          </p:cNvPicPr>
          <p:nvPr/>
        </p:nvPicPr>
        <p:blipFill>
          <a:blip r:embed="rId3"/>
          <a:srcRect t="-5" b="-5"/>
          <a:stretch/>
        </p:blipFill>
        <p:spPr>
          <a:xfrm>
            <a:off x="8096098" y="1809598"/>
            <a:ext cx="3524098" cy="2762402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571500" y="4953305"/>
            <a:ext cx="11048695" cy="952805"/>
          </a:xfrm>
          <a:prstGeom prst="roundRect">
            <a:avLst>
              <a:gd name="adj" fmla="val 9981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6" name="Image 3" descr="gen-dedup-153297fbdd7b690546c8c063a4f7f333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14400" y="2095805"/>
            <a:ext cx="514807" cy="514807"/>
          </a:xfrm>
          <a:prstGeom prst="rect">
            <a:avLst/>
          </a:prstGeom>
        </p:spPr>
      </p:pic>
      <p:pic>
        <p:nvPicPr>
          <p:cNvPr id="7" name="Image 4" descr="gen-dedup-2531403fbf7a6b843726fb20bac3416f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57046" y="2238451"/>
            <a:ext cx="228600" cy="228600"/>
          </a:xfrm>
          <a:prstGeom prst="rect">
            <a:avLst/>
          </a:prstGeom>
        </p:spPr>
      </p:pic>
      <p:pic>
        <p:nvPicPr>
          <p:cNvPr id="8" name="Image 5" descr="gen-dedup-153297fbdd7b690546c8c063a4f7f333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7156" y="2095805"/>
            <a:ext cx="514807" cy="514807"/>
          </a:xfrm>
          <a:prstGeom prst="rect">
            <a:avLst/>
          </a:prstGeom>
        </p:spPr>
      </p:pic>
      <p:pic>
        <p:nvPicPr>
          <p:cNvPr id="9" name="Image 6" descr="gen-dedup-308343fa77836aea55a4da4d61a7d297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819802" y="2238451"/>
            <a:ext cx="228600" cy="228600"/>
          </a:xfrm>
          <a:prstGeom prst="rect">
            <a:avLst/>
          </a:prstGeom>
        </p:spPr>
      </p:pic>
      <p:pic>
        <p:nvPicPr>
          <p:cNvPr id="10" name="Image 7" descr="gen-dedup-153297fbdd7b690546c8c063a4f7f333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38998" y="2095805"/>
            <a:ext cx="514807" cy="514807"/>
          </a:xfrm>
          <a:prstGeom prst="rect">
            <a:avLst/>
          </a:prstGeom>
        </p:spPr>
      </p:pic>
      <p:pic>
        <p:nvPicPr>
          <p:cNvPr id="11" name="Image 8" descr="gen-dedup-46804593fa61919dc46e5613813ca158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581644" y="2238451"/>
            <a:ext cx="228600" cy="228600"/>
          </a:xfrm>
          <a:prstGeom prst="rect">
            <a:avLst/>
          </a:prstGeom>
        </p:spPr>
      </p:pic>
      <p:sp>
        <p:nvSpPr>
          <p:cNvPr id="12" name="Text 1"/>
          <p:cNvSpPr txBox="1"/>
          <p:nvPr/>
        </p:nvSpPr>
        <p:spPr>
          <a:xfrm>
            <a:off x="952805" y="5143500"/>
            <a:ext cx="10287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 conhecimento você já tem.</a:t>
            </a:r>
            <a:r>
              <a:rPr lang="en-US" sz="16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 O que falta é o método — e é ele que vamos entregar hoje.</a:t>
            </a:r>
            <a:endParaRPr lang="en-US" sz="1600" dirty="0"/>
          </a:p>
        </p:txBody>
      </p:sp>
      <p:sp>
        <p:nvSpPr>
          <p:cNvPr id="13" name="Text 2"/>
          <p:cNvSpPr txBox="1"/>
          <p:nvPr/>
        </p:nvSpPr>
        <p:spPr>
          <a:xfrm>
            <a:off x="571500" y="457200"/>
            <a:ext cx="3810305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Contexto</a:t>
            </a:r>
            <a:endParaRPr lang="en-US" sz="1000" dirty="0"/>
          </a:p>
        </p:txBody>
      </p:sp>
      <p:sp>
        <p:nvSpPr>
          <p:cNvPr id="14" name="Text 3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Por que falar de consultoria tributária agora?</a:t>
            </a:r>
            <a:endParaRPr lang="en-US" sz="2800" dirty="0"/>
          </a:p>
        </p:txBody>
      </p:sp>
      <p:sp>
        <p:nvSpPr>
          <p:cNvPr id="15" name="Text 4"/>
          <p:cNvSpPr txBox="1"/>
          <p:nvPr/>
        </p:nvSpPr>
        <p:spPr>
          <a:xfrm>
            <a:off x="914400" y="2819095"/>
            <a:ext cx="2857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Honorário recorrente pressionado</a:t>
            </a:r>
            <a:endParaRPr lang="en-US" sz="1400" dirty="0"/>
          </a:p>
        </p:txBody>
      </p:sp>
      <p:sp>
        <p:nvSpPr>
          <p:cNvPr id="16" name="Text 5"/>
          <p:cNvSpPr txBox="1"/>
          <p:nvPr/>
        </p:nvSpPr>
        <p:spPr>
          <a:xfrm>
            <a:off x="914400" y="3581705"/>
            <a:ext cx="2857500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contabilidade mensal vive guerra de preço. Competir só por honorário é corrida para o fundo.</a:t>
            </a:r>
            <a:endParaRPr lang="en-US" sz="1000" dirty="0"/>
          </a:p>
        </p:txBody>
      </p:sp>
      <p:sp>
        <p:nvSpPr>
          <p:cNvPr id="17" name="Text 6"/>
          <p:cNvSpPr txBox="1"/>
          <p:nvPr/>
        </p:nvSpPr>
        <p:spPr>
          <a:xfrm>
            <a:off x="4677156" y="2819095"/>
            <a:ext cx="2857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Reforma Tributária em transição</a:t>
            </a:r>
            <a:endParaRPr lang="en-US" sz="1400" dirty="0"/>
          </a:p>
        </p:txBody>
      </p:sp>
      <p:sp>
        <p:nvSpPr>
          <p:cNvPr id="18" name="Text 7"/>
          <p:cNvSpPr txBox="1"/>
          <p:nvPr/>
        </p:nvSpPr>
        <p:spPr>
          <a:xfrm>
            <a:off x="4677156" y="3581705"/>
            <a:ext cx="2857500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Empresários precisam decidir regime, precificar e se adaptar. É a maior demanda por orientação em décadas.</a:t>
            </a:r>
            <a:endParaRPr lang="en-US" sz="1000" dirty="0"/>
          </a:p>
        </p:txBody>
      </p:sp>
      <p:sp>
        <p:nvSpPr>
          <p:cNvPr id="19" name="Text 8"/>
          <p:cNvSpPr txBox="1"/>
          <p:nvPr/>
        </p:nvSpPr>
        <p:spPr>
          <a:xfrm>
            <a:off x="8438998" y="2819095"/>
            <a:ext cx="28575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Conhecimento que vira receita</a:t>
            </a:r>
            <a:endParaRPr lang="en-US" sz="1400" dirty="0"/>
          </a:p>
        </p:txBody>
      </p:sp>
      <p:sp>
        <p:nvSpPr>
          <p:cNvPr id="20" name="Text 9"/>
          <p:cNvSpPr txBox="1"/>
          <p:nvPr/>
        </p:nvSpPr>
        <p:spPr>
          <a:xfrm>
            <a:off x="8438998" y="3581705"/>
            <a:ext cx="2857500" cy="8577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consultoria transforma o que você já sabe em serviço de alto valor — sem depender de volume.</a:t>
            </a:r>
            <a:endParaRPr lang="en-US" sz="1000" dirty="0"/>
          </a:p>
        </p:txBody>
      </p:sp>
      <p:sp>
        <p:nvSpPr>
          <p:cNvPr id="21" name="Text 10"/>
          <p:cNvSpPr txBox="1"/>
          <p:nvPr/>
        </p:nvSpPr>
        <p:spPr>
          <a:xfrm>
            <a:off x="571500" y="6505956"/>
            <a:ext cx="5468112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Consultoria Tributária — o passo a passo · Comissão da Mulher Contabilista · CRCCE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9f2efd3afbfa4c93b8cb80791242938e.png"/>
          <p:cNvPicPr>
            <a:picLocks noChangeAspect="1"/>
          </p:cNvPicPr>
          <p:nvPr/>
        </p:nvPicPr>
        <p:blipFill>
          <a:blip r:embed="rId3"/>
          <a:srcRect t="-22" b="-22"/>
          <a:stretch/>
        </p:blipFill>
        <p:spPr>
          <a:xfrm>
            <a:off x="571500" y="1809598"/>
            <a:ext cx="5524805" cy="609905"/>
          </a:xfrm>
          <a:prstGeom prst="rect">
            <a:avLst/>
          </a:prstGeom>
        </p:spPr>
      </p:pic>
      <p:pic>
        <p:nvPicPr>
          <p:cNvPr id="3" name="Image 1" descr="gen-dedup-fc5037657bd7f68a4d04f85843316545.png"/>
          <p:cNvPicPr>
            <a:picLocks noChangeAspect="1"/>
          </p:cNvPicPr>
          <p:nvPr/>
        </p:nvPicPr>
        <p:blipFill>
          <a:blip r:embed="rId4"/>
          <a:srcRect t="-22" b="-22"/>
          <a:stretch/>
        </p:blipFill>
        <p:spPr>
          <a:xfrm>
            <a:off x="6286500" y="1809598"/>
            <a:ext cx="5524805" cy="609905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571500" y="2476195"/>
            <a:ext cx="5524805" cy="666598"/>
          </a:xfrm>
          <a:prstGeom prst="rect">
            <a:avLst/>
          </a:prstGeom>
          <a:solidFill>
            <a:srgbClr val="FD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" name="Shape 1"/>
          <p:cNvSpPr/>
          <p:nvPr/>
        </p:nvSpPr>
        <p:spPr>
          <a:xfrm>
            <a:off x="571500" y="3133649"/>
            <a:ext cx="5524805" cy="9144"/>
          </a:xfrm>
          <a:prstGeom prst="rect">
            <a:avLst/>
          </a:prstGeom>
          <a:solidFill>
            <a:srgbClr val="F1DDE4"/>
          </a:solidFill>
          <a:ln w="12700">
            <a:solidFill>
              <a:srgbClr val="F1DDE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" name="Shape 2"/>
          <p:cNvSpPr/>
          <p:nvPr/>
        </p:nvSpPr>
        <p:spPr>
          <a:xfrm>
            <a:off x="6286500" y="2476195"/>
            <a:ext cx="5524805" cy="666598"/>
          </a:xfrm>
          <a:prstGeom prst="rect">
            <a:avLst/>
          </a:prstGeom>
          <a:solidFill>
            <a:srgbClr val="F1DDE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Shape 3"/>
          <p:cNvSpPr/>
          <p:nvPr/>
        </p:nvSpPr>
        <p:spPr>
          <a:xfrm>
            <a:off x="6286500" y="3133649"/>
            <a:ext cx="5524805" cy="9144"/>
          </a:xfrm>
          <a:prstGeom prst="rect">
            <a:avLst/>
          </a:prstGeom>
          <a:solidFill>
            <a:srgbClr val="E0C9D4"/>
          </a:solidFill>
          <a:ln w="12700">
            <a:solidFill>
              <a:srgbClr val="E0C9D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" name="Shape 4"/>
          <p:cNvSpPr/>
          <p:nvPr/>
        </p:nvSpPr>
        <p:spPr>
          <a:xfrm>
            <a:off x="571500" y="3191256"/>
            <a:ext cx="5524805" cy="666598"/>
          </a:xfrm>
          <a:prstGeom prst="rect">
            <a:avLst/>
          </a:prstGeom>
          <a:solidFill>
            <a:srgbClr val="FD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Shape 5"/>
          <p:cNvSpPr/>
          <p:nvPr/>
        </p:nvSpPr>
        <p:spPr>
          <a:xfrm>
            <a:off x="571500" y="3848710"/>
            <a:ext cx="5524805" cy="9144"/>
          </a:xfrm>
          <a:prstGeom prst="rect">
            <a:avLst/>
          </a:prstGeom>
          <a:solidFill>
            <a:srgbClr val="F1DDE4"/>
          </a:solidFill>
          <a:ln w="12700">
            <a:solidFill>
              <a:srgbClr val="F1DDE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Shape 6"/>
          <p:cNvSpPr/>
          <p:nvPr/>
        </p:nvSpPr>
        <p:spPr>
          <a:xfrm>
            <a:off x="6286500" y="3191256"/>
            <a:ext cx="5524805" cy="666598"/>
          </a:xfrm>
          <a:prstGeom prst="rect">
            <a:avLst/>
          </a:prstGeom>
          <a:solidFill>
            <a:srgbClr val="F1DDE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Shape 7"/>
          <p:cNvSpPr/>
          <p:nvPr/>
        </p:nvSpPr>
        <p:spPr>
          <a:xfrm>
            <a:off x="6286500" y="3848710"/>
            <a:ext cx="5524805" cy="9144"/>
          </a:xfrm>
          <a:prstGeom prst="rect">
            <a:avLst/>
          </a:prstGeom>
          <a:solidFill>
            <a:srgbClr val="E0C9D4"/>
          </a:solidFill>
          <a:ln w="12700">
            <a:solidFill>
              <a:srgbClr val="E0C9D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" name="Shape 8"/>
          <p:cNvSpPr/>
          <p:nvPr/>
        </p:nvSpPr>
        <p:spPr>
          <a:xfrm>
            <a:off x="571500" y="3905402"/>
            <a:ext cx="5524805" cy="666598"/>
          </a:xfrm>
          <a:prstGeom prst="rect">
            <a:avLst/>
          </a:prstGeom>
          <a:solidFill>
            <a:srgbClr val="FD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3" name="Shape 9"/>
          <p:cNvSpPr/>
          <p:nvPr/>
        </p:nvSpPr>
        <p:spPr>
          <a:xfrm>
            <a:off x="571500" y="4562856"/>
            <a:ext cx="5524805" cy="9144"/>
          </a:xfrm>
          <a:prstGeom prst="rect">
            <a:avLst/>
          </a:prstGeom>
          <a:solidFill>
            <a:srgbClr val="F1DDE4"/>
          </a:solidFill>
          <a:ln w="12700">
            <a:solidFill>
              <a:srgbClr val="F1DDE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4" name="Shape 10"/>
          <p:cNvSpPr/>
          <p:nvPr/>
        </p:nvSpPr>
        <p:spPr>
          <a:xfrm>
            <a:off x="6286500" y="3905402"/>
            <a:ext cx="5524805" cy="666598"/>
          </a:xfrm>
          <a:prstGeom prst="rect">
            <a:avLst/>
          </a:prstGeom>
          <a:solidFill>
            <a:srgbClr val="F1DDE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Shape 11"/>
          <p:cNvSpPr/>
          <p:nvPr/>
        </p:nvSpPr>
        <p:spPr>
          <a:xfrm>
            <a:off x="6286500" y="4562856"/>
            <a:ext cx="5524805" cy="9144"/>
          </a:xfrm>
          <a:prstGeom prst="rect">
            <a:avLst/>
          </a:prstGeom>
          <a:solidFill>
            <a:srgbClr val="E0C9D4"/>
          </a:solidFill>
          <a:ln w="12700">
            <a:solidFill>
              <a:srgbClr val="E0C9D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" name="Shape 12"/>
          <p:cNvSpPr/>
          <p:nvPr/>
        </p:nvSpPr>
        <p:spPr>
          <a:xfrm>
            <a:off x="571500" y="4619549"/>
            <a:ext cx="5524805" cy="666598"/>
          </a:xfrm>
          <a:prstGeom prst="rect">
            <a:avLst/>
          </a:prstGeom>
          <a:solidFill>
            <a:srgbClr val="FD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Shape 13"/>
          <p:cNvSpPr/>
          <p:nvPr/>
        </p:nvSpPr>
        <p:spPr>
          <a:xfrm>
            <a:off x="571500" y="5277002"/>
            <a:ext cx="5524805" cy="9144"/>
          </a:xfrm>
          <a:prstGeom prst="rect">
            <a:avLst/>
          </a:prstGeom>
          <a:solidFill>
            <a:srgbClr val="F1DDE4"/>
          </a:solidFill>
          <a:ln w="12700">
            <a:solidFill>
              <a:srgbClr val="F1DDE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14"/>
          <p:cNvSpPr/>
          <p:nvPr/>
        </p:nvSpPr>
        <p:spPr>
          <a:xfrm>
            <a:off x="6286500" y="4619549"/>
            <a:ext cx="5524805" cy="666598"/>
          </a:xfrm>
          <a:prstGeom prst="rect">
            <a:avLst/>
          </a:prstGeom>
          <a:solidFill>
            <a:srgbClr val="F1DDE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Shape 15"/>
          <p:cNvSpPr/>
          <p:nvPr/>
        </p:nvSpPr>
        <p:spPr>
          <a:xfrm>
            <a:off x="6286500" y="5277002"/>
            <a:ext cx="5524805" cy="9144"/>
          </a:xfrm>
          <a:prstGeom prst="rect">
            <a:avLst/>
          </a:prstGeom>
          <a:solidFill>
            <a:srgbClr val="E0C9D4"/>
          </a:solidFill>
          <a:ln w="12700">
            <a:solidFill>
              <a:srgbClr val="E0C9D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Shape 16"/>
          <p:cNvSpPr/>
          <p:nvPr/>
        </p:nvSpPr>
        <p:spPr>
          <a:xfrm>
            <a:off x="571500" y="5333695"/>
            <a:ext cx="5524805" cy="666598"/>
          </a:xfrm>
          <a:prstGeom prst="rect">
            <a:avLst/>
          </a:prstGeom>
          <a:solidFill>
            <a:srgbClr val="FDF6F8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1" name="Shape 17"/>
          <p:cNvSpPr/>
          <p:nvPr/>
        </p:nvSpPr>
        <p:spPr>
          <a:xfrm>
            <a:off x="571500" y="5991149"/>
            <a:ext cx="5524805" cy="9144"/>
          </a:xfrm>
          <a:prstGeom prst="rect">
            <a:avLst/>
          </a:prstGeom>
          <a:solidFill>
            <a:srgbClr val="F1DDE4"/>
          </a:solidFill>
          <a:ln w="12700">
            <a:solidFill>
              <a:srgbClr val="F1DDE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Shape 18"/>
          <p:cNvSpPr/>
          <p:nvPr/>
        </p:nvSpPr>
        <p:spPr>
          <a:xfrm>
            <a:off x="6286500" y="5333695"/>
            <a:ext cx="5524805" cy="666598"/>
          </a:xfrm>
          <a:prstGeom prst="rect">
            <a:avLst/>
          </a:prstGeom>
          <a:solidFill>
            <a:srgbClr val="F1DDE4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Shape 19"/>
          <p:cNvSpPr/>
          <p:nvPr/>
        </p:nvSpPr>
        <p:spPr>
          <a:xfrm>
            <a:off x="6286500" y="5991149"/>
            <a:ext cx="5524805" cy="9144"/>
          </a:xfrm>
          <a:prstGeom prst="rect">
            <a:avLst/>
          </a:prstGeom>
          <a:solidFill>
            <a:srgbClr val="E0C9D4"/>
          </a:solidFill>
          <a:ln w="12700">
            <a:solidFill>
              <a:srgbClr val="E0C9D4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4" name="Image 2" descr="gen-dedup-e0dda5b2e12d4bba1b5488c7be976c60.png"/>
          <p:cNvPicPr>
            <a:picLocks noChangeAspect="1"/>
          </p:cNvPicPr>
          <p:nvPr/>
        </p:nvPicPr>
        <p:blipFill>
          <a:blip r:embed="rId5"/>
          <a:srcRect l="-3" r="-3"/>
          <a:stretch/>
        </p:blipFill>
        <p:spPr>
          <a:xfrm>
            <a:off x="571500" y="6048756"/>
            <a:ext cx="5524805" cy="571500"/>
          </a:xfrm>
          <a:prstGeom prst="rect">
            <a:avLst/>
          </a:prstGeom>
        </p:spPr>
      </p:pic>
      <p:pic>
        <p:nvPicPr>
          <p:cNvPr id="25" name="Image 3" descr="gen-dedup-ac7befda07a47bf4d9718f0b0821376a.png"/>
          <p:cNvPicPr>
            <a:picLocks noChangeAspect="1"/>
          </p:cNvPicPr>
          <p:nvPr/>
        </p:nvPicPr>
        <p:blipFill>
          <a:blip r:embed="rId6"/>
          <a:srcRect l="-3" r="-3"/>
          <a:stretch/>
        </p:blipFill>
        <p:spPr>
          <a:xfrm>
            <a:off x="6286500" y="6048756"/>
            <a:ext cx="5524805" cy="571500"/>
          </a:xfrm>
          <a:prstGeom prst="rect">
            <a:avLst/>
          </a:prstGeom>
        </p:spPr>
      </p:pic>
      <p:sp>
        <p:nvSpPr>
          <p:cNvPr id="26" name="Text 20"/>
          <p:cNvSpPr txBox="1"/>
          <p:nvPr/>
        </p:nvSpPr>
        <p:spPr>
          <a:xfrm>
            <a:off x="571500" y="457200"/>
            <a:ext cx="571500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Antes de tudo</a:t>
            </a:r>
            <a:endParaRPr lang="en-US" sz="1000" dirty="0"/>
          </a:p>
        </p:txBody>
      </p:sp>
      <p:sp>
        <p:nvSpPr>
          <p:cNvPr id="27" name="Text 21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Assessoria não é consultoria</a:t>
            </a:r>
            <a:endParaRPr lang="en-US" sz="2800" dirty="0"/>
          </a:p>
        </p:txBody>
      </p:sp>
      <p:sp>
        <p:nvSpPr>
          <p:cNvPr id="28" name="Text 22"/>
          <p:cNvSpPr txBox="1"/>
          <p:nvPr/>
        </p:nvSpPr>
        <p:spPr>
          <a:xfrm>
            <a:off x="571500" y="1333195"/>
            <a:ext cx="11049610" cy="2478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i="1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Dois serviços diferentes, com preço, entrega e cliente diferentes.</a:t>
            </a:r>
            <a:endParaRPr lang="en-US" sz="1200" dirty="0"/>
          </a:p>
        </p:txBody>
      </p:sp>
      <p:sp>
        <p:nvSpPr>
          <p:cNvPr id="29" name="Text 23"/>
          <p:cNvSpPr txBox="1"/>
          <p:nvPr/>
        </p:nvSpPr>
        <p:spPr>
          <a:xfrm>
            <a:off x="571500" y="1981505"/>
            <a:ext cx="5524805" cy="305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600" b="1" kern="0" spc="23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ASSESSORIA</a:t>
            </a:r>
            <a:endParaRPr lang="en-US" sz="1600" dirty="0"/>
          </a:p>
        </p:txBody>
      </p:sp>
      <p:sp>
        <p:nvSpPr>
          <p:cNvPr id="30" name="Text 24"/>
          <p:cNvSpPr txBox="1"/>
          <p:nvPr/>
        </p:nvSpPr>
        <p:spPr>
          <a:xfrm>
            <a:off x="6286500" y="1981505"/>
            <a:ext cx="5524805" cy="305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buNone/>
            </a:pPr>
            <a:r>
              <a:rPr lang="en-US" sz="1600" b="1" kern="0" spc="231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CONSULTORIA</a:t>
            </a:r>
            <a:endParaRPr lang="en-US" sz="1600" dirty="0"/>
          </a:p>
        </p:txBody>
      </p:sp>
      <p:sp>
        <p:nvSpPr>
          <p:cNvPr id="31" name="Text 25"/>
          <p:cNvSpPr txBox="1"/>
          <p:nvPr/>
        </p:nvSpPr>
        <p:spPr>
          <a:xfrm>
            <a:off x="761695" y="2648102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Mão na massa — 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executar atividades</a:t>
            </a:r>
            <a:endParaRPr lang="en-US" sz="1200" dirty="0"/>
          </a:p>
        </p:txBody>
      </p:sp>
      <p:sp>
        <p:nvSpPr>
          <p:cNvPr id="32" name="Text 26"/>
          <p:cNvSpPr txBox="1"/>
          <p:nvPr/>
        </p:nvSpPr>
        <p:spPr>
          <a:xfrm>
            <a:off x="6476695" y="2648102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Direcionamento — 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orientar e guiar</a:t>
            </a:r>
            <a:endParaRPr lang="en-US" sz="1200" dirty="0"/>
          </a:p>
        </p:txBody>
      </p:sp>
      <p:sp>
        <p:nvSpPr>
          <p:cNvPr id="33" name="Text 27"/>
          <p:cNvSpPr txBox="1"/>
          <p:nvPr/>
        </p:nvSpPr>
        <p:spPr>
          <a:xfrm>
            <a:off x="761695" y="3362249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Ticket médio </a:t>
            </a:r>
            <a:r>
              <a:rPr lang="en-US" sz="1200" b="1" dirty="0">
                <a:solidFill>
                  <a:srgbClr val="A8325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BAIXO</a:t>
            </a:r>
            <a:endParaRPr lang="en-US" sz="1200" dirty="0"/>
          </a:p>
        </p:txBody>
      </p:sp>
      <p:sp>
        <p:nvSpPr>
          <p:cNvPr id="34" name="Text 28"/>
          <p:cNvSpPr txBox="1"/>
          <p:nvPr/>
        </p:nvSpPr>
        <p:spPr>
          <a:xfrm>
            <a:off x="6476695" y="3362249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Ticket médio </a:t>
            </a:r>
            <a:r>
              <a:rPr lang="en-US" sz="1200" b="1" dirty="0">
                <a:solidFill>
                  <a:srgbClr val="2E7A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ALTO</a:t>
            </a:r>
            <a:endParaRPr lang="en-US" sz="1200" dirty="0"/>
          </a:p>
        </p:txBody>
      </p:sp>
      <p:sp>
        <p:nvSpPr>
          <p:cNvPr id="35" name="Text 29"/>
          <p:cNvSpPr txBox="1"/>
          <p:nvPr/>
        </p:nvSpPr>
        <p:spPr>
          <a:xfrm>
            <a:off x="761695" y="4076395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Trabalho 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recorrente e operacional</a:t>
            </a:r>
            <a:endParaRPr lang="en-US" sz="1200" dirty="0"/>
          </a:p>
        </p:txBody>
      </p:sp>
      <p:sp>
        <p:nvSpPr>
          <p:cNvPr id="36" name="Text 30"/>
          <p:cNvSpPr txBox="1"/>
          <p:nvPr/>
        </p:nvSpPr>
        <p:spPr>
          <a:xfrm>
            <a:off x="6476695" y="4076395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Trabalho 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 projetos, com início e fim</a:t>
            </a:r>
            <a:endParaRPr lang="en-US" sz="1200" dirty="0"/>
          </a:p>
        </p:txBody>
      </p:sp>
      <p:sp>
        <p:nvSpPr>
          <p:cNvPr id="37" name="Text 31"/>
          <p:cNvSpPr txBox="1"/>
          <p:nvPr/>
        </p:nvSpPr>
        <p:spPr>
          <a:xfrm>
            <a:off x="761695" y="4791456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Cliente espera que você 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FAÇA</a:t>
            </a:r>
            <a:endParaRPr lang="en-US" sz="1200" dirty="0"/>
          </a:p>
        </p:txBody>
      </p:sp>
      <p:sp>
        <p:nvSpPr>
          <p:cNvPr id="38" name="Text 32"/>
          <p:cNvSpPr txBox="1"/>
          <p:nvPr/>
        </p:nvSpPr>
        <p:spPr>
          <a:xfrm>
            <a:off x="6476695" y="4791456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Cliente espera que você </a:t>
            </a:r>
            <a:r>
              <a:rPr lang="en-US" sz="12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ENSINE / ORIENTE</a:t>
            </a:r>
            <a:endParaRPr lang="en-US" sz="1200" dirty="0"/>
          </a:p>
        </p:txBody>
      </p:sp>
      <p:sp>
        <p:nvSpPr>
          <p:cNvPr id="39" name="Text 33"/>
          <p:cNvSpPr txBox="1"/>
          <p:nvPr/>
        </p:nvSpPr>
        <p:spPr>
          <a:xfrm>
            <a:off x="761695" y="5505602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Ex.:</a:t>
            </a: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Assessoria contábil mensal</a:t>
            </a:r>
            <a:endParaRPr lang="en-US" sz="1100" dirty="0"/>
          </a:p>
        </p:txBody>
      </p:sp>
      <p:sp>
        <p:nvSpPr>
          <p:cNvPr id="40" name="Text 34"/>
          <p:cNvSpPr txBox="1"/>
          <p:nvPr/>
        </p:nvSpPr>
        <p:spPr>
          <a:xfrm>
            <a:off x="6476695" y="5505602"/>
            <a:ext cx="51435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Ex.:</a:t>
            </a: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Consultoria para estruturar setor financeiro</a:t>
            </a:r>
            <a:endParaRPr lang="en-US" sz="1100" dirty="0"/>
          </a:p>
        </p:txBody>
      </p:sp>
      <p:sp>
        <p:nvSpPr>
          <p:cNvPr id="41" name="Text 35"/>
          <p:cNvSpPr txBox="1"/>
          <p:nvPr/>
        </p:nvSpPr>
        <p:spPr>
          <a:xfrm>
            <a:off x="761695" y="6191402"/>
            <a:ext cx="5143500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Previsibilidade financeira pela </a:t>
            </a:r>
            <a:r>
              <a:rPr lang="en-US" sz="11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recorrência</a:t>
            </a:r>
            <a:endParaRPr lang="en-US" sz="1100" dirty="0"/>
          </a:p>
        </p:txBody>
      </p:sp>
      <p:sp>
        <p:nvSpPr>
          <p:cNvPr id="42" name="Text 36"/>
          <p:cNvSpPr txBox="1"/>
          <p:nvPr/>
        </p:nvSpPr>
        <p:spPr>
          <a:xfrm>
            <a:off x="6476695" y="6191402"/>
            <a:ext cx="5143500" cy="3054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Alta lucratividade</a:t>
            </a: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por projeto</a:t>
            </a:r>
            <a:endParaRPr lang="en-US" sz="1100" dirty="0"/>
          </a:p>
        </p:txBody>
      </p:sp>
      <p:sp>
        <p:nvSpPr>
          <p:cNvPr id="43" name="Text 37"/>
          <p:cNvSpPr txBox="1"/>
          <p:nvPr/>
        </p:nvSpPr>
        <p:spPr>
          <a:xfrm>
            <a:off x="571500" y="6505956"/>
            <a:ext cx="5468112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a7292da13bb782bb341812fcc105e17e.png"/>
          <p:cNvPicPr>
            <a:picLocks noChangeAspect="1"/>
          </p:cNvPicPr>
          <p:nvPr/>
        </p:nvPicPr>
        <p:blipFill>
          <a:blip r:embed="rId3"/>
          <a:srcRect l="-1" r="-1"/>
          <a:stretch/>
        </p:blipFill>
        <p:spPr>
          <a:xfrm>
            <a:off x="571500" y="1714500"/>
            <a:ext cx="2667305" cy="3238805"/>
          </a:xfrm>
          <a:prstGeom prst="rect">
            <a:avLst/>
          </a:prstGeom>
        </p:spPr>
      </p:pic>
      <p:pic>
        <p:nvPicPr>
          <p:cNvPr id="3" name="Image 1" descr="gen-dedup-a7292da13bb782bb341812fcc105e17e.png"/>
          <p:cNvPicPr>
            <a:picLocks noChangeAspect="1"/>
          </p:cNvPicPr>
          <p:nvPr/>
        </p:nvPicPr>
        <p:blipFill>
          <a:blip r:embed="rId3"/>
          <a:srcRect l="-1" r="-1"/>
          <a:stretch/>
        </p:blipFill>
        <p:spPr>
          <a:xfrm>
            <a:off x="3381451" y="1714500"/>
            <a:ext cx="2667305" cy="3238805"/>
          </a:xfrm>
          <a:prstGeom prst="rect">
            <a:avLst/>
          </a:prstGeom>
        </p:spPr>
      </p:pic>
      <p:pic>
        <p:nvPicPr>
          <p:cNvPr id="4" name="Image 2" descr="gen-dedup-a7292da13bb782bb341812fcc105e17e.png"/>
          <p:cNvPicPr>
            <a:picLocks noChangeAspect="1"/>
          </p:cNvPicPr>
          <p:nvPr/>
        </p:nvPicPr>
        <p:blipFill>
          <a:blip r:embed="rId3"/>
          <a:srcRect l="-1" r="-1"/>
          <a:stretch/>
        </p:blipFill>
        <p:spPr>
          <a:xfrm>
            <a:off x="6191402" y="1714500"/>
            <a:ext cx="2667305" cy="3238805"/>
          </a:xfrm>
          <a:prstGeom prst="rect">
            <a:avLst/>
          </a:prstGeom>
        </p:spPr>
      </p:pic>
      <p:pic>
        <p:nvPicPr>
          <p:cNvPr id="5" name="Image 3" descr="gen-dedup-a7292da13bb782bb341812fcc105e17e.png"/>
          <p:cNvPicPr>
            <a:picLocks noChangeAspect="1"/>
          </p:cNvPicPr>
          <p:nvPr/>
        </p:nvPicPr>
        <p:blipFill>
          <a:blip r:embed="rId3"/>
          <a:srcRect l="-1" r="-1"/>
          <a:stretch/>
        </p:blipFill>
        <p:spPr>
          <a:xfrm>
            <a:off x="9001354" y="1714500"/>
            <a:ext cx="2667305" cy="3238805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571500" y="5238598"/>
            <a:ext cx="11048695" cy="666598"/>
          </a:xfrm>
          <a:prstGeom prst="roundRect">
            <a:avLst>
              <a:gd name="adj" fmla="val 14266"/>
            </a:avLst>
          </a:prstGeom>
          <a:noFill/>
          <a:ln w="12700">
            <a:solidFill>
              <a:srgbClr val="C9A24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7" name="Image 4" descr="gen-dedup-0b14bbc3c4495bcdd66fb26c7a790144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381098" y="2000707"/>
            <a:ext cx="495605" cy="495605"/>
          </a:xfrm>
          <a:prstGeom prst="rect">
            <a:avLst/>
          </a:prstGeom>
        </p:spPr>
      </p:pic>
      <p:pic>
        <p:nvPicPr>
          <p:cNvPr id="8" name="Image 5" descr="gen-dedup-b499e2f20cc6a492f6c6437d83496e89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523744" y="2143354"/>
            <a:ext cx="209398" cy="209398"/>
          </a:xfrm>
          <a:prstGeom prst="rect">
            <a:avLst/>
          </a:prstGeom>
        </p:spPr>
      </p:pic>
      <p:pic>
        <p:nvPicPr>
          <p:cNvPr id="9" name="Image 6" descr="gen-dedup-0b14bbc3c4495bcdd66fb26c7a790144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191049" y="2000707"/>
            <a:ext cx="495605" cy="495605"/>
          </a:xfrm>
          <a:prstGeom prst="rect">
            <a:avLst/>
          </a:prstGeom>
        </p:spPr>
      </p:pic>
      <p:pic>
        <p:nvPicPr>
          <p:cNvPr id="10" name="Image 7" descr="gen-dedup-690fa32427c666cdd1605ebb28f31045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333695" y="2143354"/>
            <a:ext cx="209398" cy="209398"/>
          </a:xfrm>
          <a:prstGeom prst="rect">
            <a:avLst/>
          </a:prstGeom>
        </p:spPr>
      </p:pic>
      <p:pic>
        <p:nvPicPr>
          <p:cNvPr id="11" name="Image 8" descr="gen-dedup-0b14bbc3c4495bcdd66fb26c7a790144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01000" y="2000707"/>
            <a:ext cx="495605" cy="495605"/>
          </a:xfrm>
          <a:prstGeom prst="rect">
            <a:avLst/>
          </a:prstGeom>
        </p:spPr>
      </p:pic>
      <p:pic>
        <p:nvPicPr>
          <p:cNvPr id="12" name="Image 9" descr="gen-dedup-ce71071e2722cd073e53b6a7b68ec4f5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143646" y="2143354"/>
            <a:ext cx="209398" cy="209398"/>
          </a:xfrm>
          <a:prstGeom prst="rect">
            <a:avLst/>
          </a:prstGeom>
        </p:spPr>
      </p:pic>
      <p:pic>
        <p:nvPicPr>
          <p:cNvPr id="13" name="Image 10" descr="gen-dedup-0b14bbc3c4495bcdd66fb26c7a790144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810951" y="2000707"/>
            <a:ext cx="495605" cy="495605"/>
          </a:xfrm>
          <a:prstGeom prst="rect">
            <a:avLst/>
          </a:prstGeom>
        </p:spPr>
      </p:pic>
      <p:pic>
        <p:nvPicPr>
          <p:cNvPr id="14" name="Image 11" descr="gen-dedup-446d69ab7c9de236c962a51010f76092.png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0953598" y="2143354"/>
            <a:ext cx="209398" cy="209398"/>
          </a:xfrm>
          <a:prstGeom prst="rect">
            <a:avLst/>
          </a:prstGeom>
        </p:spPr>
      </p:pic>
      <p:sp>
        <p:nvSpPr>
          <p:cNvPr id="15" name="Text 1"/>
          <p:cNvSpPr txBox="1"/>
          <p:nvPr/>
        </p:nvSpPr>
        <p:spPr>
          <a:xfrm>
            <a:off x="914400" y="5447995"/>
            <a:ext cx="10287000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Bônus para quem está ao vivo:</a:t>
            </a:r>
            <a:r>
              <a:rPr lang="en-US" sz="12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Checklist da Consultoria + Modelo de Proposta editável — enviados ao final</a:t>
            </a:r>
            <a:r>
              <a:rPr lang="en-US" sz="11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sp>
        <p:nvSpPr>
          <p:cNvPr id="16" name="Text 2"/>
          <p:cNvSpPr txBox="1"/>
          <p:nvPr/>
        </p:nvSpPr>
        <p:spPr>
          <a:xfrm>
            <a:off x="571500" y="457200"/>
            <a:ext cx="3810305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Roteiro</a:t>
            </a:r>
            <a:endParaRPr lang="en-US" sz="1000" dirty="0"/>
          </a:p>
        </p:txBody>
      </p:sp>
      <p:sp>
        <p:nvSpPr>
          <p:cNvPr id="17" name="Text 3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 passo a passo desta noite</a:t>
            </a:r>
            <a:endParaRPr lang="en-US" sz="3000" dirty="0"/>
          </a:p>
        </p:txBody>
      </p:sp>
      <p:sp>
        <p:nvSpPr>
          <p:cNvPr id="18" name="Text 4"/>
          <p:cNvSpPr txBox="1"/>
          <p:nvPr/>
        </p:nvSpPr>
        <p:spPr>
          <a:xfrm>
            <a:off x="857707" y="1904695"/>
            <a:ext cx="952805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4800" dirty="0"/>
          </a:p>
        </p:txBody>
      </p:sp>
      <p:sp>
        <p:nvSpPr>
          <p:cNvPr id="19" name="Text 5"/>
          <p:cNvSpPr txBox="1"/>
          <p:nvPr/>
        </p:nvSpPr>
        <p:spPr>
          <a:xfrm>
            <a:off x="857707" y="2857500"/>
            <a:ext cx="2095805" cy="381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Estruturar</a:t>
            </a:r>
            <a:endParaRPr lang="en-US" sz="1900" dirty="0"/>
          </a:p>
        </p:txBody>
      </p:sp>
      <p:sp>
        <p:nvSpPr>
          <p:cNvPr id="20" name="Text 6"/>
          <p:cNvSpPr txBox="1"/>
          <p:nvPr/>
        </p:nvSpPr>
        <p:spPr>
          <a:xfrm>
            <a:off x="857707" y="3524098"/>
            <a:ext cx="2095805" cy="1047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você entrega, para quem e de que forma</a:t>
            </a:r>
            <a:endParaRPr lang="en-US" sz="1400" dirty="0"/>
          </a:p>
        </p:txBody>
      </p:sp>
      <p:sp>
        <p:nvSpPr>
          <p:cNvPr id="21" name="Text 7"/>
          <p:cNvSpPr txBox="1"/>
          <p:nvPr/>
        </p:nvSpPr>
        <p:spPr>
          <a:xfrm>
            <a:off x="3666744" y="1904695"/>
            <a:ext cx="952805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2</a:t>
            </a:r>
            <a:endParaRPr lang="en-US" sz="4800" dirty="0"/>
          </a:p>
        </p:txBody>
      </p:sp>
      <p:sp>
        <p:nvSpPr>
          <p:cNvPr id="22" name="Text 8"/>
          <p:cNvSpPr txBox="1"/>
          <p:nvPr/>
        </p:nvSpPr>
        <p:spPr>
          <a:xfrm>
            <a:off x="3666744" y="2857500"/>
            <a:ext cx="2095805" cy="381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Precificar</a:t>
            </a:r>
            <a:endParaRPr lang="en-US" sz="1900" dirty="0"/>
          </a:p>
        </p:txBody>
      </p:sp>
      <p:sp>
        <p:nvSpPr>
          <p:cNvPr id="23" name="Text 9"/>
          <p:cNvSpPr txBox="1"/>
          <p:nvPr/>
        </p:nvSpPr>
        <p:spPr>
          <a:xfrm>
            <a:off x="3666744" y="3524098"/>
            <a:ext cx="2095805" cy="1047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Preço com critério — não com medo</a:t>
            </a:r>
            <a:endParaRPr lang="en-US" sz="1400" dirty="0"/>
          </a:p>
        </p:txBody>
      </p:sp>
      <p:sp>
        <p:nvSpPr>
          <p:cNvPr id="24" name="Text 10"/>
          <p:cNvSpPr txBox="1"/>
          <p:nvPr/>
        </p:nvSpPr>
        <p:spPr>
          <a:xfrm>
            <a:off x="6476695" y="1904695"/>
            <a:ext cx="952805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3</a:t>
            </a:r>
            <a:endParaRPr lang="en-US" sz="4800" dirty="0"/>
          </a:p>
        </p:txBody>
      </p:sp>
      <p:sp>
        <p:nvSpPr>
          <p:cNvPr id="25" name="Text 11"/>
          <p:cNvSpPr txBox="1"/>
          <p:nvPr/>
        </p:nvSpPr>
        <p:spPr>
          <a:xfrm>
            <a:off x="6476695" y="2857500"/>
            <a:ext cx="2095805" cy="381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Vender</a:t>
            </a:r>
            <a:endParaRPr lang="en-US" sz="1900" dirty="0"/>
          </a:p>
        </p:txBody>
      </p:sp>
      <p:sp>
        <p:nvSpPr>
          <p:cNvPr id="26" name="Text 12"/>
          <p:cNvSpPr txBox="1"/>
          <p:nvPr/>
        </p:nvSpPr>
        <p:spPr>
          <a:xfrm>
            <a:off x="6476695" y="3524098"/>
            <a:ext cx="2095805" cy="1047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proposta que comunica valor antes do preço</a:t>
            </a:r>
            <a:endParaRPr lang="en-US" sz="1400" dirty="0"/>
          </a:p>
        </p:txBody>
      </p:sp>
      <p:sp>
        <p:nvSpPr>
          <p:cNvPr id="27" name="Text 13"/>
          <p:cNvSpPr txBox="1"/>
          <p:nvPr/>
        </p:nvSpPr>
        <p:spPr>
          <a:xfrm>
            <a:off x="9286646" y="1904695"/>
            <a:ext cx="952805" cy="762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C9A24F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4</a:t>
            </a:r>
            <a:endParaRPr lang="en-US" sz="4800" dirty="0"/>
          </a:p>
        </p:txBody>
      </p:sp>
      <p:sp>
        <p:nvSpPr>
          <p:cNvPr id="28" name="Text 14"/>
          <p:cNvSpPr txBox="1"/>
          <p:nvPr/>
        </p:nvSpPr>
        <p:spPr>
          <a:xfrm>
            <a:off x="9286646" y="2857500"/>
            <a:ext cx="2095805" cy="3813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9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Entregar</a:t>
            </a:r>
            <a:endParaRPr lang="en-US" sz="1900" dirty="0"/>
          </a:p>
        </p:txBody>
      </p:sp>
      <p:sp>
        <p:nvSpPr>
          <p:cNvPr id="29" name="Text 15"/>
          <p:cNvSpPr txBox="1"/>
          <p:nvPr/>
        </p:nvSpPr>
        <p:spPr>
          <a:xfrm>
            <a:off x="9286646" y="3524098"/>
            <a:ext cx="2095805" cy="10479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Experiência profissional do início ao fim</a:t>
            </a:r>
            <a:endParaRPr lang="en-US" sz="1400" dirty="0"/>
          </a:p>
        </p:txBody>
      </p:sp>
      <p:sp>
        <p:nvSpPr>
          <p:cNvPr id="30" name="Text 16"/>
          <p:cNvSpPr txBox="1"/>
          <p:nvPr/>
        </p:nvSpPr>
        <p:spPr>
          <a:xfrm>
            <a:off x="571500" y="6505956"/>
            <a:ext cx="5468112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Consultoria Tributária — o passo a passo · Comissão da Mulher Contabilista · CRCCE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3A0A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7810805" y="1143000"/>
            <a:ext cx="4000500" cy="53346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39000" b="1" dirty="0">
                <a:solidFill>
                  <a:srgbClr val="6B1A4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1</a:t>
            </a:r>
            <a:endParaRPr lang="en-US" sz="39000" dirty="0"/>
          </a:p>
        </p:txBody>
      </p:sp>
      <p:sp>
        <p:nvSpPr>
          <p:cNvPr id="3" name="Text 1"/>
          <p:cNvSpPr txBox="1"/>
          <p:nvPr/>
        </p:nvSpPr>
        <p:spPr>
          <a:xfrm>
            <a:off x="761695" y="2381098"/>
            <a:ext cx="3810305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315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</a:t>
            </a:r>
            <a:endParaRPr lang="en-US" sz="1400" dirty="0"/>
          </a:p>
        </p:txBody>
      </p:sp>
      <p:sp>
        <p:nvSpPr>
          <p:cNvPr id="4" name="Text 2"/>
          <p:cNvSpPr txBox="1"/>
          <p:nvPr/>
        </p:nvSpPr>
        <p:spPr>
          <a:xfrm>
            <a:off x="761695" y="2857500"/>
            <a:ext cx="6667805" cy="9528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7000" b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Estruturar</a:t>
            </a:r>
            <a:endParaRPr lang="en-US" sz="7000" dirty="0"/>
          </a:p>
        </p:txBody>
      </p:sp>
      <p:sp>
        <p:nvSpPr>
          <p:cNvPr id="5" name="Text 3"/>
          <p:cNvSpPr txBox="1"/>
          <p:nvPr/>
        </p:nvSpPr>
        <p:spPr>
          <a:xfrm>
            <a:off x="761695" y="4190695"/>
            <a:ext cx="6667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i="1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"Antes de vender, defina o que você entrega, para quem e de que forma."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10778bc117726ee11268ee092b1e8064.png"/>
          <p:cNvPicPr>
            <a:picLocks noChangeAspect="1"/>
          </p:cNvPicPr>
          <p:nvPr/>
        </p:nvPicPr>
        <p:blipFill>
          <a:blip r:embed="rId3"/>
          <a:srcRect t="-18" b="-18"/>
          <a:stretch/>
        </p:blipFill>
        <p:spPr>
          <a:xfrm>
            <a:off x="571500" y="1714500"/>
            <a:ext cx="7048195" cy="952805"/>
          </a:xfrm>
          <a:prstGeom prst="rect">
            <a:avLst/>
          </a:prstGeom>
        </p:spPr>
      </p:pic>
      <p:pic>
        <p:nvPicPr>
          <p:cNvPr id="3" name="Image 1" descr="gen-dedup-10778bc117726ee11268ee092b1e8064.png"/>
          <p:cNvPicPr>
            <a:picLocks noChangeAspect="1"/>
          </p:cNvPicPr>
          <p:nvPr/>
        </p:nvPicPr>
        <p:blipFill>
          <a:blip r:embed="rId3"/>
          <a:srcRect t="-18" b="-18"/>
          <a:stretch/>
        </p:blipFill>
        <p:spPr>
          <a:xfrm>
            <a:off x="571500" y="2809951"/>
            <a:ext cx="7048195" cy="952805"/>
          </a:xfrm>
          <a:prstGeom prst="rect">
            <a:avLst/>
          </a:prstGeom>
        </p:spPr>
      </p:pic>
      <p:pic>
        <p:nvPicPr>
          <p:cNvPr id="4" name="Image 2" descr="gen-dedup-10778bc117726ee11268ee092b1e8064.png"/>
          <p:cNvPicPr>
            <a:picLocks noChangeAspect="1"/>
          </p:cNvPicPr>
          <p:nvPr/>
        </p:nvPicPr>
        <p:blipFill>
          <a:blip r:embed="rId3"/>
          <a:srcRect t="-18" b="-18"/>
          <a:stretch/>
        </p:blipFill>
        <p:spPr>
          <a:xfrm>
            <a:off x="571500" y="3905402"/>
            <a:ext cx="7048195" cy="952805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7905902" y="1714500"/>
            <a:ext cx="3715207" cy="3810305"/>
          </a:xfrm>
          <a:prstGeom prst="roundRect">
            <a:avLst>
              <a:gd name="adj" fmla="val 2560"/>
            </a:avLst>
          </a:prstGeom>
          <a:solidFill>
            <a:srgbClr val="3A0A2E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6" name="Image 3" descr="gen-dedup-f286dacbe4a4addec23fd59bf40422cf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2000707"/>
            <a:ext cx="418795" cy="418795"/>
          </a:xfrm>
          <a:prstGeom prst="rect">
            <a:avLst/>
          </a:prstGeom>
        </p:spPr>
      </p:pic>
      <p:pic>
        <p:nvPicPr>
          <p:cNvPr id="7" name="Image 4" descr="gen-dedup-dcae3ac284e6261f1da0d8fce5e081c0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95198" y="2115007"/>
            <a:ext cx="190195" cy="190195"/>
          </a:xfrm>
          <a:prstGeom prst="rect">
            <a:avLst/>
          </a:prstGeom>
        </p:spPr>
      </p:pic>
      <p:sp>
        <p:nvSpPr>
          <p:cNvPr id="8" name="Text 1"/>
          <p:cNvSpPr txBox="1"/>
          <p:nvPr/>
        </p:nvSpPr>
        <p:spPr>
          <a:xfrm>
            <a:off x="1429207" y="1904695"/>
            <a:ext cx="5906110" cy="24780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dúvida "rapidinha" no WhatsApp</a:t>
            </a:r>
            <a:endParaRPr lang="en-US" sz="1400" dirty="0"/>
          </a:p>
        </p:txBody>
      </p:sp>
      <p:sp>
        <p:nvSpPr>
          <p:cNvPr id="9" name="Text 2"/>
          <p:cNvSpPr txBox="1"/>
          <p:nvPr/>
        </p:nvSpPr>
        <p:spPr>
          <a:xfrm>
            <a:off x="1429207" y="2190902"/>
            <a:ext cx="590611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de enquadramento completa respondida em áudio, sem cobrança, entre um DAS e outro.</a:t>
            </a:r>
            <a:endParaRPr lang="en-US" sz="1400" dirty="0"/>
          </a:p>
        </p:txBody>
      </p:sp>
      <p:pic>
        <p:nvPicPr>
          <p:cNvPr id="10" name="Image 5" descr="gen-dedup-f286dacbe4a4addec23fd59bf40422cf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3095244"/>
            <a:ext cx="418795" cy="418795"/>
          </a:xfrm>
          <a:prstGeom prst="rect">
            <a:avLst/>
          </a:prstGeom>
        </p:spPr>
      </p:pic>
      <p:pic>
        <p:nvPicPr>
          <p:cNvPr id="11" name="Image 6" descr="gen-dedup-8bc31f32a18cdc3a0e4f9c5822c533f5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95198" y="3209544"/>
            <a:ext cx="190195" cy="190195"/>
          </a:xfrm>
          <a:prstGeom prst="rect">
            <a:avLst/>
          </a:prstGeom>
        </p:spPr>
      </p:pic>
      <p:sp>
        <p:nvSpPr>
          <p:cNvPr id="12" name="Text 3"/>
          <p:cNvSpPr txBox="1"/>
          <p:nvPr/>
        </p:nvSpPr>
        <p:spPr>
          <a:xfrm>
            <a:off x="1429207" y="3000146"/>
            <a:ext cx="5906110" cy="24780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"só dá uma olhada pra mim?"</a:t>
            </a:r>
            <a:endParaRPr lang="en-US" sz="1400" dirty="0"/>
          </a:p>
        </p:txBody>
      </p:sp>
      <p:sp>
        <p:nvSpPr>
          <p:cNvPr id="13" name="Text 4"/>
          <p:cNvSpPr txBox="1"/>
          <p:nvPr/>
        </p:nvSpPr>
        <p:spPr>
          <a:xfrm>
            <a:off x="1429207" y="3286354"/>
            <a:ext cx="590611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Simulações de Simples × Presumido feitas como favor: sem escopo, sem prazo, sem registro.</a:t>
            </a:r>
            <a:endParaRPr lang="en-US" sz="1400" dirty="0"/>
          </a:p>
        </p:txBody>
      </p:sp>
      <p:pic>
        <p:nvPicPr>
          <p:cNvPr id="14" name="Image 7" descr="gen-dedup-f286dacbe4a4addec23fd59bf40422cf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4190695"/>
            <a:ext cx="418795" cy="418795"/>
          </a:xfrm>
          <a:prstGeom prst="rect">
            <a:avLst/>
          </a:prstGeom>
        </p:spPr>
      </p:pic>
      <p:pic>
        <p:nvPicPr>
          <p:cNvPr id="15" name="Image 8" descr="gen-dedup-1b73f29a74ceaa9e0e1fedbb3cccf421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95198" y="4304995"/>
            <a:ext cx="190195" cy="190195"/>
          </a:xfrm>
          <a:prstGeom prst="rect">
            <a:avLst/>
          </a:prstGeom>
        </p:spPr>
      </p:pic>
      <p:sp>
        <p:nvSpPr>
          <p:cNvPr id="16" name="Text 5"/>
          <p:cNvSpPr txBox="1"/>
          <p:nvPr/>
        </p:nvSpPr>
        <p:spPr>
          <a:xfrm>
            <a:off x="1429207" y="4095598"/>
            <a:ext cx="5906110" cy="24780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Conhecimento tratado como brinde</a:t>
            </a:r>
            <a:endParaRPr lang="en-US" sz="1400" dirty="0"/>
          </a:p>
        </p:txBody>
      </p:sp>
      <p:sp>
        <p:nvSpPr>
          <p:cNvPr id="17" name="Text 6"/>
          <p:cNvSpPr txBox="1"/>
          <p:nvPr/>
        </p:nvSpPr>
        <p:spPr>
          <a:xfrm>
            <a:off x="1429207" y="4381805"/>
            <a:ext cx="5906110" cy="40050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orientação estratégica — a parte mais valiosa do seu trabalho — embutida no honorário mensal</a:t>
            </a: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sp>
        <p:nvSpPr>
          <p:cNvPr id="18" name="Text 7"/>
          <p:cNvSpPr txBox="1"/>
          <p:nvPr/>
        </p:nvSpPr>
        <p:spPr>
          <a:xfrm>
            <a:off x="8191195" y="2000707"/>
            <a:ext cx="57150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6000" dirty="0">
                <a:solidFill>
                  <a:srgbClr val="D9B76A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"</a:t>
            </a:r>
            <a:endParaRPr lang="en-US" sz="6000" dirty="0"/>
          </a:p>
        </p:txBody>
      </p:sp>
      <p:sp>
        <p:nvSpPr>
          <p:cNvPr id="19" name="Text 8"/>
          <p:cNvSpPr txBox="1"/>
          <p:nvPr/>
        </p:nvSpPr>
        <p:spPr>
          <a:xfrm>
            <a:off x="8191195" y="2762402"/>
            <a:ext cx="3143707" cy="12390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500" i="1" dirty="0">
                <a:solidFill>
                  <a:srgbClr val="F5E6E8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Consultoria sem estrutura não é serviço. É favor.</a:t>
            </a:r>
            <a:endParaRPr lang="en-US" sz="2500" dirty="0"/>
          </a:p>
        </p:txBody>
      </p:sp>
      <p:sp>
        <p:nvSpPr>
          <p:cNvPr id="20" name="Text 9"/>
          <p:cNvSpPr txBox="1"/>
          <p:nvPr/>
        </p:nvSpPr>
        <p:spPr>
          <a:xfrm>
            <a:off x="8191195" y="4667098"/>
            <a:ext cx="3143707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D9B76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 favor não paga boleto, não tem contrato e não tem fim.</a:t>
            </a:r>
            <a:endParaRPr lang="en-US" sz="1600" dirty="0"/>
          </a:p>
        </p:txBody>
      </p:sp>
      <p:sp>
        <p:nvSpPr>
          <p:cNvPr id="21" name="Text 10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 · Estruturar</a:t>
            </a:r>
            <a:endParaRPr lang="en-US" sz="1000" dirty="0"/>
          </a:p>
        </p:txBody>
      </p:sp>
      <p:sp>
        <p:nvSpPr>
          <p:cNvPr id="22" name="Text 11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Você já entrega consultoria — só que de graça</a:t>
            </a:r>
            <a:endParaRPr lang="en-US" sz="3500" dirty="0"/>
          </a:p>
        </p:txBody>
      </p:sp>
      <p:sp>
        <p:nvSpPr>
          <p:cNvPr id="23" name="Text 12"/>
          <p:cNvSpPr txBox="1"/>
          <p:nvPr/>
        </p:nvSpPr>
        <p:spPr>
          <a:xfrm>
            <a:off x="571500" y="6505956"/>
            <a:ext cx="1578254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 · Estruturar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571500" y="1619402"/>
            <a:ext cx="3619195" cy="1904695"/>
          </a:xfrm>
          <a:prstGeom prst="rect">
            <a:avLst/>
          </a:prstGeom>
        </p:spPr>
      </p:pic>
      <p:pic>
        <p:nvPicPr>
          <p:cNvPr id="3" name="Image 1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4286707" y="1619402"/>
            <a:ext cx="3619195" cy="1904695"/>
          </a:xfrm>
          <a:prstGeom prst="rect">
            <a:avLst/>
          </a:prstGeom>
        </p:spPr>
      </p:pic>
      <p:pic>
        <p:nvPicPr>
          <p:cNvPr id="4" name="Image 2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8001000" y="1619402"/>
            <a:ext cx="3619195" cy="1904695"/>
          </a:xfrm>
          <a:prstGeom prst="rect">
            <a:avLst/>
          </a:prstGeom>
        </p:spPr>
      </p:pic>
      <p:pic>
        <p:nvPicPr>
          <p:cNvPr id="5" name="Image 3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571500" y="3666744"/>
            <a:ext cx="3619195" cy="1904695"/>
          </a:xfrm>
          <a:prstGeom prst="rect">
            <a:avLst/>
          </a:prstGeom>
        </p:spPr>
      </p:pic>
      <p:pic>
        <p:nvPicPr>
          <p:cNvPr id="6" name="Image 4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4286707" y="3666744"/>
            <a:ext cx="3619195" cy="1904695"/>
          </a:xfrm>
          <a:prstGeom prst="rect">
            <a:avLst/>
          </a:prstGeom>
        </p:spPr>
      </p:pic>
      <p:pic>
        <p:nvPicPr>
          <p:cNvPr id="7" name="Image 5" descr="gen-dedup-a2bdb240896f6afb6e05d7efbcffc19d.png"/>
          <p:cNvPicPr>
            <a:picLocks noChangeAspect="1"/>
          </p:cNvPicPr>
          <p:nvPr/>
        </p:nvPicPr>
        <p:blipFill>
          <a:blip r:embed="rId3"/>
          <a:srcRect l="-4" r="-4"/>
          <a:stretch/>
        </p:blipFill>
        <p:spPr>
          <a:xfrm>
            <a:off x="8001000" y="3666744"/>
            <a:ext cx="3619195" cy="1904695"/>
          </a:xfrm>
          <a:prstGeom prst="rect">
            <a:avLst/>
          </a:prstGeom>
        </p:spPr>
      </p:pic>
      <p:pic>
        <p:nvPicPr>
          <p:cNvPr id="8" name="Image 6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1828800"/>
            <a:ext cx="437998" cy="437998"/>
          </a:xfrm>
          <a:prstGeom prst="rect">
            <a:avLst/>
          </a:prstGeom>
        </p:spPr>
      </p:pic>
      <p:pic>
        <p:nvPicPr>
          <p:cNvPr id="9" name="Image 7" descr="gen-dedup-b0f192cc44ad307b2d5cec1fd7c9737f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05256" y="1952244"/>
            <a:ext cx="190195" cy="190195"/>
          </a:xfrm>
          <a:prstGeom prst="rect">
            <a:avLst/>
          </a:prstGeom>
        </p:spPr>
      </p:pic>
      <p:sp>
        <p:nvSpPr>
          <p:cNvPr id="10" name="Text 0"/>
          <p:cNvSpPr txBox="1"/>
          <p:nvPr/>
        </p:nvSpPr>
        <p:spPr>
          <a:xfrm>
            <a:off x="1380744" y="1867205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 · Transformação central</a:t>
            </a:r>
            <a:endParaRPr lang="en-US" sz="1400" dirty="0"/>
          </a:p>
        </p:txBody>
      </p:sp>
      <p:sp>
        <p:nvSpPr>
          <p:cNvPr id="11" name="Text 1"/>
          <p:cNvSpPr txBox="1"/>
          <p:nvPr/>
        </p:nvSpPr>
        <p:spPr>
          <a:xfrm>
            <a:off x="780898" y="2572207"/>
            <a:ext cx="3238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Qual problema do cliente ela resolve — em uma frase.</a:t>
            </a:r>
            <a:endParaRPr lang="en-US" sz="1400" dirty="0"/>
          </a:p>
        </p:txBody>
      </p:sp>
      <p:pic>
        <p:nvPicPr>
          <p:cNvPr id="12" name="Image 8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96105" y="1828800"/>
            <a:ext cx="437998" cy="437998"/>
          </a:xfrm>
          <a:prstGeom prst="rect">
            <a:avLst/>
          </a:prstGeom>
        </p:spPr>
      </p:pic>
      <p:pic>
        <p:nvPicPr>
          <p:cNvPr id="13" name="Image 9" descr="gen-dedup-38ce81b5f8022a3e8950c6183620b056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619549" y="1952244"/>
            <a:ext cx="190195" cy="190195"/>
          </a:xfrm>
          <a:prstGeom prst="rect">
            <a:avLst/>
          </a:prstGeom>
        </p:spPr>
      </p:pic>
      <p:sp>
        <p:nvSpPr>
          <p:cNvPr id="14" name="Text 2"/>
          <p:cNvSpPr txBox="1"/>
          <p:nvPr/>
        </p:nvSpPr>
        <p:spPr>
          <a:xfrm>
            <a:off x="5095951" y="1867205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 · Cliente ideal</a:t>
            </a:r>
            <a:endParaRPr lang="en-US" sz="1400" dirty="0"/>
          </a:p>
        </p:txBody>
      </p:sp>
      <p:sp>
        <p:nvSpPr>
          <p:cNvPr id="15" name="Text 3"/>
          <p:cNvSpPr txBox="1"/>
          <p:nvPr/>
        </p:nvSpPr>
        <p:spPr>
          <a:xfrm>
            <a:off x="4496105" y="2572207"/>
            <a:ext cx="3238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Porte, segmento e momento do negócio que você quer atender.</a:t>
            </a:r>
            <a:endParaRPr lang="en-US" sz="1400" dirty="0"/>
          </a:p>
        </p:txBody>
      </p:sp>
      <p:pic>
        <p:nvPicPr>
          <p:cNvPr id="16" name="Image 10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10398" y="1828800"/>
            <a:ext cx="437998" cy="437998"/>
          </a:xfrm>
          <a:prstGeom prst="rect">
            <a:avLst/>
          </a:prstGeom>
        </p:spPr>
      </p:pic>
      <p:pic>
        <p:nvPicPr>
          <p:cNvPr id="17" name="Image 11" descr="gen-dedup-eef70798d561dcf535c5974fa8ee1c65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334756" y="1952244"/>
            <a:ext cx="190195" cy="190195"/>
          </a:xfrm>
          <a:prstGeom prst="rect">
            <a:avLst/>
          </a:prstGeom>
        </p:spPr>
      </p:pic>
      <p:sp>
        <p:nvSpPr>
          <p:cNvPr id="18" name="Text 4"/>
          <p:cNvSpPr txBox="1"/>
          <p:nvPr/>
        </p:nvSpPr>
        <p:spPr>
          <a:xfrm>
            <a:off x="8810244" y="1867205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 · Escopo</a:t>
            </a:r>
            <a:endParaRPr lang="en-US" sz="1400" dirty="0"/>
          </a:p>
        </p:txBody>
      </p:sp>
      <p:sp>
        <p:nvSpPr>
          <p:cNvPr id="19" name="Text 5"/>
          <p:cNvSpPr txBox="1"/>
          <p:nvPr/>
        </p:nvSpPr>
        <p:spPr>
          <a:xfrm>
            <a:off x="8210398" y="2572207"/>
            <a:ext cx="3238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está incluso e — principalmente — o que não está.</a:t>
            </a:r>
            <a:endParaRPr lang="en-US" sz="1400" dirty="0"/>
          </a:p>
        </p:txBody>
      </p:sp>
      <p:pic>
        <p:nvPicPr>
          <p:cNvPr id="20" name="Image 12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898" y="3877056"/>
            <a:ext cx="437998" cy="437998"/>
          </a:xfrm>
          <a:prstGeom prst="rect">
            <a:avLst/>
          </a:prstGeom>
        </p:spPr>
      </p:pic>
      <p:pic>
        <p:nvPicPr>
          <p:cNvPr id="21" name="Image 13" descr="gen-dedup-2c80d1ce53aa70cae26862482fed7daa.png"/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905256" y="4000500"/>
            <a:ext cx="190195" cy="190195"/>
          </a:xfrm>
          <a:prstGeom prst="rect">
            <a:avLst/>
          </a:prstGeom>
        </p:spPr>
      </p:pic>
      <p:sp>
        <p:nvSpPr>
          <p:cNvPr id="22" name="Text 6"/>
          <p:cNvSpPr txBox="1"/>
          <p:nvPr/>
        </p:nvSpPr>
        <p:spPr>
          <a:xfrm>
            <a:off x="1380744" y="3914546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 · Formato</a:t>
            </a:r>
            <a:endParaRPr lang="en-US" sz="1400" dirty="0"/>
          </a:p>
        </p:txBody>
      </p:sp>
      <p:sp>
        <p:nvSpPr>
          <p:cNvPr id="23" name="Text 7"/>
          <p:cNvSpPr txBox="1"/>
          <p:nvPr/>
        </p:nvSpPr>
        <p:spPr>
          <a:xfrm>
            <a:off x="780898" y="4619549"/>
            <a:ext cx="3238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Duração total, quantidade de encontros, online ou presencial</a:t>
            </a:r>
            <a:r>
              <a:rPr lang="en-US" sz="11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pic>
        <p:nvPicPr>
          <p:cNvPr id="24" name="Image 14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96105" y="3877056"/>
            <a:ext cx="437998" cy="437998"/>
          </a:xfrm>
          <a:prstGeom prst="rect">
            <a:avLst/>
          </a:prstGeom>
        </p:spPr>
      </p:pic>
      <p:pic>
        <p:nvPicPr>
          <p:cNvPr id="25" name="Image 15" descr="gen-dedup-a1a12b9ccaaecde3f484bc2614ceb228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4619549" y="4000500"/>
            <a:ext cx="190195" cy="190195"/>
          </a:xfrm>
          <a:prstGeom prst="rect">
            <a:avLst/>
          </a:prstGeom>
        </p:spPr>
      </p:pic>
      <p:sp>
        <p:nvSpPr>
          <p:cNvPr id="26" name="Text 8"/>
          <p:cNvSpPr txBox="1"/>
          <p:nvPr/>
        </p:nvSpPr>
        <p:spPr>
          <a:xfrm>
            <a:off x="5095951" y="3914546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 · Entregáveis</a:t>
            </a:r>
            <a:endParaRPr lang="en-US" sz="1400" dirty="0"/>
          </a:p>
        </p:txBody>
      </p:sp>
      <p:sp>
        <p:nvSpPr>
          <p:cNvPr id="27" name="Text 9"/>
          <p:cNvSpPr txBox="1"/>
          <p:nvPr/>
        </p:nvSpPr>
        <p:spPr>
          <a:xfrm>
            <a:off x="4496105" y="4619549"/>
            <a:ext cx="3238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Diagnóstico, relatórios, planos de ação, planilhas, acompanhamento.</a:t>
            </a:r>
            <a:endParaRPr lang="en-US" sz="1400" dirty="0"/>
          </a:p>
        </p:txBody>
      </p:sp>
      <p:pic>
        <p:nvPicPr>
          <p:cNvPr id="28" name="Image 16" descr="gen-dedup-c9643332aadae273d69336e349941639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210398" y="3877056"/>
            <a:ext cx="437998" cy="437998"/>
          </a:xfrm>
          <a:prstGeom prst="rect">
            <a:avLst/>
          </a:prstGeom>
        </p:spPr>
      </p:pic>
      <p:pic>
        <p:nvPicPr>
          <p:cNvPr id="29" name="Image 17" descr="gen-dedup-11caf188aabd8daeee6f3730bc04058f.png"/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8334756" y="4000500"/>
            <a:ext cx="190195" cy="190195"/>
          </a:xfrm>
          <a:prstGeom prst="rect">
            <a:avLst/>
          </a:prstGeom>
        </p:spPr>
      </p:pic>
      <p:sp>
        <p:nvSpPr>
          <p:cNvPr id="30" name="Text 10"/>
          <p:cNvSpPr txBox="1"/>
          <p:nvPr/>
        </p:nvSpPr>
        <p:spPr>
          <a:xfrm>
            <a:off x="8810244" y="3914546"/>
            <a:ext cx="2667305" cy="4197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 · Nome claro</a:t>
            </a:r>
            <a:endParaRPr lang="en-US" sz="1400" dirty="0"/>
          </a:p>
        </p:txBody>
      </p:sp>
      <p:sp>
        <p:nvSpPr>
          <p:cNvPr id="31" name="Text 11"/>
          <p:cNvSpPr txBox="1"/>
          <p:nvPr/>
        </p:nvSpPr>
        <p:spPr>
          <a:xfrm>
            <a:off x="8210398" y="4619549"/>
            <a:ext cx="3238805" cy="7626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5A2A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Conectado ao resultado que a consultoria gera — não ao processo.</a:t>
            </a:r>
            <a:endParaRPr lang="en-US" sz="1400" dirty="0"/>
          </a:p>
        </p:txBody>
      </p:sp>
      <p:sp>
        <p:nvSpPr>
          <p:cNvPr id="32" name="Text 12"/>
          <p:cNvSpPr txBox="1"/>
          <p:nvPr/>
        </p:nvSpPr>
        <p:spPr>
          <a:xfrm>
            <a:off x="571500" y="457200"/>
            <a:ext cx="476311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 · Estruturar</a:t>
            </a:r>
            <a:endParaRPr lang="en-US" sz="1000" dirty="0"/>
          </a:p>
        </p:txBody>
      </p:sp>
      <p:sp>
        <p:nvSpPr>
          <p:cNvPr id="33" name="Text 13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Os 6 pilares de uma consultoria bem estruturada</a:t>
            </a:r>
            <a:endParaRPr lang="en-US" sz="3500" dirty="0"/>
          </a:p>
        </p:txBody>
      </p:sp>
      <p:sp>
        <p:nvSpPr>
          <p:cNvPr id="34" name="Text 14"/>
          <p:cNvSpPr txBox="1"/>
          <p:nvPr/>
        </p:nvSpPr>
        <p:spPr>
          <a:xfrm>
            <a:off x="571500" y="6505956"/>
            <a:ext cx="1578254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 · Estruturar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1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gen-dedup-218bdd03d91934b4e1cb0930305d3d34.png"/>
          <p:cNvPicPr>
            <a:picLocks noChangeAspect="1"/>
          </p:cNvPicPr>
          <p:nvPr/>
        </p:nvPicPr>
        <p:blipFill>
          <a:blip r:embed="rId3"/>
          <a:srcRect l="-8" r="-8"/>
          <a:stretch/>
        </p:blipFill>
        <p:spPr>
          <a:xfrm>
            <a:off x="571500" y="1714500"/>
            <a:ext cx="5429707" cy="419069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191402" y="1714500"/>
            <a:ext cx="5429707" cy="4190695"/>
          </a:xfrm>
          <a:prstGeom prst="roundRect">
            <a:avLst>
              <a:gd name="adj" fmla="val 3186"/>
            </a:avLst>
          </a:prstGeom>
          <a:solidFill>
            <a:srgbClr val="EBD3DB"/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4" name="Image 1" descr="gen-dedup-f0de3327b86c9dbc8e3a09d06996ae41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8505" y="2000707"/>
            <a:ext cx="437998" cy="437998"/>
          </a:xfrm>
          <a:prstGeom prst="rect">
            <a:avLst/>
          </a:prstGeom>
        </p:spPr>
      </p:pic>
      <p:pic>
        <p:nvPicPr>
          <p:cNvPr id="5" name="Image 2" descr="gen-dedup-5e7313e4d54428ce3a4eb870b3eb82f9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52805" y="2115007"/>
            <a:ext cx="209398" cy="209398"/>
          </a:xfrm>
          <a:prstGeom prst="rect">
            <a:avLst/>
          </a:prstGeom>
        </p:spPr>
      </p:pic>
      <p:sp>
        <p:nvSpPr>
          <p:cNvPr id="6" name="Text 1"/>
          <p:cNvSpPr txBox="1"/>
          <p:nvPr/>
        </p:nvSpPr>
        <p:spPr>
          <a:xfrm>
            <a:off x="1429207" y="2076602"/>
            <a:ext cx="3810305" cy="305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2E7A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está DENTRO</a:t>
            </a:r>
            <a:endParaRPr lang="en-US" sz="1500" dirty="0"/>
          </a:p>
        </p:txBody>
      </p:sp>
      <p:sp>
        <p:nvSpPr>
          <p:cNvPr id="7" name="Text 2"/>
          <p:cNvSpPr txBox="1"/>
          <p:nvPr/>
        </p:nvSpPr>
        <p:spPr>
          <a:xfrm>
            <a:off x="850900" y="2723083"/>
            <a:ext cx="4940910" cy="1296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​Diagnóstico tributário completo do cliente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​Análise de enquadramento: Simples × Presumido × Real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​Planejamento com cenários comparativos e números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​Relatório final + plano de ação priorizado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​Encontros de devolutiva e acompanhamento definidos</a:t>
            </a:r>
            <a:endParaRPr lang="en-US" sz="1600" dirty="0"/>
          </a:p>
        </p:txBody>
      </p:sp>
      <p:pic>
        <p:nvPicPr>
          <p:cNvPr id="8" name="Image 3" descr="gen-dedup-cc4439f0b9150a246ec16feb09e0abd0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458407" y="2000707"/>
            <a:ext cx="437998" cy="437998"/>
          </a:xfrm>
          <a:prstGeom prst="rect">
            <a:avLst/>
          </a:prstGeom>
        </p:spPr>
      </p:pic>
      <p:pic>
        <p:nvPicPr>
          <p:cNvPr id="9" name="Image 4" descr="gen-dedup-8b98944b4a77d9ad4ae0341a9982aa05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572707" y="2115007"/>
            <a:ext cx="209398" cy="209398"/>
          </a:xfrm>
          <a:prstGeom prst="rect">
            <a:avLst/>
          </a:prstGeom>
        </p:spPr>
      </p:pic>
      <p:sp>
        <p:nvSpPr>
          <p:cNvPr id="10" name="Text 3"/>
          <p:cNvSpPr txBox="1"/>
          <p:nvPr/>
        </p:nvSpPr>
        <p:spPr>
          <a:xfrm>
            <a:off x="7048195" y="2076602"/>
            <a:ext cx="3810305" cy="305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A8325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fica FORA</a:t>
            </a:r>
            <a:endParaRPr lang="en-US" sz="1500" dirty="0"/>
          </a:p>
        </p:txBody>
      </p:sp>
      <p:sp>
        <p:nvSpPr>
          <p:cNvPr id="11" name="Text 4"/>
          <p:cNvSpPr txBox="1"/>
          <p:nvPr/>
        </p:nvSpPr>
        <p:spPr>
          <a:xfrm>
            <a:off x="6470802" y="2723083"/>
            <a:ext cx="4940910" cy="1296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​Execução das obrigações acessórias mensais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​Contabilidade e folha recorrentes (é outro contrato)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​Defesa em fiscalizações e autuações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​Atendimento ilimitado por WhatsApp</a:t>
            </a:r>
            <a:endParaRPr lang="en-US" sz="1600" dirty="0"/>
          </a:p>
          <a:p>
            <a:pPr marL="177800" indent="-177800" algn="l">
              <a:lnSpc>
                <a:spcPts val="1969"/>
              </a:lnSpc>
              <a:buSzPct val="100000"/>
              <a:buChar char="•"/>
            </a:pPr>
            <a:r>
              <a:rPr lang="en-US" sz="1600" dirty="0">
                <a:solidFill>
                  <a:srgbClr val="3A0A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​"Consultorias extras" fora do escopo contratado</a:t>
            </a:r>
            <a:endParaRPr lang="en-US" sz="1600" dirty="0"/>
          </a:p>
        </p:txBody>
      </p:sp>
      <p:sp>
        <p:nvSpPr>
          <p:cNvPr id="12" name="Text 5"/>
          <p:cNvSpPr txBox="1"/>
          <p:nvPr/>
        </p:nvSpPr>
        <p:spPr>
          <a:xfrm>
            <a:off x="571500" y="457200"/>
            <a:ext cx="5715000" cy="21031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1000" b="1" kern="0" spc="231" dirty="0">
                <a:solidFill>
                  <a:srgbClr val="8B6B2E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 · Estruturar</a:t>
            </a:r>
            <a:endParaRPr lang="en-US" sz="1000" dirty="0"/>
          </a:p>
        </p:txBody>
      </p:sp>
      <p:sp>
        <p:nvSpPr>
          <p:cNvPr id="13" name="Text 6"/>
          <p:cNvSpPr txBox="1"/>
          <p:nvPr/>
        </p:nvSpPr>
        <p:spPr>
          <a:xfrm>
            <a:off x="571500" y="724205"/>
            <a:ext cx="1104961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00" b="1" dirty="0">
                <a:solidFill>
                  <a:srgbClr val="3A0A2E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Escopo na prática: consultoria tributária</a:t>
            </a:r>
            <a:endParaRPr lang="en-US" sz="3500" dirty="0"/>
          </a:p>
        </p:txBody>
      </p:sp>
      <p:sp>
        <p:nvSpPr>
          <p:cNvPr id="14" name="Text 7"/>
          <p:cNvSpPr txBox="1"/>
          <p:nvPr/>
        </p:nvSpPr>
        <p:spPr>
          <a:xfrm>
            <a:off x="571500" y="6505956"/>
            <a:ext cx="6210605" cy="14356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l">
              <a:buNone/>
            </a:pPr>
            <a:r>
              <a:rPr lang="en-US" sz="900" kern="0" spc="18" dirty="0">
                <a:solidFill>
                  <a:srgbClr val="7A4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Passo 1 · Estruturar · O que fica fora do escopo protege a relação — e pode virar uma nova venda.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2020</Words>
  <Application>Microsoft Office PowerPoint</Application>
  <PresentationFormat>Widescreen</PresentationFormat>
  <Paragraphs>330</Paragraphs>
  <Slides>24</Slides>
  <Notes>24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Inter</vt:lpstr>
      <vt:lpstr>Playfair Display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Generated by Gen-Spark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Multi-page HTML Content</dc:title>
  <dc:subject>PptxGenJS Presentation</dc:subject>
  <dc:creator>Visual Extract to PPTX Converter</dc:creator>
  <cp:lastModifiedBy>Pauline Dias</cp:lastModifiedBy>
  <cp:revision>3</cp:revision>
  <dcterms:created xsi:type="dcterms:W3CDTF">2026-07-20T23:46:58Z</dcterms:created>
  <dcterms:modified xsi:type="dcterms:W3CDTF">2026-07-23T21:49:32Z</dcterms:modified>
</cp:coreProperties>
</file>