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8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4.svg" ContentType="image/svg+xml"/>
  <Override PartName="/ppt/media/image45.svg" ContentType="image/svg+xml"/>
  <Override PartName="/ppt/media/image46.svg" ContentType="image/svg+xml"/>
  <Override PartName="/ppt/media/image47.svg" ContentType="image/svg+xml"/>
  <Override PartName="/ppt/media/image48.svg" ContentType="image/svg+xml"/>
  <Override PartName="/ppt/media/image49.svg" ContentType="image/svg+xml"/>
  <Override PartName="/ppt/media/image5.svg" ContentType="image/svg+xml"/>
  <Override PartName="/ppt/media/image50.svg" ContentType="image/svg+xml"/>
  <Override PartName="/ppt/media/image52.svg" ContentType="image/svg+xml"/>
  <Override PartName="/ppt/media/image53.svg" ContentType="image/svg+xml"/>
  <Override PartName="/ppt/media/image54.svg" ContentType="image/svg+xml"/>
  <Override PartName="/ppt/media/image55.svg" ContentType="image/svg+xml"/>
  <Override PartName="/ppt/media/image56.svg" ContentType="image/svg+xml"/>
  <Override PartName="/ppt/media/image57.svg" ContentType="image/svg+xml"/>
  <Override PartName="/ppt/media/image58.svg" ContentType="image/svg+xml"/>
  <Override PartName="/ppt/media/image59.svg" ContentType="image/svg+xml"/>
  <Override PartName="/ppt/media/image60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6.svg" ContentType="image/svg+xml"/>
  <Override PartName="/ppt/media/image67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8" r:id="rId5"/>
    <p:sldId id="267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300" r:id="rId27"/>
    <p:sldId id="301" r:id="rId28"/>
    <p:sldId id="302" r:id="rId29"/>
    <p:sldId id="304" r:id="rId30"/>
    <p:sldId id="305" r:id="rId31"/>
    <p:sldId id="303" r:id="rId32"/>
    <p:sldId id="278" r:id="rId3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1C"/>
    <a:srgbClr val="004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9"/>
  </p:normalViewPr>
  <p:slideViewPr>
    <p:cSldViewPr showGuides="1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19.png"/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19.png"/><Relationship Id="rId3" Type="http://schemas.openxmlformats.org/officeDocument/2006/relationships/image" Target="../media/image29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19.png"/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19.png"/><Relationship Id="rId3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19.png"/><Relationship Id="rId3" Type="http://schemas.openxmlformats.org/officeDocument/2006/relationships/image" Target="../media/image35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19.png"/><Relationship Id="rId3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19.png"/><Relationship Id="rId3" Type="http://schemas.openxmlformats.org/officeDocument/2006/relationships/image" Target="../media/image39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19.png"/><Relationship Id="rId3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19.png"/><Relationship Id="rId3" Type="http://schemas.openxmlformats.org/officeDocument/2006/relationships/image" Target="../media/image41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19.png"/><Relationship Id="rId3" Type="http://schemas.openxmlformats.org/officeDocument/2006/relationships/image" Target="../media/image43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19.png"/><Relationship Id="rId3" Type="http://schemas.openxmlformats.org/officeDocument/2006/relationships/image" Target="../media/image45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19.png"/><Relationship Id="rId3" Type="http://schemas.openxmlformats.org/officeDocument/2006/relationships/image" Target="../media/image47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19.png"/><Relationship Id="rId3" Type="http://schemas.openxmlformats.org/officeDocument/2006/relationships/image" Target="../media/image49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3.svg"/><Relationship Id="rId4" Type="http://schemas.openxmlformats.org/officeDocument/2006/relationships/image" Target="../media/image19.png"/><Relationship Id="rId3" Type="http://schemas.openxmlformats.org/officeDocument/2006/relationships/image" Target="../media/image52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19.png"/><Relationship Id="rId3" Type="http://schemas.openxmlformats.org/officeDocument/2006/relationships/image" Target="../media/image54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svg"/><Relationship Id="rId4" Type="http://schemas.openxmlformats.org/officeDocument/2006/relationships/image" Target="../media/image19.png"/><Relationship Id="rId3" Type="http://schemas.openxmlformats.org/officeDocument/2006/relationships/image" Target="../media/image56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19.png"/><Relationship Id="rId3" Type="http://schemas.openxmlformats.org/officeDocument/2006/relationships/image" Target="../media/image58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19.png"/><Relationship Id="rId3" Type="http://schemas.openxmlformats.org/officeDocument/2006/relationships/image" Target="../media/image60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7.svg"/><Relationship Id="rId4" Type="http://schemas.openxmlformats.org/officeDocument/2006/relationships/image" Target="../media/image64.png"/><Relationship Id="rId3" Type="http://schemas.openxmlformats.org/officeDocument/2006/relationships/image" Target="../media/image66.svg"/><Relationship Id="rId2" Type="http://schemas.openxmlformats.org/officeDocument/2006/relationships/image" Target="../media/image62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9.png"/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19.png"/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19.png"/><Relationship Id="rId3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/>
          <p:cNvPicPr>
            <a:picLocks noChangeAspect="1"/>
          </p:cNvPicPr>
          <p:nvPr/>
        </p:nvPicPr>
        <p:blipFill rotWithShape="1">
          <a:blip r:embed="rId1" cstate="print">
            <a:alphaModFix amt="58000"/>
          </a:blip>
          <a:srcRect l="2615" t="27656" r="1069" b="18166"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/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/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/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8014" y="1707654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Webinar - Principais erros na ECD</a:t>
            </a:r>
            <a:endParaRPr lang="pt-BR" sz="3600" b="1" dirty="0">
              <a:solidFill>
                <a:srgbClr val="FFC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566670"/>
          </a:xfrm>
        </p:spPr>
        <p:txBody>
          <a:bodyPr>
            <a:normAutofit fontScale="90000" lnSpcReduction="10000"/>
          </a:bodyPr>
          <a:lstStyle/>
          <a:p>
            <a:r>
              <a:rPr lang="en-US" altLang="pt-BR" sz="1800" dirty="0"/>
              <a:t>IV - às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 imunes e isentas que auferiram, no ano-calend</a:t>
            </a:r>
            <a:r>
              <a:rPr lang="en-US" altLang="en-US" sz="1800" dirty="0"/>
              <a:t>á</a:t>
            </a:r>
            <a:r>
              <a:rPr lang="en-US" altLang="pt-BR" sz="1800" dirty="0"/>
              <a:t>rio, receitas, doa</a:t>
            </a:r>
            <a:r>
              <a:rPr lang="en-US" altLang="en-US" sz="1800" dirty="0"/>
              <a:t>çõ</a:t>
            </a:r>
            <a:r>
              <a:rPr lang="en-US" altLang="pt-BR" sz="1800" dirty="0"/>
              <a:t>es, incentivos,</a:t>
            </a:r>
            <a:r>
              <a:rPr lang="pt-BR" altLang="en-US" sz="1800" dirty="0"/>
              <a:t> </a:t>
            </a:r>
            <a:r>
              <a:rPr lang="en-US" altLang="pt-BR" sz="1800" dirty="0"/>
              <a:t>subven</a:t>
            </a:r>
            <a:r>
              <a:rPr lang="en-US" altLang="en-US" sz="1800" dirty="0"/>
              <a:t>çõ</a:t>
            </a:r>
            <a:r>
              <a:rPr lang="en-US" altLang="pt-BR" sz="1800" dirty="0"/>
              <a:t>es, contribui</a:t>
            </a:r>
            <a:r>
              <a:rPr lang="en-US" altLang="en-US" sz="1800" dirty="0"/>
              <a:t>çõ</a:t>
            </a:r>
            <a:r>
              <a:rPr lang="en-US" altLang="pt-BR" sz="1800" dirty="0"/>
              <a:t>es, aux</a:t>
            </a:r>
            <a:r>
              <a:rPr lang="en-US" altLang="en-US" sz="1800" dirty="0"/>
              <a:t>í</a:t>
            </a:r>
            <a:r>
              <a:rPr lang="en-US" altLang="pt-BR" sz="1800" dirty="0"/>
              <a:t>lios, conv</a:t>
            </a:r>
            <a:r>
              <a:rPr lang="en-US" altLang="en-US" sz="1800" dirty="0"/>
              <a:t>ê</a:t>
            </a:r>
            <a:r>
              <a:rPr lang="en-US" altLang="pt-BR" sz="1800" dirty="0"/>
              <a:t>nios e ingressos assemelhados cuja soma seja inferior a R$</a:t>
            </a:r>
            <a:r>
              <a:rPr lang="pt-BR" altLang="en-US" sz="1800" dirty="0"/>
              <a:t> </a:t>
            </a:r>
            <a:r>
              <a:rPr lang="en-US" altLang="pt-BR" sz="1800" dirty="0"/>
              <a:t>4.800.000,00 (quatro milh</a:t>
            </a:r>
            <a:r>
              <a:rPr lang="en-US" altLang="en-US" sz="1800" dirty="0"/>
              <a:t>õ</a:t>
            </a:r>
            <a:r>
              <a:rPr lang="en-US" altLang="pt-BR" sz="1800" dirty="0"/>
              <a:t>es e oitocentos mil reais) ou ao valor proporcional ao per</a:t>
            </a:r>
            <a:r>
              <a:rPr lang="en-US" altLang="en-US" sz="1800" dirty="0"/>
              <a:t>í</a:t>
            </a:r>
            <a:r>
              <a:rPr lang="en-US" altLang="pt-BR" sz="1800" dirty="0"/>
              <a:t>odo a que se refere a</a:t>
            </a:r>
            <a:r>
              <a:rPr lang="pt-BR" altLang="en-US" sz="1800" dirty="0"/>
              <a:t> </a:t>
            </a:r>
            <a:r>
              <a:rPr lang="en-US" altLang="pt-BR" sz="1800" dirty="0"/>
              <a:t>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V - às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 tributadas com base no lucro presumido que cumprirem o disposto no par</a:t>
            </a:r>
            <a:r>
              <a:rPr lang="en-US" altLang="en-US" sz="1800" dirty="0"/>
              <a:t>á</a:t>
            </a:r>
            <a:r>
              <a:rPr lang="en-US" altLang="pt-BR" sz="1800" dirty="0"/>
              <a:t>grafo </a:t>
            </a:r>
            <a:r>
              <a:rPr lang="en-US" altLang="en-US" sz="1800" dirty="0"/>
              <a:t>ú</a:t>
            </a:r>
            <a:r>
              <a:rPr lang="en-US" altLang="pt-BR" sz="1800" dirty="0"/>
              <a:t>nico</a:t>
            </a:r>
            <a:r>
              <a:rPr lang="pt-BR" altLang="en-US" sz="1800" dirty="0"/>
              <a:t> </a:t>
            </a:r>
            <a:r>
              <a:rPr lang="en-US" altLang="pt-BR" sz="1800" dirty="0"/>
              <a:t>do art. 45 da Lei n</a:t>
            </a:r>
            <a:r>
              <a:rPr lang="en-US" altLang="en-US" sz="1800" dirty="0"/>
              <a:t>º 8.981, </a:t>
            </a:r>
            <a:r>
              <a:rPr lang="en-US" altLang="pt-BR" sz="1800" dirty="0"/>
              <a:t>de 20 de janeiro de 1995</a:t>
            </a:r>
            <a:r>
              <a:rPr lang="pt-BR" altLang="en-US" sz="1800" dirty="0"/>
              <a:t>;</a:t>
            </a:r>
            <a:endParaRPr lang="pt-BR" altLang="en-US" sz="1800" dirty="0"/>
          </a:p>
          <a:p>
            <a:endParaRPr lang="pt-BR" altLang="en-US" sz="1800" dirty="0"/>
          </a:p>
          <a:p>
            <a:r>
              <a:rPr lang="en-US" altLang="pt-BR" sz="1800" dirty="0"/>
              <a:t>VI - à entidade Itaipu Binacional, tendo em vista o disposto no art. XII do Decreto n</a:t>
            </a:r>
            <a:r>
              <a:rPr lang="en-US" altLang="en-US" sz="1800" dirty="0"/>
              <a:t>º 72.707, </a:t>
            </a:r>
            <a:r>
              <a:rPr lang="en-US" altLang="pt-BR" sz="1800" dirty="0"/>
              <a:t>de 28 de agosto de</a:t>
            </a:r>
            <a:r>
              <a:rPr lang="pt-BR" altLang="en-US" sz="1800" dirty="0"/>
              <a:t> </a:t>
            </a:r>
            <a:r>
              <a:rPr lang="en-US" altLang="pt-BR" sz="1800" dirty="0"/>
              <a:t>1973.</a:t>
            </a:r>
            <a:endParaRPr lang="en-US" altLang="pt-BR" sz="1800" dirty="0"/>
          </a:p>
          <a:p>
            <a:endParaRPr lang="en-US" altLang="pt-BR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lnSpcReduction="20000"/>
          </a:bodyPr>
          <a:lstStyle/>
          <a:p>
            <a:r>
              <a:rPr lang="pt-BR" altLang="en-US" sz="1800" dirty="0"/>
              <a:t>Empresas do Simples Nacional:</a:t>
            </a:r>
            <a:endParaRPr lang="pt-BR" alt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§ 2º </a:t>
            </a:r>
            <a:r>
              <a:rPr lang="en-US" altLang="pt-BR" sz="1800" dirty="0"/>
              <a:t>As exce</a:t>
            </a:r>
            <a:r>
              <a:rPr lang="en-US" altLang="en-US" sz="1800" dirty="0"/>
              <a:t>çõ</a:t>
            </a:r>
            <a:r>
              <a:rPr lang="en-US" altLang="pt-BR" sz="1800" dirty="0"/>
              <a:t>es a que se referem os incisos I e V do § 1</a:t>
            </a:r>
            <a:r>
              <a:rPr lang="en-US" altLang="en-US" sz="1800" dirty="0"/>
              <a:t>º </a:t>
            </a:r>
            <a:r>
              <a:rPr lang="en-US" altLang="pt-BR" sz="1800" dirty="0"/>
              <a:t>n</a:t>
            </a:r>
            <a:r>
              <a:rPr lang="en-US" altLang="en-US" sz="1800" dirty="0"/>
              <a:t>ã</a:t>
            </a:r>
            <a:r>
              <a:rPr lang="en-US" altLang="pt-BR" sz="1800" dirty="0"/>
              <a:t>o se aplicam à microempresa ou empresa de pequeno</a:t>
            </a:r>
            <a:r>
              <a:rPr lang="pt-BR" altLang="en-US" sz="1800" dirty="0"/>
              <a:t> </a:t>
            </a:r>
            <a:r>
              <a:rPr lang="en-US" altLang="pt-BR" sz="1800" dirty="0"/>
              <a:t>porte que tenha recebido aporte de capital na forma prevista nos arts. 61-A a 61-D da Lei Complementar n</a:t>
            </a:r>
            <a:r>
              <a:rPr lang="en-US" altLang="en-US" sz="1800" dirty="0"/>
              <a:t>º 123,</a:t>
            </a:r>
            <a:r>
              <a:rPr lang="pt-BR" altLang="en-US" sz="1800" dirty="0"/>
              <a:t> </a:t>
            </a:r>
            <a:r>
              <a:rPr lang="en-US" altLang="pt-BR" sz="1800" dirty="0"/>
              <a:t>de 2006.</a:t>
            </a:r>
            <a:endParaRPr lang="en-US" altLang="pt-BR" sz="1800" dirty="0"/>
          </a:p>
          <a:p>
            <a:pPr marL="0" indent="0">
              <a:buNone/>
            </a:pPr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LC 123/2006</a:t>
            </a:r>
            <a:endParaRPr lang="pt-BR" altLang="en-US" sz="1800" dirty="0"/>
          </a:p>
          <a:p>
            <a:pPr marL="0" indent="0">
              <a:buNone/>
            </a:pPr>
            <a:r>
              <a:rPr lang="en-US" altLang="pt-BR" sz="1800" dirty="0"/>
              <a:t>Art. 61-A.  Para incentivar as atividades de inova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e os investimentos produtivos, a sociedade enquadrada como microempresa ou empresa de pequeno porte, nos termos desta Lei Complementar, poder</a:t>
            </a:r>
            <a:r>
              <a:rPr lang="en-US" altLang="en-US" sz="1800" dirty="0"/>
              <a:t>á </a:t>
            </a:r>
            <a:r>
              <a:rPr lang="en-US" altLang="pt-BR" sz="1800" dirty="0"/>
              <a:t>admitir o aporte de capital, que n</a:t>
            </a:r>
            <a:r>
              <a:rPr lang="en-US" altLang="en-US" sz="1800" dirty="0"/>
              <a:t>ã</a:t>
            </a:r>
            <a:r>
              <a:rPr lang="en-US" altLang="pt-BR" sz="1800" dirty="0"/>
              <a:t>o integrar</a:t>
            </a:r>
            <a:r>
              <a:rPr lang="en-US" altLang="en-US" sz="1800" dirty="0"/>
              <a:t>á </a:t>
            </a:r>
            <a:r>
              <a:rPr lang="en-US" altLang="pt-BR" sz="1800" dirty="0"/>
              <a:t>o capital social da empresa. 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lnSpcReduction="20000"/>
          </a:bodyPr>
          <a:lstStyle/>
          <a:p>
            <a:r>
              <a:rPr lang="pt-BR" altLang="en-US" sz="1800" dirty="0"/>
              <a:t>Empresas do Lucro Presumido</a:t>
            </a:r>
            <a:endParaRPr lang="pt-BR" alt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§ 3º </a:t>
            </a:r>
            <a:r>
              <a:rPr lang="en-US" altLang="pt-BR" sz="1800" dirty="0"/>
              <a:t>A exce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a que se refere o inciso V do § 1</a:t>
            </a:r>
            <a:r>
              <a:rPr lang="en-US" altLang="en-US" sz="1800" dirty="0"/>
              <a:t>º </a:t>
            </a:r>
            <a:r>
              <a:rPr lang="en-US" altLang="pt-BR" sz="1800" dirty="0"/>
              <a:t>n</a:t>
            </a:r>
            <a:r>
              <a:rPr lang="en-US" altLang="en-US" sz="1800" dirty="0"/>
              <a:t>ã</a:t>
            </a:r>
            <a:r>
              <a:rPr lang="en-US" altLang="pt-BR" sz="1800" dirty="0"/>
              <a:t>o se aplica às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 que distribu</a:t>
            </a:r>
            <a:r>
              <a:rPr lang="en-US" altLang="en-US" sz="1800" dirty="0"/>
              <a:t>í</a:t>
            </a:r>
            <a:r>
              <a:rPr lang="en-US" altLang="pt-BR" sz="1800" dirty="0"/>
              <a:t>rem parcela de</a:t>
            </a:r>
            <a:r>
              <a:rPr lang="pt-BR" altLang="en-US" sz="1800" dirty="0"/>
              <a:t> </a:t>
            </a:r>
            <a:r>
              <a:rPr lang="en-US" altLang="pt-BR" sz="1800" dirty="0"/>
              <a:t>lucros ou dividendos sem incid</a:t>
            </a:r>
            <a:r>
              <a:rPr lang="en-US" altLang="en-US" sz="1800" dirty="0"/>
              <a:t>ê</a:t>
            </a:r>
            <a:r>
              <a:rPr lang="en-US" altLang="pt-BR" sz="1800" dirty="0"/>
              <a:t>ncia do Imposto sobre a Renda Retido na Fonte (IRRF) em montante superior</a:t>
            </a:r>
            <a:r>
              <a:rPr lang="pt-BR" altLang="en-US" sz="1800" dirty="0"/>
              <a:t> </a:t>
            </a:r>
            <a:r>
              <a:rPr lang="en-US" altLang="pt-BR" sz="1800" dirty="0"/>
              <a:t>ao valor da 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imposto sobre a renda apurado, diminu</a:t>
            </a:r>
            <a:r>
              <a:rPr lang="en-US" altLang="en-US" sz="1800" dirty="0"/>
              <a:t>í</a:t>
            </a:r>
            <a:r>
              <a:rPr lang="en-US" altLang="pt-BR" sz="1800" dirty="0"/>
              <a:t>da dos impostos e das contribui</a:t>
            </a:r>
            <a:r>
              <a:rPr lang="en-US" altLang="en-US" sz="1800" dirty="0"/>
              <a:t>çõ</a:t>
            </a:r>
            <a:r>
              <a:rPr lang="en-US" altLang="pt-BR" sz="1800" dirty="0"/>
              <a:t>es a que</a:t>
            </a:r>
            <a:r>
              <a:rPr lang="pt-BR" altLang="en-US" sz="1800" dirty="0"/>
              <a:t> </a:t>
            </a:r>
            <a:r>
              <a:rPr lang="en-US" altLang="pt-BR" sz="1800" dirty="0"/>
              <a:t>estiverem sujeitas.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lnSpcReduction="20000"/>
          </a:bodyPr>
          <a:lstStyle/>
          <a:p>
            <a:r>
              <a:rPr lang="pt-BR" altLang="en-US" sz="1800" dirty="0"/>
              <a:t>Empresas do Lucro Presumido - Cálculo</a:t>
            </a:r>
            <a:endParaRPr lang="pt-BR" alt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pt-BR" sz="1800" dirty="0"/>
              <a:t>Receita Bruta de Primeiro Trimestre de 20</a:t>
            </a:r>
            <a:r>
              <a:rPr lang="pt-BR" altLang="en-US" sz="1800" dirty="0"/>
              <a:t>25</a:t>
            </a:r>
            <a:r>
              <a:rPr lang="en-US" altLang="pt-BR" sz="1800" dirty="0"/>
              <a:t> = R$ 2.000.000,00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Demais Resultados (ganhos de capital, rendimentos l</a:t>
            </a:r>
            <a:r>
              <a:rPr lang="en-US" altLang="en-US" sz="1800" dirty="0"/>
              <a:t>í</a:t>
            </a:r>
            <a:r>
              <a:rPr lang="en-US" altLang="pt-BR" sz="1800" dirty="0"/>
              <a:t>quidos de aplica</a:t>
            </a:r>
            <a:r>
              <a:rPr lang="en-US" altLang="en-US" sz="1800" dirty="0"/>
              <a:t>çõ</a:t>
            </a:r>
            <a:r>
              <a:rPr lang="en-US" altLang="pt-BR" sz="1800" dirty="0"/>
              <a:t>es financeiras, juros sobre o capital pr</a:t>
            </a:r>
            <a:r>
              <a:rPr lang="en-US" altLang="en-US" sz="1800" dirty="0"/>
              <a:t>ó</a:t>
            </a:r>
            <a:r>
              <a:rPr lang="en-US" altLang="pt-BR" sz="1800" dirty="0"/>
              <a:t>prio, entre outros) = R$ 100.000,00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90000" lnSpcReduction="20000"/>
          </a:bodyPr>
          <a:lstStyle/>
          <a:p>
            <a:r>
              <a:rPr lang="pt-BR" altLang="en-US" sz="1800" dirty="0"/>
              <a:t>Empresas do Lucro Presumido - Cálculo</a:t>
            </a:r>
            <a:endParaRPr lang="pt-BR" altLang="en-US" sz="1800" dirty="0"/>
          </a:p>
          <a:p>
            <a:pPr marL="0" indent="0">
              <a:buNone/>
            </a:pPr>
            <a:endParaRPr lang="pt-BR" altLang="en-US" sz="1800" dirty="0"/>
          </a:p>
          <a:p>
            <a:pPr marL="0" indent="0">
              <a:buNone/>
            </a:pPr>
            <a:r>
              <a:rPr lang="en-US" altLang="pt-BR" sz="1800" dirty="0"/>
              <a:t>Percentual de Presun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(IRPJ) = 8%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Lucro Presumido (IRPJ) = 8% x 2.000.000 + 100.000 = R$ 260.000,00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 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Percentual de Presun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(CSLL) = 12%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Lucro Presumido (CSLL) = 12% x 2.000.000 + 100.000 = R$ 340.000,00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60000"/>
          </a:bodyPr>
          <a:lstStyle/>
          <a:p>
            <a:r>
              <a:rPr lang="pt-BR" altLang="en-US" sz="1800" dirty="0"/>
              <a:t>Empresas do Lucro Presumido - Cálculo</a:t>
            </a:r>
            <a:endParaRPr lang="pt-BR" altLang="en-US" sz="1800" dirty="0"/>
          </a:p>
          <a:p>
            <a:pPr marL="0" indent="0">
              <a:buNone/>
            </a:pPr>
            <a:endParaRPr lang="pt-BR" altLang="en-US" sz="1800" dirty="0"/>
          </a:p>
          <a:p>
            <a:pPr marL="0" indent="0">
              <a:buNone/>
            </a:pPr>
            <a:r>
              <a:rPr lang="en-US" altLang="pt-BR" sz="1800" dirty="0"/>
              <a:t>N</a:t>
            </a:r>
            <a:r>
              <a:rPr lang="en-US" altLang="en-US" sz="1800" dirty="0"/>
              <a:t>ú</a:t>
            </a:r>
            <a:r>
              <a:rPr lang="en-US" altLang="pt-BR" sz="1800" dirty="0"/>
              <a:t>mero de Meses do Per</a:t>
            </a:r>
            <a:r>
              <a:rPr lang="en-US" altLang="en-US" sz="1800" dirty="0"/>
              <a:t>í</a:t>
            </a:r>
            <a:r>
              <a:rPr lang="en-US" altLang="pt-BR" sz="1800" dirty="0"/>
              <a:t>odo = janeiro/</a:t>
            </a:r>
            <a:r>
              <a:rPr lang="pt-BR" altLang="en-US" sz="1800" dirty="0"/>
              <a:t>2025 </a:t>
            </a:r>
            <a:r>
              <a:rPr lang="en-US" altLang="pt-BR" sz="1800" dirty="0"/>
              <a:t>a mar</a:t>
            </a:r>
            <a:r>
              <a:rPr lang="en-US" altLang="en-US" sz="1800" dirty="0"/>
              <a:t>ç</a:t>
            </a:r>
            <a:r>
              <a:rPr lang="en-US" altLang="pt-BR" sz="1800" dirty="0"/>
              <a:t>o/</a:t>
            </a:r>
            <a:r>
              <a:rPr lang="pt-BR" altLang="en-US" sz="1800" dirty="0"/>
              <a:t>2025</a:t>
            </a:r>
            <a:r>
              <a:rPr lang="en-US" altLang="pt-BR" sz="1800" dirty="0"/>
              <a:t>= 3 meses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 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PIS e Cofins = 3,65% x Receita Bruta = 3,65% x 2.000.000                             R$ 73.000,00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IRPJ = 15% x 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Lucro Presumido = 15% x 260.000             R$ 39.000,00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IRPJ (Adicional) = 10% x (Base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Lucro Presumido – 3 meses x R$ 20.000,00)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IRPJ (Adicional) = 10% x (260.000 – 60.000) = 10% x 200.000                       R$ 20.000,00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80000"/>
          </a:bodyPr>
          <a:lstStyle/>
          <a:p>
            <a:r>
              <a:rPr lang="pt-BR" altLang="en-US" sz="1800" dirty="0"/>
              <a:t>Empresas do Lucro Presumido - Cálculo</a:t>
            </a:r>
            <a:endParaRPr lang="pt-BR" altLang="en-US" sz="1800" dirty="0"/>
          </a:p>
          <a:p>
            <a:pPr marL="0" indent="0">
              <a:buNone/>
            </a:pPr>
            <a:endParaRPr lang="pt-BR" altLang="en-US" sz="1800" dirty="0"/>
          </a:p>
          <a:p>
            <a:pPr marL="0" indent="0">
              <a:buNone/>
            </a:pPr>
            <a:r>
              <a:rPr lang="en-US" altLang="pt-BR" sz="1800" dirty="0"/>
              <a:t>CSLL = 9% x 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Lucro Presumido = 9% x 340.000               R$ 30.600,00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Total dos Tributos                                                                                            R$ 162.600.00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 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Base de C</a:t>
            </a:r>
            <a:r>
              <a:rPr lang="en-US" altLang="en-US" sz="1800" dirty="0"/>
              <a:t>á</a:t>
            </a:r>
            <a:r>
              <a:rPr lang="en-US" altLang="pt-BR" sz="1800" dirty="0"/>
              <a:t>lculo do Lucro Presumido (IRPJ)                                                      R$ 260.000,00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(-) Total dos Tributos                                                                                          (R$ 162.600,00)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/>
          </a:bodyPr>
          <a:lstStyle/>
          <a:p>
            <a:r>
              <a:rPr lang="pt-BR" altLang="en-US" sz="1800" dirty="0"/>
              <a:t>Empresas do Lucro Presumido - Cálculo</a:t>
            </a:r>
            <a:endParaRPr lang="pt-BR" altLang="en-US" sz="1800" dirty="0"/>
          </a:p>
          <a:p>
            <a:pPr marL="0" indent="0">
              <a:buNone/>
            </a:pPr>
            <a:endParaRPr lang="pt-BR" altLang="en-US" sz="1800" dirty="0"/>
          </a:p>
          <a:p>
            <a:pPr marL="0" indent="0">
              <a:buNone/>
            </a:pPr>
            <a:r>
              <a:rPr lang="en-US" altLang="pt-BR" sz="1800" dirty="0"/>
              <a:t>Limite de Distribui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Lucros do Per</a:t>
            </a:r>
            <a:r>
              <a:rPr lang="en-US" altLang="en-US" sz="1800" dirty="0"/>
              <a:t>í</a:t>
            </a:r>
            <a:r>
              <a:rPr lang="en-US" altLang="pt-BR" sz="1800" dirty="0"/>
              <a:t>odo de N</a:t>
            </a:r>
            <a:r>
              <a:rPr lang="en-US" altLang="en-US" sz="1800" dirty="0"/>
              <a:t>ã</a:t>
            </a:r>
            <a:r>
              <a:rPr lang="en-US" altLang="pt-BR" sz="1800" dirty="0"/>
              <a:t>o Obrigatoriedade da ECD    </a:t>
            </a: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R$ 97.400,00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pt-BR" altLang="en-US" sz="1800" dirty="0"/>
              <a:t>Acima desse valor, a empresa estará obrigada ao envio da ECD.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80000"/>
          </a:bodyPr>
          <a:lstStyle/>
          <a:p>
            <a:r>
              <a:rPr lang="en-US" altLang="pt-BR" sz="1800" dirty="0"/>
              <a:t>As empresas n</a:t>
            </a:r>
            <a:r>
              <a:rPr lang="en-US" altLang="en-US" sz="1800" dirty="0"/>
              <a:t>ã</a:t>
            </a:r>
            <a:r>
              <a:rPr lang="en-US" altLang="pt-BR" sz="1800" dirty="0"/>
              <a:t>o obrigadas a entregar a ECD podem fazer a transmiss</a:t>
            </a:r>
            <a:r>
              <a:rPr lang="en-US" altLang="en-US" sz="1800" dirty="0"/>
              <a:t>ã</a:t>
            </a:r>
            <a:r>
              <a:rPr lang="en-US" altLang="pt-BR" sz="1800" dirty="0"/>
              <a:t>o de forma facultativa e, mesmo ap</a:t>
            </a:r>
            <a:r>
              <a:rPr lang="en-US" altLang="en-US" sz="1800" dirty="0"/>
              <a:t>ó</a:t>
            </a:r>
            <a:r>
              <a:rPr lang="en-US" altLang="pt-BR" sz="1800" dirty="0"/>
              <a:t>s a</a:t>
            </a:r>
            <a:r>
              <a:rPr lang="pt-BR" altLang="en-US" sz="1800" dirty="0"/>
              <a:t> </a:t>
            </a:r>
            <a:r>
              <a:rPr lang="en-US" altLang="pt-BR" sz="1800" dirty="0"/>
              <a:t>data-limite de entrega, n</a:t>
            </a:r>
            <a:r>
              <a:rPr lang="en-US" altLang="en-US" sz="1800" dirty="0"/>
              <a:t>ã</a:t>
            </a:r>
            <a:r>
              <a:rPr lang="en-US" altLang="pt-BR" sz="1800" dirty="0"/>
              <a:t>o h</a:t>
            </a:r>
            <a:r>
              <a:rPr lang="en-US" altLang="en-US" sz="1800" dirty="0"/>
              <a:t>á </a:t>
            </a:r>
            <a:r>
              <a:rPr lang="en-US" altLang="pt-BR" sz="1800" dirty="0"/>
              <a:t>multa por atraso, conforme consta no par</a:t>
            </a:r>
            <a:r>
              <a:rPr lang="en-US" altLang="en-US" sz="1800" dirty="0"/>
              <a:t>á</a:t>
            </a:r>
            <a:r>
              <a:rPr lang="en-US" altLang="pt-BR" sz="1800" dirty="0"/>
              <a:t>grafo </a:t>
            </a:r>
            <a:r>
              <a:rPr lang="en-US" altLang="en-US" sz="1800" dirty="0"/>
              <a:t>ú</a:t>
            </a:r>
            <a:r>
              <a:rPr lang="en-US" altLang="pt-BR" sz="1800" dirty="0"/>
              <a:t>nico do art. 11, da 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</a:t>
            </a:r>
            <a:r>
              <a:rPr lang="pt-BR" altLang="en-US" sz="1800" dirty="0"/>
              <a:t> </a:t>
            </a:r>
            <a:r>
              <a:rPr lang="en-US" altLang="pt-BR" sz="1800" dirty="0"/>
              <a:t>RFB n</a:t>
            </a:r>
            <a:r>
              <a:rPr lang="en-US" altLang="en-US" sz="1800" dirty="0"/>
              <a:t>º 2003/2021</a:t>
            </a:r>
            <a:r>
              <a:rPr lang="pt-BR" altLang="en-US" sz="1800" dirty="0"/>
              <a:t>.</a:t>
            </a:r>
            <a:endParaRPr lang="pt-BR" altLang="en-US" sz="1800" dirty="0"/>
          </a:p>
          <a:p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         </a:t>
            </a:r>
            <a:r>
              <a:rPr lang="en-US" altLang="pt-BR" sz="1800" dirty="0"/>
              <a:t>Art. 11. Aplicam-se à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 que deixar de apresentar a ECD nos prazos fixados no art. 5</a:t>
            </a:r>
            <a:r>
              <a:rPr lang="en-US" altLang="en-US" sz="1800" dirty="0"/>
              <a:t>º </a:t>
            </a:r>
            <a:r>
              <a:rPr lang="en-US" altLang="pt-BR" sz="1800" dirty="0"/>
              <a:t>ou que</a:t>
            </a:r>
            <a:r>
              <a:rPr lang="pt-BR" altLang="en-US" sz="1800" dirty="0"/>
              <a:t> </a:t>
            </a:r>
            <a:r>
              <a:rPr lang="en-US" altLang="pt-BR" sz="1800" dirty="0"/>
              <a:t>apresent</a:t>
            </a:r>
            <a:r>
              <a:rPr lang="en-US" altLang="en-US" sz="1800" dirty="0"/>
              <a:t>á-</a:t>
            </a:r>
            <a:r>
              <a:rPr lang="en-US" altLang="pt-BR" sz="1800" dirty="0"/>
              <a:t>la com incorre</a:t>
            </a:r>
            <a:r>
              <a:rPr lang="en-US" altLang="en-US" sz="1800" dirty="0"/>
              <a:t>çõ</a:t>
            </a:r>
            <a:r>
              <a:rPr lang="en-US" altLang="pt-BR" sz="1800" dirty="0"/>
              <a:t>es ou omiss</a:t>
            </a:r>
            <a:r>
              <a:rPr lang="en-US" altLang="en-US" sz="1800" dirty="0"/>
              <a:t>õ</a:t>
            </a:r>
            <a:r>
              <a:rPr lang="en-US" altLang="pt-BR" sz="1800" dirty="0"/>
              <a:t>es as multas previstas no art. 12 da Lei n</a:t>
            </a:r>
            <a:r>
              <a:rPr lang="en-US" altLang="en-US" sz="1800" dirty="0"/>
              <a:t>º 8.218, </a:t>
            </a:r>
            <a:r>
              <a:rPr lang="en-US" altLang="pt-BR" sz="1800" dirty="0"/>
              <a:t>de 1991, sem preju</a:t>
            </a:r>
            <a:r>
              <a:rPr lang="en-US" altLang="en-US" sz="1800" dirty="0"/>
              <a:t>í</a:t>
            </a:r>
            <a:r>
              <a:rPr lang="en-US" altLang="pt-BR" sz="1800" dirty="0"/>
              <a:t>zo</a:t>
            </a:r>
            <a:r>
              <a:rPr lang="pt-BR" altLang="en-US" sz="1800" dirty="0"/>
              <a:t> </a:t>
            </a:r>
            <a:r>
              <a:rPr lang="en-US" altLang="pt-BR" sz="1800" dirty="0"/>
              <a:t>das san</a:t>
            </a:r>
            <a:r>
              <a:rPr lang="en-US" altLang="en-US" sz="1800" dirty="0"/>
              <a:t>çõ</a:t>
            </a:r>
            <a:r>
              <a:rPr lang="en-US" altLang="pt-BR" sz="1800" dirty="0"/>
              <a:t>es administrativas, c</a:t>
            </a:r>
            <a:r>
              <a:rPr lang="en-US" altLang="en-US" sz="1800" dirty="0"/>
              <a:t>í</a:t>
            </a:r>
            <a:r>
              <a:rPr lang="en-US" altLang="pt-BR" sz="1800" dirty="0"/>
              <a:t>veis e criminais cab</a:t>
            </a:r>
            <a:r>
              <a:rPr lang="en-US" altLang="en-US" sz="1800" dirty="0"/>
              <a:t>í</a:t>
            </a:r>
            <a:r>
              <a:rPr lang="en-US" altLang="pt-BR" sz="1800" dirty="0"/>
              <a:t>veis, inclusive aos respons</a:t>
            </a:r>
            <a:r>
              <a:rPr lang="en-US" altLang="en-US" sz="1800" dirty="0"/>
              <a:t>á</a:t>
            </a:r>
            <a:r>
              <a:rPr lang="en-US" altLang="pt-BR" sz="1800" dirty="0"/>
              <a:t>veis legais.</a:t>
            </a:r>
            <a:r>
              <a:rPr lang="pt-BR" altLang="en-US" sz="1800" dirty="0"/>
              <a:t> </a:t>
            </a:r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        </a:t>
            </a:r>
            <a:r>
              <a:rPr lang="en-US" altLang="pt-BR" sz="1800" dirty="0"/>
              <a:t>Par</a:t>
            </a:r>
            <a:r>
              <a:rPr lang="en-US" altLang="en-US" sz="1800" dirty="0"/>
              <a:t>á</a:t>
            </a:r>
            <a:r>
              <a:rPr lang="en-US" altLang="pt-BR" sz="1800" dirty="0"/>
              <a:t>grafo </a:t>
            </a:r>
            <a:r>
              <a:rPr lang="en-US" altLang="en-US" sz="1800" dirty="0"/>
              <a:t>ú</a:t>
            </a:r>
            <a:r>
              <a:rPr lang="en-US" altLang="pt-BR" sz="1800" dirty="0"/>
              <a:t>nico. As multas a que se refere o caput n</a:t>
            </a:r>
            <a:r>
              <a:rPr lang="en-US" altLang="en-US" sz="1800" dirty="0"/>
              <a:t>ã</a:t>
            </a:r>
            <a:r>
              <a:rPr lang="en-US" altLang="pt-BR" sz="1800" dirty="0"/>
              <a:t>o se aplicam à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 n</a:t>
            </a:r>
            <a:r>
              <a:rPr lang="en-US" altLang="en-US" sz="1800" dirty="0"/>
              <a:t>ã</a:t>
            </a:r>
            <a:r>
              <a:rPr lang="en-US" altLang="pt-BR" sz="1800" dirty="0"/>
              <a:t>o obrigada a</a:t>
            </a:r>
            <a:r>
              <a:rPr lang="pt-BR" altLang="en-US" sz="1800" dirty="0"/>
              <a:t> </a:t>
            </a:r>
            <a:r>
              <a:rPr lang="en-US" altLang="pt-BR" sz="1800" dirty="0"/>
              <a:t>apresentar ECD nos termos do art. 3</a:t>
            </a:r>
            <a:r>
              <a:rPr lang="en-US" altLang="en-US" sz="1800" dirty="0"/>
              <a:t>º, </a:t>
            </a:r>
            <a:r>
              <a:rPr lang="en-US" altLang="pt-BR" sz="1800" dirty="0"/>
              <a:t>inclusive à que a apresenta de forma facultativa ou esteja</a:t>
            </a:r>
            <a:r>
              <a:rPr lang="pt-BR" altLang="en-US" sz="1800" dirty="0"/>
              <a:t> </a:t>
            </a:r>
            <a:r>
              <a:rPr lang="en-US" altLang="pt-BR" sz="1800" dirty="0"/>
              <a:t>obrigada por for</a:t>
            </a:r>
            <a:r>
              <a:rPr lang="en-US" altLang="en-US" sz="1800" dirty="0"/>
              <a:t>ç</a:t>
            </a:r>
            <a:r>
              <a:rPr lang="en-US" altLang="pt-BR" sz="1800" dirty="0"/>
              <a:t>a de norma expedida por outro </a:t>
            </a:r>
            <a:r>
              <a:rPr lang="en-US" altLang="en-US" sz="1800" dirty="0"/>
              <a:t>ó</a:t>
            </a:r>
            <a:r>
              <a:rPr lang="en-US" altLang="pt-BR" sz="1800" dirty="0"/>
              <a:t>rg</a:t>
            </a:r>
            <a:r>
              <a:rPr lang="en-US" altLang="en-US" sz="1800" dirty="0"/>
              <a:t>ã</a:t>
            </a:r>
            <a:r>
              <a:rPr lang="en-US" altLang="pt-BR" sz="1800" dirty="0"/>
              <a:t>o ou entidade da administra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p</a:t>
            </a:r>
            <a:r>
              <a:rPr lang="en-US" altLang="en-US" sz="1800" dirty="0"/>
              <a:t>ú</a:t>
            </a:r>
            <a:r>
              <a:rPr lang="en-US" altLang="pt-BR" sz="1800" dirty="0"/>
              <a:t>blica federaldireta ou indireta que tenha atribui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legal de regula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o, normatiza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o, controle e fiscaliza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o.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80000"/>
          </a:bodyPr>
          <a:lstStyle/>
          <a:p>
            <a:r>
              <a:rPr lang="en-US" altLang="pt-BR" sz="1800" dirty="0"/>
              <a:t>As empresas n</a:t>
            </a:r>
            <a:r>
              <a:rPr lang="en-US" altLang="en-US" sz="1800" dirty="0"/>
              <a:t>ã</a:t>
            </a:r>
            <a:r>
              <a:rPr lang="en-US" altLang="pt-BR" sz="1800" dirty="0"/>
              <a:t>o obrigadas a entregar a ECD podem fazer a transmiss</a:t>
            </a:r>
            <a:r>
              <a:rPr lang="en-US" altLang="en-US" sz="1800" dirty="0"/>
              <a:t>ã</a:t>
            </a:r>
            <a:r>
              <a:rPr lang="en-US" altLang="pt-BR" sz="1800" dirty="0"/>
              <a:t>o de forma facultativa e, mesmo ap</a:t>
            </a:r>
            <a:r>
              <a:rPr lang="en-US" altLang="en-US" sz="1800" dirty="0"/>
              <a:t>ó</a:t>
            </a:r>
            <a:r>
              <a:rPr lang="en-US" altLang="pt-BR" sz="1800" dirty="0"/>
              <a:t>s a</a:t>
            </a:r>
            <a:r>
              <a:rPr lang="pt-BR" altLang="en-US" sz="1800" dirty="0"/>
              <a:t> </a:t>
            </a:r>
            <a:r>
              <a:rPr lang="en-US" altLang="pt-BR" sz="1800" dirty="0"/>
              <a:t>data-limite de entrega, n</a:t>
            </a:r>
            <a:r>
              <a:rPr lang="en-US" altLang="en-US" sz="1800" dirty="0"/>
              <a:t>ã</a:t>
            </a:r>
            <a:r>
              <a:rPr lang="en-US" altLang="pt-BR" sz="1800" dirty="0"/>
              <a:t>o h</a:t>
            </a:r>
            <a:r>
              <a:rPr lang="en-US" altLang="en-US" sz="1800" dirty="0"/>
              <a:t>á </a:t>
            </a:r>
            <a:r>
              <a:rPr lang="en-US" altLang="pt-BR" sz="1800" dirty="0"/>
              <a:t>multa por atraso, conforme consta no par</a:t>
            </a:r>
            <a:r>
              <a:rPr lang="en-US" altLang="en-US" sz="1800" dirty="0"/>
              <a:t>á</a:t>
            </a:r>
            <a:r>
              <a:rPr lang="en-US" altLang="pt-BR" sz="1800" dirty="0"/>
              <a:t>grafo </a:t>
            </a:r>
            <a:r>
              <a:rPr lang="en-US" altLang="en-US" sz="1800" dirty="0"/>
              <a:t>ú</a:t>
            </a:r>
            <a:r>
              <a:rPr lang="en-US" altLang="pt-BR" sz="1800" dirty="0"/>
              <a:t>nico do art. 11, da 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</a:t>
            </a:r>
            <a:r>
              <a:rPr lang="pt-BR" altLang="en-US" sz="1800" dirty="0"/>
              <a:t> </a:t>
            </a:r>
            <a:r>
              <a:rPr lang="en-US" altLang="pt-BR" sz="1800" dirty="0"/>
              <a:t>RFB n</a:t>
            </a:r>
            <a:r>
              <a:rPr lang="en-US" altLang="en-US" sz="1800" dirty="0"/>
              <a:t>º 2003/2021</a:t>
            </a:r>
            <a:r>
              <a:rPr lang="pt-BR" altLang="en-US" sz="1800" dirty="0"/>
              <a:t>.</a:t>
            </a:r>
            <a:endParaRPr lang="pt-BR" altLang="en-US" sz="1800" dirty="0"/>
          </a:p>
          <a:p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         </a:t>
            </a:r>
            <a:r>
              <a:rPr lang="en-US" altLang="pt-BR" sz="1800" dirty="0"/>
              <a:t>Art. 11. Aplicam-se à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 que deixar de apresentar a ECD nos prazos fixados no art. 5</a:t>
            </a:r>
            <a:r>
              <a:rPr lang="en-US" altLang="en-US" sz="1800" dirty="0"/>
              <a:t>º </a:t>
            </a:r>
            <a:r>
              <a:rPr lang="en-US" altLang="pt-BR" sz="1800" dirty="0"/>
              <a:t>ou que</a:t>
            </a:r>
            <a:r>
              <a:rPr lang="pt-BR" altLang="en-US" sz="1800" dirty="0"/>
              <a:t> </a:t>
            </a:r>
            <a:r>
              <a:rPr lang="en-US" altLang="pt-BR" sz="1800" dirty="0"/>
              <a:t>apresent</a:t>
            </a:r>
            <a:r>
              <a:rPr lang="en-US" altLang="en-US" sz="1800" dirty="0"/>
              <a:t>á-</a:t>
            </a:r>
            <a:r>
              <a:rPr lang="en-US" altLang="pt-BR" sz="1800" dirty="0"/>
              <a:t>la com incorre</a:t>
            </a:r>
            <a:r>
              <a:rPr lang="en-US" altLang="en-US" sz="1800" dirty="0"/>
              <a:t>çõ</a:t>
            </a:r>
            <a:r>
              <a:rPr lang="en-US" altLang="pt-BR" sz="1800" dirty="0"/>
              <a:t>es ou omiss</a:t>
            </a:r>
            <a:r>
              <a:rPr lang="en-US" altLang="en-US" sz="1800" dirty="0"/>
              <a:t>õ</a:t>
            </a:r>
            <a:r>
              <a:rPr lang="en-US" altLang="pt-BR" sz="1800" dirty="0"/>
              <a:t>es as multas previstas no art. 12 da Lei n</a:t>
            </a:r>
            <a:r>
              <a:rPr lang="en-US" altLang="en-US" sz="1800" dirty="0"/>
              <a:t>º 8.218, </a:t>
            </a:r>
            <a:r>
              <a:rPr lang="en-US" altLang="pt-BR" sz="1800" dirty="0"/>
              <a:t>de 1991, sem preju</a:t>
            </a:r>
            <a:r>
              <a:rPr lang="en-US" altLang="en-US" sz="1800" dirty="0"/>
              <a:t>í</a:t>
            </a:r>
            <a:r>
              <a:rPr lang="en-US" altLang="pt-BR" sz="1800" dirty="0"/>
              <a:t>zo</a:t>
            </a:r>
            <a:r>
              <a:rPr lang="pt-BR" altLang="en-US" sz="1800" dirty="0"/>
              <a:t> </a:t>
            </a:r>
            <a:r>
              <a:rPr lang="en-US" altLang="pt-BR" sz="1800" dirty="0"/>
              <a:t>das san</a:t>
            </a:r>
            <a:r>
              <a:rPr lang="en-US" altLang="en-US" sz="1800" dirty="0"/>
              <a:t>çõ</a:t>
            </a:r>
            <a:r>
              <a:rPr lang="en-US" altLang="pt-BR" sz="1800" dirty="0"/>
              <a:t>es administrativas, c</a:t>
            </a:r>
            <a:r>
              <a:rPr lang="en-US" altLang="en-US" sz="1800" dirty="0"/>
              <a:t>í</a:t>
            </a:r>
            <a:r>
              <a:rPr lang="en-US" altLang="pt-BR" sz="1800" dirty="0"/>
              <a:t>veis e criminais cab</a:t>
            </a:r>
            <a:r>
              <a:rPr lang="en-US" altLang="en-US" sz="1800" dirty="0"/>
              <a:t>í</a:t>
            </a:r>
            <a:r>
              <a:rPr lang="en-US" altLang="pt-BR" sz="1800" dirty="0"/>
              <a:t>veis, inclusive aos respons</a:t>
            </a:r>
            <a:r>
              <a:rPr lang="en-US" altLang="en-US" sz="1800" dirty="0"/>
              <a:t>á</a:t>
            </a:r>
            <a:r>
              <a:rPr lang="en-US" altLang="pt-BR" sz="1800" dirty="0"/>
              <a:t>veis legais.</a:t>
            </a:r>
            <a:r>
              <a:rPr lang="pt-BR" altLang="en-US" sz="1800" dirty="0"/>
              <a:t> </a:t>
            </a:r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        </a:t>
            </a:r>
            <a:r>
              <a:rPr lang="en-US" altLang="pt-BR" sz="1800" dirty="0"/>
              <a:t>Par</a:t>
            </a:r>
            <a:r>
              <a:rPr lang="en-US" altLang="en-US" sz="1800" dirty="0"/>
              <a:t>á</a:t>
            </a:r>
            <a:r>
              <a:rPr lang="en-US" altLang="pt-BR" sz="1800" dirty="0"/>
              <a:t>grafo </a:t>
            </a:r>
            <a:r>
              <a:rPr lang="en-US" altLang="en-US" sz="1800" dirty="0"/>
              <a:t>ú</a:t>
            </a:r>
            <a:r>
              <a:rPr lang="en-US" altLang="pt-BR" sz="1800" dirty="0"/>
              <a:t>nico. As multas a que se refere o caput n</a:t>
            </a:r>
            <a:r>
              <a:rPr lang="en-US" altLang="en-US" sz="1800" dirty="0"/>
              <a:t>ã</a:t>
            </a:r>
            <a:r>
              <a:rPr lang="en-US" altLang="pt-BR" sz="1800" dirty="0"/>
              <a:t>o se aplicam à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 n</a:t>
            </a:r>
            <a:r>
              <a:rPr lang="en-US" altLang="en-US" sz="1800" dirty="0"/>
              <a:t>ã</a:t>
            </a:r>
            <a:r>
              <a:rPr lang="en-US" altLang="pt-BR" sz="1800" dirty="0"/>
              <a:t>o obrigada a</a:t>
            </a:r>
            <a:r>
              <a:rPr lang="pt-BR" altLang="en-US" sz="1800" dirty="0"/>
              <a:t> </a:t>
            </a:r>
            <a:r>
              <a:rPr lang="en-US" altLang="pt-BR" sz="1800" dirty="0"/>
              <a:t>apresentar ECD nos termos do art. 3</a:t>
            </a:r>
            <a:r>
              <a:rPr lang="en-US" altLang="en-US" sz="1800" dirty="0"/>
              <a:t>º, </a:t>
            </a:r>
            <a:r>
              <a:rPr lang="en-US" altLang="pt-BR" sz="1800" dirty="0"/>
              <a:t>inclusive à que a apresenta de forma facultativa ou esteja</a:t>
            </a:r>
            <a:r>
              <a:rPr lang="pt-BR" altLang="en-US" sz="1800" dirty="0"/>
              <a:t> </a:t>
            </a:r>
            <a:r>
              <a:rPr lang="en-US" altLang="pt-BR" sz="1800" dirty="0"/>
              <a:t>obrigada por for</a:t>
            </a:r>
            <a:r>
              <a:rPr lang="en-US" altLang="en-US" sz="1800" dirty="0"/>
              <a:t>ç</a:t>
            </a:r>
            <a:r>
              <a:rPr lang="en-US" altLang="pt-BR" sz="1800" dirty="0"/>
              <a:t>a de norma expedida por outro </a:t>
            </a:r>
            <a:r>
              <a:rPr lang="en-US" altLang="en-US" sz="1800" dirty="0"/>
              <a:t>ó</a:t>
            </a:r>
            <a:r>
              <a:rPr lang="en-US" altLang="pt-BR" sz="1800" dirty="0"/>
              <a:t>rg</a:t>
            </a:r>
            <a:r>
              <a:rPr lang="en-US" altLang="en-US" sz="1800" dirty="0"/>
              <a:t>ã</a:t>
            </a:r>
            <a:r>
              <a:rPr lang="en-US" altLang="pt-BR" sz="1800" dirty="0"/>
              <a:t>o ou entidade da administra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p</a:t>
            </a:r>
            <a:r>
              <a:rPr lang="en-US" altLang="en-US" sz="1800" dirty="0"/>
              <a:t>ú</a:t>
            </a:r>
            <a:r>
              <a:rPr lang="en-US" altLang="pt-BR" sz="1800" dirty="0"/>
              <a:t>blica federaldireta ou indireta que tenha atribui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legal de regula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o, normatiza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o, controle e fiscaliza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o.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411480"/>
            <a:ext cx="2752725" cy="3705225"/>
          </a:xfrm>
          <a:prstGeom prst="rect">
            <a:avLst/>
          </a:prstGeom>
        </p:spPr>
      </p:pic>
      <p:sp>
        <p:nvSpPr>
          <p:cNvPr id="7" name="Caixa de Texto 6"/>
          <p:cNvSpPr txBox="1"/>
          <p:nvPr/>
        </p:nvSpPr>
        <p:spPr>
          <a:xfrm>
            <a:off x="4065905" y="411480"/>
            <a:ext cx="4538980" cy="3580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BR" altLang="en-US" sz="2400" b="1"/>
              <a:t>IVAN REIS</a:t>
            </a:r>
            <a:endParaRPr lang="pt-BR" altLang="en-US" sz="2400" b="1"/>
          </a:p>
          <a:p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CONTADOR;</a:t>
            </a: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PÓS GRADUADO EM GESTAO FISCAL E TRIBUTARIA;</a:t>
            </a: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MEMBRO DA COMISSÃO DO SPED;</a:t>
            </a: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ATUANTE NA ÁREA HÁ 10 ANOS.</a:t>
            </a:r>
            <a:endParaRPr lang="pt-B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90000"/>
          </a:bodyPr>
          <a:lstStyle/>
          <a:p>
            <a:r>
              <a:rPr lang="en-US" altLang="pt-BR" sz="1800" dirty="0"/>
              <a:t>Na hip</a:t>
            </a:r>
            <a:r>
              <a:rPr lang="en-US" altLang="en-US" sz="1800" dirty="0"/>
              <a:t>ó</a:t>
            </a:r>
            <a:r>
              <a:rPr lang="en-US" altLang="pt-BR" sz="1800" dirty="0"/>
              <a:t>tese de entrega facultativa, a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 n</a:t>
            </a:r>
            <a:r>
              <a:rPr lang="en-US" altLang="en-US" sz="1800" dirty="0"/>
              <a:t>ã</a:t>
            </a:r>
            <a:r>
              <a:rPr lang="en-US" altLang="pt-BR" sz="1800" dirty="0"/>
              <a:t>o fica obrigada a transmitir a ECD dos anos subsequentes</a:t>
            </a:r>
            <a:r>
              <a:rPr lang="pt-BR" altLang="en-US" sz="1800" dirty="0"/>
              <a:t> </a:t>
            </a:r>
            <a:r>
              <a:rPr lang="en-US" altLang="pt-BR" sz="1800" dirty="0"/>
              <a:t>apenas em virtude de ter transmitido pela primeira vez de forma facultativa. Enquanto as regras de obrigatoriedade da</a:t>
            </a:r>
            <a:r>
              <a:rPr lang="pt-BR" altLang="en-US" sz="1800" dirty="0"/>
              <a:t> </a:t>
            </a:r>
            <a:r>
              <a:rPr lang="en-US" altLang="pt-BR" sz="1800" dirty="0"/>
              <a:t>ECD n</a:t>
            </a:r>
            <a:r>
              <a:rPr lang="en-US" altLang="en-US" sz="1800" dirty="0"/>
              <a:t>ã</a:t>
            </a:r>
            <a:r>
              <a:rPr lang="en-US" altLang="pt-BR" sz="1800" dirty="0"/>
              <a:t>o se aplicarem para a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dica, a entrega permanecer</a:t>
            </a:r>
            <a:r>
              <a:rPr lang="en-US" altLang="en-US" sz="1800" dirty="0"/>
              <a:t>á </a:t>
            </a:r>
            <a:r>
              <a:rPr lang="en-US" altLang="pt-BR" sz="1800" dirty="0"/>
              <a:t>sendo facultativa.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No caso de inatividade, caso a pessoa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 transmita a Declara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D</a:t>
            </a:r>
            <a:r>
              <a:rPr lang="en-US" altLang="en-US" sz="1800" dirty="0"/>
              <a:t>é</a:t>
            </a:r>
            <a:r>
              <a:rPr lang="en-US" altLang="pt-BR" sz="1800" dirty="0"/>
              <a:t>bitos e Cr</a:t>
            </a:r>
            <a:r>
              <a:rPr lang="en-US" altLang="en-US" sz="1800" dirty="0"/>
              <a:t>é</a:t>
            </a:r>
            <a:r>
              <a:rPr lang="en-US" altLang="pt-BR" sz="1800" dirty="0"/>
              <a:t>ditos Tribut</a:t>
            </a:r>
            <a:r>
              <a:rPr lang="en-US" altLang="en-US" sz="1800" dirty="0"/>
              <a:t>á</a:t>
            </a:r>
            <a:r>
              <a:rPr lang="en-US" altLang="pt-BR" sz="1800" dirty="0"/>
              <a:t>rios Federais</a:t>
            </a:r>
            <a:r>
              <a:rPr lang="pt-BR" altLang="en-US" sz="1800" dirty="0"/>
              <a:t> </a:t>
            </a:r>
            <a:r>
              <a:rPr lang="en-US" altLang="pt-BR" sz="1800" dirty="0"/>
              <a:t>(DCTF) como inativa, n</a:t>
            </a:r>
            <a:r>
              <a:rPr lang="en-US" altLang="en-US" sz="1800" dirty="0"/>
              <a:t>ã</a:t>
            </a:r>
            <a:r>
              <a:rPr lang="en-US" altLang="pt-BR" sz="1800" dirty="0"/>
              <a:t>o haver</a:t>
            </a:r>
            <a:r>
              <a:rPr lang="en-US" altLang="en-US" sz="1800" dirty="0"/>
              <a:t>á </a:t>
            </a:r>
            <a:r>
              <a:rPr lang="en-US" altLang="pt-BR" sz="1800" dirty="0"/>
              <a:t>obrigatoriedade de transmiss</a:t>
            </a:r>
            <a:r>
              <a:rPr lang="en-US" altLang="en-US" sz="1800" dirty="0"/>
              <a:t>ã</a:t>
            </a:r>
            <a:r>
              <a:rPr lang="en-US" altLang="pt-BR" sz="1800" dirty="0"/>
              <a:t>o de ECD. Por outro lado, caso a empresa n</a:t>
            </a:r>
            <a:r>
              <a:rPr lang="en-US" altLang="en-US" sz="1800" dirty="0"/>
              <a:t>ã</a:t>
            </a:r>
            <a:r>
              <a:rPr lang="en-US" altLang="pt-BR" sz="1800" dirty="0"/>
              <a:t>o esteja</a:t>
            </a:r>
            <a:r>
              <a:rPr lang="pt-BR" altLang="en-US" sz="1800" dirty="0"/>
              <a:t> </a:t>
            </a:r>
            <a:r>
              <a:rPr lang="en-US" altLang="pt-BR" sz="1800" dirty="0"/>
              <a:t>inativa (defini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legal prevista no art. 3</a:t>
            </a:r>
            <a:r>
              <a:rPr lang="en-US" altLang="en-US" sz="1800" dirty="0"/>
              <a:t>º, §1º, </a:t>
            </a:r>
            <a:r>
              <a:rPr lang="en-US" altLang="pt-BR" sz="1800" dirty="0"/>
              <a:t>inciso III, da IN RFB no 2.003/2021) dever</a:t>
            </a:r>
            <a:r>
              <a:rPr lang="en-US" altLang="en-US" sz="1800" dirty="0"/>
              <a:t>ã</a:t>
            </a:r>
            <a:r>
              <a:rPr lang="en-US" altLang="pt-BR" sz="1800" dirty="0"/>
              <a:t>o existir lan</a:t>
            </a:r>
            <a:r>
              <a:rPr lang="en-US" altLang="en-US" sz="1800" dirty="0"/>
              <a:t>ç</a:t>
            </a:r>
            <a:r>
              <a:rPr lang="en-US" altLang="pt-BR" sz="1800" dirty="0"/>
              <a:t>amentos no</a:t>
            </a:r>
            <a:r>
              <a:rPr lang="pt-BR" altLang="en-US" sz="1800" dirty="0"/>
              <a:t> </a:t>
            </a:r>
            <a:r>
              <a:rPr lang="en-US" altLang="pt-BR" sz="1800" dirty="0"/>
              <a:t>per</a:t>
            </a:r>
            <a:r>
              <a:rPr lang="en-US" altLang="en-US" sz="1800" dirty="0"/>
              <a:t>í</a:t>
            </a:r>
            <a:r>
              <a:rPr lang="en-US" altLang="pt-BR" sz="1800" dirty="0"/>
              <a:t>odo, assim como a Demonstra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do Resultado do Exerc</a:t>
            </a:r>
            <a:r>
              <a:rPr lang="en-US" altLang="en-US" sz="1800" dirty="0"/>
              <a:t>í</a:t>
            </a:r>
            <a:r>
              <a:rPr lang="en-US" altLang="pt-BR" sz="1800" dirty="0"/>
              <a:t>cio – DRE (ex.: despesas com telefone, despesas com luz,</a:t>
            </a:r>
            <a:r>
              <a:rPr lang="pt-BR" altLang="en-US" sz="1800" dirty="0"/>
              <a:t> </a:t>
            </a:r>
            <a:r>
              <a:rPr lang="en-US" altLang="pt-BR" sz="1800" dirty="0"/>
              <a:t>despesas com aluguel, despesas com contador, etc).</a:t>
            </a:r>
            <a:endParaRPr lang="en-US" altLang="pt-BR" sz="1800" dirty="0"/>
          </a:p>
          <a:p>
            <a:endParaRPr lang="en-US" altLang="pt-BR" sz="1800" dirty="0"/>
          </a:p>
          <a:p>
            <a:endParaRPr lang="en-US" altLang="pt-BR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18460"/>
          </a:xfrm>
        </p:spPr>
        <p:txBody>
          <a:bodyPr>
            <a:normAutofit fontScale="80000"/>
          </a:bodyPr>
          <a:lstStyle/>
          <a:p>
            <a:r>
              <a:rPr lang="en-US" altLang="pt-BR" sz="1800" dirty="0"/>
              <a:t>No caso de transmiss</a:t>
            </a:r>
            <a:r>
              <a:rPr lang="en-US" altLang="en-US" sz="1800" dirty="0"/>
              <a:t>ã</a:t>
            </a:r>
            <a:r>
              <a:rPr lang="en-US" altLang="pt-BR" sz="1800" dirty="0"/>
              <a:t>o da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via Sped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bil, h</a:t>
            </a:r>
            <a:r>
              <a:rPr lang="en-US" altLang="en-US" sz="1800" dirty="0"/>
              <a:t>á </a:t>
            </a:r>
            <a:r>
              <a:rPr lang="en-US" altLang="pt-BR" sz="1800" dirty="0"/>
              <a:t>uma dispensa impl</a:t>
            </a:r>
            <a:r>
              <a:rPr lang="en-US" altLang="en-US" sz="1800" dirty="0"/>
              <a:t>í</a:t>
            </a:r>
            <a:r>
              <a:rPr lang="en-US" altLang="pt-BR" sz="1800" dirty="0"/>
              <a:t>cita: a impress</a:t>
            </a:r>
            <a:r>
              <a:rPr lang="en-US" altLang="en-US" sz="1800" dirty="0"/>
              <a:t>ã</a:t>
            </a:r>
            <a:r>
              <a:rPr lang="en-US" altLang="pt-BR" sz="1800" dirty="0"/>
              <a:t>o dos livros.</a:t>
            </a:r>
            <a:r>
              <a:rPr lang="pt-BR" altLang="en-US" sz="1800" dirty="0"/>
              <a:t> </a:t>
            </a:r>
            <a:r>
              <a:rPr lang="en-US" altLang="pt-BR" sz="1800" dirty="0"/>
              <a:t>De acordo com o art. 9</a:t>
            </a:r>
            <a:r>
              <a:rPr lang="pt-BR" altLang="en-US" sz="1800" dirty="0"/>
              <a:t> </a:t>
            </a:r>
            <a:r>
              <a:rPr lang="en-US" altLang="pt-BR" sz="1800" dirty="0"/>
              <a:t>o da 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 RFB no 2.003/2021: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pt-BR" altLang="en-US" sz="1800" dirty="0"/>
              <a:t>        </a:t>
            </a:r>
            <a:r>
              <a:rPr lang="en-US" altLang="pt-BR" sz="1800" dirty="0"/>
              <a:t>Art. 9</a:t>
            </a:r>
            <a:r>
              <a:rPr lang="en-US" altLang="en-US" sz="1800" dirty="0"/>
              <a:t>º </a:t>
            </a:r>
            <a:r>
              <a:rPr lang="en-US" altLang="pt-BR" sz="1800" dirty="0"/>
              <a:t>A apresenta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dos livros digitais de acordo com o disposto nesta 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 supre:</a:t>
            </a: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 </a:t>
            </a:r>
            <a:r>
              <a:rPr lang="pt-BR" altLang="en-US" sz="1800" dirty="0"/>
              <a:t>        </a:t>
            </a:r>
            <a:r>
              <a:rPr lang="en-US" altLang="pt-BR" sz="1800" dirty="0"/>
              <a:t>I - em rela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às mesmas informa</a:t>
            </a:r>
            <a:r>
              <a:rPr lang="en-US" altLang="en-US" sz="1800" dirty="0"/>
              <a:t>çõ</a:t>
            </a:r>
            <a:r>
              <a:rPr lang="en-US" altLang="pt-BR" sz="1800" dirty="0"/>
              <a:t>es, a exig</a:t>
            </a:r>
            <a:r>
              <a:rPr lang="en-US" altLang="en-US" sz="1800" dirty="0"/>
              <a:t>ê</a:t>
            </a:r>
            <a:r>
              <a:rPr lang="en-US" altLang="pt-BR" sz="1800" dirty="0"/>
              <a:t>ncia contida na 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 SRF n</a:t>
            </a:r>
            <a:r>
              <a:rPr lang="en-US" altLang="en-US" sz="1800" dirty="0"/>
              <a:t>º</a:t>
            </a:r>
            <a:r>
              <a:rPr lang="pt-BR" altLang="en-US" sz="1800" dirty="0"/>
              <a:t> </a:t>
            </a:r>
            <a:r>
              <a:rPr lang="en-US" altLang="pt-BR" sz="1800" dirty="0"/>
              <a:t>86, de 22 de outubro de 2001;</a:t>
            </a:r>
            <a:r>
              <a:rPr lang="pt-BR" altLang="en-US" sz="1800" dirty="0"/>
              <a:t> </a:t>
            </a:r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        </a:t>
            </a:r>
            <a:r>
              <a:rPr lang="en-US" altLang="pt-BR" sz="1800" dirty="0"/>
              <a:t>II - a obriga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escriturar o livro Raz</a:t>
            </a:r>
            <a:r>
              <a:rPr lang="en-US" altLang="en-US" sz="1800" dirty="0"/>
              <a:t>ã</a:t>
            </a:r>
            <a:r>
              <a:rPr lang="en-US" altLang="pt-BR" sz="1800" dirty="0"/>
              <a:t>o ou as fichas utilizados para resumir e totalizar,</a:t>
            </a:r>
            <a:r>
              <a:rPr lang="pt-BR" altLang="en-US" sz="1800" dirty="0"/>
              <a:t> </a:t>
            </a:r>
            <a:r>
              <a:rPr lang="en-US" altLang="pt-BR" sz="1800" dirty="0"/>
              <a:t>por conta ou subconta, os lan</a:t>
            </a:r>
            <a:r>
              <a:rPr lang="en-US" altLang="en-US" sz="1800" dirty="0"/>
              <a:t>ç</a:t>
            </a:r>
            <a:r>
              <a:rPr lang="en-US" altLang="pt-BR" sz="1800" dirty="0"/>
              <a:t>amentos efetuados no livro Di</a:t>
            </a:r>
            <a:r>
              <a:rPr lang="en-US" altLang="en-US" sz="1800" dirty="0"/>
              <a:t>á</a:t>
            </a:r>
            <a:r>
              <a:rPr lang="en-US" altLang="pt-BR" sz="1800" dirty="0"/>
              <a:t>rio, prevista no art. 14 da Lei n</a:t>
            </a:r>
            <a:r>
              <a:rPr lang="en-US" altLang="en-US" sz="1800" dirty="0"/>
              <a:t>º</a:t>
            </a:r>
            <a:r>
              <a:rPr lang="pt-BR" altLang="en-US" sz="1800" dirty="0"/>
              <a:t> </a:t>
            </a:r>
            <a:r>
              <a:rPr lang="en-US" altLang="pt-BR" sz="1800" dirty="0"/>
              <a:t>8.218, de 29 de agosto de 1991; e</a:t>
            </a:r>
            <a:r>
              <a:rPr lang="pt-BR" altLang="en-US" sz="1800" dirty="0"/>
              <a:t> </a:t>
            </a:r>
            <a:endParaRPr lang="pt-BR" altLang="en-US" sz="1800" dirty="0"/>
          </a:p>
          <a:p>
            <a:pPr marL="0" indent="0">
              <a:buNone/>
            </a:pPr>
            <a:r>
              <a:rPr lang="pt-BR" altLang="en-US" sz="1800" dirty="0"/>
              <a:t>        </a:t>
            </a:r>
            <a:r>
              <a:rPr lang="en-US" altLang="pt-BR" sz="1800" dirty="0"/>
              <a:t>III - a obriga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transcrever, no livro Di</a:t>
            </a:r>
            <a:r>
              <a:rPr lang="en-US" altLang="en-US" sz="1800" dirty="0"/>
              <a:t>á</a:t>
            </a:r>
            <a:r>
              <a:rPr lang="en-US" altLang="pt-BR" sz="1800" dirty="0"/>
              <a:t>rio, o Balancete ou o Balan</a:t>
            </a:r>
            <a:r>
              <a:rPr lang="en-US" altLang="en-US" sz="1800" dirty="0"/>
              <a:t>ç</a:t>
            </a:r>
            <a:r>
              <a:rPr lang="en-US" altLang="pt-BR" sz="1800" dirty="0"/>
              <a:t>o de Suspens</a:t>
            </a:r>
            <a:r>
              <a:rPr lang="en-US" altLang="en-US" sz="1800" dirty="0"/>
              <a:t>ã</a:t>
            </a:r>
            <a:r>
              <a:rPr lang="en-US" altLang="pt-BR" sz="1800" dirty="0"/>
              <a:t>o ou a</a:t>
            </a:r>
            <a:r>
              <a:rPr lang="pt-BR" altLang="en-US" sz="1800" dirty="0"/>
              <a:t> </a:t>
            </a:r>
            <a:r>
              <a:rPr lang="en-US" altLang="pt-BR" sz="1800" dirty="0"/>
              <a:t>Redu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do Imposto de que trata o art. 35 da Lei n</a:t>
            </a:r>
            <a:r>
              <a:rPr lang="en-US" altLang="en-US" sz="1800" dirty="0"/>
              <a:t>º 8.981, </a:t>
            </a:r>
            <a:r>
              <a:rPr lang="en-US" altLang="pt-BR" sz="1800" dirty="0"/>
              <a:t>de 1995. </a:t>
            </a:r>
            <a:endParaRPr lang="en-US" altLang="pt-BR" sz="1800" dirty="0"/>
          </a:p>
          <a:p>
            <a:endParaRPr lang="en-US" altLang="pt-BR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PRAZO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39750" y="1995805"/>
            <a:ext cx="8016240" cy="18903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/>
        </p:nvSpPr>
        <p:spPr>
          <a:xfrm>
            <a:off x="395511" y="98733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en-US" sz="2400" dirty="0"/>
              <a:t>Art.</a:t>
            </a:r>
            <a:r>
              <a:rPr lang="en-US" altLang="pt-BR" sz="2400" dirty="0"/>
              <a:t> 5</a:t>
            </a:r>
            <a:r>
              <a:rPr lang="pt-BR" altLang="en-US" sz="2400" dirty="0"/>
              <a:t>°</a:t>
            </a:r>
            <a:r>
              <a:rPr lang="en-US" altLang="pt-BR" sz="2400" dirty="0"/>
              <a:t> da Instru</a:t>
            </a:r>
            <a:r>
              <a:rPr lang="en-US" altLang="en-US" sz="2400" dirty="0"/>
              <a:t>ç</a:t>
            </a:r>
            <a:r>
              <a:rPr lang="en-US" altLang="en-US" sz="2400" dirty="0"/>
              <a:t>ã</a:t>
            </a:r>
            <a:r>
              <a:rPr lang="en-US" altLang="pt-BR" sz="2400" dirty="0"/>
              <a:t>o Normativa no 2.003/2021</a:t>
            </a:r>
            <a:r>
              <a:rPr lang="pt-BR" altLang="en-US" sz="2400" dirty="0"/>
              <a:t>;</a:t>
            </a:r>
            <a:endParaRPr lang="pt-BR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PERÍODO DOS LIVROS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pt-BR" sz="1800" b="1"/>
              <a:t>Apura</a:t>
            </a:r>
            <a:r>
              <a:rPr lang="en-US" altLang="en-US" sz="1800" b="1"/>
              <a:t>ç</a:t>
            </a:r>
            <a:r>
              <a:rPr lang="en-US" altLang="en-US" sz="1800" b="1"/>
              <a:t>ã</a:t>
            </a:r>
            <a:r>
              <a:rPr lang="en-US" altLang="pt-BR" sz="1800" b="1"/>
              <a:t>o Trimestral do IRPJ:</a:t>
            </a:r>
            <a:r>
              <a:rPr lang="en-US" altLang="pt-BR" sz="1800"/>
              <a:t> Respeitados os limites acima descritos, ainda que a apura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do IRPJ seja</a:t>
            </a:r>
            <a:r>
              <a:rPr lang="pt-BR" altLang="en-US" sz="1800"/>
              <a:t> </a:t>
            </a:r>
            <a:r>
              <a:rPr lang="en-US" altLang="pt-BR" sz="1800"/>
              <a:t>trimestral, o livro pode ser anual. A legisla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do IRPJ obriga a elabora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e transcri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das demonstra</a:t>
            </a:r>
            <a:r>
              <a:rPr lang="en-US" altLang="en-US" sz="1800"/>
              <a:t>çõ</a:t>
            </a:r>
            <a:r>
              <a:rPr lang="en-US" altLang="pt-BR" sz="1800"/>
              <a:t>es na</a:t>
            </a:r>
            <a:r>
              <a:rPr lang="pt-BR" altLang="en-US" sz="1800"/>
              <a:t> </a:t>
            </a:r>
            <a:r>
              <a:rPr lang="en-US" altLang="pt-BR" sz="1800"/>
              <a:t>data do fato gerador do tributo. Nada impede que, no mesmo livro, existam quatro conjuntos de demonstra</a:t>
            </a:r>
            <a:r>
              <a:rPr lang="en-US" altLang="en-US" sz="1800"/>
              <a:t>çõ</a:t>
            </a:r>
            <a:r>
              <a:rPr lang="en-US" altLang="pt-BR" sz="1800"/>
              <a:t>es</a:t>
            </a:r>
            <a:r>
              <a:rPr lang="pt-BR" altLang="en-US" sz="1800"/>
              <a:t> </a:t>
            </a:r>
            <a:r>
              <a:rPr lang="en-US" altLang="pt-BR" sz="1800"/>
              <a:t>trimestrais e a anual</a:t>
            </a:r>
            <a:r>
              <a:rPr lang="pt-BR" altLang="en-US" sz="1800"/>
              <a:t>;</a:t>
            </a:r>
            <a:endParaRPr lang="pt-BR" altLang="en-US" sz="1800"/>
          </a:p>
          <a:p>
            <a:r>
              <a:rPr lang="en-US" altLang="pt-BR" sz="1800" b="1"/>
              <a:t>Mudan</a:t>
            </a:r>
            <a:r>
              <a:rPr lang="en-US" altLang="en-US" sz="1800" b="1"/>
              <a:t>ç</a:t>
            </a:r>
            <a:r>
              <a:rPr lang="en-US" altLang="pt-BR" sz="1800" b="1"/>
              <a:t>a de contador no meio do per</a:t>
            </a:r>
            <a:r>
              <a:rPr lang="en-US" altLang="en-US" sz="1800" b="1"/>
              <a:t>í</a:t>
            </a:r>
            <a:r>
              <a:rPr lang="en-US" altLang="pt-BR" sz="1800" b="1"/>
              <a:t>odo: </a:t>
            </a:r>
            <a:r>
              <a:rPr lang="en-US" altLang="pt-BR" sz="1800"/>
              <a:t>Respeitados os limites acima, o per</a:t>
            </a:r>
            <a:r>
              <a:rPr lang="en-US" altLang="en-US" sz="1800"/>
              <a:t>í</a:t>
            </a:r>
            <a:r>
              <a:rPr lang="en-US" altLang="pt-BR" sz="1800"/>
              <a:t>odo da escritura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pode ser</a:t>
            </a:r>
            <a:r>
              <a:rPr lang="pt-BR" altLang="en-US" sz="1800"/>
              <a:t> </a:t>
            </a:r>
            <a:r>
              <a:rPr lang="en-US" altLang="pt-BR" sz="1800"/>
              <a:t>fracionado para que cada contabilista assine o per</a:t>
            </a:r>
            <a:r>
              <a:rPr lang="en-US" altLang="en-US" sz="1800"/>
              <a:t>í</a:t>
            </a:r>
            <a:r>
              <a:rPr lang="en-US" altLang="pt-BR" sz="1800"/>
              <a:t>odo pelo qual </a:t>
            </a:r>
            <a:r>
              <a:rPr lang="en-US" altLang="en-US" sz="1800"/>
              <a:t>é </a:t>
            </a:r>
            <a:r>
              <a:rPr lang="en-US" altLang="pt-BR" sz="1800"/>
              <a:t>respons</a:t>
            </a:r>
            <a:r>
              <a:rPr lang="en-US" altLang="en-US" sz="1800"/>
              <a:t>á</a:t>
            </a:r>
            <a:r>
              <a:rPr lang="en-US" altLang="pt-BR" sz="1800"/>
              <a:t>vel t</a:t>
            </a:r>
            <a:r>
              <a:rPr lang="en-US" altLang="en-US" sz="1800"/>
              <a:t>é</a:t>
            </a:r>
            <a:r>
              <a:rPr lang="en-US" altLang="pt-BR" sz="1800"/>
              <a:t>cnico. Contudo, n</a:t>
            </a:r>
            <a:r>
              <a:rPr lang="en-US" altLang="en-US" sz="1800"/>
              <a:t>ã</a:t>
            </a:r>
            <a:r>
              <a:rPr lang="en-US" altLang="pt-BR" sz="1800"/>
              <a:t>o deve ser</a:t>
            </a:r>
            <a:r>
              <a:rPr lang="pt-BR" altLang="en-US" sz="1800"/>
              <a:t> </a:t>
            </a:r>
            <a:r>
              <a:rPr lang="en-US" altLang="pt-BR" sz="1800"/>
              <a:t>utilizada nenhuma situa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especial no registro 0000, pois mudan</a:t>
            </a:r>
            <a:r>
              <a:rPr lang="en-US" altLang="en-US" sz="1800"/>
              <a:t>ç</a:t>
            </a:r>
            <a:r>
              <a:rPr lang="en-US" altLang="pt-BR" sz="1800"/>
              <a:t>a de contador n</a:t>
            </a:r>
            <a:r>
              <a:rPr lang="en-US" altLang="en-US" sz="1800"/>
              <a:t>ã</a:t>
            </a:r>
            <a:r>
              <a:rPr lang="en-US" altLang="pt-BR" sz="1800"/>
              <a:t>o </a:t>
            </a:r>
            <a:r>
              <a:rPr lang="en-US" altLang="en-US" sz="1800"/>
              <a:t>é </a:t>
            </a:r>
            <a:r>
              <a:rPr lang="en-US" altLang="pt-BR" sz="1800"/>
              <a:t>situa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especial prevista</a:t>
            </a:r>
            <a:r>
              <a:rPr lang="pt-BR" altLang="en-US" sz="1800"/>
              <a:t> </a:t>
            </a:r>
            <a:r>
              <a:rPr lang="en-US" altLang="pt-BR" sz="1800"/>
              <a:t>em normas</a:t>
            </a:r>
            <a:r>
              <a:rPr lang="pt-BR" altLang="en-US" sz="1800"/>
              <a:t>;</a:t>
            </a:r>
            <a:endParaRPr lang="pt-BR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PERÍODO DOS LIVROS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/>
        <p:txBody>
          <a:bodyPr>
            <a:normAutofit/>
          </a:bodyPr>
          <a:p>
            <a:r>
              <a:rPr lang="en-US" altLang="pt-BR" sz="1800" b="1"/>
              <a:t>Mudan</a:t>
            </a:r>
            <a:r>
              <a:rPr lang="en-US" altLang="en-US" sz="1800" b="1"/>
              <a:t>ç</a:t>
            </a:r>
            <a:r>
              <a:rPr lang="en-US" altLang="pt-BR" sz="1800" b="1"/>
              <a:t>a de plano de contas da empresa no meio do per</a:t>
            </a:r>
            <a:r>
              <a:rPr lang="en-US" altLang="en-US" sz="1800" b="1"/>
              <a:t>í</a:t>
            </a:r>
            <a:r>
              <a:rPr lang="en-US" altLang="pt-BR" sz="1800" b="1"/>
              <a:t>odo:</a:t>
            </a:r>
            <a:r>
              <a:rPr lang="en-US" altLang="pt-BR" sz="1800"/>
              <a:t> Respeitados os limites acima, o per</a:t>
            </a:r>
            <a:r>
              <a:rPr lang="en-US" altLang="en-US" sz="1800"/>
              <a:t>í</a:t>
            </a:r>
            <a:r>
              <a:rPr lang="en-US" altLang="pt-BR" sz="1800"/>
              <a:t>odo da</a:t>
            </a:r>
            <a:r>
              <a:rPr lang="pt-BR" altLang="en-US" sz="1800"/>
              <a:t> </a:t>
            </a:r>
            <a:r>
              <a:rPr lang="en-US" altLang="pt-BR" sz="1800"/>
              <a:t>escritura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pode ser fracionado para que cada plano de contas corresponda a um per</a:t>
            </a:r>
            <a:r>
              <a:rPr lang="en-US" altLang="en-US" sz="1800"/>
              <a:t>í</a:t>
            </a:r>
            <a:r>
              <a:rPr lang="en-US" altLang="pt-BR" sz="1800"/>
              <a:t>odo. Nesse caso, no arquivo do segundo per</a:t>
            </a:r>
            <a:r>
              <a:rPr lang="en-US" altLang="en-US" sz="1800"/>
              <a:t>í</a:t>
            </a:r>
            <a:r>
              <a:rPr lang="en-US" altLang="pt-BR" sz="1800"/>
              <a:t>odo, dever</a:t>
            </a:r>
            <a:r>
              <a:rPr lang="en-US" altLang="en-US" sz="1800"/>
              <a:t>á </a:t>
            </a:r>
            <a:r>
              <a:rPr lang="en-US" altLang="pt-BR" sz="1800"/>
              <a:t>ser preenchido o registro I157, com o relacionamento do(s) saldo(s) da(s) conta(s)</a:t>
            </a:r>
            <a:r>
              <a:rPr lang="pt-BR" altLang="en-US" sz="1800"/>
              <a:t> </a:t>
            </a:r>
            <a:r>
              <a:rPr lang="en-US" altLang="pt-BR" sz="1800"/>
              <a:t>do plano de contas novo com a(s) conta(s) do plano de contas antigo</a:t>
            </a:r>
            <a:r>
              <a:rPr lang="pt-BR" altLang="en-US" sz="1800"/>
              <a:t>;</a:t>
            </a:r>
            <a:endParaRPr lang="pt-BR" altLang="en-US" sz="1800"/>
          </a:p>
          <a:p>
            <a:r>
              <a:rPr lang="en-US" altLang="pt-BR" sz="1800" b="1">
                <a:sym typeface="+mn-ea"/>
              </a:rPr>
              <a:t>N</a:t>
            </a:r>
            <a:r>
              <a:rPr lang="en-US" altLang="en-US" sz="1800" b="1">
                <a:sym typeface="+mn-ea"/>
              </a:rPr>
              <a:t>ú</a:t>
            </a:r>
            <a:r>
              <a:rPr lang="en-US" altLang="pt-BR" sz="1800" b="1">
                <a:sym typeface="+mn-ea"/>
              </a:rPr>
              <a:t>mero do livro da ECD:</a:t>
            </a:r>
            <a:r>
              <a:rPr lang="en-US" altLang="pt-BR" sz="1800">
                <a:sym typeface="+mn-ea"/>
              </a:rPr>
              <a:t> O Sped n</a:t>
            </a:r>
            <a:r>
              <a:rPr lang="en-US" altLang="en-US" sz="1800">
                <a:sym typeface="+mn-ea"/>
              </a:rPr>
              <a:t>ã</a:t>
            </a:r>
            <a:r>
              <a:rPr lang="en-US" altLang="pt-BR" sz="1800">
                <a:sym typeface="+mn-ea"/>
              </a:rPr>
              <a:t>o permite a transmiss</a:t>
            </a:r>
            <a:r>
              <a:rPr lang="en-US" altLang="en-US" sz="1800">
                <a:sym typeface="+mn-ea"/>
              </a:rPr>
              <a:t>ã</a:t>
            </a:r>
            <a:r>
              <a:rPr lang="en-US" altLang="pt-BR" sz="1800">
                <a:sym typeface="+mn-ea"/>
              </a:rPr>
              <a:t>o de arquivo com n</a:t>
            </a:r>
            <a:r>
              <a:rPr lang="en-US" altLang="en-US" sz="1800">
                <a:sym typeface="+mn-ea"/>
              </a:rPr>
              <a:t>ú</a:t>
            </a:r>
            <a:r>
              <a:rPr lang="en-US" altLang="pt-BR" sz="1800">
                <a:sym typeface="+mn-ea"/>
              </a:rPr>
              <a:t>mero de livro j</a:t>
            </a:r>
            <a:r>
              <a:rPr lang="en-US" altLang="en-US" sz="1800">
                <a:sym typeface="+mn-ea"/>
              </a:rPr>
              <a:t>á </a:t>
            </a:r>
            <a:r>
              <a:rPr lang="en-US" altLang="pt-BR" sz="1800">
                <a:sym typeface="+mn-ea"/>
              </a:rPr>
              <a:t>existente na</a:t>
            </a:r>
            <a:r>
              <a:rPr lang="pt-BR" altLang="en-US" sz="1800">
                <a:sym typeface="+mn-ea"/>
              </a:rPr>
              <a:t> </a:t>
            </a:r>
            <a:r>
              <a:rPr lang="en-US" altLang="pt-BR" sz="1800">
                <a:sym typeface="+mn-ea"/>
              </a:rPr>
              <a:t>base. A decis</a:t>
            </a:r>
            <a:r>
              <a:rPr lang="en-US" altLang="en-US" sz="1800">
                <a:sym typeface="+mn-ea"/>
              </a:rPr>
              <a:t>ã</a:t>
            </a:r>
            <a:r>
              <a:rPr lang="en-US" altLang="pt-BR" sz="1800">
                <a:sym typeface="+mn-ea"/>
              </a:rPr>
              <a:t>o sobre qual n</a:t>
            </a:r>
            <a:r>
              <a:rPr lang="en-US" altLang="en-US" sz="1800">
                <a:sym typeface="+mn-ea"/>
              </a:rPr>
              <a:t>ú</a:t>
            </a:r>
            <a:r>
              <a:rPr lang="en-US" altLang="pt-BR" sz="1800">
                <a:sym typeface="+mn-ea"/>
              </a:rPr>
              <a:t>mero utilizar em um livro </a:t>
            </a:r>
            <a:r>
              <a:rPr lang="en-US" altLang="en-US" sz="1800">
                <a:sym typeface="+mn-ea"/>
              </a:rPr>
              <a:t>é </a:t>
            </a:r>
            <a:r>
              <a:rPr lang="en-US" altLang="pt-BR" sz="1800">
                <a:sym typeface="+mn-ea"/>
              </a:rPr>
              <a:t>da pessoa jur</a:t>
            </a:r>
            <a:r>
              <a:rPr lang="en-US" altLang="en-US" sz="1800">
                <a:sym typeface="+mn-ea"/>
              </a:rPr>
              <a:t>í</a:t>
            </a:r>
            <a:r>
              <a:rPr lang="en-US" altLang="pt-BR" sz="1800">
                <a:sym typeface="+mn-ea"/>
              </a:rPr>
              <a:t>dica e n</a:t>
            </a:r>
            <a:r>
              <a:rPr lang="en-US" altLang="en-US" sz="1800">
                <a:sym typeface="+mn-ea"/>
              </a:rPr>
              <a:t>ã</a:t>
            </a:r>
            <a:r>
              <a:rPr lang="en-US" altLang="pt-BR" sz="1800">
                <a:sym typeface="+mn-ea"/>
              </a:rPr>
              <a:t>o precisa ser sequencial, como</a:t>
            </a:r>
            <a:r>
              <a:rPr lang="pt-BR" altLang="en-US" sz="1800">
                <a:sym typeface="+mn-ea"/>
              </a:rPr>
              <a:t> </a:t>
            </a:r>
            <a:r>
              <a:rPr lang="en-US" altLang="pt-BR" sz="1800">
                <a:sym typeface="+mn-ea"/>
              </a:rPr>
              <a:t>nos livros cont</a:t>
            </a:r>
            <a:r>
              <a:rPr lang="en-US" altLang="en-US" sz="1800">
                <a:sym typeface="+mn-ea"/>
              </a:rPr>
              <a:t>á</a:t>
            </a:r>
            <a:r>
              <a:rPr lang="en-US" altLang="pt-BR" sz="1800">
                <a:sym typeface="+mn-ea"/>
              </a:rPr>
              <a:t>beis f</a:t>
            </a:r>
            <a:r>
              <a:rPr lang="en-US" altLang="en-US" sz="1800">
                <a:sym typeface="+mn-ea"/>
              </a:rPr>
              <a:t>í</a:t>
            </a:r>
            <a:r>
              <a:rPr lang="en-US" altLang="pt-BR" sz="1800">
                <a:sym typeface="+mn-ea"/>
              </a:rPr>
              <a:t>sicos. Isto porque nos arquivos digitais o controle </a:t>
            </a:r>
            <a:r>
              <a:rPr lang="en-US" altLang="en-US" sz="1800">
                <a:sym typeface="+mn-ea"/>
              </a:rPr>
              <a:t>é </a:t>
            </a:r>
            <a:r>
              <a:rPr lang="en-US" altLang="pt-BR" sz="1800">
                <a:sym typeface="+mn-ea"/>
              </a:rPr>
              <a:t>feito pelo Hashcode. N</a:t>
            </a:r>
            <a:r>
              <a:rPr lang="en-US" altLang="en-US" sz="1800">
                <a:sym typeface="+mn-ea"/>
              </a:rPr>
              <a:t>ã</a:t>
            </a:r>
            <a:r>
              <a:rPr lang="en-US" altLang="pt-BR" sz="1800">
                <a:sym typeface="+mn-ea"/>
              </a:rPr>
              <a:t>o h</a:t>
            </a:r>
            <a:r>
              <a:rPr lang="en-US" altLang="en-US" sz="1800">
                <a:sym typeface="+mn-ea"/>
              </a:rPr>
              <a:t>á</a:t>
            </a:r>
            <a:r>
              <a:rPr lang="pt-BR" altLang="en-US" sz="1800">
                <a:sym typeface="+mn-ea"/>
              </a:rPr>
              <a:t> </a:t>
            </a:r>
            <a:r>
              <a:rPr lang="en-US" altLang="pt-BR" sz="1800">
                <a:sym typeface="+mn-ea"/>
              </a:rPr>
              <a:t>necessidade de alterar n</a:t>
            </a:r>
            <a:r>
              <a:rPr lang="en-US" altLang="en-US" sz="1800">
                <a:sym typeface="+mn-ea"/>
              </a:rPr>
              <a:t>ú</a:t>
            </a:r>
            <a:r>
              <a:rPr lang="en-US" altLang="pt-BR" sz="1800">
                <a:sym typeface="+mn-ea"/>
              </a:rPr>
              <a:t>mero de livros j</a:t>
            </a:r>
            <a:r>
              <a:rPr lang="en-US" altLang="en-US" sz="1800">
                <a:sym typeface="+mn-ea"/>
              </a:rPr>
              <a:t>á </a:t>
            </a:r>
            <a:r>
              <a:rPr lang="en-US" altLang="pt-BR" sz="1800">
                <a:sym typeface="+mn-ea"/>
              </a:rPr>
              <a:t>transmitidos e autenticados por n</a:t>
            </a:r>
            <a:r>
              <a:rPr lang="en-US" altLang="en-US" sz="1800">
                <a:sym typeface="+mn-ea"/>
              </a:rPr>
              <a:t>ã</a:t>
            </a:r>
            <a:r>
              <a:rPr lang="en-US" altLang="pt-BR" sz="1800">
                <a:sym typeface="+mn-ea"/>
              </a:rPr>
              <a:t>o serem sequenciais.</a:t>
            </a:r>
            <a:endParaRPr lang="en-US" altLang="pt-BR" sz="1800"/>
          </a:p>
          <a:p>
            <a:endParaRPr lang="en-US" altLang="pt-B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SUBSTITUIÇÃO DA ECD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>
          <a:xfrm>
            <a:off x="457200" y="1200150"/>
            <a:ext cx="8229600" cy="318516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pt-BR" altLang="en-US" sz="1800" b="1"/>
              <a:t>Instrução Normativa n° 2.003 / 2021</a:t>
            </a:r>
            <a:endParaRPr lang="en-US" altLang="pt-BR" sz="1800" b="1"/>
          </a:p>
          <a:p>
            <a:pPr marL="0" indent="0">
              <a:buNone/>
            </a:pPr>
            <a:endParaRPr lang="en-US" altLang="pt-BR" sz="1800" b="1"/>
          </a:p>
          <a:p>
            <a:pPr marL="0" indent="0">
              <a:buNone/>
            </a:pPr>
            <a:r>
              <a:rPr lang="en-US" altLang="pt-BR" sz="1800" b="1"/>
              <a:t>Art. 8</a:t>
            </a:r>
            <a:r>
              <a:rPr lang="en-US" altLang="en-US" sz="1800" b="1"/>
              <a:t>º </a:t>
            </a:r>
            <a:r>
              <a:rPr lang="en-US" altLang="pt-BR" sz="1800"/>
              <a:t>A ECD autenticada somente pode ser substitu</a:t>
            </a:r>
            <a:r>
              <a:rPr lang="en-US" altLang="en-US" sz="1800"/>
              <a:t>í</a:t>
            </a:r>
            <a:r>
              <a:rPr lang="en-US" altLang="pt-BR" sz="1800"/>
              <a:t>da caso contenha erros que n</a:t>
            </a:r>
            <a:r>
              <a:rPr lang="en-US" altLang="en-US" sz="1800"/>
              <a:t>ã</a:t>
            </a:r>
            <a:r>
              <a:rPr lang="en-US" altLang="pt-BR" sz="1800"/>
              <a:t>o possam ser corrigidos por meio de lan</a:t>
            </a:r>
            <a:r>
              <a:rPr lang="en-US" altLang="en-US" sz="1800"/>
              <a:t>ç</a:t>
            </a:r>
            <a:r>
              <a:rPr lang="en-US" altLang="pt-BR" sz="1800"/>
              <a:t>amento cont</a:t>
            </a:r>
            <a:r>
              <a:rPr lang="en-US" altLang="en-US" sz="1800"/>
              <a:t>á</a:t>
            </a:r>
            <a:r>
              <a:rPr lang="en-US" altLang="pt-BR" sz="1800"/>
              <a:t>bil extempor</a:t>
            </a:r>
            <a:r>
              <a:rPr lang="en-US" altLang="en-US" sz="1800"/>
              <a:t>â</a:t>
            </a:r>
            <a:r>
              <a:rPr lang="en-US" altLang="pt-BR" sz="1800"/>
              <a:t>neo, conforme previsto nos itens 31 a 36 da Interpreta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T</a:t>
            </a:r>
            <a:r>
              <a:rPr lang="en-US" altLang="en-US" sz="1800"/>
              <a:t>é</a:t>
            </a:r>
            <a:r>
              <a:rPr lang="en-US" altLang="pt-BR" sz="1800"/>
              <a:t>cnica Geral (ITG) 2000 (R1) - Escritura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Cont</a:t>
            </a:r>
            <a:r>
              <a:rPr lang="en-US" altLang="en-US" sz="1800"/>
              <a:t>á</a:t>
            </a:r>
            <a:r>
              <a:rPr lang="en-US" altLang="pt-BR" sz="1800"/>
              <a:t>bil, do Conselho Federal de Contabilidade, publicada em 12 de dezembro de 2014.</a:t>
            </a:r>
            <a:endParaRPr lang="en-US" altLang="pt-BR" sz="1800"/>
          </a:p>
          <a:p>
            <a:pPr marL="0" indent="0">
              <a:buNone/>
            </a:pP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§ 1º </a:t>
            </a:r>
            <a:r>
              <a:rPr lang="en-US" altLang="pt-BR" sz="1800"/>
              <a:t>Na hip</a:t>
            </a:r>
            <a:r>
              <a:rPr lang="en-US" altLang="en-US" sz="1800"/>
              <a:t>ó</a:t>
            </a:r>
            <a:r>
              <a:rPr lang="en-US" altLang="pt-BR" sz="1800"/>
              <a:t>tese de substitui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da ECD, sua autentica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ser</a:t>
            </a:r>
            <a:r>
              <a:rPr lang="en-US" altLang="en-US" sz="1800"/>
              <a:t>á </a:t>
            </a:r>
            <a:r>
              <a:rPr lang="en-US" altLang="pt-BR" sz="1800"/>
              <a:t>cancelada e dever</a:t>
            </a:r>
            <a:r>
              <a:rPr lang="en-US" altLang="en-US" sz="1800"/>
              <a:t>á </a:t>
            </a:r>
            <a:r>
              <a:rPr lang="en-US" altLang="pt-BR" sz="1800"/>
              <a:t>ser apresentada ECD substituta, à qual deve ser anexado o Termo de Verifica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para Fins de Substitui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o, o qual conter</a:t>
            </a:r>
            <a:r>
              <a:rPr lang="en-US" altLang="en-US" sz="1800"/>
              <a:t>á:</a:t>
            </a:r>
            <a:endParaRPr lang="en-US" alt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SUBSTITUIÇÃO DA ECD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>
          <a:xfrm>
            <a:off x="457200" y="1200150"/>
            <a:ext cx="8229600" cy="318516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en-US" altLang="pt-BR" sz="1800"/>
              <a:t>I - a identifica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da escritura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substitu</a:t>
            </a:r>
            <a:r>
              <a:rPr lang="en-US" altLang="en-US" sz="1800"/>
              <a:t>í</a:t>
            </a:r>
            <a:r>
              <a:rPr lang="en-US" altLang="pt-BR" sz="1800"/>
              <a:t>da;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II - a descri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pormenorizada dos erros;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III - a identifica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clara e precisa dos registros com erros, exceto quando estes decorrerem de erro j</a:t>
            </a:r>
            <a:r>
              <a:rPr lang="en-US" altLang="en-US" sz="1800"/>
              <a:t>á </a:t>
            </a:r>
            <a:r>
              <a:rPr lang="en-US" altLang="pt-BR" sz="1800"/>
              <a:t>descrito;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IV - autoriza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expressa para acesso às informa</a:t>
            </a:r>
            <a:r>
              <a:rPr lang="en-US" altLang="en-US" sz="1800"/>
              <a:t>çõ</a:t>
            </a:r>
            <a:r>
              <a:rPr lang="en-US" altLang="pt-BR" sz="1800"/>
              <a:t>es pertinentes às modifica</a:t>
            </a:r>
            <a:r>
              <a:rPr lang="en-US" altLang="en-US" sz="1800"/>
              <a:t>çõ</a:t>
            </a:r>
            <a:r>
              <a:rPr lang="en-US" altLang="pt-BR" sz="1800"/>
              <a:t>es por parte do Conselho Federal de Contabilidade; e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V - a descri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dos procedimentos pr</a:t>
            </a:r>
            <a:r>
              <a:rPr lang="en-US" altLang="en-US" sz="1800"/>
              <a:t>é-</a:t>
            </a:r>
            <a:r>
              <a:rPr lang="en-US" altLang="pt-BR" sz="1800"/>
              <a:t>acordados executados pelos auditores independentes, quando estes julgarem necess</a:t>
            </a:r>
            <a:r>
              <a:rPr lang="en-US" altLang="en-US" sz="1800"/>
              <a:t>á</a:t>
            </a:r>
            <a:r>
              <a:rPr lang="en-US" altLang="pt-BR" sz="1800"/>
              <a:t>rio.</a:t>
            </a:r>
            <a:endParaRPr lang="en-US" altLang="pt-BR" sz="1800"/>
          </a:p>
          <a:p>
            <a:pPr marL="0" indent="0">
              <a:buNone/>
            </a:pPr>
            <a:endParaRPr lang="en-US" altLang="pt-BR" sz="1800"/>
          </a:p>
          <a:p>
            <a:pPr marL="0" indent="0">
              <a:buNone/>
            </a:pPr>
            <a:r>
              <a:rPr lang="pt-BR" altLang="en-US" sz="1800"/>
              <a:t>...</a:t>
            </a:r>
            <a:endParaRPr lang="pt-BR" altLang="en-US" sz="1800"/>
          </a:p>
          <a:p>
            <a:pPr marL="0" indent="0">
              <a:buNone/>
            </a:pPr>
            <a:endParaRPr lang="pt-BR" altLang="en-US" sz="1800"/>
          </a:p>
          <a:p>
            <a:pPr marL="0" indent="0">
              <a:buNone/>
            </a:pPr>
            <a:r>
              <a:rPr lang="en-US" altLang="en-US" sz="1800" b="1"/>
              <a:t>§ 4º </a:t>
            </a:r>
            <a:r>
              <a:rPr lang="en-US" altLang="pt-BR" sz="1800" b="1"/>
              <a:t>A substitui</a:t>
            </a:r>
            <a:r>
              <a:rPr lang="en-US" altLang="en-US" sz="1800" b="1"/>
              <a:t>ç</a:t>
            </a:r>
            <a:r>
              <a:rPr lang="en-US" altLang="en-US" sz="1800" b="1"/>
              <a:t>ã</a:t>
            </a:r>
            <a:r>
              <a:rPr lang="en-US" altLang="pt-BR" sz="1800" b="1"/>
              <a:t>o da ECD prevista no caput s</a:t>
            </a:r>
            <a:r>
              <a:rPr lang="en-US" altLang="en-US" sz="1800" b="1"/>
              <a:t>ó </a:t>
            </a:r>
            <a:r>
              <a:rPr lang="en-US" altLang="pt-BR" sz="1800" b="1"/>
              <a:t>poder</a:t>
            </a:r>
            <a:r>
              <a:rPr lang="en-US" altLang="en-US" sz="1800" b="1"/>
              <a:t>á </a:t>
            </a:r>
            <a:r>
              <a:rPr lang="en-US" altLang="pt-BR" sz="1800" b="1"/>
              <a:t>ser feita at</a:t>
            </a:r>
            <a:r>
              <a:rPr lang="en-US" altLang="en-US" sz="1800" b="1"/>
              <a:t>é </a:t>
            </a:r>
            <a:r>
              <a:rPr lang="en-US" altLang="pt-BR" sz="1800" b="1"/>
              <a:t>o fim do prazo de entrega da ECD relativa ao ano-calend</a:t>
            </a:r>
            <a:r>
              <a:rPr lang="en-US" altLang="en-US" sz="1800" b="1"/>
              <a:t>á</a:t>
            </a:r>
            <a:r>
              <a:rPr lang="en-US" altLang="pt-BR" sz="1800" b="1"/>
              <a:t>rio subsequente.</a:t>
            </a:r>
            <a:endParaRPr lang="en-US" altLang="pt-BR" sz="18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ASSINATURA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>
          <a:xfrm>
            <a:off x="457200" y="1200150"/>
            <a:ext cx="8229600" cy="318516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pt-BR" sz="1800"/>
              <a:t>1. Toda ECD deve ser assinada, independentemente das outras assinaturas, por um contador/contabilista</a:t>
            </a:r>
            <a:r>
              <a:rPr lang="pt-BR" altLang="en-US" sz="1800"/>
              <a:t> </a:t>
            </a:r>
            <a:r>
              <a:rPr lang="en-US" altLang="pt-BR" sz="1800"/>
              <a:t>e por um respons</a:t>
            </a:r>
            <a:r>
              <a:rPr lang="en-US" altLang="en-US" sz="1800"/>
              <a:t>á</a:t>
            </a:r>
            <a:r>
              <a:rPr lang="en-US" altLang="pt-BR" sz="1800"/>
              <a:t>vel pela assinatura da ECD. </a:t>
            </a:r>
            <a:endParaRPr lang="en-US" altLang="pt-BR" sz="1800"/>
          </a:p>
          <a:p>
            <a:pPr marL="0" indent="0">
              <a:buNone/>
            </a:pP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2. O contador/contabilista deve utilizar um e-CPF para a assinatura da ECD.</a:t>
            </a:r>
            <a:endParaRPr lang="en-US" altLang="pt-BR" sz="1800"/>
          </a:p>
          <a:p>
            <a:pPr marL="0" indent="0">
              <a:buNone/>
            </a:pP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3. O respons</a:t>
            </a:r>
            <a:r>
              <a:rPr lang="en-US" altLang="en-US" sz="1800"/>
              <a:t>á</a:t>
            </a:r>
            <a:r>
              <a:rPr lang="en-US" altLang="pt-BR" sz="1800"/>
              <a:t>vel pela assinatura da ECD </a:t>
            </a:r>
            <a:r>
              <a:rPr lang="en-US" altLang="en-US" sz="1800"/>
              <a:t>é </a:t>
            </a:r>
            <a:r>
              <a:rPr lang="en-US" altLang="pt-BR" sz="1800"/>
              <a:t>indicado pelo pr</a:t>
            </a:r>
            <a:r>
              <a:rPr lang="en-US" altLang="en-US" sz="1800"/>
              <a:t>ó</a:t>
            </a:r>
            <a:r>
              <a:rPr lang="en-US" altLang="pt-BR" sz="1800"/>
              <a:t>prio declarante, utilizando campo</a:t>
            </a:r>
            <a:r>
              <a:rPr lang="pt-BR" altLang="en-US" sz="1800"/>
              <a:t> </a:t>
            </a:r>
            <a:r>
              <a:rPr lang="en-US" altLang="pt-BR" sz="1800"/>
              <a:t>espec</a:t>
            </a:r>
            <a:r>
              <a:rPr lang="en-US" altLang="en-US" sz="1800"/>
              <a:t>í</a:t>
            </a:r>
            <a:r>
              <a:rPr lang="en-US" altLang="pt-BR" sz="1800"/>
              <a:t>fico. S</a:t>
            </a:r>
            <a:r>
              <a:rPr lang="en-US" altLang="en-US" sz="1800"/>
              <a:t>ó </a:t>
            </a:r>
            <a:r>
              <a:rPr lang="en-US" altLang="pt-BR" sz="1800"/>
              <a:t>pode haver a indica</a:t>
            </a:r>
            <a:r>
              <a:rPr lang="en-US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de um respons</a:t>
            </a:r>
            <a:r>
              <a:rPr lang="en-US" altLang="en-US" sz="1800"/>
              <a:t>á</a:t>
            </a:r>
            <a:r>
              <a:rPr lang="en-US" altLang="pt-BR" sz="1800"/>
              <a:t>vel pela assinatura da ECD. </a:t>
            </a:r>
            <a:endParaRPr lang="en-US" altLang="pt-BR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ATRASO NA DECLARAÇÃO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>
          <a:xfrm>
            <a:off x="457200" y="1200150"/>
            <a:ext cx="8229600" cy="318516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en-US" altLang="pt-BR" sz="1800"/>
              <a:t>De acordo com a nova reda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do art. 12 da Lei n</a:t>
            </a:r>
            <a:r>
              <a:rPr lang="en-US" altLang="en-US" sz="1800"/>
              <a:t>º 8.218, </a:t>
            </a:r>
            <a:r>
              <a:rPr lang="en-US" altLang="pt-BR" sz="1800"/>
              <a:t>de 1991, a inobserv</a:t>
            </a:r>
            <a:r>
              <a:rPr lang="en-US" altLang="en-US" sz="1800"/>
              <a:t>â</a:t>
            </a:r>
            <a:r>
              <a:rPr lang="en-US" altLang="pt-BR" sz="1800"/>
              <a:t>ncia do disposto no artigo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precedente acarretar</a:t>
            </a:r>
            <a:r>
              <a:rPr lang="en-US" altLang="en-US" sz="1800"/>
              <a:t>á </a:t>
            </a:r>
            <a:r>
              <a:rPr lang="en-US" altLang="pt-BR" sz="1800"/>
              <a:t>a imposi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das seguintes penalidades: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 - multa equivalente a 0,5% (meio por cento) do valor da receita bruta da pessoa jur</a:t>
            </a:r>
            <a:r>
              <a:rPr lang="en-US" altLang="en-US" sz="1800"/>
              <a:t>í</a:t>
            </a:r>
            <a:r>
              <a:rPr lang="en-US" altLang="pt-BR" sz="1800"/>
              <a:t>dica no per</a:t>
            </a:r>
            <a:r>
              <a:rPr lang="en-US" altLang="en-US" sz="1800"/>
              <a:t>í</a:t>
            </a:r>
            <a:r>
              <a:rPr lang="en-US" altLang="pt-BR" sz="1800"/>
              <a:t>odo a que se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refere a escritura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aos que n</a:t>
            </a:r>
            <a:r>
              <a:rPr lang="en-US" altLang="en-US" sz="1800"/>
              <a:t>ã</a:t>
            </a:r>
            <a:r>
              <a:rPr lang="en-US" altLang="pt-BR" sz="1800"/>
              <a:t>o atenderem aos requisitos para a apresenta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dos registros e respectivos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arquivos;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II - multa equivalente a 5% (cinco por cento) sobre o valor da opera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correspondente, limitada a 1% (um por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cento) do valor da receita bruta da pessoa jur</a:t>
            </a:r>
            <a:r>
              <a:rPr lang="en-US" altLang="en-US" sz="1800"/>
              <a:t>í</a:t>
            </a:r>
            <a:r>
              <a:rPr lang="en-US" altLang="pt-BR" sz="1800"/>
              <a:t>dica no per</a:t>
            </a:r>
            <a:r>
              <a:rPr lang="en-US" altLang="en-US" sz="1800"/>
              <a:t>í</a:t>
            </a:r>
            <a:r>
              <a:rPr lang="en-US" altLang="pt-BR" sz="1800"/>
              <a:t>odo a que se refere a escritura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o, aos que omitirem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ou prestarem incorretamente as informa</a:t>
            </a:r>
            <a:r>
              <a:rPr lang="" altLang="en-US" sz="1800"/>
              <a:t>çõ</a:t>
            </a:r>
            <a:r>
              <a:rPr lang="en-US" altLang="pt-BR" sz="1800"/>
              <a:t>es referentes aos registros e respectivos arquivos; e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III - multa equivalente a 0,02% (dois cent</a:t>
            </a:r>
            <a:r>
              <a:rPr lang="en-US" altLang="en-US" sz="1800"/>
              <a:t>é</a:t>
            </a:r>
            <a:r>
              <a:rPr lang="en-US" altLang="pt-BR" sz="1800"/>
              <a:t>simos por cento) por dia de atraso, calculada sobre a receita bruta da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pessoa jur</a:t>
            </a:r>
            <a:r>
              <a:rPr lang="en-US" altLang="en-US" sz="1800"/>
              <a:t>í</a:t>
            </a:r>
            <a:r>
              <a:rPr lang="en-US" altLang="pt-BR" sz="1800"/>
              <a:t>dica no per</a:t>
            </a:r>
            <a:r>
              <a:rPr lang="en-US" altLang="en-US" sz="1800"/>
              <a:t>í</a:t>
            </a:r>
            <a:r>
              <a:rPr lang="en-US" altLang="pt-BR" sz="1800"/>
              <a:t>odo a que se refere a escritura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o, limitada a 1% (um por cento) desta, aos que n</a:t>
            </a:r>
            <a:r>
              <a:rPr lang="en-US" altLang="en-US" sz="1800"/>
              <a:t>ã</a:t>
            </a:r>
            <a:r>
              <a:rPr lang="en-US" altLang="pt-BR" sz="1800"/>
              <a:t>o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cumprirem o prazo estabelecido para apresenta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dos registros e respectivos arquivos.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Par</a:t>
            </a:r>
            <a:r>
              <a:rPr lang="en-US" altLang="en-US" sz="1800"/>
              <a:t>á</a:t>
            </a:r>
            <a:r>
              <a:rPr lang="en-US" altLang="pt-BR" sz="1800"/>
              <a:t>grafo </a:t>
            </a:r>
            <a:r>
              <a:rPr lang="en-US" altLang="en-US" sz="1800"/>
              <a:t>ú</a:t>
            </a:r>
            <a:r>
              <a:rPr lang="en-US" altLang="pt-BR" sz="1800"/>
              <a:t>nico. Para as pessoas jur</a:t>
            </a:r>
            <a:r>
              <a:rPr lang="en-US" altLang="en-US" sz="1800"/>
              <a:t>í</a:t>
            </a:r>
            <a:r>
              <a:rPr lang="en-US" altLang="pt-BR" sz="1800"/>
              <a:t>dicas que utilizarem o Sistema P</a:t>
            </a:r>
            <a:r>
              <a:rPr lang="en-US" altLang="en-US" sz="1800"/>
              <a:t>ú</a:t>
            </a:r>
            <a:r>
              <a:rPr lang="en-US" altLang="pt-BR" sz="1800"/>
              <a:t>blico de Escritura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Digital, as multas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de que tratam o caput deste artigo ser</a:t>
            </a:r>
            <a:r>
              <a:rPr lang="en-US" altLang="en-US" sz="1800"/>
              <a:t>ã</a:t>
            </a:r>
            <a:r>
              <a:rPr lang="en-US" altLang="pt-BR" sz="1800"/>
              <a:t>o reduzidas:</a:t>
            </a:r>
            <a:endParaRPr lang="en-US" altLang="pt-BR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ATRASO NA DECLARAÇÃO</a:t>
            </a:r>
            <a:endParaRPr lang="pt-BR" dirty="0"/>
          </a:p>
        </p:txBody>
      </p:sp>
      <p:sp>
        <p:nvSpPr>
          <p:cNvPr id="3" name="Espaço Reservado para Conteúdo 2"/>
          <p:cNvSpPr/>
          <p:nvPr>
            <p:ph idx="1"/>
          </p:nvPr>
        </p:nvSpPr>
        <p:spPr>
          <a:xfrm>
            <a:off x="457200" y="1200150"/>
            <a:ext cx="8229600" cy="318516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pt-BR" sz="1800"/>
              <a:t>I - à metade, quando a obriga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for cumprida ap</a:t>
            </a:r>
            <a:r>
              <a:rPr lang="en-US" altLang="en-US" sz="1800"/>
              <a:t>ó</a:t>
            </a:r>
            <a:r>
              <a:rPr lang="en-US" altLang="pt-BR" sz="1800"/>
              <a:t>s o prazo, mas antes de qualquer procedimento de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of</a:t>
            </a:r>
            <a:r>
              <a:rPr lang="en-US" altLang="en-US" sz="1800"/>
              <a:t>í</a:t>
            </a:r>
            <a:r>
              <a:rPr lang="en-US" altLang="pt-BR" sz="1800"/>
              <a:t>cio; e</a:t>
            </a: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II - a 75% (setenta e cinco por cento), se a obriga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 for cumprida no prazo fixado em intima</a:t>
            </a:r>
            <a:r>
              <a:rPr lang="" altLang="en-US" sz="1800"/>
              <a:t>ç</a:t>
            </a:r>
            <a:r>
              <a:rPr lang="en-US" altLang="en-US" sz="1800"/>
              <a:t>ã</a:t>
            </a:r>
            <a:r>
              <a:rPr lang="en-US" altLang="pt-BR" sz="1800"/>
              <a:t>o.</a:t>
            </a:r>
            <a:endParaRPr lang="en-US" altLang="pt-BR" sz="1800"/>
          </a:p>
          <a:p>
            <a:pPr marL="0" indent="0">
              <a:buNone/>
            </a:pPr>
            <a:endParaRPr lang="en-US" altLang="pt-BR" sz="1800"/>
          </a:p>
          <a:p>
            <a:pPr marL="0" indent="0">
              <a:buNone/>
            </a:pPr>
            <a:r>
              <a:rPr lang="en-US" altLang="pt-BR" sz="1800"/>
              <a:t>A multa por atraso na entrega da ECD n</a:t>
            </a:r>
            <a:r>
              <a:rPr lang="en-US" altLang="en-US" sz="1800"/>
              <a:t>ã</a:t>
            </a:r>
            <a:r>
              <a:rPr lang="en-US" altLang="pt-BR" sz="1800"/>
              <a:t>o </a:t>
            </a:r>
            <a:r>
              <a:rPr lang="en-US" altLang="en-US" sz="1800"/>
              <a:t>é </a:t>
            </a:r>
            <a:r>
              <a:rPr lang="en-US" altLang="pt-BR" sz="1800"/>
              <a:t>gerada automaticamente pelo programa no momento da transmiss</a:t>
            </a:r>
            <a:r>
              <a:rPr lang="en-US" altLang="en-US" sz="1800"/>
              <a:t>ã</a:t>
            </a:r>
            <a:r>
              <a:rPr lang="en-US" altLang="pt-BR" sz="1800"/>
              <a:t>o</a:t>
            </a:r>
            <a:r>
              <a:rPr lang="pt-BR" altLang="en-US" sz="1800"/>
              <a:t> </a:t>
            </a:r>
            <a:r>
              <a:rPr lang="en-US" altLang="pt-BR" sz="1800"/>
              <a:t>do arquivo em atraso. </a:t>
            </a:r>
            <a:endParaRPr lang="en-US" altLang="pt-BR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/>
          <a:lstStyle/>
          <a:p>
            <a:r>
              <a:rPr lang="pt-BR" dirty="0"/>
              <a:t>PROJETO SPED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85820"/>
          </a:xfrm>
        </p:spPr>
        <p:txBody>
          <a:bodyPr/>
          <a:lstStyle/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n° 6.022/2007;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/>
          </a:p>
          <a:p>
            <a:r>
              <a:rPr lang="en-US" altLang="pt-BR" sz="1800" dirty="0"/>
              <a:t>Redu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Custos</a:t>
            </a:r>
            <a:r>
              <a:rPr lang="pt-BR" altLang="en-US" sz="1800" dirty="0"/>
              <a:t>;</a:t>
            </a:r>
            <a:endParaRPr lang="pt-BR" altLang="en-US" sz="1800" dirty="0"/>
          </a:p>
          <a:p>
            <a:r>
              <a:rPr lang="en-US" altLang="pt-BR" sz="1800" dirty="0"/>
              <a:t>Efici</a:t>
            </a:r>
            <a:r>
              <a:rPr lang="en-US" altLang="en-US" sz="1800" dirty="0"/>
              <a:t>ê</a:t>
            </a:r>
            <a:r>
              <a:rPr lang="en-US" altLang="pt-BR" sz="1800" dirty="0"/>
              <a:t>ncia e Agilidade</a:t>
            </a:r>
            <a:r>
              <a:rPr lang="pt-BR" altLang="en-US" sz="1800" dirty="0"/>
              <a:t>;</a:t>
            </a:r>
            <a:endParaRPr lang="pt-BR" altLang="en-US" sz="1800" dirty="0"/>
          </a:p>
          <a:p>
            <a:r>
              <a:rPr lang="en-US" altLang="pt-BR" sz="1800" dirty="0"/>
              <a:t>Seguran</a:t>
            </a:r>
            <a:r>
              <a:rPr lang="en-US" altLang="en-US" sz="1800" dirty="0"/>
              <a:t>ç</a:t>
            </a:r>
            <a:r>
              <a:rPr lang="en-US" altLang="pt-BR" sz="1800" dirty="0"/>
              <a:t>a e Confiabilidade</a:t>
            </a:r>
            <a:r>
              <a:rPr lang="pt-BR" altLang="en-US" sz="1800" dirty="0"/>
              <a:t>;</a:t>
            </a:r>
            <a:endParaRPr lang="pt-BR" altLang="en-US" sz="1800" dirty="0"/>
          </a:p>
          <a:p>
            <a:r>
              <a:rPr lang="en-US" altLang="pt-BR" sz="1800" dirty="0"/>
              <a:t>Fortalecimento da Fiscaliza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</a:t>
            </a:r>
            <a:r>
              <a:rPr lang="pt-BR" altLang="en-US" sz="1800" dirty="0"/>
              <a:t>;</a:t>
            </a:r>
            <a:endParaRPr lang="pt-BR" altLang="en-US" sz="1800" dirty="0"/>
          </a:p>
          <a:p>
            <a:r>
              <a:rPr lang="en-US" altLang="pt-BR" sz="1800" dirty="0"/>
              <a:t>Impacto Socioambiental</a:t>
            </a:r>
            <a:r>
              <a:rPr lang="pt-BR" altLang="en-US" sz="1800" dirty="0"/>
              <a:t>;</a:t>
            </a:r>
            <a:endParaRPr lang="pt-BR" altLang="en-US" sz="1800" dirty="0"/>
          </a:p>
          <a:p>
            <a:r>
              <a:rPr lang="en-US" altLang="pt-BR" sz="1800" dirty="0"/>
              <a:t>Melhoria do Ambiente de Neg</a:t>
            </a:r>
            <a:r>
              <a:rPr lang="en-US" altLang="en-US" sz="1800" dirty="0"/>
              <a:t>ó</a:t>
            </a:r>
            <a:r>
              <a:rPr lang="en-US" altLang="pt-BR" sz="1800" dirty="0"/>
              <a:t>cios</a:t>
            </a:r>
            <a:r>
              <a:rPr lang="pt-BR" altLang="en-US" sz="1800" dirty="0"/>
              <a:t>.</a:t>
            </a:r>
            <a:endParaRPr lang="en-US" altLang="pt-BR" sz="1800" dirty="0"/>
          </a:p>
          <a:p>
            <a:endParaRPr lang="en-US" altLang="pt-BR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BLOCOS DA ECD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72590" y="1988820"/>
            <a:ext cx="5797550" cy="16065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266" y="2283738"/>
            <a:ext cx="7642016" cy="20917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C326F"/>
                </a:solidFill>
                <a:latin typeface="rawline"/>
              </a:rPr>
              <a:t>OBRIGADO!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PROJETO SPED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6"/>
          <a:stretch>
            <a:fillRect/>
          </a:stretch>
        </p:blipFill>
        <p:spPr>
          <a:xfrm>
            <a:off x="1115695" y="1059815"/>
            <a:ext cx="6604000" cy="3310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SPED ECD - ESCRITURACAO CONTABIL 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3181985"/>
          </a:xfrm>
        </p:spPr>
        <p:txBody>
          <a:bodyPr/>
          <a:lstStyle/>
          <a:p>
            <a:r>
              <a:rPr lang="en-US" altLang="pt-BR" sz="1800" dirty="0"/>
              <a:t>A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 Digital (ECD) </a:t>
            </a:r>
            <a:r>
              <a:rPr lang="en-US" altLang="en-US" sz="1800" dirty="0"/>
              <a:t>é </a:t>
            </a:r>
            <a:r>
              <a:rPr lang="en-US" altLang="pt-BR" sz="1800" dirty="0"/>
              <a:t>parte integrante do projeto SPED e tem por objetivo a substitui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da</a:t>
            </a:r>
            <a:r>
              <a:rPr lang="pt-BR" altLang="en-US" sz="1800" dirty="0"/>
              <a:t> </a:t>
            </a:r>
            <a:r>
              <a:rPr lang="en-US" altLang="pt-BR" sz="1800" dirty="0"/>
              <a:t>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em papel pela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transmitida via arquivo, ou seja, corresponde à obriga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transmitir, em</a:t>
            </a:r>
            <a:r>
              <a:rPr lang="pt-BR" altLang="en-US" sz="1800" dirty="0"/>
              <a:t> </a:t>
            </a:r>
            <a:r>
              <a:rPr lang="en-US" altLang="pt-BR" sz="1800" dirty="0"/>
              <a:t>vers</a:t>
            </a:r>
            <a:r>
              <a:rPr lang="en-US" altLang="en-US" sz="1800" dirty="0"/>
              <a:t>ã</a:t>
            </a:r>
            <a:r>
              <a:rPr lang="en-US" altLang="pt-BR" sz="1800" dirty="0"/>
              <a:t>o digital, os seguintes livros:</a:t>
            </a:r>
            <a:endParaRPr lang="en-US" altLang="pt-BR" sz="1800" dirty="0"/>
          </a:p>
          <a:p>
            <a:pPr marL="0" indent="0">
              <a:buNone/>
            </a:pPr>
            <a:r>
              <a:rPr lang="pt-BR" altLang="en-US" sz="1800" dirty="0"/>
              <a:t>       </a:t>
            </a:r>
            <a:r>
              <a:rPr lang="en-US" altLang="pt-BR" sz="1800" dirty="0"/>
              <a:t>I - Livro Di</a:t>
            </a:r>
            <a:r>
              <a:rPr lang="en-US" altLang="en-US" sz="1800" dirty="0"/>
              <a:t>á</a:t>
            </a:r>
            <a:r>
              <a:rPr lang="en-US" altLang="pt-BR" sz="1800" dirty="0"/>
              <a:t>rio e seus auxiliares, se houver;</a:t>
            </a:r>
            <a:endParaRPr lang="en-US" altLang="pt-BR" sz="1800" dirty="0"/>
          </a:p>
          <a:p>
            <a:pPr marL="0" indent="0">
              <a:buNone/>
            </a:pPr>
            <a:r>
              <a:rPr lang="pt-BR" altLang="en-US" sz="1800" dirty="0"/>
              <a:t>       </a:t>
            </a:r>
            <a:r>
              <a:rPr lang="en-US" altLang="pt-BR" sz="1800" dirty="0"/>
              <a:t>II - Livro Raz</a:t>
            </a:r>
            <a:r>
              <a:rPr lang="en-US" altLang="en-US" sz="1800" dirty="0"/>
              <a:t>ã</a:t>
            </a:r>
            <a:r>
              <a:rPr lang="en-US" altLang="pt-BR" sz="1800" dirty="0"/>
              <a:t>o e seus auxiliares, se houver;</a:t>
            </a:r>
            <a:endParaRPr lang="en-US" altLang="pt-BR" sz="1800" dirty="0"/>
          </a:p>
          <a:p>
            <a:pPr marL="0" indent="0">
              <a:buNone/>
            </a:pPr>
            <a:r>
              <a:rPr lang="pt-BR" altLang="en-US" sz="1800" dirty="0"/>
              <a:t>       </a:t>
            </a:r>
            <a:r>
              <a:rPr lang="en-US" altLang="pt-BR" sz="1800" dirty="0"/>
              <a:t>III - Livro Balancetes Di</a:t>
            </a:r>
            <a:r>
              <a:rPr lang="en-US" altLang="en-US" sz="1800" dirty="0"/>
              <a:t>á</a:t>
            </a:r>
            <a:r>
              <a:rPr lang="en-US" altLang="pt-BR" sz="1800" dirty="0"/>
              <a:t>rios, Balan</a:t>
            </a:r>
            <a:r>
              <a:rPr lang="en-US" altLang="en-US" sz="1800" dirty="0"/>
              <a:t>ç</a:t>
            </a:r>
            <a:r>
              <a:rPr lang="en-US" altLang="pt-BR" sz="1800" dirty="0"/>
              <a:t>os e fichas de lan</a:t>
            </a:r>
            <a:r>
              <a:rPr lang="en-US" altLang="en-US" sz="1800" dirty="0"/>
              <a:t>ç</a:t>
            </a:r>
            <a:r>
              <a:rPr lang="en-US" altLang="pt-BR" sz="1800" dirty="0"/>
              <a:t>amento comprobat</a:t>
            </a:r>
            <a:r>
              <a:rPr lang="en-US" altLang="en-US" sz="1800" dirty="0"/>
              <a:t>ó</a:t>
            </a:r>
            <a:r>
              <a:rPr lang="en-US" altLang="pt-BR" sz="1800" dirty="0"/>
              <a:t>rias dos assentamentos neles</a:t>
            </a:r>
            <a:r>
              <a:rPr lang="pt-BR" altLang="en-US" sz="1800" dirty="0"/>
              <a:t> </a:t>
            </a:r>
            <a:r>
              <a:rPr lang="en-US" altLang="pt-BR" sz="1800" dirty="0"/>
              <a:t>transcritos.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SPED ECD - ESCRITURACAO CONTABIL 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3181985"/>
          </a:xfrm>
        </p:spPr>
        <p:txBody>
          <a:bodyPr/>
          <a:lstStyle/>
          <a:p>
            <a:r>
              <a:rPr lang="en-US" altLang="pt-BR" sz="1800" dirty="0"/>
              <a:t>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 RFB no 2.003, de 18 de janeiro de 2021 – Disp</a:t>
            </a:r>
            <a:r>
              <a:rPr lang="en-US" altLang="en-US" sz="1800" dirty="0"/>
              <a:t>õ</a:t>
            </a:r>
            <a:r>
              <a:rPr lang="en-US" altLang="pt-BR" sz="1800" dirty="0"/>
              <a:t>e sobre a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 Digital (ECD)</a:t>
            </a:r>
            <a:r>
              <a:rPr lang="pt-BR" altLang="en-US" sz="1800" dirty="0"/>
              <a:t>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Decreto no 8.683, de 26 de fevereiro de 2016 – Altera o Decreto n</a:t>
            </a:r>
            <a:r>
              <a:rPr lang="en-US" altLang="en-US" sz="1800" dirty="0"/>
              <a:t>º 1.800, </a:t>
            </a:r>
            <a:r>
              <a:rPr lang="en-US" altLang="pt-BR" sz="1800" dirty="0"/>
              <a:t>de 30 de janeiro de 1996, que regulamenta a</a:t>
            </a:r>
            <a:r>
              <a:rPr lang="pt-BR" altLang="en-US" sz="1800" dirty="0"/>
              <a:t> </a:t>
            </a:r>
            <a:r>
              <a:rPr lang="en-US" altLang="pt-BR" sz="1800" dirty="0"/>
              <a:t>Lei n</a:t>
            </a:r>
            <a:r>
              <a:rPr lang="en-US" altLang="en-US" sz="1800" dirty="0"/>
              <a:t>º 8.934, </a:t>
            </a:r>
            <a:r>
              <a:rPr lang="en-US" altLang="pt-BR" sz="1800" dirty="0"/>
              <a:t>de 18 de novembro de 1994, e d</a:t>
            </a:r>
            <a:r>
              <a:rPr lang="en-US" altLang="en-US" sz="1800" dirty="0"/>
              <a:t>á </a:t>
            </a:r>
            <a:r>
              <a:rPr lang="en-US" altLang="pt-BR" sz="1800" dirty="0"/>
              <a:t>outras provid</a:t>
            </a:r>
            <a:r>
              <a:rPr lang="en-US" altLang="en-US" sz="1800" dirty="0"/>
              <a:t>ê</a:t>
            </a:r>
            <a:r>
              <a:rPr lang="en-US" altLang="pt-BR" sz="1800" dirty="0"/>
              <a:t>ncias</a:t>
            </a:r>
            <a:r>
              <a:rPr lang="pt-BR" altLang="en-US" sz="1800" dirty="0"/>
              <a:t>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Decreto no 9.555, de 6 de novembro de 2018 – Disp</a:t>
            </a:r>
            <a:r>
              <a:rPr lang="en-US" altLang="en-US" sz="1800" dirty="0"/>
              <a:t>õ</a:t>
            </a:r>
            <a:r>
              <a:rPr lang="en-US" altLang="pt-BR" sz="1800" dirty="0"/>
              <a:t>e sobre a autentica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livros cont</a:t>
            </a:r>
            <a:r>
              <a:rPr lang="en-US" altLang="en-US" sz="1800" dirty="0"/>
              <a:t>á</a:t>
            </a:r>
            <a:r>
              <a:rPr lang="en-US" altLang="pt-BR" sz="1800" dirty="0"/>
              <a:t>beis de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 n</a:t>
            </a:r>
            <a:r>
              <a:rPr lang="en-US" altLang="en-US" sz="1800" dirty="0"/>
              <a:t>ã</a:t>
            </a:r>
            <a:r>
              <a:rPr lang="en-US" altLang="pt-BR" sz="1800" dirty="0"/>
              <a:t>o</a:t>
            </a:r>
            <a:r>
              <a:rPr lang="pt-BR" altLang="en-US" sz="1800" dirty="0"/>
              <a:t> </a:t>
            </a:r>
            <a:r>
              <a:rPr lang="en-US" altLang="pt-BR" sz="1800" dirty="0"/>
              <a:t>sujeitas ao Registro do Com</a:t>
            </a:r>
            <a:r>
              <a:rPr lang="en-US" altLang="en-US" sz="1800" dirty="0"/>
              <a:t>é</a:t>
            </a:r>
            <a:r>
              <a:rPr lang="en-US" altLang="pt-BR" sz="1800" dirty="0"/>
              <a:t>rcio</a:t>
            </a:r>
            <a:r>
              <a:rPr lang="pt-BR" altLang="en-US" sz="1800" dirty="0"/>
              <a:t>;</a:t>
            </a:r>
            <a:endParaRPr lang="en-US" altLang="pt-BR" sz="1800" dirty="0"/>
          </a:p>
          <a:p>
            <a:endParaRPr lang="en-US" altLang="pt-B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SPED ECD - ESCRITURACAO CONTABIL 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3181985"/>
          </a:xfrm>
        </p:spPr>
        <p:txBody>
          <a:bodyPr>
            <a:normAutofit lnSpcReduction="10000"/>
          </a:bodyPr>
          <a:lstStyle/>
          <a:p>
            <a:r>
              <a:rPr lang="en-US" altLang="pt-BR" sz="1800" dirty="0"/>
              <a:t> Comunicado T</a:t>
            </a:r>
            <a:r>
              <a:rPr lang="en-US" altLang="en-US" sz="1800" dirty="0"/>
              <a:t>é</a:t>
            </a:r>
            <a:r>
              <a:rPr lang="en-US" altLang="pt-BR" sz="1800" dirty="0"/>
              <a:t>cnico do Conselho Federal de Contabilidade (CFC) – CTG 2001 (R3) – Define as formalidades da</a:t>
            </a:r>
            <a:r>
              <a:rPr lang="pt-BR" altLang="en-US" sz="1800" dirty="0"/>
              <a:t> </a:t>
            </a:r>
            <a:r>
              <a:rPr lang="en-US" altLang="pt-BR" sz="1800" dirty="0"/>
              <a:t>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 em forma digital para fins de atendimento ao Sistema P</a:t>
            </a:r>
            <a:r>
              <a:rPr lang="en-US" altLang="en-US" sz="1800" dirty="0"/>
              <a:t>ú</a:t>
            </a:r>
            <a:r>
              <a:rPr lang="en-US" altLang="pt-BR" sz="1800" dirty="0"/>
              <a:t>blico de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Digital (Sped)</a:t>
            </a:r>
            <a:r>
              <a:rPr lang="pt-BR" altLang="en-US" sz="1800" dirty="0"/>
              <a:t>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Interpreta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T</a:t>
            </a:r>
            <a:r>
              <a:rPr lang="en-US" altLang="en-US" sz="1800" dirty="0"/>
              <a:t>é</a:t>
            </a:r>
            <a:r>
              <a:rPr lang="en-US" altLang="pt-BR" sz="1800" dirty="0"/>
              <a:t>cnica do CFC – ITG 2000 (R1) –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</a:t>
            </a:r>
            <a:r>
              <a:rPr lang="pt-BR" altLang="en-US" sz="1800" dirty="0"/>
              <a:t>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Norma Brasileira de Contabilidade – CTSC 03 – Relat</a:t>
            </a:r>
            <a:r>
              <a:rPr lang="en-US" altLang="en-US" sz="1800" dirty="0"/>
              <a:t>ó</a:t>
            </a:r>
            <a:r>
              <a:rPr lang="en-US" altLang="pt-BR" sz="1800" dirty="0"/>
              <a:t>rio sobre a Aplica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Procedimentos Previamente Acordados</a:t>
            </a:r>
            <a:r>
              <a:rPr lang="pt-BR" altLang="en-US" sz="1800" dirty="0"/>
              <a:t> </a:t>
            </a:r>
            <a:r>
              <a:rPr lang="en-US" altLang="pt-BR" sz="1800" dirty="0"/>
              <a:t>Referentes ao Termo de Verifica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para Fins de Substitui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da ECD</a:t>
            </a:r>
            <a:r>
              <a:rPr lang="pt-BR" altLang="en-US" sz="1800" dirty="0"/>
              <a:t>.</a:t>
            </a:r>
            <a:endParaRPr lang="pt-BR" alt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566670"/>
          </a:xfrm>
        </p:spPr>
        <p:txBody>
          <a:bodyPr>
            <a:normAutofit lnSpcReduction="10000"/>
          </a:bodyPr>
          <a:lstStyle/>
          <a:p>
            <a:r>
              <a:rPr lang="en-US" altLang="pt-BR" sz="1800" dirty="0"/>
              <a:t>Segundo o art. 3o da Instru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Normativa RFB no 2.003/2021: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pt-BR" sz="1800" dirty="0"/>
              <a:t>Art. 3</a:t>
            </a:r>
            <a:r>
              <a:rPr lang="en-US" altLang="en-US" sz="1800" dirty="0"/>
              <a:t>º </a:t>
            </a:r>
            <a:r>
              <a:rPr lang="en-US" altLang="pt-BR" sz="1800" dirty="0"/>
              <a:t>Dever</a:t>
            </a:r>
            <a:r>
              <a:rPr lang="en-US" altLang="en-US" sz="1800" dirty="0"/>
              <a:t>ã</a:t>
            </a:r>
            <a:r>
              <a:rPr lang="en-US" altLang="pt-BR" sz="1800" dirty="0"/>
              <a:t>o apresentar a ECD as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dicas, inclusive as equiparadas e as entidades imunes e isentas,</a:t>
            </a:r>
            <a:r>
              <a:rPr lang="pt-BR" altLang="en-US" sz="1800" dirty="0"/>
              <a:t> </a:t>
            </a:r>
            <a:r>
              <a:rPr lang="en-US" altLang="pt-BR" sz="1800" dirty="0"/>
              <a:t>obrigadas a manter escritura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cont</a:t>
            </a:r>
            <a:r>
              <a:rPr lang="en-US" altLang="en-US" sz="1800" dirty="0"/>
              <a:t>á</a:t>
            </a:r>
            <a:r>
              <a:rPr lang="en-US" altLang="pt-BR" sz="1800" dirty="0"/>
              <a:t>bil nos termos da legisla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comercial.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  <a:p>
            <a:pPr marL="0" indent="0">
              <a:buNone/>
            </a:pPr>
            <a:r>
              <a:rPr lang="en-US" altLang="en-US" sz="1800" dirty="0"/>
              <a:t>§ 1º </a:t>
            </a:r>
            <a:r>
              <a:rPr lang="en-US" altLang="pt-BR" sz="1800" dirty="0"/>
              <a:t>A obriga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a que se refere o caput n</a:t>
            </a:r>
            <a:r>
              <a:rPr lang="en-US" altLang="en-US" sz="1800" dirty="0"/>
              <a:t>ã</a:t>
            </a:r>
            <a:r>
              <a:rPr lang="en-US" altLang="pt-BR" sz="1800" dirty="0"/>
              <a:t>o se aplica:</a:t>
            </a:r>
            <a:endParaRPr lang="en-US" altLang="pt-BR" sz="1800" dirty="0"/>
          </a:p>
          <a:p>
            <a:pPr marL="0" indent="0">
              <a:buNone/>
            </a:pPr>
            <a:endParaRPr lang="en-US" altLang="pt-BR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/>
          <p:cNvPicPr>
            <a:picLocks noChangeAspect="1"/>
          </p:cNvPicPr>
          <p:nvPr/>
        </p:nvPicPr>
        <p:blipFill rotWithShape="1">
          <a:blip r:embed="rId1" cstate="print"/>
          <a:srcRect l="4497" t="64410" r="823" b="27257"/>
          <a:stretch>
            <a:fillRect/>
          </a:stretch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/>
              <a:t>OBRIGATORIEDADE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566670"/>
          </a:xfrm>
        </p:spPr>
        <p:txBody>
          <a:bodyPr>
            <a:normAutofit lnSpcReduction="10000"/>
          </a:bodyPr>
          <a:lstStyle/>
          <a:p>
            <a:r>
              <a:rPr lang="en-US" altLang="pt-BR" sz="1800" dirty="0"/>
              <a:t>I - às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 optantes pelo Regime Especial Unificado de Arrecada</a:t>
            </a:r>
            <a:r>
              <a:rPr lang="en-US" altLang="en-US" sz="1800" dirty="0"/>
              <a:t>ç</a:t>
            </a:r>
            <a:r>
              <a:rPr lang="en-US" altLang="en-US" sz="1800" dirty="0"/>
              <a:t>ã</a:t>
            </a:r>
            <a:r>
              <a:rPr lang="en-US" altLang="pt-BR" sz="1800" dirty="0"/>
              <a:t>o de Tributos e Contribui</a:t>
            </a:r>
            <a:r>
              <a:rPr lang="en-US" altLang="en-US" sz="1800" dirty="0"/>
              <a:t>çõ</a:t>
            </a:r>
            <a:r>
              <a:rPr lang="en-US" altLang="pt-BR" sz="1800" dirty="0"/>
              <a:t>es</a:t>
            </a:r>
            <a:r>
              <a:rPr lang="pt-BR" altLang="en-US" sz="1800" dirty="0"/>
              <a:t> </a:t>
            </a:r>
            <a:r>
              <a:rPr lang="en-US" altLang="pt-BR" sz="1800" dirty="0"/>
              <a:t>devidos pelas Microempresas e Empresas de Pequeno Porte (Simples Nacional), institu</a:t>
            </a:r>
            <a:r>
              <a:rPr lang="en-US" altLang="en-US" sz="1800" dirty="0"/>
              <a:t>í</a:t>
            </a:r>
            <a:r>
              <a:rPr lang="en-US" altLang="pt-BR" sz="1800" dirty="0"/>
              <a:t>do pela Lei</a:t>
            </a:r>
            <a:r>
              <a:rPr lang="pt-BR" altLang="en-US" sz="1800" dirty="0"/>
              <a:t> </a:t>
            </a:r>
            <a:r>
              <a:rPr lang="en-US" altLang="pt-BR" sz="1800" dirty="0"/>
              <a:t>Complementar n</a:t>
            </a:r>
            <a:r>
              <a:rPr lang="en-US" altLang="en-US" sz="1800" dirty="0"/>
              <a:t>º 123, </a:t>
            </a:r>
            <a:r>
              <a:rPr lang="en-US" altLang="pt-BR" sz="1800" dirty="0"/>
              <a:t>de 14 de dezembro de 2006;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II - aos </a:t>
            </a:r>
            <a:r>
              <a:rPr lang="en-US" altLang="en-US" sz="1800" dirty="0"/>
              <a:t>ó</a:t>
            </a:r>
            <a:r>
              <a:rPr lang="en-US" altLang="pt-BR" sz="1800" dirty="0"/>
              <a:t>rg</a:t>
            </a:r>
            <a:r>
              <a:rPr lang="en-US" altLang="en-US" sz="1800" dirty="0"/>
              <a:t>ã</a:t>
            </a:r>
            <a:r>
              <a:rPr lang="en-US" altLang="pt-BR" sz="1800" dirty="0"/>
              <a:t>os p</a:t>
            </a:r>
            <a:r>
              <a:rPr lang="en-US" altLang="en-US" sz="1800" dirty="0"/>
              <a:t>ú</a:t>
            </a:r>
            <a:r>
              <a:rPr lang="en-US" altLang="pt-BR" sz="1800" dirty="0"/>
              <a:t>blicos, às autarquias e às funda</a:t>
            </a:r>
            <a:r>
              <a:rPr lang="en-US" altLang="en-US" sz="1800" dirty="0"/>
              <a:t>çõ</a:t>
            </a:r>
            <a:r>
              <a:rPr lang="en-US" altLang="pt-BR" sz="1800" dirty="0"/>
              <a:t>es p</a:t>
            </a:r>
            <a:r>
              <a:rPr lang="en-US" altLang="en-US" sz="1800" dirty="0"/>
              <a:t>ú</a:t>
            </a:r>
            <a:r>
              <a:rPr lang="en-US" altLang="pt-BR" sz="1800" dirty="0"/>
              <a:t>blicas;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III - às pessoas jur</a:t>
            </a:r>
            <a:r>
              <a:rPr lang="en-US" altLang="en-US" sz="1800" dirty="0"/>
              <a:t>í</a:t>
            </a:r>
            <a:r>
              <a:rPr lang="en-US" altLang="pt-BR" sz="1800" dirty="0"/>
              <a:t>dicas inativas</a:t>
            </a:r>
            <a:r>
              <a:rPr lang="pt-BR" altLang="en-US" sz="1800" dirty="0"/>
              <a:t>;</a:t>
            </a:r>
            <a:endParaRPr lang="pt-BR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14243</Words>
  <Application>WPS Presentation</Application>
  <PresentationFormat>Apresentação na tela (16:9)</PresentationFormat>
  <Paragraphs>263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Montserrat</vt:lpstr>
      <vt:lpstr>Segoe Print</vt:lpstr>
      <vt:lpstr>Calibri</vt:lpstr>
      <vt:lpstr>Times New Roman</vt:lpstr>
      <vt:lpstr>Microsoft YaHei</vt:lpstr>
      <vt:lpstr>Arial Unicode MS</vt:lpstr>
      <vt:lpstr>rawline</vt:lpstr>
      <vt:lpstr>Tema do Office</vt:lpstr>
      <vt:lpstr>PowerPoint 演示文稿</vt:lpstr>
      <vt:lpstr>PowerPoint 演示文稿</vt:lpstr>
      <vt:lpstr>PROJETO SPED</vt:lpstr>
      <vt:lpstr>PROJETO SPED</vt:lpstr>
      <vt:lpstr>SPED ECD - ESCRITURACAO CONTABIL DIGITAL</vt:lpstr>
      <vt:lpstr>SPED ECD - ESCRITURACAO CONTABIL DIGITAL</vt:lpstr>
      <vt:lpstr>SPED ECD - ESCRITURACAO CONTABIL DIGITAL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OBRIGATORIEDADE</vt:lpstr>
      <vt:lpstr>PRAZO</vt:lpstr>
      <vt:lpstr>PERÍODO DOS LIVROS</vt:lpstr>
      <vt:lpstr>PERÍODO DOS LIVROS</vt:lpstr>
      <vt:lpstr>SUBSTITUIÇÃO DA ECD</vt:lpstr>
      <vt:lpstr>SUBSTITUIÇÃO DA ECD</vt:lpstr>
      <vt:lpstr>ASSINATURA</vt:lpstr>
      <vt:lpstr>ASSINATURA</vt:lpstr>
      <vt:lpstr>ATRASO NA DECLARAÇÃO</vt:lpstr>
      <vt:lpstr>ASSINATURA</vt:lpstr>
      <vt:lpstr>OBRIGADO!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reis_</cp:lastModifiedBy>
  <cp:revision>6</cp:revision>
  <dcterms:created xsi:type="dcterms:W3CDTF">2023-10-24T18:12:00Z</dcterms:created>
  <dcterms:modified xsi:type="dcterms:W3CDTF">2026-06-17T22:07:47Z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6AF2E264D66C43BABED64BCC8E88EAB6_13</vt:lpwstr>
  </property>
  <property fmtid="{D5CDD505-2E9C-101B-9397-08002B2CF9AE}" pid="3" name="KSOProductBuildVer">
    <vt:lpwstr>1046-12.1.0.26880</vt:lpwstr>
  </property>
</Properties>
</file>