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97" r:id="rId24"/>
    <p:sldId id="298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9" r:id="rId41"/>
    <p:sldId id="300" r:id="rId42"/>
    <p:sldId id="301" r:id="rId43"/>
    <p:sldId id="302" r:id="rId44"/>
    <p:sldId id="293" r:id="rId45"/>
    <p:sldId id="294" r:id="rId46"/>
    <p:sldId id="295" r:id="rId47"/>
    <p:sldId id="296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8" d="100"/>
          <a:sy n="88" d="100"/>
        </p:scale>
        <p:origin x="-43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LAI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4A47"/>
          </a:solidFill>
          <a:ln/>
        </p:spPr>
      </p:sp>
      <p:sp>
        <p:nvSpPr>
          <p:cNvPr id="3" name="Shape 1"/>
          <p:cNvSpPr/>
          <p:nvPr/>
        </p:nvSpPr>
        <p:spPr>
          <a:xfrm>
            <a:off x="9692640" y="-219456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-2011680" y="4389120"/>
            <a:ext cx="4572000" cy="45720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05156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ARETHA SOARES – CONTADORA E ADVOGADA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822960" y="1417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 smtClean="0">
                <a:solidFill>
                  <a:srgbClr val="8FC5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Curso CRCCE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822960" y="2286000"/>
            <a:ext cx="10241280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RECLAMATÓRIA TRABALHISTA</a:t>
            </a:r>
            <a:endParaRPr lang="en-US" sz="4600" dirty="0"/>
          </a:p>
          <a:p>
            <a:pPr marL="0" indent="0">
              <a:lnSpc>
                <a:spcPts val="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NA PRÁTICA</a:t>
            </a:r>
            <a:endParaRPr lang="en-US" sz="4600" dirty="0"/>
          </a:p>
        </p:txBody>
      </p:sp>
      <p:sp>
        <p:nvSpPr>
          <p:cNvPr id="8" name="Text 6"/>
          <p:cNvSpPr/>
          <p:nvPr/>
        </p:nvSpPr>
        <p:spPr>
          <a:xfrm>
            <a:off x="822960" y="3977640"/>
            <a:ext cx="9601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2400"/>
              </a:lnSpc>
              <a:buNone/>
            </a:pPr>
            <a:r>
              <a:rPr lang="en-US" sz="18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transformar riscos trabalhistas em oportunidades de consultoria</a:t>
            </a:r>
            <a:endParaRPr lang="en-US" sz="1800" dirty="0"/>
          </a:p>
          <a:p>
            <a:pPr marL="0" indent="0">
              <a:lnSpc>
                <a:spcPts val="2400"/>
              </a:lnSpc>
              <a:buNone/>
            </a:pPr>
            <a:r>
              <a:rPr lang="en-US" sz="18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escritórios de </a:t>
            </a:r>
            <a:r>
              <a:rPr lang="en-US" sz="1800" dirty="0" err="1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contabilidade</a:t>
            </a:r>
            <a:r>
              <a:rPr lang="en-US" sz="1800" dirty="0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</a:t>
            </a:r>
            <a:r>
              <a:rPr lang="en-US" sz="1800" dirty="0" err="1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especialistas</a:t>
            </a:r>
            <a:r>
              <a:rPr lang="en-US" sz="1800" dirty="0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DP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68680" y="5074920"/>
            <a:ext cx="2194560" cy="0"/>
          </a:xfrm>
          <a:prstGeom prst="line">
            <a:avLst/>
          </a:prstGeom>
          <a:noFill/>
          <a:ln w="25400">
            <a:solidFill>
              <a:srgbClr val="E07A2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52578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D8EC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Curso presencial · </a:t>
            </a:r>
            <a:r>
              <a:rPr lang="en-US" sz="1400" dirty="0" err="1" smtClean="0">
                <a:solidFill>
                  <a:srgbClr val="D8EC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Contadores</a:t>
            </a:r>
            <a:r>
              <a:rPr lang="en-US" sz="1400" dirty="0" smtClean="0">
                <a:solidFill>
                  <a:srgbClr val="D8EC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dirty="0">
                <a:solidFill>
                  <a:srgbClr val="D8EC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 DP · RH · Consultores · Empresários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nasce uma reclamatória trabalhista</a:t>
            </a:r>
            <a:endParaRPr lang="en-US" sz="3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nasce uma reclamatória trabalhista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Entender o caminho entre o fato gerador e o protocolo da </a:t>
            </a:r>
            <a:r>
              <a:rPr lang="en-US" i="1" dirty="0" err="1" smtClean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petição</a:t>
            </a:r>
            <a:r>
              <a:rPr lang="en-US" i="1" dirty="0" smtClean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onde a empresa pode intervir.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 reclamatória nasce de um sentimento antes de nascer de um documento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erro mais comum: ausência de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ferramentas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compliance e canal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escuta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Advogado do reclamante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enxerga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documentos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 boas intenções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Juiz decide pela prova nos autos, não pelo que '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realmente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aconteceu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'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MPT atua em casos de interesse coletivo (assédio sistemático, discriminação em massa)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nasce uma reclamatória — o fluxo</a:t>
            </a:r>
            <a:endParaRPr lang="en-US" sz="2300" dirty="0"/>
          </a:p>
        </p:txBody>
      </p:sp>
      <p:sp>
        <p:nvSpPr>
          <p:cNvPr id="4" name="Shape 2"/>
          <p:cNvSpPr/>
          <p:nvPr/>
        </p:nvSpPr>
        <p:spPr>
          <a:xfrm>
            <a:off x="518008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134A47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63728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Fato gerador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816456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1926184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971904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Insatisfação do trabalhador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224632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3334360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380080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por orientação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32808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742536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788256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Procura de um advogado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040984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150712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196432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Triagem (prova + valor)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7449160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558888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604608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Protocolo da petição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857336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8967064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EAF3F2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012784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Citação da empresa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10265512" y="2834640"/>
            <a:ext cx="1554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10375240" y="2834640"/>
            <a:ext cx="1298448" cy="1051560"/>
          </a:xfrm>
          <a:prstGeom prst="roundRect">
            <a:avLst>
              <a:gd name="adj" fmla="val 6957"/>
            </a:avLst>
          </a:prstGeom>
          <a:solidFill>
            <a:srgbClr val="134A47"/>
          </a:solidFill>
          <a:ln w="12700">
            <a:solidFill>
              <a:srgbClr val="1F6F6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420960" y="2834640"/>
            <a:ext cx="120700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Audiência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097280" y="4343400"/>
            <a:ext cx="9966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erro mais comum das empresas não está no </a:t>
            </a:r>
            <a:r>
              <a:rPr lang="en-US" sz="2000" i="1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processo </a:t>
            </a:r>
            <a:r>
              <a:rPr lang="en-US" sz="200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está muito antes dele: a ausência de um canal de escuta </a:t>
            </a:r>
            <a:r>
              <a:rPr lang="en-US" sz="2000" i="1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interno e na utilização de FERRAMENTAS DE COMPLIANCE.</a:t>
            </a:r>
            <a:endParaRPr lang="en-US" sz="2000" dirty="0"/>
          </a:p>
        </p:txBody>
      </p:sp>
      <p:sp>
        <p:nvSpPr>
          <p:cNvPr id="28" name="Text 26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Caso de assédio moral: preposto alegou 'sempre tratou bem',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documental (print de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mostrou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o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contrário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disso. 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Juiz decidiu a favor do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reclamante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</a:p>
          <a:p>
            <a:pPr marL="0" indent="0">
              <a:lnSpc>
                <a:spcPts val="2700"/>
              </a:lnSpc>
              <a:buNone/>
            </a:pPr>
            <a:endParaRPr lang="en-US" sz="2200" i="1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lnSpc>
                <a:spcPts val="2700"/>
              </a:lnSpc>
              <a:buNone/>
            </a:pP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Fragilidade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documental da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defesa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gestão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despreparada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conduzir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o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poder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diretivo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 forma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correta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legal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Seus clientes têm canal formal de escuta ou denúncia interna?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um ex-funcionário procurasse um advogado hoje, quantos documentos a empresa teria para se defender?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2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Processo trabalhista não começa no fórum. Começa no silêncio que a empresa deixou o funcionário guardar.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Anatomia de uma petição inicial</a:t>
            </a:r>
            <a:endParaRPr lang="en-US" sz="3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Anatomia de uma petição inicial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Mapear os pedidos mais comuns e a lógica: pedido → erro → prevenção → documentação.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Uma petição segue um roteiro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previsível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conhece, antecipa a vulnerabilidade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edidos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mais recorrentes: de horas extras a rescisão indireta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'Ponto britânico' = convite para o juiz presumir a jornada alegada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quadro pedido/erro/prevenção/documentação é a base do diagnóstico comercial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Pedido → erro → prevenção → documentação</a:t>
            </a:r>
            <a:endParaRPr lang="en-US" sz="2300" dirty="0"/>
          </a:p>
        </p:txBody>
      </p:sp>
      <p:graphicFrame>
        <p:nvGraphicFramePr>
          <p:cNvPr id="18" name="Table 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9011935"/>
              </p:ext>
            </p:extLst>
          </p:nvPr>
        </p:nvGraphicFramePr>
        <p:xfrm>
          <a:off x="640080" y="1600200"/>
          <a:ext cx="10881360" cy="3840480"/>
        </p:xfrm>
        <a:graphic>
          <a:graphicData uri="http://schemas.openxmlformats.org/drawingml/2006/table">
            <a:tbl>
              <a:tblPr/>
              <a:tblGrid>
                <a:gridCol w="2377440"/>
                <a:gridCol w="2834640"/>
                <a:gridCol w="2834640"/>
                <a:gridCol w="2834640"/>
              </a:tblGrid>
              <a:tr h="7680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Pedido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Erro comum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Como prevenir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Como documentar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Horas extras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Ponto inexistente/fictício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Ponto eletrônico real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Espelhos assinados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Insalubridade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Sem laudo técnico atualizado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LTCAT periódico + EPI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Ficha de entrega de EPI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Equiparação </a:t>
                      </a:r>
                      <a:r>
                        <a:rPr lang="en-US" sz="1200" dirty="0" smtClean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salarial / Acúmulo</a:t>
                      </a:r>
                      <a:r>
                        <a:rPr lang="en-US" sz="1200" baseline="0" dirty="0" smtClean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de Função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Salários distintos sem critério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Plano de cargos e salários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Plano formalizado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Assédio moral/sexual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Sem canal de denúncia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Canal + treinamento de líderes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Atas de apuração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640080" y="5532120"/>
            <a:ext cx="10881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Quadro completo (10 pedidos) disponível na </a:t>
            </a:r>
            <a:r>
              <a:rPr lang="en-US" sz="1100" i="1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 do </a:t>
            </a:r>
            <a:r>
              <a:rPr lang="en-US" sz="1100" i="1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meu</a:t>
            </a:r>
            <a:r>
              <a:rPr lang="en-US" sz="1100" i="1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i="1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Intagram</a:t>
            </a:r>
            <a:r>
              <a:rPr lang="en-US" sz="1100" i="1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Processo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Pizzaria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pizzaiolo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também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fazia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entregas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pediu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acúmulo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função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o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não era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específico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ou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seja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as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atividades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nunca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foram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documentadas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</a:p>
          <a:p>
            <a:pPr marL="0" indent="0">
              <a:lnSpc>
                <a:spcPts val="2700"/>
              </a:lnSpc>
              <a:buNone/>
            </a:pPr>
            <a:endParaRPr lang="en-US" sz="2200" i="1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lnSpc>
                <a:spcPts val="2700"/>
              </a:lnSpc>
              <a:buNone/>
            </a:pP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Virou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asessoria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DP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revisão de descrições de cargo para </a:t>
            </a:r>
            <a:r>
              <a:rPr lang="en-US" sz="2200" i="1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</a:t>
            </a: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+ </a:t>
            </a:r>
            <a:r>
              <a:rPr lang="en-US" sz="2200" i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regimento</a:t>
            </a:r>
            <a:r>
              <a:rPr lang="en-US" sz="2200" i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interno.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 desses pedidos é o mais recorrente na sua carteira?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Quantos clientes </a:t>
            </a:r>
            <a:r>
              <a:rPr lang="en-US" sz="2200" dirty="0" err="1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têm</a:t>
            </a: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fecrramentas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compliance: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regimento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interno,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ficha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EPI assinada e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atualizada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trabalho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específico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3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Toda petição inicial é, na verdade, uma auditoria que o advogado do outro lado fez de graça na sua empresa.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VAMOS PERCORRER HOJE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40080" y="822960"/>
            <a:ext cx="10881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Cronograma geral do </a:t>
            </a:r>
            <a:r>
              <a:rPr lang="en-US" sz="3000" b="1" dirty="0" err="1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curso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9011935"/>
              </p:ext>
            </p:extLst>
          </p:nvPr>
        </p:nvGraphicFramePr>
        <p:xfrm>
          <a:off x="640080" y="1691640"/>
          <a:ext cx="10881360" cy="4572000"/>
        </p:xfrm>
        <a:graphic>
          <a:graphicData uri="http://schemas.openxmlformats.org/drawingml/2006/table">
            <a:tbl>
              <a:tblPr/>
              <a:tblGrid>
                <a:gridCol w="3108960"/>
                <a:gridCol w="6126480"/>
                <a:gridCol w="1645920"/>
              </a:tblGrid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Bloco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Conteúdo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6F6B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Abertura + Módulo 1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 novo papel do DP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2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Como nasce uma reclamatória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3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Anatomia da petição inicial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Intervalo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Café e networking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4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 produção da prova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5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Cálculos trabalhistas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40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6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NR-1 e o futuro das reclamatórias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Intervalo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Café e networking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7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Como transformar isso em consultoria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Módulo 8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Oficina prática em grupo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Encerramento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dirty="0" err="1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Síntese</a:t>
                      </a:r>
                      <a:r>
                        <a:rPr lang="en-US" sz="12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50" b="1" dirty="0">
                          <a:solidFill>
                            <a:srgbClr val="134A4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 min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1600" marR="101600" marT="50800" marB="50800" anchor="ctr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produção da prova</a:t>
            </a:r>
            <a:endParaRPr lang="en-US" sz="3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produção da prova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sz="220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Entender o ônus da prova e o papel de documentos, WhatsApp, e-mails e testemunhas.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Empregado prova o fato constitutivo; empresa prova o que extingue/modifica/impede o direito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 controle de ponto → presume-se verdadeira a jornada alegada pelo trabalhador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e e-mail corporativo são hoje amplamente aceitos como prova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de denúncias é, ao mesmo tempo, prevenção e prova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Prints de WhatsApp ofensivos do superior + ausência de política de uso de app e treinamento de liderança → condenação por dano moral sem contexto documental da empresa.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Existe política formal sobre uso de WhatsApp/e-mail corporativo?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Advertências são sempre assinadas, com testemunha?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Regimento interno: a ferramenta que documenta e protege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868680" y="196596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 que formaliza direitos, deveres e condutas esperadas dentro da empresa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Cobre jornada, uso de WhatsApp e e-mail corporativo, uniforme e EPI, processo disciplinar, canal de denúncia e política antiassédio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Funciona em dois tempos: previne (orienta a conduta) e prova (mostra que a empresa tinha estrutura e agiu corretamente)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Só tem valor jurídico se for assinado na admissão e atualizado periodicamente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Regimento interno como nova receita da esteira</a:t>
            </a:r>
            <a:endParaRPr lang="en-US" sz="2300" dirty="0"/>
          </a:p>
        </p:txBody>
      </p:sp>
      <p:sp>
        <p:nvSpPr>
          <p:cNvPr id="4" name="Shape 2"/>
          <p:cNvSpPr/>
          <p:nvPr/>
        </p:nvSpPr>
        <p:spPr>
          <a:xfrm>
            <a:off x="640080" y="1600200"/>
            <a:ext cx="10881360" cy="1417320"/>
          </a:xfrm>
          <a:prstGeom prst="roundRect">
            <a:avLst>
              <a:gd name="adj" fmla="val 5161"/>
            </a:avLst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600200"/>
            <a:ext cx="10424160" cy="1417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220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ENTRA NO ESCOPO
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Diagnóstico das políticas atuais do cliente, elaboração ou atualização do regimento, treinamento de implantação com as lideranças, e revisão anual recorrente.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640080" y="3200400"/>
            <a:ext cx="10881360" cy="1417320"/>
          </a:xfrm>
          <a:prstGeom prst="roundRect">
            <a:avLst>
              <a:gd name="adj" fmla="val 5161"/>
            </a:avLst>
          </a:prstGeom>
          <a:solidFill>
            <a:srgbClr val="FBEADD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3200400"/>
            <a:ext cx="10424160" cy="1417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22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VIRA RECEITA
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Baixo custo de produção, alto valor percebido: projeto pontual de elaboração + contrato de revisão anual = porta de entrada natural para toda a esteira de compliance.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640080" y="4892040"/>
            <a:ext cx="10881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i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Praticamente todo cliente sem regimento interno é uma oportunidade de venda hoje.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4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Na Justiça do Trabalho, </a:t>
            </a:r>
            <a:r>
              <a:rPr lang="en-US" sz="3000" b="1" i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memória</a:t>
            </a:r>
            <a:r>
              <a:rPr lang="en-US" sz="3000" b="1" i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e história </a:t>
            </a: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não </a:t>
            </a:r>
            <a:r>
              <a:rPr lang="en-US" sz="3000" b="1" i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valem </a:t>
            </a: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nada. Documento vale tudo.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5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Cálculos trabalhistas para não advogados</a:t>
            </a:r>
            <a:endParaRPr lang="en-US" sz="3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5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Cálculos trabalhistas para não advogados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17386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sz="220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 autonomia para ler uma planilha de cálculo e identificar erros grosseiros.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Hora extra = salário-hora × adicional (mín. 50%) × horas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DSR sobre média de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horas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extras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reflexo mais 'escondido' nos cálculos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Aviso-prévio: 30 dias + 3 dias por ano completo (até 90 dias)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13º e férias: 1/12 por mês trabalhado (+ 1/3 nas férias)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FGTS: 8% + multa de 40% em dispensa sem justa causa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5</a:t>
            </a:r>
            <a:endParaRPr lang="en-US" sz="9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5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Exercício prático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691640"/>
            <a:ext cx="10881360" cy="1554480"/>
          </a:xfrm>
          <a:prstGeom prst="roundRect">
            <a:avLst>
              <a:gd name="adj" fmla="val 4706"/>
            </a:avLst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691640"/>
            <a:ext cx="1042416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2000"/>
              </a:lnSpc>
              <a:buNone/>
            </a:pPr>
            <a:r>
              <a:rPr lang="en-US" sz="220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ENUNCIADO
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Salário R$ 3.000 · 10h extras/mês · adicional 50%. Calcule hora extra, valor mensal e reflexo no DSR.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640080" y="3429000"/>
            <a:ext cx="10881360" cy="1371600"/>
          </a:xfrm>
          <a:prstGeom prst="roundRect">
            <a:avLst>
              <a:gd name="adj" fmla="val 5333"/>
            </a:avLst>
          </a:prstGeom>
          <a:solidFill>
            <a:srgbClr val="FBEADD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3429000"/>
            <a:ext cx="104241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2000"/>
              </a:lnSpc>
              <a:buNone/>
            </a:pPr>
            <a:r>
              <a:rPr lang="en-US" sz="22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GABARITO
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Hora-extra: R$ 20,46 · Mensal: R$ 204,60 · Reflexo DSR: R$ 40,92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5</a:t>
            </a:r>
            <a:endParaRPr lang="en-US" sz="9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 erro de vinte reais na folha de hoje pode virar vinte mil reais de condenação daqui a dois anos.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300718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ABERTURA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318516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Uma pergunta para </a:t>
            </a:r>
            <a:r>
              <a:rPr lang="en-US" sz="3800" b="1" dirty="0" err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começar</a:t>
            </a: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3800" b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nosso</a:t>
            </a:r>
            <a:r>
              <a:rPr lang="en-US" sz="3800" b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bate </a:t>
            </a:r>
            <a:r>
              <a:rPr lang="en-US" sz="3800" b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papo</a:t>
            </a:r>
            <a:endParaRPr lang="en-US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6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NR-1 e o futuro das reclamatórias</a:t>
            </a:r>
            <a:endParaRPr lang="en-US" sz="3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6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NR-1 e o futuro das reclamatórias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Entender a exigência de gestão de riscos psicossociais e sua conexão com PGR, PCMSO e ISO 45003.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NR-1 passou a exigir riscos psicossociais dentro do PGR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Sobrecarga, metas abusivas, assédio e ambiente tóxico agora têm o mesmo rigor técnico de riscos físicos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Conexão com 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Consultoria m SST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Assédio, burnout e sobrecarga viram fundamento de dano moral e rescisão indireta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6</a:t>
            </a:r>
            <a:endParaRPr lang="en-US" sz="9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6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 center mapeou indicadores de sobrecarga e treinou supervisores em comunicação não violenta → queda mensurável em afastamentos por estresse, usada como defesa preventiva.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Algum cliente já tem PGR atualizado com riscos psicossociais?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identificaria um caso de assédio antes de virar processo?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6</a:t>
            </a:r>
            <a:endParaRPr lang="en-US" sz="9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próxima geração de passivos trabalhistas não vai nascer do relógio de ponto. Vai nascer da saúde mental que ninguém cuidou.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transformar isso em consultoria</a:t>
            </a:r>
            <a:endParaRPr lang="en-US" sz="3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transformar isso em consultoria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sz="220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Apresentar a esteira de </a:t>
            </a:r>
            <a:r>
              <a:rPr lang="en-US" sz="2200" i="1" dirty="0" smtClean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serviços: da </a:t>
            </a:r>
            <a:r>
              <a:rPr lang="en-US" sz="220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folha a consultoria mensal recorrente.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 venda 'consultoria' no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abstrato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um diagnóstico simples como porta de entrada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frentes de precificação: diagnóstico inicial, projetos pontuais, consultoria mensal recorrente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melhor gatilho de venda: comparação com o prejuízo real, não medo abstrato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9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esteira de serviços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792328" y="1691640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792328" y="1691640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Folha</a:t>
            </a: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3489808" y="1691640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7" name="Text 5"/>
          <p:cNvSpPr/>
          <p:nvPr/>
        </p:nvSpPr>
        <p:spPr>
          <a:xfrm>
            <a:off x="3489808" y="1691640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 Consultivo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6187288" y="1691640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9" name="Text 7"/>
          <p:cNvSpPr/>
          <p:nvPr/>
        </p:nvSpPr>
        <p:spPr>
          <a:xfrm>
            <a:off x="6187288" y="1691640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Auditoria Trabalhista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8884768" y="1691640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11" name="Text 9"/>
          <p:cNvSpPr/>
          <p:nvPr/>
        </p:nvSpPr>
        <p:spPr>
          <a:xfrm>
            <a:off x="8884768" y="1691640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792328" y="2724912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13" name="Text 11"/>
          <p:cNvSpPr/>
          <p:nvPr/>
        </p:nvSpPr>
        <p:spPr>
          <a:xfrm>
            <a:off x="792328" y="2724912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Regimento Interno</a:t>
            </a: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3489808" y="2724912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15" name="Text 13"/>
          <p:cNvSpPr/>
          <p:nvPr/>
        </p:nvSpPr>
        <p:spPr>
          <a:xfrm>
            <a:off x="3489808" y="2724912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Políticas Internas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6187288" y="2724912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17" name="Text 15"/>
          <p:cNvSpPr/>
          <p:nvPr/>
        </p:nvSpPr>
        <p:spPr>
          <a:xfrm>
            <a:off x="6187288" y="2724912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Treinamentos</a:t>
            </a: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8884768" y="2724912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19" name="Text 17"/>
          <p:cNvSpPr/>
          <p:nvPr/>
        </p:nvSpPr>
        <p:spPr>
          <a:xfrm>
            <a:off x="8884768" y="2724912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NR-1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792328" y="3758184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21" name="Text 19"/>
          <p:cNvSpPr/>
          <p:nvPr/>
        </p:nvSpPr>
        <p:spPr>
          <a:xfrm>
            <a:off x="792328" y="3758184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Consultoria Mensal</a:t>
            </a:r>
            <a:endParaRPr lang="en-US" dirty="0"/>
          </a:p>
        </p:txBody>
      </p:sp>
      <p:sp>
        <p:nvSpPr>
          <p:cNvPr id="22" name="Shape 20"/>
          <p:cNvSpPr/>
          <p:nvPr/>
        </p:nvSpPr>
        <p:spPr>
          <a:xfrm>
            <a:off x="3489808" y="3758184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1F6F6B"/>
          </a:solidFill>
          <a:ln/>
        </p:spPr>
      </p:sp>
      <p:sp>
        <p:nvSpPr>
          <p:cNvPr id="23" name="Text 21"/>
          <p:cNvSpPr/>
          <p:nvPr/>
        </p:nvSpPr>
        <p:spPr>
          <a:xfrm>
            <a:off x="3489808" y="3758184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Indicadores</a:t>
            </a: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6187288" y="3758184"/>
            <a:ext cx="2514600" cy="777240"/>
          </a:xfrm>
          <a:prstGeom prst="roundRect">
            <a:avLst>
              <a:gd name="adj" fmla="val 8235"/>
            </a:avLst>
          </a:prstGeom>
          <a:solidFill>
            <a:srgbClr val="E07A2C"/>
          </a:solidFill>
          <a:ln/>
        </p:spPr>
      </p:sp>
      <p:sp>
        <p:nvSpPr>
          <p:cNvPr id="25" name="Text 23"/>
          <p:cNvSpPr/>
          <p:nvPr/>
        </p:nvSpPr>
        <p:spPr>
          <a:xfrm>
            <a:off x="6187288" y="3758184"/>
            <a:ext cx="2514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Retenção do Cliente</a:t>
            </a: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9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Diagnóstico gratuito de 30 min com 10 perguntas, oferecido a toda a carteira → regimento interno virou a porta de entrada mais vendida da esteira.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 escritório já vende algo além de folha para clientes de DP?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 elo da esteira é mais fácil de vender primeiro na sua carteira?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7</a:t>
            </a:r>
            <a:endParaRPr lang="en-US" sz="9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Cliente não paga pelo relatório. Paga pelo problema que o relatório evitou.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Oficina prática — </a:t>
            </a:r>
            <a:r>
              <a:rPr lang="en-US" sz="3800" b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Agentes</a:t>
            </a:r>
            <a:r>
              <a:rPr lang="en-US" sz="3800" b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de IA e </a:t>
            </a:r>
            <a:r>
              <a:rPr lang="en-US" sz="3800" b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estudos</a:t>
            </a:r>
            <a:r>
              <a:rPr lang="en-US" sz="3800" b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 caso em grupo</a:t>
            </a:r>
            <a:endParaRPr lang="en-US" sz="3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881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ABERTURA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40080" y="804672"/>
            <a:ext cx="108813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Quem aqui </a:t>
            </a:r>
            <a:r>
              <a:rPr lang="en-US" sz="2600" b="1" dirty="0" err="1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já</a:t>
            </a: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2600" b="1" dirty="0" err="1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recebeu</a:t>
            </a:r>
            <a:r>
              <a:rPr lang="en-US" sz="2600" b="1" dirty="0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ou </a:t>
            </a: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teve um cliente </a:t>
            </a:r>
            <a:r>
              <a:rPr lang="en-US" sz="2600" b="1" dirty="0" err="1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que</a:t>
            </a: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2600" b="1" dirty="0" err="1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recebeu</a:t>
            </a:r>
            <a:r>
              <a:rPr lang="en-US" sz="2600" b="1" dirty="0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uma notificação de </a:t>
            </a:r>
            <a:r>
              <a:rPr lang="en-US" sz="2600" b="1" dirty="0" err="1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audiência</a:t>
            </a:r>
            <a:r>
              <a:rPr lang="en-US" sz="26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2600" b="1" dirty="0" err="1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trabalhista</a:t>
            </a:r>
            <a:r>
              <a:rPr lang="en-US" sz="2600" b="1" dirty="0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?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22960" y="1783080"/>
            <a:ext cx="10332720" cy="4206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</a:pPr>
            <a:endParaRPr lang="en-US" sz="2200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</a:pP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FATOS IMPORTANTES:</a:t>
            </a:r>
            <a:endParaRPr lang="en-US" sz="2200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  <a:buChar char="▪"/>
            </a:pP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não é exceção. É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rotina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2200" dirty="0"/>
          </a:p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problema não é o 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processo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descobrir o risco tarde demais.</a:t>
            </a:r>
            <a:endParaRPr lang="en-US" sz="2200" dirty="0"/>
          </a:p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 que só faz folha é substituível. DP que previne passivo é indispensável.</a:t>
            </a:r>
            <a:endParaRPr lang="en-US" sz="2200" dirty="0"/>
          </a:p>
          <a:p>
            <a:pPr marL="342900" indent="-342900">
              <a:lnSpc>
                <a:spcPts val="2400"/>
              </a:lnSpc>
              <a:spcAft>
                <a:spcPts val="16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pedido de uma petição tem origem, erro, prevenção e documentação.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Abertura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Agentes de IA: a nova ferramenta de consultoria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8680" y="196596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agente de IA (GPT personalizado) é um assistente treinado com instruções e arquivos específicos para uma tarefa recorrente do escritório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Diferente do ChatGPT comum, ele mantém o mesmo papel, o mesmo modelo de documento e as mesmas regras em toda nova conversa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Três aplicações diretas para a consultoria trabalhista: analisar petições, redigir pareceres, revisar legislação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Mesma lógica de receita do regimento interno (Módulo 4): baixo custo de implantação, alto ganho de produtividade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9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 · PASSO A PASSO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criar seu agente — parte 1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8680" y="1874520"/>
            <a:ext cx="10241280" cy="3931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1 — Acessar "Explorar GPTs" → "Criar": no ChatGPT (perfil Plus ou superior), inicie a criação de um GPT personalizado pelo menu lateral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2 — Definir nome, descrição e instruções: explique o papel do agente, o tom de voz e as regras que ele deve seguir (ex.: "atue como revisor trabalhista e sempre cite os artigos da CLT usados")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3 — Anexar a base de conhecimento: envie modelos de petição, pareceres anteriores, convenções coletivas e o quadro pedido/erro/prevenção/documentação do Módulo 3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9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 · PASSO A PASSO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Como criar seu agente — parte 2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8680" y="1874520"/>
            <a:ext cx="10241280" cy="3931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4 — Ativar a navegação web: permite que o agente busque legislação e jurisprudência atualizadas antes de responder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5 — Testar com casos reais, sem dados sensíveis: rode o agente com uma dúvida real da carteira e ajuste as instruções até o resultado ficar consistente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2200"/>
              </a:spcAft>
              <a:buSzPct val="100000"/>
              <a:buChar char="▪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Passo 6 — Publicar e restringir o acesso: compartilhe o link apenas com a equipe responsável, mantendo o agente privado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ao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escritório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dados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sensíveis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de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preferência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com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recursos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segurança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jurídica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9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 · APLICAÇÃO PRÁTICA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 agentes para começar a construir hoje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96316" y="1783080"/>
            <a:ext cx="3429000" cy="3383280"/>
          </a:xfrm>
          <a:prstGeom prst="roundRect">
            <a:avLst>
              <a:gd name="adj" fmla="val 2162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52348" y="2057400"/>
            <a:ext cx="2916936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17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Analisador de Petições</a:t>
            </a:r>
            <a:endParaRPr lang="en-US" dirty="0"/>
          </a:p>
          <a:p>
            <a:pPr marL="0" indent="0">
              <a:lnSpc>
                <a:spcPts val="1700"/>
              </a:lnSpc>
              <a:buNone/>
            </a:pPr>
            <a:r>
              <a:rPr lang="en-US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Recebe o texto da petição e devolve os pedidos identificados, cruzados com o quadro pedido/erro/documentação do Módulo 3.</a:t>
            </a: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4381348" y="1783080"/>
            <a:ext cx="3429000" cy="3383280"/>
          </a:xfrm>
          <a:prstGeom prst="roundRect">
            <a:avLst>
              <a:gd name="adj" fmla="val 2162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637380" y="2057400"/>
            <a:ext cx="2916936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17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Parecerista</a:t>
            </a:r>
            <a:endParaRPr lang="en-US" dirty="0"/>
          </a:p>
          <a:p>
            <a:pPr marL="0" indent="0">
              <a:lnSpc>
                <a:spcPts val="1700"/>
              </a:lnSpc>
              <a:buNone/>
            </a:pPr>
            <a:r>
              <a:rPr lang="en-US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partir do caso e da legislação aplicável, gera a estrutura inicial de um parecer técnico, pronto para revisão humana.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8066380" y="1783080"/>
            <a:ext cx="3429000" cy="3383280"/>
          </a:xfrm>
          <a:prstGeom prst="roundRect">
            <a:avLst>
              <a:gd name="adj" fmla="val 2162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322412" y="2057400"/>
            <a:ext cx="2916936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17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Revisor de Legislação</a:t>
            </a:r>
            <a:endParaRPr lang="en-US" dirty="0"/>
          </a:p>
          <a:p>
            <a:pPr marL="0" indent="0">
              <a:lnSpc>
                <a:spcPts val="1700"/>
              </a:lnSpc>
              <a:buNone/>
            </a:pPr>
            <a:r>
              <a:rPr lang="en-US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Monitora e resume mudanças na CLT, NRs e convenções coletivas relevantes para a carteira de clientes.</a:t>
            </a: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640080" y="5349240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ATENÇÃO!!!</a:t>
            </a:r>
          </a:p>
          <a:p>
            <a:pPr marL="0" indent="0" algn="ctr">
              <a:buNone/>
            </a:pP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</a:t>
            </a:r>
            <a:r>
              <a:rPr lang="en-US" sz="1350" i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agente não substitui o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profissional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a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técnica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apenas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otimiza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trabalho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tornando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o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profissional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mais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produtivo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350" i="1" dirty="0" err="1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pois</a:t>
            </a:r>
            <a:r>
              <a:rPr lang="en-US" sz="1350" i="1" dirty="0" smtClean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50" i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libera tempo para a análise estratégica.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9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Oficina prática — estudos de caso em grupo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5120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DINÂMICA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" y="1965960"/>
            <a:ext cx="4937760" cy="3200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000"/>
              </a:spcAft>
              <a:buSzPct val="100000"/>
              <a:buChar char="▪"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grupos, 1 caso cada</a:t>
            </a:r>
            <a:endParaRPr lang="en-US" sz="1350" dirty="0"/>
          </a:p>
          <a:p>
            <a:pPr marL="342900" indent="-342900">
              <a:spcAft>
                <a:spcPts val="1000"/>
              </a:spcAft>
              <a:buSzPct val="100000"/>
              <a:buChar char="▪"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min: identificar riscos, estimar condenação, apontar erros, montar plano de ação</a:t>
            </a:r>
            <a:endParaRPr lang="en-US" sz="1350" dirty="0"/>
          </a:p>
          <a:p>
            <a:pPr marL="342900" indent="-342900">
              <a:spcAft>
                <a:spcPts val="1000"/>
              </a:spcAft>
              <a:buSzPct val="100000"/>
              <a:buChar char="▪"/>
            </a:pPr>
            <a:r>
              <a:rPr lang="en-US" sz="13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</a:t>
            </a:r>
            <a:r>
              <a:rPr lang="en-US" sz="13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15 </a:t>
            </a: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min: apresentações rápidas (</a:t>
            </a:r>
            <a:r>
              <a:rPr lang="en-US" sz="13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</a:t>
            </a: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 por grupo)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6035040" y="1645920"/>
            <a:ext cx="0" cy="402336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309360" y="1554480"/>
            <a:ext cx="5120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 5 CASOS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46520" y="1965960"/>
            <a:ext cx="5029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1600"/>
              </a:lnSpc>
              <a:spcAft>
                <a:spcPts val="1000"/>
              </a:spcAft>
              <a:buSzPct val="100000"/>
              <a:buChar char="①"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Comércio varejista — horas extras, intervalo, </a:t>
            </a:r>
            <a:r>
              <a:rPr lang="en-US" sz="125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acúmulo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125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função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endParaRPr lang="en-US" sz="1250" dirty="0"/>
          </a:p>
          <a:p>
            <a:pPr marL="342900" indent="-342900">
              <a:lnSpc>
                <a:spcPts val="1600"/>
              </a:lnSpc>
              <a:spcAft>
                <a:spcPts val="1000"/>
              </a:spcAft>
              <a:buSzPct val="100000"/>
              <a:buChar char="①"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Indústria — insalubridade sem laudo técnico nem EPI</a:t>
            </a:r>
            <a:endParaRPr lang="en-US" sz="1250" dirty="0"/>
          </a:p>
          <a:p>
            <a:pPr marL="342900" indent="-342900">
              <a:lnSpc>
                <a:spcPts val="1600"/>
              </a:lnSpc>
              <a:spcAft>
                <a:spcPts val="1000"/>
              </a:spcAft>
              <a:buSzPct val="100000"/>
              <a:buChar char="①"/>
            </a:pPr>
            <a:r>
              <a:rPr lang="en-US" sz="125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Restaurante</a:t>
            </a: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</a:t>
            </a:r>
            <a:r>
              <a:rPr lang="en-US" sz="125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anotação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 </a:t>
            </a:r>
            <a:r>
              <a:rPr lang="en-US" sz="125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carteira</a:t>
            </a:r>
            <a:r>
              <a:rPr lang="en-US" sz="125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+ </a:t>
            </a: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rescisão indireta</a:t>
            </a:r>
            <a:endParaRPr lang="en-US" sz="1250" dirty="0"/>
          </a:p>
          <a:p>
            <a:pPr marL="342900" indent="-342900">
              <a:lnSpc>
                <a:spcPts val="1600"/>
              </a:lnSpc>
              <a:spcAft>
                <a:spcPts val="1000"/>
              </a:spcAft>
              <a:buSzPct val="100000"/>
              <a:buChar char="①"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Serviços — assédio moral via WhatsApp, sem canal de denúncia</a:t>
            </a:r>
            <a:endParaRPr lang="en-US" sz="1250" dirty="0"/>
          </a:p>
          <a:p>
            <a:pPr marL="342900" indent="-342900">
              <a:lnSpc>
                <a:spcPts val="1600"/>
              </a:lnSpc>
              <a:spcAft>
                <a:spcPts val="1000"/>
              </a:spcAft>
              <a:buSzPct val="100000"/>
              <a:buChar char="①"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 center — afastamento por ansiedade, riscos psicossociais (NR-1)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8</a:t>
            </a:r>
            <a:endParaRPr lang="en-US" sz="9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881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MATERIAIS BÔNUS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640080" y="822960"/>
            <a:ext cx="10881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Kit de materiais de </a:t>
            </a:r>
            <a:r>
              <a:rPr lang="en-US" sz="2800" b="1" dirty="0" err="1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apoio</a:t>
            </a:r>
            <a:r>
              <a:rPr lang="en-US" sz="2800" b="1" dirty="0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– BIO do </a:t>
            </a:r>
            <a:r>
              <a:rPr lang="en-US" sz="2800" b="1" dirty="0" err="1" smtClean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Instagram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69468" y="1828800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06628" y="1828800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de auditoria trabalhista</a:t>
            </a: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4381348" y="1828800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518508" y="1828800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de admissão e desligamento</a:t>
            </a: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7993228" y="1828800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130388" y="1828800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de documentos obrigatórios</a:t>
            </a: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769468" y="2898648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06628" y="2898648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diagnóstico para clientes</a:t>
            </a: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4381348" y="2898648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18508" y="2898648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proposta comercial</a:t>
            </a: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7993228" y="2898648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130388" y="2898648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contrato de consultoria</a:t>
            </a: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769468" y="3968496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06628" y="3968496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relatório de auditoria</a:t>
            </a: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4381348" y="3968496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518508" y="3968496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 anual de compliance</a:t>
            </a: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7993228" y="3968496"/>
            <a:ext cx="3429000" cy="868680"/>
          </a:xfrm>
          <a:prstGeom prst="roundRect">
            <a:avLst>
              <a:gd name="adj" fmla="val 7368"/>
            </a:avLst>
          </a:prstGeom>
          <a:solidFill>
            <a:srgbClr val="EAF3F2"/>
          </a:solidFill>
          <a:ln w="9525">
            <a:solidFill>
              <a:srgbClr val="1F6F6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8130388" y="3968496"/>
            <a:ext cx="31546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plano de ação e indicadores</a:t>
            </a: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Bônus</a:t>
            </a:r>
            <a:endParaRPr lang="en-US" sz="9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-18288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6400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ENCERRAMENTO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822960" y="1005840"/>
            <a:ext cx="10058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</a:t>
            </a:r>
            <a:r>
              <a:rPr lang="en-US" sz="3200" b="1" dirty="0" err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compromisso</a:t>
            </a: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de segunda-feira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868680" y="2103120"/>
            <a:ext cx="987552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 smtClean="0">
                <a:solidFill>
                  <a:srgbClr val="E6F2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Compromisso 1: </a:t>
            </a:r>
            <a:r>
              <a:rPr lang="en-US" sz="1600" dirty="0" smtClean="0">
                <a:solidFill>
                  <a:srgbClr val="E6F2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Anotar </a:t>
            </a:r>
            <a:r>
              <a:rPr lang="en-US" sz="1600" dirty="0" smtClean="0">
                <a:solidFill>
                  <a:srgbClr val="E6F2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postit e colar na tela do computador:</a:t>
            </a:r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r>
              <a:rPr lang="en-US" sz="1600" b="1" dirty="0" smtClean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</a:t>
            </a:r>
            <a:r>
              <a:rPr lang="en-US" sz="1600" b="1" dirty="0" smtClean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 </a:t>
            </a:r>
            <a:r>
              <a:rPr lang="en-US" sz="16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 só processa folha é substituível. DP que previne passivo e gera receita é indispensável</a:t>
            </a:r>
            <a:r>
              <a:rPr lang="en-US" sz="1600" b="1" dirty="0" smtClean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.”</a:t>
            </a:r>
            <a:endParaRPr lang="en-US" sz="1600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  <a:buChar char="▪"/>
            </a:pPr>
            <a:r>
              <a:rPr lang="en-US" sz="1600" dirty="0" smtClean="0">
                <a:solidFill>
                  <a:srgbClr val="E6F2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Compromisso 2: </a:t>
            </a:r>
            <a:r>
              <a:rPr lang="en-US" sz="1600" dirty="0">
                <a:solidFill>
                  <a:srgbClr val="E6F2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escolham 1 cliente e apliquem o quadro do Módulo 3 nos próximos 7 dias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822960" y="3931920"/>
            <a:ext cx="10332720" cy="1051560"/>
          </a:xfrm>
          <a:prstGeom prst="roundRect">
            <a:avLst>
              <a:gd name="adj" fmla="val 6957"/>
            </a:avLst>
          </a:prstGeom>
          <a:solidFill>
            <a:srgbClr val="0F3E3B"/>
          </a:solidFill>
          <a:ln/>
        </p:spPr>
      </p:sp>
      <p:sp>
        <p:nvSpPr>
          <p:cNvPr id="7" name="Text 5"/>
          <p:cNvSpPr/>
          <p:nvPr/>
        </p:nvSpPr>
        <p:spPr>
          <a:xfrm>
            <a:off x="1051560" y="3931920"/>
            <a:ext cx="98755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2000"/>
              </a:lnSpc>
              <a:buNone/>
            </a:pPr>
            <a:r>
              <a:rPr lang="en-US" sz="1200" b="1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 FINAL   </a:t>
            </a:r>
            <a:r>
              <a:rPr lang="en-US" sz="15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vocês tivessem que escolher, hoje, um único serviço da esteira para começar a vender amanhã, qual seria?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822960" y="5257800"/>
            <a:ext cx="103327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i="1" dirty="0">
                <a:solidFill>
                  <a:srgbClr val="BFE0DD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“Departamento Pessoal estratégico não é discurso de treinamento. É decisão de segunda-feira de manhã.”</a:t>
            </a:r>
            <a:endParaRPr lang="en-US" sz="17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1828800"/>
            <a:ext cx="5486400" cy="54864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651760"/>
            <a:ext cx="10515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600" b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OBRIGADA ARACATI!</a:t>
            </a:r>
            <a:endParaRPr lang="en-US" sz="4600" dirty="0"/>
          </a:p>
        </p:txBody>
      </p:sp>
      <p:sp>
        <p:nvSpPr>
          <p:cNvPr id="4" name="Text 2"/>
          <p:cNvSpPr/>
          <p:nvPr/>
        </p:nvSpPr>
        <p:spPr>
          <a:xfrm>
            <a:off x="822960" y="3703320"/>
            <a:ext cx="10515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 smtClean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822960" y="416052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Contadora, Advogada e Consultora Empresarial</a:t>
            </a:r>
            <a:endParaRPr lang="en-US" sz="2200" dirty="0"/>
          </a:p>
        </p:txBody>
      </p:sp>
      <p:pic>
        <p:nvPicPr>
          <p:cNvPr id="2050" name="Picture 2" descr="C:\Users\NOTE10\Downloads\Aretha Foto Cadeira Preto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894" y="-20808"/>
            <a:ext cx="5159106" cy="6878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23678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Departamento Pessoal que só faz folha de pagamento sobrevive. Departamento Pessoal que previne passivo, </a:t>
            </a:r>
            <a:r>
              <a:rPr lang="en-US" sz="3000" b="1" i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prospera</a:t>
            </a:r>
            <a:r>
              <a:rPr lang="en-US" sz="3000" b="1" i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e </a:t>
            </a:r>
            <a:r>
              <a:rPr lang="en-US" sz="3000" b="1" i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pode</a:t>
            </a:r>
            <a:r>
              <a:rPr lang="en-US" sz="3000" b="1" i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r>
              <a:rPr lang="en-US" sz="3000" b="1" i="1" dirty="0" err="1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viver</a:t>
            </a:r>
            <a:r>
              <a:rPr lang="en-US" sz="3000" b="1" i="1" dirty="0" smtClean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de consultoria.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61120" y="329184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2860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kern="0" spc="2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1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2788920"/>
            <a:ext cx="100584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ts val="42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novo papel do Departamento Pessoal</a:t>
            </a:r>
            <a:endParaRPr lang="en-US" sz="3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1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novo papel do Departamento Pessoal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40080" y="1508760"/>
            <a:ext cx="10881360" cy="566928"/>
          </a:xfrm>
          <a:prstGeom prst="rect">
            <a:avLst/>
          </a:prstGeom>
          <a:solidFill>
            <a:srgbClr val="EAF3F2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508760"/>
            <a:ext cx="104241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34A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   </a:t>
            </a:r>
            <a:r>
              <a:rPr lang="en-US" sz="12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Mostrar que o DP deixou de ser operacional para se tornar </a:t>
            </a:r>
            <a:r>
              <a:rPr lang="en-US" sz="1250" i="1" dirty="0" smtClean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estratégico </a:t>
            </a:r>
            <a:r>
              <a:rPr lang="en-US" sz="12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uma fonte de receita.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868680" y="2331720"/>
            <a:ext cx="1024128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r>
              <a:rPr lang="en-US" sz="2200" b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 </a:t>
            </a:r>
            <a:r>
              <a:rPr lang="en-US" sz="2200" b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 'apaga incêndio' x DP que 'instala detector de </a:t>
            </a:r>
            <a:r>
              <a:rPr lang="en-US" sz="2200" b="1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fumaça</a:t>
            </a:r>
            <a:r>
              <a:rPr lang="en-US" sz="2200" b="1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‘</a:t>
            </a:r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movimentos que mudaram tudo: Reforma Trabalhista,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Reforma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Tributária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NR-1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endParaRPr lang="en-US" sz="2200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movimento é, ao mesmo tempo, risco e </a:t>
            </a:r>
            <a:r>
              <a:rPr lang="en-US" sz="2200" dirty="0" err="1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oportunidade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comercial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2200" dirty="0"/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endParaRPr lang="en-US" sz="2200" dirty="0" smtClean="0">
              <a:solidFill>
                <a:srgbClr val="222222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342900" indent="-342900">
              <a:lnSpc>
                <a:spcPts val="2200"/>
              </a:lnSpc>
              <a:spcAft>
                <a:spcPts val="1400"/>
              </a:spcAft>
              <a:buSzPct val="100000"/>
            </a:pP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</a:t>
            </a:r>
            <a:r>
              <a:rPr lang="en-US" sz="2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trabalhista virou pauta de investidor, não só de </a:t>
            </a:r>
            <a:r>
              <a:rPr lang="en-US" sz="2200" dirty="0" err="1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sindicato</a:t>
            </a:r>
            <a:r>
              <a:rPr lang="en-US" sz="2200" dirty="0" smtClean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MTE.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1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11480"/>
            <a:ext cx="10881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1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13232"/>
            <a:ext cx="10881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34A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Exemplo real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2103120"/>
            <a:ext cx="502920" cy="502920"/>
          </a:xfrm>
          <a:prstGeom prst="roundRect">
            <a:avLst>
              <a:gd name="adj" fmla="val 50909"/>
            </a:avLst>
          </a:prstGeom>
          <a:solidFill>
            <a:srgbClr val="1F6F6B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1874520"/>
            <a:ext cx="502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600200" y="1965960"/>
            <a:ext cx="96926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0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Indústria com 80 funcionários: 14 reclamatórias em 1 ano → após consultoria de compliance, apenas 2 no ano seguinte. O escritório passou a vender consultoria mensal recorrente.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822960" y="4663440"/>
            <a:ext cx="1051560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48463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kern="0" spc="100" dirty="0">
                <a:solidFill>
                  <a:srgbClr val="E07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PERGUNTAS PARA A TURMA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0120" y="5212080"/>
            <a:ext cx="102412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DP dos seus clientes é mais reativo ou mais estratégico?</a:t>
            </a:r>
            <a:endParaRPr lang="en-US" sz="22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Quantos escritórios aqui já vendem </a:t>
            </a:r>
            <a:r>
              <a:rPr lang="en-US" sz="2200" dirty="0" smtClean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auditoria ou consultoria </a:t>
            </a:r>
            <a:r>
              <a:rPr lang="en-US" sz="2200" dirty="0">
                <a:solidFill>
                  <a:srgbClr val="5A5A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trabalhista preventiva?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457200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RECLAMATÓRIA TRABALHISTA NA PRÁTICA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534095" y="64739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1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34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486400" cy="5486400"/>
          </a:xfrm>
          <a:prstGeom prst="ellipse">
            <a:avLst/>
          </a:prstGeom>
          <a:solidFill>
            <a:srgbClr val="1F6F6B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4114800"/>
            <a:ext cx="5029200" cy="5029200"/>
          </a:xfrm>
          <a:prstGeom prst="ellipse">
            <a:avLst/>
          </a:prstGeom>
          <a:solidFill>
            <a:srgbClr val="E07A2C">
              <a:alpha val="2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1005840"/>
            <a:ext cx="1371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E07A2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</a:t>
            </a:r>
            <a:endParaRPr lang="en-US" sz="7000" dirty="0"/>
          </a:p>
        </p:txBody>
      </p:sp>
      <p:sp>
        <p:nvSpPr>
          <p:cNvPr id="5" name="Text 3"/>
          <p:cNvSpPr/>
          <p:nvPr/>
        </p:nvSpPr>
        <p:spPr>
          <a:xfrm>
            <a:off x="1188720" y="2103120"/>
            <a:ext cx="978408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000" b="1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Ninguém contrata um escritório de contabilidade para apagar incêndio. Contrata para nunca precisar de bombeiro.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188720" y="512064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 smtClean="0">
                <a:solidFill>
                  <a:srgbClr val="BFE0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@ARETHASOARESADV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2601</Words>
  <Application>Microsoft Office PowerPoint</Application>
  <PresentationFormat>Personalizar</PresentationFormat>
  <Paragraphs>423</Paragraphs>
  <Slides>47</Slides>
  <Notes>47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47</vt:i4>
      </vt:variant>
    </vt:vector>
  </HeadingPairs>
  <TitlesOfParts>
    <vt:vector size="4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NOTE10</cp:lastModifiedBy>
  <cp:revision>19</cp:revision>
  <dcterms:created xsi:type="dcterms:W3CDTF">2026-08-03T22:14:09Z</dcterms:created>
  <dcterms:modified xsi:type="dcterms:W3CDTF">2026-08-06T15:24:35Z</dcterms:modified>
</cp:coreProperties>
</file>