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63" r:id="rId5"/>
    <p:sldId id="264" r:id="rId6"/>
    <p:sldId id="298" r:id="rId7"/>
    <p:sldId id="775" r:id="rId8"/>
    <p:sldId id="777" r:id="rId9"/>
    <p:sldId id="778" r:id="rId10"/>
    <p:sldId id="780" r:id="rId11"/>
    <p:sldId id="781" r:id="rId12"/>
    <p:sldId id="782" r:id="rId13"/>
    <p:sldId id="760" r:id="rId14"/>
    <p:sldId id="761" r:id="rId15"/>
    <p:sldId id="762" r:id="rId16"/>
    <p:sldId id="763" r:id="rId17"/>
    <p:sldId id="764" r:id="rId18"/>
    <p:sldId id="792" r:id="rId19"/>
    <p:sldId id="794" r:id="rId20"/>
    <p:sldId id="796" r:id="rId21"/>
    <p:sldId id="766" r:id="rId22"/>
    <p:sldId id="765" r:id="rId23"/>
    <p:sldId id="767" r:id="rId24"/>
    <p:sldId id="768" r:id="rId25"/>
    <p:sldId id="769" r:id="rId26"/>
    <p:sldId id="772" r:id="rId27"/>
    <p:sldId id="770" r:id="rId28"/>
    <p:sldId id="771" r:id="rId29"/>
    <p:sldId id="774" r:id="rId30"/>
    <p:sldId id="773" r:id="rId31"/>
    <p:sldId id="783" r:id="rId32"/>
    <p:sldId id="791" r:id="rId33"/>
    <p:sldId id="784" r:id="rId34"/>
    <p:sldId id="785" r:id="rId35"/>
    <p:sldId id="786" r:id="rId36"/>
    <p:sldId id="787" r:id="rId37"/>
    <p:sldId id="788" r:id="rId38"/>
    <p:sldId id="789" r:id="rId39"/>
    <p:sldId id="790" r:id="rId40"/>
    <p:sldId id="797" r:id="rId41"/>
    <p:sldId id="798" r:id="rId42"/>
    <p:sldId id="285" r:id="rId43"/>
    <p:sldId id="261" r:id="rId44"/>
  </p:sldIdLst>
  <p:sldSz cx="18288000" cy="10287000"/>
  <p:notesSz cx="6858000" cy="9144000"/>
  <p:embeddedFontLst>
    <p:embeddedFont>
      <p:font typeface="Cambria" panose="02040503050406030204" pitchFamily="18" charset="0"/>
      <p:regular r:id="rId46"/>
      <p:bold r:id="rId47"/>
      <p:italic r:id="rId48"/>
      <p:boldItalic r:id="rId49"/>
    </p:embeddedFont>
    <p:embeddedFont>
      <p:font typeface="Inter" panose="02000503000000020004" pitchFamily="2" charset="0"/>
      <p:regular r:id="rId50"/>
      <p:bold r:id="rId51"/>
      <p:italic r:id="rId52"/>
      <p:boldItalic r:id="rId53"/>
    </p:embeddedFont>
    <p:embeddedFont>
      <p:font typeface="Inter ExtraBold" panose="02000503000000020004" pitchFamily="2" charset="0"/>
      <p:bold r:id="rId54"/>
      <p:boldItalic r:id="rId55"/>
    </p:embeddedFont>
    <p:embeddedFont>
      <p:font typeface="Inter Medium" panose="02000503000000020004" pitchFamily="2" charset="0"/>
      <p:regular r:id="rId56"/>
      <p:italic r:id="rId57"/>
    </p:embeddedFont>
    <p:embeddedFont>
      <p:font typeface="Inter SemiBold" panose="02000503000000020004" pitchFamily="2" charset="0"/>
      <p:bold r:id="rId58"/>
      <p:boldItalic r:id="rId59"/>
    </p:embeddedFont>
    <p:embeddedFont>
      <p:font typeface="Montserrat" panose="00000500000000000000" pitchFamily="2" charset="0"/>
      <p:regular r:id="rId60"/>
      <p:bold r:id="rId61"/>
      <p:italic r:id="rId62"/>
      <p:boldItalic r:id="rId63"/>
    </p:embeddedFont>
    <p:embeddedFont>
      <p:font typeface="Montserrat Bold" panose="00000800000000000000" pitchFamily="2" charset="0"/>
      <p:bold r:id="rId64"/>
    </p:embeddedFont>
    <p:embeddedFont>
      <p:font typeface="Open Sans" panose="020B0606030504020204" pitchFamily="34" charset="0"/>
      <p:regular r:id="rId65"/>
      <p:bold r:id="rId66"/>
      <p:italic r:id="rId67"/>
      <p:boldItalic r:id="rId68"/>
    </p:embeddedFont>
    <p:embeddedFont>
      <p:font typeface="Playfair Display Black" panose="00000A00000000000000" pitchFamily="2" charset="0"/>
      <p:bold r:id="rId69"/>
      <p:boldItalic r:id="rId70"/>
    </p:embeddedFont>
    <p:embeddedFont>
      <p:font typeface="Roboto" panose="02000000000000000000" pitchFamily="2" charset="0"/>
      <p:regular r:id="rId71"/>
      <p:bold r:id="rId72"/>
      <p:italic r:id="rId73"/>
      <p:boldItalic r:id="rId74"/>
    </p:embeddedFont>
    <p:embeddedFont>
      <p:font typeface="Roboto Mono" panose="00000009000000000000" pitchFamily="49" charset="0"/>
      <p:regular r:id="rId75"/>
      <p:bold r:id="rId76"/>
      <p:italic r:id="rId77"/>
      <p:boldItalic r:id="rId7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9" roundtripDataSignature="AMtx7miIPZA8mifFw8Uj6HxcpFZ2lr8D9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AF37"/>
    <a:srgbClr val="D904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0" d="100"/>
          <a:sy n="40" d="100"/>
        </p:scale>
        <p:origin x="1116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63" Type="http://schemas.openxmlformats.org/officeDocument/2006/relationships/font" Target="fonts/font18.fntdata"/><Relationship Id="rId68" Type="http://schemas.openxmlformats.org/officeDocument/2006/relationships/font" Target="fonts/font23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font" Target="fonts/font8.fntdata"/><Relationship Id="rId58" Type="http://schemas.openxmlformats.org/officeDocument/2006/relationships/font" Target="fonts/font13.fntdata"/><Relationship Id="rId74" Type="http://schemas.openxmlformats.org/officeDocument/2006/relationships/font" Target="fonts/font29.fntdata"/><Relationship Id="rId79" Type="http://customschemas.google.com/relationships/presentationmetadata" Target="metadata"/><Relationship Id="rId5" Type="http://schemas.openxmlformats.org/officeDocument/2006/relationships/slide" Target="slides/slide4.xml"/><Relationship Id="rId61" Type="http://schemas.openxmlformats.org/officeDocument/2006/relationships/font" Target="fonts/font16.fntdata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64" Type="http://schemas.openxmlformats.org/officeDocument/2006/relationships/font" Target="fonts/font19.fntdata"/><Relationship Id="rId69" Type="http://schemas.openxmlformats.org/officeDocument/2006/relationships/font" Target="fonts/font24.fntdata"/><Relationship Id="rId77" Type="http://schemas.openxmlformats.org/officeDocument/2006/relationships/font" Target="fonts/font32.fntdata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72" Type="http://schemas.openxmlformats.org/officeDocument/2006/relationships/font" Target="fonts/font27.fntdata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59" Type="http://schemas.openxmlformats.org/officeDocument/2006/relationships/font" Target="fonts/font14.fntdata"/><Relationship Id="rId67" Type="http://schemas.openxmlformats.org/officeDocument/2006/relationships/font" Target="fonts/font2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9.fntdata"/><Relationship Id="rId62" Type="http://schemas.openxmlformats.org/officeDocument/2006/relationships/font" Target="fonts/font17.fntdata"/><Relationship Id="rId70" Type="http://schemas.openxmlformats.org/officeDocument/2006/relationships/font" Target="fonts/font25.fntdata"/><Relationship Id="rId75" Type="http://schemas.openxmlformats.org/officeDocument/2006/relationships/font" Target="fonts/font30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7.fntdata"/><Relationship Id="rId60" Type="http://schemas.openxmlformats.org/officeDocument/2006/relationships/font" Target="fonts/font15.fntdata"/><Relationship Id="rId65" Type="http://schemas.openxmlformats.org/officeDocument/2006/relationships/font" Target="fonts/font20.fntdata"/><Relationship Id="rId73" Type="http://schemas.openxmlformats.org/officeDocument/2006/relationships/font" Target="fonts/font28.fntdata"/><Relationship Id="rId78" Type="http://schemas.openxmlformats.org/officeDocument/2006/relationships/font" Target="fonts/font33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76" Type="http://schemas.openxmlformats.org/officeDocument/2006/relationships/font" Target="fonts/font31.fntdata"/><Relationship Id="rId7" Type="http://schemas.openxmlformats.org/officeDocument/2006/relationships/slide" Target="slides/slide6.xml"/><Relationship Id="rId71" Type="http://schemas.openxmlformats.org/officeDocument/2006/relationships/font" Target="fonts/font26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66" Type="http://schemas.openxmlformats.org/officeDocument/2006/relationships/font" Target="fonts/font2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CA9F1C07-D285-10AF-ECC7-2989EABEF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90633405-4DEE-A446-3879-B3905D36EE4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D76BDED4-5248-58F8-E623-C63C8635B12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9518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44B75448-F8C0-A759-E708-CE656C8D0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E4424591-93FB-404C-AD3E-6E276BB37B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169EA785-AC25-AD20-AA8F-91AAB68A77D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466285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A50582FC-BF06-C075-F6CC-433ACCB48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AEDBED0A-941F-C816-BD62-36162F091C8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F629B83D-7415-0390-AD9F-067659F60B3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521225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C5BC1005-B013-D93A-E029-A7F8AD7DB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D8DEFFFA-18B5-865C-7BBA-1E699BA013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5A67D846-5EB6-D616-5DBF-BD4153052B5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757141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1ED869F3-93F2-0691-D642-6BFA478C04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B2192B4A-8E2E-1EA9-AD0C-9C188747F9C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E383FD6E-FA73-7007-EE5E-2DB30B5066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194391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B63326ED-4D91-365A-9D4E-78CA685297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5FE77275-51D4-2366-72DD-CD1CA9CD700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EAB53616-0E5A-2452-C76A-54F84C69783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029300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CFA2215D-7ED7-7C35-1E64-2A902F660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DBC9B5E3-4C0B-E3AD-FDFB-2BE659DD9B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93728D47-EFDC-971D-DC2D-98D9B13223C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045304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8B9F93CA-680A-8B72-CD57-06B154843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EDE07471-1922-323D-E7CB-B0422CECBB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1C8E4F9A-23DE-BFD1-4B76-5A567B5FF5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823980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69DFA8C2-FE86-EBF0-828B-BC1EE3E14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24A0646A-2C4D-781D-FBD1-5DF684AA3F9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20A9542A-0A74-11A2-EB78-30E84D081D5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541855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3FC2071E-7EE9-2DD7-A8B5-B717B7506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54A62BBF-F188-C51A-6E30-9DC11EC6DD2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E10164EC-7E95-2390-E08C-A1E0BF1FCA1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74858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071C53FE-7B4A-62B5-BBD5-D25864742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E22B6F3C-74C8-54A5-FDBB-0D4B5617C9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A05581C3-4E3F-80E5-A6D2-CBFCB6661E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858175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6F0BDA02-AB45-9A77-9ABF-123858775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04AEBE1F-009F-D8A6-5D95-03105830E6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BA52671D-1387-8946-B22C-A1CCEBF067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48078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90A665F9-C257-6CAF-99E2-937655EA4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6F2C17F9-57E8-F621-45CB-18D2D681AB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B403BEB7-90C0-E902-39C1-F95D17DF1E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031052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2F8A16AF-DC8B-A112-A57F-730A6E8146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1FBB1B95-A415-7E11-5273-06EE62E11E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603ED36C-E9DA-1F2A-296D-FA917228E25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335437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A54793A0-BB9A-C7E8-57BB-88596F7B4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48BD15ED-2919-33E8-6889-56EB0C813F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F279B495-4E7D-4919-CB88-F360C407DA5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023791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63B725A6-6A17-D708-E2AC-AE626542D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F4E0BBA9-4614-991C-442C-FB5B2962825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6014B9DA-0C16-EA0E-642C-3CE5953D188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02199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648414BF-CC95-71CE-DFD3-97FADAA9F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07EDD362-2226-2F4D-4A54-A13CBBD100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96D1CC21-A220-D6FF-F695-003962B7095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397073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AF865AA5-FC70-3B55-EA6F-AD2E3CA3A0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8DCD9E9A-A691-94F7-5998-288652DA47A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E6FFC34A-560E-9084-1F4F-D4E7FBF1B04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652082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908D59BC-31B0-0F06-97D1-CD0B89958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0430A043-7A62-D77C-4810-60452CEBA35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75CAEDFA-D7A5-B3E2-185C-FCC592C01A0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623597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3EA77FB7-A960-6D38-F73A-1C900ED851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83A574F6-4C26-C132-7CB8-E3CED12E1E0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DD20BC4D-95F9-EFE1-11A4-5D4EDEDAD72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60369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96e8b6b7e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6" name="Google Shape;96;g396e8b6b7e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A14AAD7C-8416-9CD7-4431-F0D244B34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E2BEF08A-3BAD-48A3-4DAB-FB7BA29E948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19C2B60F-F562-5544-FFCA-11B94F4F7A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734215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89569C91-FE50-68A4-4C80-A5089DC96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A298F909-E001-7397-85B7-154783A3BA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8F7F4C3D-B7FB-3B2B-0A0D-2C3CA67F4B3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9148763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A580D4DA-38CD-8A02-3210-70DE2E4FE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50EC7780-7E0B-75B6-EBA0-CF335482DB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051AF5FA-5122-B2DA-B86D-D4BE3955A7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422471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E10D8427-2109-E3A4-5D07-83DC9A853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0C981557-BAA3-E8F0-3FB8-5A9FA825123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43AECAFF-B92F-1E27-45D2-4025E4F1DB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965555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01174434-EE05-D6C9-0E28-D2465F1D8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AC6BC1D0-E2E8-03D4-B7FD-DA3B894C70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D4391DEA-702D-6D7F-F4CA-E5D2B90EC55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698140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7FE2332A-8A77-454E-D360-878674535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1D25EDBD-DC27-45F4-6087-045937072A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10C45DD1-836E-7C3A-6AD3-A817241CF72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2418624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1523FF10-D968-F9FD-D510-887D1BEF72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2A4DE027-FC77-FCC8-594B-E3054FBC47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80607C91-2DD5-DA21-55D7-B573D03536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2610232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C49F08FF-FCAF-1FB3-1861-05AB3345F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E6549AA6-CB32-5566-A8CE-F09B5F9DAA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4D3D5B84-AFF7-3D69-69D3-56804C65715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4226155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B9357A57-E78E-8AAE-524D-625E16066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3A51007D-6C44-49A9-B5B0-16F3BA3215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FD4C257E-1B18-1FFD-504D-0073424BEC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0237100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04B44C87-3D3E-AB57-E6BD-D1780815B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CC90372B-4A68-37F2-F9F5-187EC9A445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212FD8AE-FA8B-7AFF-29A8-4C830323B69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62814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F1125847-281A-95DF-2727-4491C443F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7C39B086-7D2D-8A44-C5FE-A722E374793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8C57EE33-7196-B6AC-26F8-4542B6C0DC8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4040593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0954AE29-5241-6BE6-DAAD-3766F573C6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26FEEDA6-94EE-7278-0E8F-3B4C95CE6A7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0A80FB24-7E4C-338F-96E0-815A6963D2D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1214376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D67D5A9E-682D-6078-2430-8118D6294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4F1E46A6-9C57-398B-6FCA-9D2EBF9C72A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7C3D83F6-2211-7754-DF31-79D358DD17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9002615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96D64271-BF76-A4C1-922F-9564B291A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8608BC81-80C4-610C-1D87-849127E527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A3FFAA10-41E4-0B61-A47A-83D9B168E8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2735398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F6F10AB3-124E-9195-458B-73583AFC9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AED6B2E4-9FBB-4109-0EC7-9DE50E48E34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0200F27A-E2F3-EB67-7FDE-C1CAB48DBD9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84946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5B162D6A-F09D-90E6-5DEE-FDE0579B9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DD0CF4F4-FFDB-BCC7-1A79-CDFBCFFE4B1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03E1E60A-BBAA-C775-FD94-8480B53D32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640265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5E57F24D-EDFC-3704-4B71-10E1A0870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C4484703-7103-2357-8F19-40B34601C6C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9AC9411F-1493-E94F-8EDC-D47D8729B7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34559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CB50E4FA-2D80-90AD-DE58-102961AFD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DB8378E0-9861-EECD-3B2F-0DB47D15FD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AC736115-E006-3F09-2574-9E3166AA2FC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455719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BB4134F4-49EF-DD01-C31D-7612478ED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92216256-A9B0-1D49-8C9F-611FB458D10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4399049B-C9CE-7D24-FE0F-DB2DC1E634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3976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9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9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1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1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1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6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9"/>
          <p:cNvSpPr/>
          <p:nvPr/>
        </p:nvSpPr>
        <p:spPr>
          <a:xfrm>
            <a:off x="9763125" y="11269415"/>
            <a:ext cx="5587711" cy="5587711"/>
          </a:xfrm>
          <a:prstGeom prst="rect">
            <a:avLst/>
          </a:prstGeom>
          <a:noFill/>
          <a:ln>
            <a:noFill/>
          </a:ln>
        </p:spPr>
      </p:sp>
      <p:sp>
        <p:nvSpPr>
          <p:cNvPr id="85" name="Google Shape;85;p19"/>
          <p:cNvSpPr/>
          <p:nvPr/>
        </p:nvSpPr>
        <p:spPr>
          <a:xfrm>
            <a:off x="10639107" y="13568043"/>
            <a:ext cx="3746468" cy="2294093"/>
          </a:xfrm>
          <a:prstGeom prst="rect">
            <a:avLst/>
          </a:prstGeom>
          <a:noFill/>
          <a:ln>
            <a:noFill/>
          </a:ln>
        </p:spPr>
      </p:sp>
      <p:sp>
        <p:nvSpPr>
          <p:cNvPr id="86" name="Google Shape;86;p19"/>
          <p:cNvSpPr/>
          <p:nvPr/>
        </p:nvSpPr>
        <p:spPr>
          <a:xfrm>
            <a:off x="4419978" y="13837513"/>
            <a:ext cx="5207919" cy="175515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282552B8-86D6-1388-0A16-7313EF3EB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18D4D7CC-AEE1-9522-6BFC-5345A68A1E71}"/>
              </a:ext>
            </a:extLst>
          </p:cNvPr>
          <p:cNvSpPr/>
          <p:nvPr/>
        </p:nvSpPr>
        <p:spPr>
          <a:xfrm>
            <a:off x="960120" y="685800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b="1" spc="3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IMPACTO PRÁTICO</a:t>
            </a:r>
            <a:endParaRPr lang="en-US" sz="1800" dirty="0"/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id="{657EE4BE-1D45-2D5C-7A81-B37C90D47534}"/>
              </a:ext>
            </a:extLst>
          </p:cNvPr>
          <p:cNvSpPr/>
          <p:nvPr/>
        </p:nvSpPr>
        <p:spPr>
          <a:xfrm>
            <a:off x="960120" y="1165860"/>
            <a:ext cx="161848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800" b="1" dirty="0">
                <a:solidFill>
                  <a:srgbClr val="2129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 que muda para empresas e contadores</a:t>
            </a:r>
            <a:endParaRPr lang="en-US" sz="4800" dirty="0"/>
          </a:p>
        </p:txBody>
      </p:sp>
      <p:sp>
        <p:nvSpPr>
          <p:cNvPr id="8" name="Text 2">
            <a:extLst>
              <a:ext uri="{FF2B5EF4-FFF2-40B4-BE49-F238E27FC236}">
                <a16:creationId xmlns:a16="http://schemas.microsoft.com/office/drawing/2014/main" id="{73DA152C-F25B-BD79-362D-BA259B9B2B4C}"/>
              </a:ext>
            </a:extLst>
          </p:cNvPr>
          <p:cNvSpPr/>
          <p:nvPr/>
        </p:nvSpPr>
        <p:spPr>
          <a:xfrm>
            <a:off x="960120" y="2331720"/>
            <a:ext cx="16322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75" dirty="0">
                <a:solidFill>
                  <a:srgbClr val="1B27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 o prestador de serviço, o impacto central é a mudança da porta de entrada: onde e como a nota passa a ser emitida.</a:t>
            </a:r>
            <a:endParaRPr lang="en-US" sz="2175" dirty="0"/>
          </a:p>
        </p:txBody>
      </p:sp>
      <p:sp>
        <p:nvSpPr>
          <p:cNvPr id="11" name="Shape 3">
            <a:extLst>
              <a:ext uri="{FF2B5EF4-FFF2-40B4-BE49-F238E27FC236}">
                <a16:creationId xmlns:a16="http://schemas.microsoft.com/office/drawing/2014/main" id="{454D25BA-E958-5CDF-4520-A3B31A368FF5}"/>
              </a:ext>
            </a:extLst>
          </p:cNvPr>
          <p:cNvSpPr/>
          <p:nvPr/>
        </p:nvSpPr>
        <p:spPr>
          <a:xfrm>
            <a:off x="960120" y="3497580"/>
            <a:ext cx="5349240" cy="5349240"/>
          </a:xfrm>
          <a:prstGeom prst="roundRect">
            <a:avLst>
              <a:gd name="adj" fmla="val 2051"/>
            </a:avLst>
          </a:prstGeom>
          <a:solidFill>
            <a:schemeClr val="accent5">
              <a:lumMod val="20000"/>
              <a:lumOff val="80000"/>
            </a:schemeClr>
          </a:solidFill>
          <a:ln/>
        </p:spPr>
      </p:sp>
      <p:sp>
        <p:nvSpPr>
          <p:cNvPr id="14" name="Shape 4">
            <a:extLst>
              <a:ext uri="{FF2B5EF4-FFF2-40B4-BE49-F238E27FC236}">
                <a16:creationId xmlns:a16="http://schemas.microsoft.com/office/drawing/2014/main" id="{F0AF9ADD-0F34-E00B-9065-3844075C60AA}"/>
              </a:ext>
            </a:extLst>
          </p:cNvPr>
          <p:cNvSpPr/>
          <p:nvPr/>
        </p:nvSpPr>
        <p:spPr>
          <a:xfrm>
            <a:off x="1440180" y="3977640"/>
            <a:ext cx="4389120" cy="82296"/>
          </a:xfrm>
          <a:prstGeom prst="roundRect">
            <a:avLst/>
          </a:prstGeom>
          <a:solidFill>
            <a:srgbClr val="1C7293"/>
          </a:solidFill>
          <a:ln/>
        </p:spPr>
      </p:sp>
      <p:sp>
        <p:nvSpPr>
          <p:cNvPr id="17" name="Text 5">
            <a:extLst>
              <a:ext uri="{FF2B5EF4-FFF2-40B4-BE49-F238E27FC236}">
                <a16:creationId xmlns:a16="http://schemas.microsoft.com/office/drawing/2014/main" id="{18B76042-12DB-6E26-1002-2E683D848410}"/>
              </a:ext>
            </a:extLst>
          </p:cNvPr>
          <p:cNvSpPr/>
          <p:nvPr/>
        </p:nvSpPr>
        <p:spPr>
          <a:xfrm>
            <a:off x="1440180" y="3942750"/>
            <a:ext cx="438912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400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Quem usa ERP ou emissor próprio</a:t>
            </a:r>
            <a:endParaRPr lang="en-US" sz="2400" dirty="0"/>
          </a:p>
        </p:txBody>
      </p:sp>
      <p:sp>
        <p:nvSpPr>
          <p:cNvPr id="20" name="Shape 6">
            <a:extLst>
              <a:ext uri="{FF2B5EF4-FFF2-40B4-BE49-F238E27FC236}">
                <a16:creationId xmlns:a16="http://schemas.microsoft.com/office/drawing/2014/main" id="{4DE15DA0-3651-E4F5-20C0-117109047223}"/>
              </a:ext>
            </a:extLst>
          </p:cNvPr>
          <p:cNvSpPr/>
          <p:nvPr/>
        </p:nvSpPr>
        <p:spPr>
          <a:xfrm>
            <a:off x="1440180" y="5362956"/>
            <a:ext cx="150876" cy="150876"/>
          </a:xfrm>
          <a:prstGeom prst="ellipse">
            <a:avLst/>
          </a:prstGeom>
          <a:solidFill>
            <a:srgbClr val="1C7293"/>
          </a:solidFill>
          <a:ln/>
        </p:spPr>
      </p:sp>
      <p:sp>
        <p:nvSpPr>
          <p:cNvPr id="23" name="Text 7">
            <a:extLst>
              <a:ext uri="{FF2B5EF4-FFF2-40B4-BE49-F238E27FC236}">
                <a16:creationId xmlns:a16="http://schemas.microsoft.com/office/drawing/2014/main" id="{70C08F20-F522-2F73-9C6D-6CDFEF65DE64}"/>
              </a:ext>
            </a:extLst>
          </p:cNvPr>
          <p:cNvSpPr/>
          <p:nvPr/>
        </p:nvSpPr>
        <p:spPr>
          <a:xfrm>
            <a:off x="1783080" y="4806618"/>
            <a:ext cx="404622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Confirmar se o fornecedor já integra com a API do Portal Nacional.</a:t>
            </a:r>
            <a:endParaRPr lang="en-US" sz="2400" dirty="0"/>
          </a:p>
        </p:txBody>
      </p:sp>
      <p:sp>
        <p:nvSpPr>
          <p:cNvPr id="26" name="Shape 8">
            <a:extLst>
              <a:ext uri="{FF2B5EF4-FFF2-40B4-BE49-F238E27FC236}">
                <a16:creationId xmlns:a16="http://schemas.microsoft.com/office/drawing/2014/main" id="{E6F3C65A-4456-462A-F315-5B42A8DB8EBB}"/>
              </a:ext>
            </a:extLst>
          </p:cNvPr>
          <p:cNvSpPr/>
          <p:nvPr/>
        </p:nvSpPr>
        <p:spPr>
          <a:xfrm>
            <a:off x="1440180" y="6803136"/>
            <a:ext cx="150876" cy="150876"/>
          </a:xfrm>
          <a:prstGeom prst="ellipse">
            <a:avLst/>
          </a:prstGeom>
          <a:solidFill>
            <a:srgbClr val="1C7293"/>
          </a:solidFill>
          <a:ln/>
        </p:spPr>
      </p:sp>
      <p:sp>
        <p:nvSpPr>
          <p:cNvPr id="29" name="Text 9">
            <a:extLst>
              <a:ext uri="{FF2B5EF4-FFF2-40B4-BE49-F238E27FC236}">
                <a16:creationId xmlns:a16="http://schemas.microsoft.com/office/drawing/2014/main" id="{D9202F00-F63F-33EE-C9B4-1C302FE464F3}"/>
              </a:ext>
            </a:extLst>
          </p:cNvPr>
          <p:cNvSpPr/>
          <p:nvPr/>
        </p:nvSpPr>
        <p:spPr>
          <a:xfrm>
            <a:off x="1783080" y="6246798"/>
            <a:ext cx="404622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Sistemas desatualizados deixam de emitir notas válidas.</a:t>
            </a:r>
            <a:endParaRPr lang="en-US" sz="2400" dirty="0"/>
          </a:p>
        </p:txBody>
      </p:sp>
      <p:sp>
        <p:nvSpPr>
          <p:cNvPr id="32" name="Shape 10">
            <a:extLst>
              <a:ext uri="{FF2B5EF4-FFF2-40B4-BE49-F238E27FC236}">
                <a16:creationId xmlns:a16="http://schemas.microsoft.com/office/drawing/2014/main" id="{A82841F8-B8BD-7EB7-9BED-F531B073377B}"/>
              </a:ext>
            </a:extLst>
          </p:cNvPr>
          <p:cNvSpPr/>
          <p:nvPr/>
        </p:nvSpPr>
        <p:spPr>
          <a:xfrm>
            <a:off x="6652260" y="3497580"/>
            <a:ext cx="5349240" cy="5349240"/>
          </a:xfrm>
          <a:prstGeom prst="roundRect">
            <a:avLst>
              <a:gd name="adj" fmla="val 2051"/>
            </a:avLst>
          </a:prstGeom>
          <a:solidFill>
            <a:schemeClr val="accent5">
              <a:lumMod val="20000"/>
              <a:lumOff val="80000"/>
            </a:schemeClr>
          </a:solidFill>
          <a:ln/>
        </p:spPr>
      </p:sp>
      <p:sp>
        <p:nvSpPr>
          <p:cNvPr id="35" name="Shape 11">
            <a:extLst>
              <a:ext uri="{FF2B5EF4-FFF2-40B4-BE49-F238E27FC236}">
                <a16:creationId xmlns:a16="http://schemas.microsoft.com/office/drawing/2014/main" id="{AACAA94E-B28F-4B81-1F97-1E5069883B27}"/>
              </a:ext>
            </a:extLst>
          </p:cNvPr>
          <p:cNvSpPr/>
          <p:nvPr/>
        </p:nvSpPr>
        <p:spPr>
          <a:xfrm>
            <a:off x="7132320" y="3977640"/>
            <a:ext cx="4389120" cy="82296"/>
          </a:xfrm>
          <a:prstGeom prst="roundRect">
            <a:avLst/>
          </a:prstGeom>
          <a:solidFill>
            <a:srgbClr val="1C7293"/>
          </a:solidFill>
          <a:ln/>
        </p:spPr>
      </p:sp>
      <p:sp>
        <p:nvSpPr>
          <p:cNvPr id="38" name="Text 12">
            <a:extLst>
              <a:ext uri="{FF2B5EF4-FFF2-40B4-BE49-F238E27FC236}">
                <a16:creationId xmlns:a16="http://schemas.microsoft.com/office/drawing/2014/main" id="{73788D84-9178-7322-2661-9CFB51854798}"/>
              </a:ext>
            </a:extLst>
          </p:cNvPr>
          <p:cNvSpPr/>
          <p:nvPr/>
        </p:nvSpPr>
        <p:spPr>
          <a:xfrm>
            <a:off x="7132320" y="3942750"/>
            <a:ext cx="438912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400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Quem não usa sistema emissor</a:t>
            </a:r>
            <a:endParaRPr lang="en-US" sz="2400" dirty="0"/>
          </a:p>
        </p:txBody>
      </p:sp>
      <p:sp>
        <p:nvSpPr>
          <p:cNvPr id="42" name="Shape 13">
            <a:extLst>
              <a:ext uri="{FF2B5EF4-FFF2-40B4-BE49-F238E27FC236}">
                <a16:creationId xmlns:a16="http://schemas.microsoft.com/office/drawing/2014/main" id="{FF14298F-F134-5297-20BC-24D4C9AE8510}"/>
              </a:ext>
            </a:extLst>
          </p:cNvPr>
          <p:cNvSpPr/>
          <p:nvPr/>
        </p:nvSpPr>
        <p:spPr>
          <a:xfrm>
            <a:off x="7132320" y="5362956"/>
            <a:ext cx="150876" cy="150876"/>
          </a:xfrm>
          <a:prstGeom prst="ellipse">
            <a:avLst/>
          </a:prstGeom>
          <a:solidFill>
            <a:srgbClr val="1C7293"/>
          </a:solidFill>
          <a:ln/>
        </p:spPr>
      </p:sp>
      <p:sp>
        <p:nvSpPr>
          <p:cNvPr id="45" name="Text 14">
            <a:extLst>
              <a:ext uri="{FF2B5EF4-FFF2-40B4-BE49-F238E27FC236}">
                <a16:creationId xmlns:a16="http://schemas.microsoft.com/office/drawing/2014/main" id="{2DD2C7BA-4E3C-40EC-3B99-1869BD5C7506}"/>
              </a:ext>
            </a:extLst>
          </p:cNvPr>
          <p:cNvSpPr/>
          <p:nvPr/>
        </p:nvSpPr>
        <p:spPr>
          <a:xfrm>
            <a:off x="7475220" y="4806618"/>
            <a:ext cx="404622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MEI e empresas do Simples podem emitir direto pelo e-CAC.</a:t>
            </a:r>
            <a:endParaRPr lang="en-US" sz="2400" dirty="0"/>
          </a:p>
        </p:txBody>
      </p:sp>
      <p:sp>
        <p:nvSpPr>
          <p:cNvPr id="48" name="Shape 15">
            <a:extLst>
              <a:ext uri="{FF2B5EF4-FFF2-40B4-BE49-F238E27FC236}">
                <a16:creationId xmlns:a16="http://schemas.microsoft.com/office/drawing/2014/main" id="{471F113E-50BE-DFDA-E641-5682C2EEA934}"/>
              </a:ext>
            </a:extLst>
          </p:cNvPr>
          <p:cNvSpPr/>
          <p:nvPr/>
        </p:nvSpPr>
        <p:spPr>
          <a:xfrm>
            <a:off x="7132320" y="6803136"/>
            <a:ext cx="150876" cy="150876"/>
          </a:xfrm>
          <a:prstGeom prst="ellipse">
            <a:avLst/>
          </a:prstGeom>
          <a:solidFill>
            <a:srgbClr val="1C7293"/>
          </a:solidFill>
          <a:ln/>
        </p:spPr>
      </p:sp>
      <p:sp>
        <p:nvSpPr>
          <p:cNvPr id="51" name="Text 16">
            <a:extLst>
              <a:ext uri="{FF2B5EF4-FFF2-40B4-BE49-F238E27FC236}">
                <a16:creationId xmlns:a16="http://schemas.microsoft.com/office/drawing/2014/main" id="{44F10DEE-F02A-D501-9E76-7E3D00C11959}"/>
              </a:ext>
            </a:extLst>
          </p:cNvPr>
          <p:cNvSpPr/>
          <p:nvPr/>
        </p:nvSpPr>
        <p:spPr>
          <a:xfrm>
            <a:off x="7475220" y="6246798"/>
            <a:ext cx="404622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Mesmas regras do padrão nacional, sem custo adicional de software.</a:t>
            </a:r>
            <a:endParaRPr lang="en-US" sz="2400" dirty="0"/>
          </a:p>
        </p:txBody>
      </p:sp>
      <p:sp>
        <p:nvSpPr>
          <p:cNvPr id="54" name="Shape 17">
            <a:extLst>
              <a:ext uri="{FF2B5EF4-FFF2-40B4-BE49-F238E27FC236}">
                <a16:creationId xmlns:a16="http://schemas.microsoft.com/office/drawing/2014/main" id="{AE3677F2-7C77-6241-ED7E-08D182FC1BF3}"/>
              </a:ext>
            </a:extLst>
          </p:cNvPr>
          <p:cNvSpPr/>
          <p:nvPr/>
        </p:nvSpPr>
        <p:spPr>
          <a:xfrm>
            <a:off x="12344400" y="3497580"/>
            <a:ext cx="5349240" cy="5349240"/>
          </a:xfrm>
          <a:prstGeom prst="roundRect">
            <a:avLst>
              <a:gd name="adj" fmla="val 2051"/>
            </a:avLst>
          </a:prstGeom>
          <a:solidFill>
            <a:schemeClr val="accent5">
              <a:lumMod val="20000"/>
              <a:lumOff val="80000"/>
            </a:schemeClr>
          </a:solidFill>
          <a:ln/>
        </p:spPr>
      </p:sp>
      <p:sp>
        <p:nvSpPr>
          <p:cNvPr id="58" name="Shape 18">
            <a:extLst>
              <a:ext uri="{FF2B5EF4-FFF2-40B4-BE49-F238E27FC236}">
                <a16:creationId xmlns:a16="http://schemas.microsoft.com/office/drawing/2014/main" id="{DC6EAA44-5F57-1BBE-F80C-5F47B2150EE6}"/>
              </a:ext>
            </a:extLst>
          </p:cNvPr>
          <p:cNvSpPr/>
          <p:nvPr/>
        </p:nvSpPr>
        <p:spPr>
          <a:xfrm>
            <a:off x="12824460" y="3977640"/>
            <a:ext cx="4389120" cy="82296"/>
          </a:xfrm>
          <a:prstGeom prst="roundRect">
            <a:avLst/>
          </a:prstGeom>
          <a:solidFill>
            <a:srgbClr val="1C7293"/>
          </a:solidFill>
          <a:ln/>
        </p:spPr>
      </p:sp>
      <p:sp>
        <p:nvSpPr>
          <p:cNvPr id="61" name="Text 19">
            <a:extLst>
              <a:ext uri="{FF2B5EF4-FFF2-40B4-BE49-F238E27FC236}">
                <a16:creationId xmlns:a16="http://schemas.microsoft.com/office/drawing/2014/main" id="{3008F7E0-A82B-36B1-1254-EEF7DC58EB99}"/>
              </a:ext>
            </a:extLst>
          </p:cNvPr>
          <p:cNvSpPr/>
          <p:nvPr/>
        </p:nvSpPr>
        <p:spPr>
          <a:xfrm>
            <a:off x="12824460" y="3942750"/>
            <a:ext cx="438912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400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 prefeituras</a:t>
            </a:r>
            <a:endParaRPr lang="en-US" sz="2400" dirty="0"/>
          </a:p>
        </p:txBody>
      </p:sp>
      <p:sp>
        <p:nvSpPr>
          <p:cNvPr id="64" name="Shape 20">
            <a:extLst>
              <a:ext uri="{FF2B5EF4-FFF2-40B4-BE49-F238E27FC236}">
                <a16:creationId xmlns:a16="http://schemas.microsoft.com/office/drawing/2014/main" id="{C2C4CA14-8496-F042-AE5A-AB7C531DDB28}"/>
              </a:ext>
            </a:extLst>
          </p:cNvPr>
          <p:cNvSpPr/>
          <p:nvPr/>
        </p:nvSpPr>
        <p:spPr>
          <a:xfrm>
            <a:off x="12824460" y="5362956"/>
            <a:ext cx="150876" cy="150876"/>
          </a:xfrm>
          <a:prstGeom prst="ellipse">
            <a:avLst/>
          </a:prstGeom>
          <a:solidFill>
            <a:srgbClr val="1C7293"/>
          </a:solidFill>
          <a:ln/>
        </p:spPr>
      </p:sp>
      <p:sp>
        <p:nvSpPr>
          <p:cNvPr id="67" name="Text 21">
            <a:extLst>
              <a:ext uri="{FF2B5EF4-FFF2-40B4-BE49-F238E27FC236}">
                <a16:creationId xmlns:a16="http://schemas.microsoft.com/office/drawing/2014/main" id="{1B66F488-6114-FD0A-E2AB-FBB31C3F1E4D}"/>
              </a:ext>
            </a:extLst>
          </p:cNvPr>
          <p:cNvSpPr/>
          <p:nvPr/>
        </p:nvSpPr>
        <p:spPr>
          <a:xfrm>
            <a:off x="13167360" y="4806618"/>
            <a:ext cx="404622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Passam a ter o dever de conveniamento e integração plena.</a:t>
            </a:r>
            <a:endParaRPr lang="en-US" sz="2400" dirty="0"/>
          </a:p>
        </p:txBody>
      </p:sp>
      <p:sp>
        <p:nvSpPr>
          <p:cNvPr id="70" name="Shape 22">
            <a:extLst>
              <a:ext uri="{FF2B5EF4-FFF2-40B4-BE49-F238E27FC236}">
                <a16:creationId xmlns:a16="http://schemas.microsoft.com/office/drawing/2014/main" id="{1DFF91C5-4EE5-77BE-CC45-322A6051BC53}"/>
              </a:ext>
            </a:extLst>
          </p:cNvPr>
          <p:cNvSpPr/>
          <p:nvPr/>
        </p:nvSpPr>
        <p:spPr>
          <a:xfrm>
            <a:off x="12824460" y="6803136"/>
            <a:ext cx="150876" cy="150876"/>
          </a:xfrm>
          <a:prstGeom prst="ellipse">
            <a:avLst/>
          </a:prstGeom>
          <a:solidFill>
            <a:srgbClr val="1C7293"/>
          </a:solidFill>
          <a:ln/>
        </p:spPr>
      </p:sp>
      <p:sp>
        <p:nvSpPr>
          <p:cNvPr id="72" name="Text 23">
            <a:extLst>
              <a:ext uri="{FF2B5EF4-FFF2-40B4-BE49-F238E27FC236}">
                <a16:creationId xmlns:a16="http://schemas.microsoft.com/office/drawing/2014/main" id="{CC29CF30-075F-80F3-BEAC-E7234D82825D}"/>
              </a:ext>
            </a:extLst>
          </p:cNvPr>
          <p:cNvSpPr/>
          <p:nvPr/>
        </p:nvSpPr>
        <p:spPr>
          <a:xfrm>
            <a:off x="13167360" y="6246798"/>
            <a:ext cx="404622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Emissor próprio segue possível, mas sem dados isolados do município.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61116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DA0D33D9-D05B-914E-595D-18BFD57C8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0">
            <a:extLst>
              <a:ext uri="{FF2B5EF4-FFF2-40B4-BE49-F238E27FC236}">
                <a16:creationId xmlns:a16="http://schemas.microsoft.com/office/drawing/2014/main" id="{0A0F9C49-1DB8-1E7A-B26C-F4A8396FF4FE}"/>
              </a:ext>
            </a:extLst>
          </p:cNvPr>
          <p:cNvSpPr/>
          <p:nvPr/>
        </p:nvSpPr>
        <p:spPr>
          <a:xfrm>
            <a:off x="960120" y="685800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b="1" spc="3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MUDA NA PRÁTICA</a:t>
            </a:r>
            <a:endParaRPr lang="en-US" sz="1800" dirty="0"/>
          </a:p>
        </p:txBody>
      </p:sp>
      <p:sp>
        <p:nvSpPr>
          <p:cNvPr id="7" name="Text 1">
            <a:extLst>
              <a:ext uri="{FF2B5EF4-FFF2-40B4-BE49-F238E27FC236}">
                <a16:creationId xmlns:a16="http://schemas.microsoft.com/office/drawing/2014/main" id="{AE0B2D14-15F4-B614-D7E7-0284D79ACABD}"/>
              </a:ext>
            </a:extLst>
          </p:cNvPr>
          <p:cNvSpPr/>
          <p:nvPr/>
        </p:nvSpPr>
        <p:spPr>
          <a:xfrm>
            <a:off x="960120" y="1165860"/>
            <a:ext cx="161848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800" b="1" dirty="0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Quatro mudanças técnicas centrais</a:t>
            </a:r>
            <a:endParaRPr lang="en-US" sz="4800" dirty="0">
              <a:solidFill>
                <a:srgbClr val="002060"/>
              </a:solidFill>
            </a:endParaRPr>
          </a:p>
        </p:txBody>
      </p:sp>
      <p:sp>
        <p:nvSpPr>
          <p:cNvPr id="10" name="Shape 2">
            <a:extLst>
              <a:ext uri="{FF2B5EF4-FFF2-40B4-BE49-F238E27FC236}">
                <a16:creationId xmlns:a16="http://schemas.microsoft.com/office/drawing/2014/main" id="{1F5E414A-5199-3B6F-ADA9-4A08701CF66F}"/>
              </a:ext>
            </a:extLst>
          </p:cNvPr>
          <p:cNvSpPr/>
          <p:nvPr/>
        </p:nvSpPr>
        <p:spPr>
          <a:xfrm>
            <a:off x="960120" y="2454444"/>
            <a:ext cx="7886700" cy="2811780"/>
          </a:xfrm>
          <a:prstGeom prst="roundRect">
            <a:avLst>
              <a:gd name="adj" fmla="val 3902"/>
            </a:avLst>
          </a:prstGeom>
          <a:solidFill>
            <a:srgbClr val="1A2452"/>
          </a:solidFill>
          <a:ln/>
        </p:spPr>
      </p:sp>
      <p:sp>
        <p:nvSpPr>
          <p:cNvPr id="13" name="Shape 3">
            <a:extLst>
              <a:ext uri="{FF2B5EF4-FFF2-40B4-BE49-F238E27FC236}">
                <a16:creationId xmlns:a16="http://schemas.microsoft.com/office/drawing/2014/main" id="{E4BA6DAC-5408-08C4-8074-1CA06CF62B8C}"/>
              </a:ext>
            </a:extLst>
          </p:cNvPr>
          <p:cNvSpPr/>
          <p:nvPr/>
        </p:nvSpPr>
        <p:spPr>
          <a:xfrm>
            <a:off x="1371600" y="2865924"/>
            <a:ext cx="754380" cy="754380"/>
          </a:xfrm>
          <a:prstGeom prst="roundRect">
            <a:avLst>
              <a:gd name="adj" fmla="val 50909"/>
            </a:avLst>
          </a:prstGeom>
          <a:solidFill>
            <a:srgbClr val="1C7293"/>
          </a:solidFill>
          <a:ln/>
        </p:spPr>
      </p:sp>
      <p:sp>
        <p:nvSpPr>
          <p:cNvPr id="16" name="Text 4">
            <a:extLst>
              <a:ext uri="{FF2B5EF4-FFF2-40B4-BE49-F238E27FC236}">
                <a16:creationId xmlns:a16="http://schemas.microsoft.com/office/drawing/2014/main" id="{065F0A33-C3A5-A8F2-9B67-D6C9516A5463}"/>
              </a:ext>
            </a:extLst>
          </p:cNvPr>
          <p:cNvSpPr/>
          <p:nvPr/>
        </p:nvSpPr>
        <p:spPr>
          <a:xfrm>
            <a:off x="1371600" y="2865924"/>
            <a:ext cx="7543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700" dirty="0"/>
          </a:p>
        </p:txBody>
      </p:sp>
      <p:sp>
        <p:nvSpPr>
          <p:cNvPr id="19" name="Text 5">
            <a:extLst>
              <a:ext uri="{FF2B5EF4-FFF2-40B4-BE49-F238E27FC236}">
                <a16:creationId xmlns:a16="http://schemas.microsoft.com/office/drawing/2014/main" id="{0264AE15-E824-3668-F83A-4C474978F227}"/>
              </a:ext>
            </a:extLst>
          </p:cNvPr>
          <p:cNvSpPr/>
          <p:nvPr/>
        </p:nvSpPr>
        <p:spPr>
          <a:xfrm>
            <a:off x="2400300" y="2838492"/>
            <a:ext cx="603504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DPS substitui o RPS</a:t>
            </a:r>
            <a:endParaRPr lang="en-US" sz="2800" dirty="0"/>
          </a:p>
        </p:txBody>
      </p:sp>
      <p:sp>
        <p:nvSpPr>
          <p:cNvPr id="22" name="Text 6">
            <a:extLst>
              <a:ext uri="{FF2B5EF4-FFF2-40B4-BE49-F238E27FC236}">
                <a16:creationId xmlns:a16="http://schemas.microsoft.com/office/drawing/2014/main" id="{9C02EC6D-6697-336E-D20D-EDA7F31ABC0A}"/>
              </a:ext>
            </a:extLst>
          </p:cNvPr>
          <p:cNvSpPr/>
          <p:nvPr/>
        </p:nvSpPr>
        <p:spPr>
          <a:xfrm>
            <a:off x="1371600" y="3777918"/>
            <a:ext cx="706374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Documento de Prestação de Serviço passa a ser a base do fluxo de emissão em lote.</a:t>
            </a:r>
            <a:endParaRPr lang="en-US" sz="2800" dirty="0"/>
          </a:p>
        </p:txBody>
      </p:sp>
      <p:sp>
        <p:nvSpPr>
          <p:cNvPr id="25" name="Shape 7">
            <a:extLst>
              <a:ext uri="{FF2B5EF4-FFF2-40B4-BE49-F238E27FC236}">
                <a16:creationId xmlns:a16="http://schemas.microsoft.com/office/drawing/2014/main" id="{0D7AF4C9-6CBB-95D4-CD3B-E69DF643AE22}"/>
              </a:ext>
            </a:extLst>
          </p:cNvPr>
          <p:cNvSpPr/>
          <p:nvPr/>
        </p:nvSpPr>
        <p:spPr>
          <a:xfrm>
            <a:off x="9326880" y="2454444"/>
            <a:ext cx="7886700" cy="2811780"/>
          </a:xfrm>
          <a:prstGeom prst="roundRect">
            <a:avLst>
              <a:gd name="adj" fmla="val 3902"/>
            </a:avLst>
          </a:prstGeom>
          <a:solidFill>
            <a:srgbClr val="1A2452"/>
          </a:solidFill>
          <a:ln/>
        </p:spPr>
      </p:sp>
      <p:sp>
        <p:nvSpPr>
          <p:cNvPr id="28" name="Shape 8">
            <a:extLst>
              <a:ext uri="{FF2B5EF4-FFF2-40B4-BE49-F238E27FC236}">
                <a16:creationId xmlns:a16="http://schemas.microsoft.com/office/drawing/2014/main" id="{BC15655A-B17C-A5D2-A6D7-C41FC187CB24}"/>
              </a:ext>
            </a:extLst>
          </p:cNvPr>
          <p:cNvSpPr/>
          <p:nvPr/>
        </p:nvSpPr>
        <p:spPr>
          <a:xfrm>
            <a:off x="9738360" y="2865924"/>
            <a:ext cx="754380" cy="754380"/>
          </a:xfrm>
          <a:prstGeom prst="roundRect">
            <a:avLst>
              <a:gd name="adj" fmla="val 50909"/>
            </a:avLst>
          </a:prstGeom>
          <a:solidFill>
            <a:srgbClr val="1C7293"/>
          </a:solidFill>
          <a:ln/>
        </p:spPr>
      </p:sp>
      <p:sp>
        <p:nvSpPr>
          <p:cNvPr id="31" name="Text 9">
            <a:extLst>
              <a:ext uri="{FF2B5EF4-FFF2-40B4-BE49-F238E27FC236}">
                <a16:creationId xmlns:a16="http://schemas.microsoft.com/office/drawing/2014/main" id="{844D6849-BAC9-0874-EF6F-931147CF201F}"/>
              </a:ext>
            </a:extLst>
          </p:cNvPr>
          <p:cNvSpPr/>
          <p:nvPr/>
        </p:nvSpPr>
        <p:spPr>
          <a:xfrm>
            <a:off x="9738360" y="2865924"/>
            <a:ext cx="7543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700" dirty="0"/>
          </a:p>
        </p:txBody>
      </p:sp>
      <p:sp>
        <p:nvSpPr>
          <p:cNvPr id="34" name="Text 10">
            <a:extLst>
              <a:ext uri="{FF2B5EF4-FFF2-40B4-BE49-F238E27FC236}">
                <a16:creationId xmlns:a16="http://schemas.microsoft.com/office/drawing/2014/main" id="{76B2E479-7156-AB89-56AA-136BE6C3AD55}"/>
              </a:ext>
            </a:extLst>
          </p:cNvPr>
          <p:cNvSpPr/>
          <p:nvPr/>
        </p:nvSpPr>
        <p:spPr>
          <a:xfrm>
            <a:off x="10767060" y="2838492"/>
            <a:ext cx="603504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NBS no lugar do código municipal</a:t>
            </a:r>
            <a:endParaRPr lang="en-US" sz="2800" dirty="0"/>
          </a:p>
        </p:txBody>
      </p:sp>
      <p:sp>
        <p:nvSpPr>
          <p:cNvPr id="37" name="Text 11">
            <a:extLst>
              <a:ext uri="{FF2B5EF4-FFF2-40B4-BE49-F238E27FC236}">
                <a16:creationId xmlns:a16="http://schemas.microsoft.com/office/drawing/2014/main" id="{E3C3B03D-9223-59A1-087A-C60D1480050F}"/>
              </a:ext>
            </a:extLst>
          </p:cNvPr>
          <p:cNvSpPr/>
          <p:nvPr/>
        </p:nvSpPr>
        <p:spPr>
          <a:xfrm>
            <a:off x="9738360" y="3777918"/>
            <a:ext cx="706374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Nomenclatura Brasileira de Serviços padroniza a identificação do serviço prestado.</a:t>
            </a:r>
            <a:endParaRPr lang="en-US" sz="2800" dirty="0"/>
          </a:p>
        </p:txBody>
      </p:sp>
      <p:sp>
        <p:nvSpPr>
          <p:cNvPr id="40" name="Shape 12">
            <a:extLst>
              <a:ext uri="{FF2B5EF4-FFF2-40B4-BE49-F238E27FC236}">
                <a16:creationId xmlns:a16="http://schemas.microsoft.com/office/drawing/2014/main" id="{3D622C14-1033-A093-DD68-0FB503EE09F1}"/>
              </a:ext>
            </a:extLst>
          </p:cNvPr>
          <p:cNvSpPr/>
          <p:nvPr/>
        </p:nvSpPr>
        <p:spPr>
          <a:xfrm>
            <a:off x="960120" y="5677704"/>
            <a:ext cx="7886700" cy="2811780"/>
          </a:xfrm>
          <a:prstGeom prst="roundRect">
            <a:avLst>
              <a:gd name="adj" fmla="val 3902"/>
            </a:avLst>
          </a:prstGeom>
          <a:solidFill>
            <a:srgbClr val="1A2452"/>
          </a:solidFill>
          <a:ln/>
        </p:spPr>
      </p:sp>
      <p:sp>
        <p:nvSpPr>
          <p:cNvPr id="43" name="Shape 13">
            <a:extLst>
              <a:ext uri="{FF2B5EF4-FFF2-40B4-BE49-F238E27FC236}">
                <a16:creationId xmlns:a16="http://schemas.microsoft.com/office/drawing/2014/main" id="{7B4B351B-5086-DE6E-79EC-E96B3A92983A}"/>
              </a:ext>
            </a:extLst>
          </p:cNvPr>
          <p:cNvSpPr/>
          <p:nvPr/>
        </p:nvSpPr>
        <p:spPr>
          <a:xfrm>
            <a:off x="1371600" y="6089184"/>
            <a:ext cx="754380" cy="754380"/>
          </a:xfrm>
          <a:prstGeom prst="roundRect">
            <a:avLst>
              <a:gd name="adj" fmla="val 50909"/>
            </a:avLst>
          </a:prstGeom>
          <a:solidFill>
            <a:srgbClr val="1C7293"/>
          </a:solidFill>
          <a:ln/>
        </p:spPr>
      </p:sp>
      <p:sp>
        <p:nvSpPr>
          <p:cNvPr id="46" name="Text 14">
            <a:extLst>
              <a:ext uri="{FF2B5EF4-FFF2-40B4-BE49-F238E27FC236}">
                <a16:creationId xmlns:a16="http://schemas.microsoft.com/office/drawing/2014/main" id="{9534EE2D-262A-DB78-FA54-B2186962F547}"/>
              </a:ext>
            </a:extLst>
          </p:cNvPr>
          <p:cNvSpPr/>
          <p:nvPr/>
        </p:nvSpPr>
        <p:spPr>
          <a:xfrm>
            <a:off x="1371600" y="6089184"/>
            <a:ext cx="7543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700" dirty="0"/>
          </a:p>
        </p:txBody>
      </p:sp>
      <p:sp>
        <p:nvSpPr>
          <p:cNvPr id="49" name="Text 15">
            <a:extLst>
              <a:ext uri="{FF2B5EF4-FFF2-40B4-BE49-F238E27FC236}">
                <a16:creationId xmlns:a16="http://schemas.microsoft.com/office/drawing/2014/main" id="{E0F0BA0F-0BAB-59A1-662D-18879A55F327}"/>
              </a:ext>
            </a:extLst>
          </p:cNvPr>
          <p:cNvSpPr/>
          <p:nvPr/>
        </p:nvSpPr>
        <p:spPr>
          <a:xfrm>
            <a:off x="2400300" y="6061752"/>
            <a:ext cx="603504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Validação antes do envio</a:t>
            </a:r>
            <a:endParaRPr lang="en-US" sz="2800" dirty="0"/>
          </a:p>
        </p:txBody>
      </p:sp>
      <p:sp>
        <p:nvSpPr>
          <p:cNvPr id="52" name="Text 16">
            <a:extLst>
              <a:ext uri="{FF2B5EF4-FFF2-40B4-BE49-F238E27FC236}">
                <a16:creationId xmlns:a16="http://schemas.microsoft.com/office/drawing/2014/main" id="{22133029-8E15-6095-8390-56C8D0707CD1}"/>
              </a:ext>
            </a:extLst>
          </p:cNvPr>
          <p:cNvSpPr/>
          <p:nvPr/>
        </p:nvSpPr>
        <p:spPr>
          <a:xfrm>
            <a:off x="1371600" y="7001178"/>
            <a:ext cx="706374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nota só chega à prefeitura depois de autorizada pela Receita Federal.</a:t>
            </a:r>
            <a:endParaRPr lang="en-US" sz="2800" dirty="0"/>
          </a:p>
        </p:txBody>
      </p:sp>
      <p:sp>
        <p:nvSpPr>
          <p:cNvPr id="55" name="Shape 17">
            <a:extLst>
              <a:ext uri="{FF2B5EF4-FFF2-40B4-BE49-F238E27FC236}">
                <a16:creationId xmlns:a16="http://schemas.microsoft.com/office/drawing/2014/main" id="{1BF7C1A9-624A-CE78-B683-9E60498F94AA}"/>
              </a:ext>
            </a:extLst>
          </p:cNvPr>
          <p:cNvSpPr/>
          <p:nvPr/>
        </p:nvSpPr>
        <p:spPr>
          <a:xfrm>
            <a:off x="9326880" y="5677704"/>
            <a:ext cx="7886700" cy="2811780"/>
          </a:xfrm>
          <a:prstGeom prst="roundRect">
            <a:avLst>
              <a:gd name="adj" fmla="val 3902"/>
            </a:avLst>
          </a:prstGeom>
          <a:solidFill>
            <a:srgbClr val="1A2452"/>
          </a:solidFill>
          <a:ln/>
        </p:spPr>
      </p:sp>
      <p:sp>
        <p:nvSpPr>
          <p:cNvPr id="57" name="Shape 18">
            <a:extLst>
              <a:ext uri="{FF2B5EF4-FFF2-40B4-BE49-F238E27FC236}">
                <a16:creationId xmlns:a16="http://schemas.microsoft.com/office/drawing/2014/main" id="{BF610770-280C-A52A-C7B6-695CE79FCFE0}"/>
              </a:ext>
            </a:extLst>
          </p:cNvPr>
          <p:cNvSpPr/>
          <p:nvPr/>
        </p:nvSpPr>
        <p:spPr>
          <a:xfrm>
            <a:off x="9738360" y="6089184"/>
            <a:ext cx="754380" cy="754380"/>
          </a:xfrm>
          <a:prstGeom prst="roundRect">
            <a:avLst>
              <a:gd name="adj" fmla="val 50909"/>
            </a:avLst>
          </a:prstGeom>
          <a:solidFill>
            <a:srgbClr val="1C7293"/>
          </a:solidFill>
          <a:ln/>
        </p:spPr>
      </p:sp>
      <p:sp>
        <p:nvSpPr>
          <p:cNvPr id="60" name="Text 19">
            <a:extLst>
              <a:ext uri="{FF2B5EF4-FFF2-40B4-BE49-F238E27FC236}">
                <a16:creationId xmlns:a16="http://schemas.microsoft.com/office/drawing/2014/main" id="{964975A3-F8EB-17DD-AFB4-AB26053158E6}"/>
              </a:ext>
            </a:extLst>
          </p:cNvPr>
          <p:cNvSpPr/>
          <p:nvPr/>
        </p:nvSpPr>
        <p:spPr>
          <a:xfrm>
            <a:off x="9738360" y="6089184"/>
            <a:ext cx="7543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2700" dirty="0"/>
          </a:p>
        </p:txBody>
      </p:sp>
      <p:sp>
        <p:nvSpPr>
          <p:cNvPr id="63" name="Text 20">
            <a:extLst>
              <a:ext uri="{FF2B5EF4-FFF2-40B4-BE49-F238E27FC236}">
                <a16:creationId xmlns:a16="http://schemas.microsoft.com/office/drawing/2014/main" id="{F40913AB-0830-D1CB-5CBC-69D430BB8F5C}"/>
              </a:ext>
            </a:extLst>
          </p:cNvPr>
          <p:cNvSpPr/>
          <p:nvPr/>
        </p:nvSpPr>
        <p:spPr>
          <a:xfrm>
            <a:off x="10767060" y="6061752"/>
            <a:ext cx="603504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Regras de cancelamento novas</a:t>
            </a:r>
            <a:endParaRPr lang="en-US" sz="2800" dirty="0"/>
          </a:p>
        </p:txBody>
      </p:sp>
      <p:sp>
        <p:nvSpPr>
          <p:cNvPr id="66" name="Text 21">
            <a:extLst>
              <a:ext uri="{FF2B5EF4-FFF2-40B4-BE49-F238E27FC236}">
                <a16:creationId xmlns:a16="http://schemas.microsoft.com/office/drawing/2014/main" id="{A89E959F-814E-800B-31E0-21D326775BCB}"/>
              </a:ext>
            </a:extLst>
          </p:cNvPr>
          <p:cNvSpPr/>
          <p:nvPr/>
        </p:nvSpPr>
        <p:spPr>
          <a:xfrm>
            <a:off x="9738360" y="7001178"/>
            <a:ext cx="706374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Prazo limitado para cancelar, e a substituição exige vínculo com o documento original.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48566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9C199FC3-64F3-3AFB-4462-EB4560EEC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50615066-F1FD-F960-6208-8279B903FA9C}"/>
              </a:ext>
            </a:extLst>
          </p:cNvPr>
          <p:cNvSpPr/>
          <p:nvPr/>
        </p:nvSpPr>
        <p:spPr>
          <a:xfrm>
            <a:off x="960120" y="685800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b="1" spc="3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PONTOS DE ATENÇÃO</a:t>
            </a:r>
            <a:endParaRPr lang="en-US" sz="1800" dirty="0"/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id="{0D4EC556-22E1-EC1E-4E57-19DD21CDABE0}"/>
              </a:ext>
            </a:extLst>
          </p:cNvPr>
          <p:cNvSpPr/>
          <p:nvPr/>
        </p:nvSpPr>
        <p:spPr>
          <a:xfrm>
            <a:off x="960120" y="973356"/>
            <a:ext cx="161848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800" b="1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Emitir NFSe não basta, será </a:t>
            </a:r>
            <a:r>
              <a:rPr lang="en-US" sz="4800" b="1" dirty="0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preciso </a:t>
            </a:r>
            <a:r>
              <a:rPr lang="en-US" sz="4800" b="1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emitir corretamente</a:t>
            </a:r>
            <a:endParaRPr lang="en-US" sz="4800" dirty="0">
              <a:solidFill>
                <a:srgbClr val="002060"/>
              </a:solidFill>
            </a:endParaRPr>
          </a:p>
        </p:txBody>
      </p:sp>
      <p:sp>
        <p:nvSpPr>
          <p:cNvPr id="9" name="Shape 2">
            <a:extLst>
              <a:ext uri="{FF2B5EF4-FFF2-40B4-BE49-F238E27FC236}">
                <a16:creationId xmlns:a16="http://schemas.microsoft.com/office/drawing/2014/main" id="{B2EA46F7-4A64-BAEE-30C0-6C6EE7AB5960}"/>
              </a:ext>
            </a:extLst>
          </p:cNvPr>
          <p:cNvSpPr/>
          <p:nvPr/>
        </p:nvSpPr>
        <p:spPr>
          <a:xfrm>
            <a:off x="960120" y="2234268"/>
            <a:ext cx="16322040" cy="1440180"/>
          </a:xfrm>
          <a:prstGeom prst="roundRect">
            <a:avLst>
              <a:gd name="adj" fmla="val 5714"/>
            </a:avLst>
          </a:prstGeom>
          <a:solidFill>
            <a:srgbClr val="1A2452"/>
          </a:solidFill>
          <a:ln/>
        </p:spPr>
      </p:sp>
      <p:sp>
        <p:nvSpPr>
          <p:cNvPr id="12" name="Shape 3">
            <a:extLst>
              <a:ext uri="{FF2B5EF4-FFF2-40B4-BE49-F238E27FC236}">
                <a16:creationId xmlns:a16="http://schemas.microsoft.com/office/drawing/2014/main" id="{D1EF0CC3-53C7-1E5A-75F5-786332FC3A19}"/>
              </a:ext>
            </a:extLst>
          </p:cNvPr>
          <p:cNvSpPr/>
          <p:nvPr/>
        </p:nvSpPr>
        <p:spPr>
          <a:xfrm>
            <a:off x="960120" y="2234268"/>
            <a:ext cx="164592" cy="1440180"/>
          </a:xfrm>
          <a:prstGeom prst="roundRect">
            <a:avLst/>
          </a:prstGeom>
          <a:solidFill>
            <a:srgbClr val="FF0000"/>
          </a:solidFill>
          <a:ln/>
        </p:spPr>
      </p:sp>
      <p:sp>
        <p:nvSpPr>
          <p:cNvPr id="15" name="Text 4">
            <a:extLst>
              <a:ext uri="{FF2B5EF4-FFF2-40B4-BE49-F238E27FC236}">
                <a16:creationId xmlns:a16="http://schemas.microsoft.com/office/drawing/2014/main" id="{F51DC89D-A048-5094-EFF6-D0DCEC7A02D5}"/>
              </a:ext>
            </a:extLst>
          </p:cNvPr>
          <p:cNvSpPr/>
          <p:nvPr/>
        </p:nvSpPr>
        <p:spPr>
          <a:xfrm>
            <a:off x="1577340" y="2343996"/>
            <a:ext cx="493776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0000"/>
              </a:lnSpc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Portais antigos saindo do ar</a:t>
            </a:r>
            <a:endParaRPr lang="en-US" sz="2800" dirty="0"/>
          </a:p>
        </p:txBody>
      </p:sp>
      <p:sp>
        <p:nvSpPr>
          <p:cNvPr id="18" name="Text 5">
            <a:extLst>
              <a:ext uri="{FF2B5EF4-FFF2-40B4-BE49-F238E27FC236}">
                <a16:creationId xmlns:a16="http://schemas.microsoft.com/office/drawing/2014/main" id="{DDB08898-6C4F-0D2E-6D4F-141B7769C985}"/>
              </a:ext>
            </a:extLst>
          </p:cNvPr>
          <p:cNvSpPr/>
          <p:nvPr/>
        </p:nvSpPr>
        <p:spPr>
          <a:xfrm>
            <a:off x="6720840" y="2343996"/>
            <a:ext cx="1028700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Sistemas das prefeituras são desativados ou passam a redirecionar para o portal nacional.</a:t>
            </a:r>
            <a:endParaRPr lang="en-US" sz="2800" dirty="0"/>
          </a:p>
        </p:txBody>
      </p:sp>
      <p:sp>
        <p:nvSpPr>
          <p:cNvPr id="21" name="Shape 6">
            <a:extLst>
              <a:ext uri="{FF2B5EF4-FFF2-40B4-BE49-F238E27FC236}">
                <a16:creationId xmlns:a16="http://schemas.microsoft.com/office/drawing/2014/main" id="{F8D7F8F3-346B-1D27-7B9E-2FC6BCFC383E}"/>
              </a:ext>
            </a:extLst>
          </p:cNvPr>
          <p:cNvSpPr/>
          <p:nvPr/>
        </p:nvSpPr>
        <p:spPr>
          <a:xfrm>
            <a:off x="960120" y="3935052"/>
            <a:ext cx="16322040" cy="1440180"/>
          </a:xfrm>
          <a:prstGeom prst="roundRect">
            <a:avLst>
              <a:gd name="adj" fmla="val 5714"/>
            </a:avLst>
          </a:prstGeom>
          <a:solidFill>
            <a:srgbClr val="1A2452"/>
          </a:solidFill>
          <a:ln/>
        </p:spPr>
      </p:sp>
      <p:sp>
        <p:nvSpPr>
          <p:cNvPr id="24" name="Shape 7">
            <a:extLst>
              <a:ext uri="{FF2B5EF4-FFF2-40B4-BE49-F238E27FC236}">
                <a16:creationId xmlns:a16="http://schemas.microsoft.com/office/drawing/2014/main" id="{05BCEDB5-090C-3D50-5033-CD48EC99F9F4}"/>
              </a:ext>
            </a:extLst>
          </p:cNvPr>
          <p:cNvSpPr/>
          <p:nvPr/>
        </p:nvSpPr>
        <p:spPr>
          <a:xfrm>
            <a:off x="960120" y="3935052"/>
            <a:ext cx="164592" cy="1440180"/>
          </a:xfrm>
          <a:prstGeom prst="roundRect">
            <a:avLst/>
          </a:prstGeom>
          <a:solidFill>
            <a:srgbClr val="FF0000"/>
          </a:solidFill>
          <a:ln/>
        </p:spPr>
      </p:sp>
      <p:sp>
        <p:nvSpPr>
          <p:cNvPr id="27" name="Text 8">
            <a:extLst>
              <a:ext uri="{FF2B5EF4-FFF2-40B4-BE49-F238E27FC236}">
                <a16:creationId xmlns:a16="http://schemas.microsoft.com/office/drawing/2014/main" id="{3E532902-380F-1852-DD36-708C898D88B4}"/>
              </a:ext>
            </a:extLst>
          </p:cNvPr>
          <p:cNvSpPr/>
          <p:nvPr/>
        </p:nvSpPr>
        <p:spPr>
          <a:xfrm>
            <a:off x="1577340" y="4044780"/>
            <a:ext cx="493776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0000"/>
              </a:lnSpc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Erro de código gera rejeição</a:t>
            </a:r>
            <a:endParaRPr lang="en-US" sz="2800" dirty="0"/>
          </a:p>
        </p:txBody>
      </p:sp>
      <p:sp>
        <p:nvSpPr>
          <p:cNvPr id="30" name="Text 9">
            <a:extLst>
              <a:ext uri="{FF2B5EF4-FFF2-40B4-BE49-F238E27FC236}">
                <a16:creationId xmlns:a16="http://schemas.microsoft.com/office/drawing/2014/main" id="{C4F1DA32-15F4-DA16-2F6D-B835516EC267}"/>
              </a:ext>
            </a:extLst>
          </p:cNvPr>
          <p:cNvSpPr/>
          <p:nvPr/>
        </p:nvSpPr>
        <p:spPr>
          <a:xfrm>
            <a:off x="6720840" y="4044780"/>
            <a:ext cx="1028700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Um NBS incorreto pode reprovar a nota e exigir retificação.</a:t>
            </a:r>
            <a:endParaRPr lang="en-US" sz="2800" dirty="0"/>
          </a:p>
        </p:txBody>
      </p:sp>
      <p:sp>
        <p:nvSpPr>
          <p:cNvPr id="33" name="Shape 10">
            <a:extLst>
              <a:ext uri="{FF2B5EF4-FFF2-40B4-BE49-F238E27FC236}">
                <a16:creationId xmlns:a16="http://schemas.microsoft.com/office/drawing/2014/main" id="{98428959-CCC2-A80F-2583-646B65DB275E}"/>
              </a:ext>
            </a:extLst>
          </p:cNvPr>
          <p:cNvSpPr/>
          <p:nvPr/>
        </p:nvSpPr>
        <p:spPr>
          <a:xfrm>
            <a:off x="960120" y="5635836"/>
            <a:ext cx="16322040" cy="1440180"/>
          </a:xfrm>
          <a:prstGeom prst="roundRect">
            <a:avLst>
              <a:gd name="adj" fmla="val 5714"/>
            </a:avLst>
          </a:prstGeom>
          <a:solidFill>
            <a:srgbClr val="1A2452"/>
          </a:solidFill>
          <a:ln/>
        </p:spPr>
      </p:sp>
      <p:sp>
        <p:nvSpPr>
          <p:cNvPr id="36" name="Shape 11">
            <a:extLst>
              <a:ext uri="{FF2B5EF4-FFF2-40B4-BE49-F238E27FC236}">
                <a16:creationId xmlns:a16="http://schemas.microsoft.com/office/drawing/2014/main" id="{31E1C8FF-B146-CFA3-D1A0-BA831CA74124}"/>
              </a:ext>
            </a:extLst>
          </p:cNvPr>
          <p:cNvSpPr/>
          <p:nvPr/>
        </p:nvSpPr>
        <p:spPr>
          <a:xfrm>
            <a:off x="960120" y="5635836"/>
            <a:ext cx="164592" cy="1440180"/>
          </a:xfrm>
          <a:prstGeom prst="roundRect">
            <a:avLst/>
          </a:prstGeom>
          <a:solidFill>
            <a:srgbClr val="FF0000"/>
          </a:solidFill>
          <a:ln/>
        </p:spPr>
      </p:sp>
      <p:sp>
        <p:nvSpPr>
          <p:cNvPr id="39" name="Text 12">
            <a:extLst>
              <a:ext uri="{FF2B5EF4-FFF2-40B4-BE49-F238E27FC236}">
                <a16:creationId xmlns:a16="http://schemas.microsoft.com/office/drawing/2014/main" id="{31E38C40-B6A8-B49D-5DB2-F118DA242CBD}"/>
              </a:ext>
            </a:extLst>
          </p:cNvPr>
          <p:cNvSpPr/>
          <p:nvPr/>
        </p:nvSpPr>
        <p:spPr>
          <a:xfrm>
            <a:off x="1577340" y="5745564"/>
            <a:ext cx="493776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0000"/>
              </a:lnSpc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Fiscalização mais rápida</a:t>
            </a:r>
            <a:endParaRPr lang="en-US" sz="2800" dirty="0"/>
          </a:p>
        </p:txBody>
      </p:sp>
      <p:sp>
        <p:nvSpPr>
          <p:cNvPr id="42" name="Text 13">
            <a:extLst>
              <a:ext uri="{FF2B5EF4-FFF2-40B4-BE49-F238E27FC236}">
                <a16:creationId xmlns:a16="http://schemas.microsoft.com/office/drawing/2014/main" id="{54F27B28-A1C7-828A-D245-9477CCB48AEB}"/>
              </a:ext>
            </a:extLst>
          </p:cNvPr>
          <p:cNvSpPr/>
          <p:nvPr/>
        </p:nvSpPr>
        <p:spPr>
          <a:xfrm>
            <a:off x="6720840" y="5745564"/>
            <a:ext cx="1028700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 dados centralizados, um erro de emissão vira exposição fiscal quase imediata.</a:t>
            </a:r>
            <a:endParaRPr lang="en-US" sz="2800" dirty="0"/>
          </a:p>
        </p:txBody>
      </p:sp>
      <p:sp>
        <p:nvSpPr>
          <p:cNvPr id="45" name="Shape 14">
            <a:extLst>
              <a:ext uri="{FF2B5EF4-FFF2-40B4-BE49-F238E27FC236}">
                <a16:creationId xmlns:a16="http://schemas.microsoft.com/office/drawing/2014/main" id="{C7B066FD-3764-C6D9-5B1B-9F3123D4453A}"/>
              </a:ext>
            </a:extLst>
          </p:cNvPr>
          <p:cNvSpPr/>
          <p:nvPr/>
        </p:nvSpPr>
        <p:spPr>
          <a:xfrm>
            <a:off x="960120" y="7336620"/>
            <a:ext cx="16322040" cy="1440180"/>
          </a:xfrm>
          <a:prstGeom prst="roundRect">
            <a:avLst>
              <a:gd name="adj" fmla="val 5714"/>
            </a:avLst>
          </a:prstGeom>
          <a:solidFill>
            <a:srgbClr val="1A2452"/>
          </a:solidFill>
          <a:ln/>
        </p:spPr>
      </p:sp>
      <p:sp>
        <p:nvSpPr>
          <p:cNvPr id="48" name="Shape 15">
            <a:extLst>
              <a:ext uri="{FF2B5EF4-FFF2-40B4-BE49-F238E27FC236}">
                <a16:creationId xmlns:a16="http://schemas.microsoft.com/office/drawing/2014/main" id="{32CEF336-18C8-EDF2-276D-6F983D328B18}"/>
              </a:ext>
            </a:extLst>
          </p:cNvPr>
          <p:cNvSpPr/>
          <p:nvPr/>
        </p:nvSpPr>
        <p:spPr>
          <a:xfrm>
            <a:off x="960120" y="7336620"/>
            <a:ext cx="164592" cy="1440180"/>
          </a:xfrm>
          <a:prstGeom prst="roundRect">
            <a:avLst/>
          </a:prstGeom>
          <a:solidFill>
            <a:srgbClr val="FF0000"/>
          </a:solidFill>
          <a:ln/>
        </p:spPr>
      </p:sp>
      <p:sp>
        <p:nvSpPr>
          <p:cNvPr id="51" name="Text 16">
            <a:extLst>
              <a:ext uri="{FF2B5EF4-FFF2-40B4-BE49-F238E27FC236}">
                <a16:creationId xmlns:a16="http://schemas.microsoft.com/office/drawing/2014/main" id="{EC49F91E-F59A-2F32-9875-01B97A745F0D}"/>
              </a:ext>
            </a:extLst>
          </p:cNvPr>
          <p:cNvSpPr/>
          <p:nvPr/>
        </p:nvSpPr>
        <p:spPr>
          <a:xfrm>
            <a:off x="1577340" y="7446348"/>
            <a:ext cx="493776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0000"/>
              </a:lnSpc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Cancelamento com prazo curto</a:t>
            </a:r>
            <a:endParaRPr lang="en-US" sz="2800" dirty="0"/>
          </a:p>
        </p:txBody>
      </p:sp>
      <p:sp>
        <p:nvSpPr>
          <p:cNvPr id="54" name="Text 17">
            <a:extLst>
              <a:ext uri="{FF2B5EF4-FFF2-40B4-BE49-F238E27FC236}">
                <a16:creationId xmlns:a16="http://schemas.microsoft.com/office/drawing/2014/main" id="{877180B6-0AC6-6C00-70D2-4917F0C9F6B6}"/>
              </a:ext>
            </a:extLst>
          </p:cNvPr>
          <p:cNvSpPr/>
          <p:nvPr/>
        </p:nvSpPr>
        <p:spPr>
          <a:xfrm>
            <a:off x="6720840" y="7446348"/>
            <a:ext cx="1028700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janela para cancelar é limitada, e a substituição precisa citar o documento original.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28845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C17750FB-5898-5F07-9FC7-79D705850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3">
            <a:extLst>
              <a:ext uri="{FF2B5EF4-FFF2-40B4-BE49-F238E27FC236}">
                <a16:creationId xmlns:a16="http://schemas.microsoft.com/office/drawing/2014/main" id="{C1631E5E-93D8-8E7B-29F1-65C568D4CD77}"/>
              </a:ext>
            </a:extLst>
          </p:cNvPr>
          <p:cNvSpPr/>
          <p:nvPr/>
        </p:nvSpPr>
        <p:spPr>
          <a:xfrm>
            <a:off x="2290930" y="2888119"/>
            <a:ext cx="13706139" cy="42473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buNone/>
            </a:pPr>
            <a:r>
              <a:rPr lang="en-US" sz="13800" b="1" spc="3">
                <a:solidFill>
                  <a:srgbClr val="002060"/>
                </a:solidFill>
                <a:latin typeface="Montserrat" pitchFamily="34" charset="0"/>
              </a:rPr>
              <a:t>SIMPLES NACIONAL</a:t>
            </a:r>
            <a:endParaRPr lang="en-US" sz="13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3172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432DCD7E-7C7F-B590-F38C-46604EF50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94A6AF8B-7BB8-1FF1-35C6-2BF28A8DAA9A}"/>
              </a:ext>
            </a:extLst>
          </p:cNvPr>
          <p:cNvSpPr/>
          <p:nvPr/>
        </p:nvSpPr>
        <p:spPr>
          <a:xfrm>
            <a:off x="3609440" y="649259"/>
            <a:ext cx="11069120" cy="564257"/>
          </a:xfrm>
          <a:prstGeom prst="rect">
            <a:avLst/>
          </a:prstGeom>
          <a:noFill/>
          <a:ln/>
        </p:spPr>
        <p:txBody>
          <a:bodyPr wrap="none" lIns="340106" tIns="0" rIns="0" bIns="0" rtlCol="0" anchor="t">
            <a:spAutoFit/>
          </a:bodyPr>
          <a:lstStyle/>
          <a:p>
            <a:pPr>
              <a:lnSpc>
                <a:spcPts val="4400"/>
              </a:lnSpc>
            </a:pPr>
            <a:r>
              <a:rPr lang="en-US" sz="4400" b="1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MUDANÇAS NO SIMPLES NACIONAL</a:t>
            </a:r>
            <a:endParaRPr lang="en-US" sz="4400" dirty="0">
              <a:solidFill>
                <a:srgbClr val="002060"/>
              </a:solidFill>
            </a:endParaRPr>
          </a:p>
        </p:txBody>
      </p:sp>
      <p:sp>
        <p:nvSpPr>
          <p:cNvPr id="9" name="Text 1">
            <a:extLst>
              <a:ext uri="{FF2B5EF4-FFF2-40B4-BE49-F238E27FC236}">
                <a16:creationId xmlns:a16="http://schemas.microsoft.com/office/drawing/2014/main" id="{A93B4183-E07E-0B41-C49C-2A7E43827E92}"/>
              </a:ext>
            </a:extLst>
          </p:cNvPr>
          <p:cNvSpPr/>
          <p:nvPr/>
        </p:nvSpPr>
        <p:spPr>
          <a:xfrm>
            <a:off x="1022685" y="1470691"/>
            <a:ext cx="9525018" cy="43729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Novo cálculo do RBT-12 a partir de 2027: </a:t>
            </a:r>
            <a:r>
              <a:rPr lang="pt-BR" sz="2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receita bruta dos últimos 12 meses, que define a alíquota do DAS, passa a ser apurada com base nos 12 meses anteriores ao mês antecedente ao da apuração, e não mais com base no ano-calendário anterior. Exemplo: para calcular o DAS de março de 2027, considera-se o faturamento de março de 2026 a janeiro de 2027. Essa mudança impacta especialmente empresas com faturamento irregular ao longo do ano.</a:t>
            </a:r>
          </a:p>
        </p:txBody>
      </p:sp>
      <p:sp>
        <p:nvSpPr>
          <p:cNvPr id="15" name="Text 2">
            <a:extLst>
              <a:ext uri="{FF2B5EF4-FFF2-40B4-BE49-F238E27FC236}">
                <a16:creationId xmlns:a16="http://schemas.microsoft.com/office/drawing/2014/main" id="{B7F387A3-8099-FB5D-E60F-8CA226C81128}"/>
              </a:ext>
            </a:extLst>
          </p:cNvPr>
          <p:cNvSpPr/>
          <p:nvPr/>
        </p:nvSpPr>
        <p:spPr>
          <a:xfrm>
            <a:off x="1022685" y="6068274"/>
            <a:ext cx="9525018" cy="27109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Novo conceito de receita bruta </a:t>
            </a:r>
            <a:r>
              <a:rPr lang="pt-BR" sz="2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(§ 1º do art. 3º da LC 123/2006, com redação do art. 516 da LC 214/2025): passa a incluir receitas com bens imateriais e direitos. Empresas próximas aos limites de faturamento precisam revisar se o novo conceito altera seu enquadramento.</a:t>
            </a:r>
          </a:p>
        </p:txBody>
      </p:sp>
      <p:sp>
        <p:nvSpPr>
          <p:cNvPr id="17" name="Shape 3">
            <a:extLst>
              <a:ext uri="{FF2B5EF4-FFF2-40B4-BE49-F238E27FC236}">
                <a16:creationId xmlns:a16="http://schemas.microsoft.com/office/drawing/2014/main" id="{18629F73-3A89-3DB5-5EBD-F5B3CD17D49D}"/>
              </a:ext>
            </a:extLst>
          </p:cNvPr>
          <p:cNvSpPr/>
          <p:nvPr/>
        </p:nvSpPr>
        <p:spPr>
          <a:xfrm>
            <a:off x="11645583" y="2600325"/>
            <a:ext cx="5619732" cy="5086350"/>
          </a:xfrm>
          <a:prstGeom prst="rect">
            <a:avLst/>
          </a:prstGeom>
          <a:solidFill>
            <a:srgbClr val="112240"/>
          </a:solidFill>
          <a:ln/>
        </p:spPr>
        <p:txBody>
          <a:bodyPr/>
          <a:lstStyle/>
          <a:p>
            <a:endParaRPr lang="pt-BR" sz="2800"/>
          </a:p>
        </p:txBody>
      </p:sp>
      <p:sp>
        <p:nvSpPr>
          <p:cNvPr id="23" name="Shape 4">
            <a:extLst>
              <a:ext uri="{FF2B5EF4-FFF2-40B4-BE49-F238E27FC236}">
                <a16:creationId xmlns:a16="http://schemas.microsoft.com/office/drawing/2014/main" id="{4CC238EA-A823-BB83-3825-531C49304BC1}"/>
              </a:ext>
            </a:extLst>
          </p:cNvPr>
          <p:cNvSpPr/>
          <p:nvPr/>
        </p:nvSpPr>
        <p:spPr>
          <a:xfrm>
            <a:off x="11645583" y="2600325"/>
            <a:ext cx="5619732" cy="57150"/>
          </a:xfrm>
          <a:prstGeom prst="rect">
            <a:avLst/>
          </a:prstGeom>
          <a:solidFill>
            <a:srgbClr val="D4AF37"/>
          </a:solidFill>
          <a:ln/>
        </p:spPr>
      </p:sp>
      <p:sp>
        <p:nvSpPr>
          <p:cNvPr id="25" name="Text 5">
            <a:extLst>
              <a:ext uri="{FF2B5EF4-FFF2-40B4-BE49-F238E27FC236}">
                <a16:creationId xmlns:a16="http://schemas.microsoft.com/office/drawing/2014/main" id="{4FB5E0CD-28A8-84EE-8ECA-C3B53D4684C3}"/>
              </a:ext>
            </a:extLst>
          </p:cNvPr>
          <p:cNvSpPr/>
          <p:nvPr/>
        </p:nvSpPr>
        <p:spPr>
          <a:xfrm>
            <a:off x="11825851" y="3171824"/>
            <a:ext cx="2200924" cy="31816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800" b="1">
                <a:solidFill>
                  <a:srgbClr val="D4AF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LC 214/2025</a:t>
            </a:r>
            <a:endParaRPr lang="en-US" sz="2800" dirty="0"/>
          </a:p>
        </p:txBody>
      </p:sp>
      <p:sp>
        <p:nvSpPr>
          <p:cNvPr id="28" name="Text 6">
            <a:extLst>
              <a:ext uri="{FF2B5EF4-FFF2-40B4-BE49-F238E27FC236}">
                <a16:creationId xmlns:a16="http://schemas.microsoft.com/office/drawing/2014/main" id="{EAECAC56-0EA0-92D7-F46B-2AD4B000E422}"/>
              </a:ext>
            </a:extLst>
          </p:cNvPr>
          <p:cNvSpPr/>
          <p:nvPr/>
        </p:nvSpPr>
        <p:spPr>
          <a:xfrm>
            <a:off x="11825852" y="3600449"/>
            <a:ext cx="5191106" cy="334155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1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Regulamentou a EC 132/2023. Alterou a LC 123/2006 — a Lei Geral do Simples Nacional — por meio do art. 516, adaptando o regime ao novo modelo sem extingui-lo. Criou o regime híbrido, definiu as regras de crédito e estabeleceu as vedações e condições da transição</a:t>
            </a:r>
            <a:endParaRPr lang="en-US"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882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8B8193D9-7C12-787E-A32E-E9C5EDF0E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7013792B-F220-4718-B74E-69BBDF9EF62B}"/>
              </a:ext>
            </a:extLst>
          </p:cNvPr>
          <p:cNvGrpSpPr/>
          <p:nvPr/>
        </p:nvGrpSpPr>
        <p:grpSpPr>
          <a:xfrm>
            <a:off x="6551712" y="390973"/>
            <a:ext cx="5184576" cy="803338"/>
            <a:chOff x="467544" y="324342"/>
            <a:chExt cx="4214249" cy="401669"/>
          </a:xfrm>
        </p:grpSpPr>
        <p:sp>
          <p:nvSpPr>
            <p:cNvPr id="3" name="Text 0">
              <a:extLst>
                <a:ext uri="{FF2B5EF4-FFF2-40B4-BE49-F238E27FC236}">
                  <a16:creationId xmlns:a16="http://schemas.microsoft.com/office/drawing/2014/main" id="{7AF260F9-87FB-5B8B-03B2-88B318E45B7E}"/>
                </a:ext>
              </a:extLst>
            </p:cNvPr>
            <p:cNvSpPr/>
            <p:nvPr/>
          </p:nvSpPr>
          <p:spPr>
            <a:xfrm>
              <a:off x="467544" y="378145"/>
              <a:ext cx="4029160" cy="261546"/>
            </a:xfrm>
            <a:prstGeom prst="rect">
              <a:avLst/>
            </a:prstGeom>
            <a:noFill/>
            <a:ln/>
          </p:spPr>
          <p:txBody>
            <a:bodyPr wrap="none" lIns="340106" tIns="0" rIns="0" bIns="0" rtlCol="0" anchor="t">
              <a:spAutoFit/>
            </a:bodyPr>
            <a:lstStyle/>
            <a:p>
              <a:pPr>
                <a:lnSpc>
                  <a:spcPts val="4400"/>
                </a:lnSpc>
              </a:pPr>
              <a:r>
                <a:rPr lang="en-US" sz="3204" b="1">
                  <a:solidFill>
                    <a:srgbClr val="002060"/>
                  </a:solidFill>
                  <a:latin typeface="Montserrat" pitchFamily="34" charset="0"/>
                </a:rPr>
                <a:t>PRAZO PARA OPÇÃO</a:t>
              </a:r>
              <a:endParaRPr lang="en-US" sz="3204" dirty="0">
                <a:solidFill>
                  <a:srgbClr val="002060"/>
                </a:solidFill>
              </a:endParaRPr>
            </a:p>
          </p:txBody>
        </p:sp>
        <p:sp>
          <p:nvSpPr>
            <p:cNvPr id="6" name="Retângulo: Cantos Arredondados 5">
              <a:extLst>
                <a:ext uri="{FF2B5EF4-FFF2-40B4-BE49-F238E27FC236}">
                  <a16:creationId xmlns:a16="http://schemas.microsoft.com/office/drawing/2014/main" id="{9C3CA3B0-2E8C-80F5-F182-20778B891722}"/>
                </a:ext>
              </a:extLst>
            </p:cNvPr>
            <p:cNvSpPr/>
            <p:nvPr/>
          </p:nvSpPr>
          <p:spPr>
            <a:xfrm>
              <a:off x="571500" y="324342"/>
              <a:ext cx="4110293" cy="401669"/>
            </a:xfrm>
            <a:prstGeom prst="round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800">
                <a:solidFill>
                  <a:schemeClr val="tx1"/>
                </a:solidFill>
              </a:endParaRPr>
            </a:p>
          </p:txBody>
        </p:sp>
      </p:grpSp>
      <p:pic>
        <p:nvPicPr>
          <p:cNvPr id="9" name="Image 6" descr="preencoded.png">
            <a:extLst>
              <a:ext uri="{FF2B5EF4-FFF2-40B4-BE49-F238E27FC236}">
                <a16:creationId xmlns:a16="http://schemas.microsoft.com/office/drawing/2014/main" id="{8826410B-A81A-855B-999E-A219A22AF1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289" y="1566802"/>
            <a:ext cx="516546" cy="658358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77AAF290-29D0-CAAB-F7D8-C0DEA7D0B860}"/>
              </a:ext>
            </a:extLst>
          </p:cNvPr>
          <p:cNvSpPr txBox="1"/>
          <p:nvPr/>
        </p:nvSpPr>
        <p:spPr>
          <a:xfrm>
            <a:off x="1267873" y="1438291"/>
            <a:ext cx="1401223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800">
                <a:solidFill>
                  <a:schemeClr val="tx1"/>
                </a:solidFill>
              </a:rPr>
              <a:t>Em especial, </a:t>
            </a:r>
            <a:r>
              <a:rPr lang="pt-BR" sz="2800" b="1">
                <a:solidFill>
                  <a:schemeClr val="tx1"/>
                </a:solidFill>
              </a:rPr>
              <a:t>Resolução CGSN nº 186/2026 </a:t>
            </a:r>
            <a:r>
              <a:rPr lang="pt-BR" sz="2800">
                <a:solidFill>
                  <a:schemeClr val="tx1"/>
                </a:solidFill>
              </a:rPr>
              <a:t>estabelece que duas decisões precisarão ser tomadas em Setembro/2026:</a:t>
            </a:r>
          </a:p>
        </p:txBody>
      </p:sp>
      <p:sp>
        <p:nvSpPr>
          <p:cNvPr id="15" name="Shape 7">
            <a:extLst>
              <a:ext uri="{FF2B5EF4-FFF2-40B4-BE49-F238E27FC236}">
                <a16:creationId xmlns:a16="http://schemas.microsoft.com/office/drawing/2014/main" id="{BFD0CBEC-7433-EEC2-3652-372E332E0F2A}"/>
              </a:ext>
            </a:extLst>
          </p:cNvPr>
          <p:cNvSpPr/>
          <p:nvPr/>
        </p:nvSpPr>
        <p:spPr>
          <a:xfrm>
            <a:off x="10599888" y="2729405"/>
            <a:ext cx="6629400" cy="610674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sp>
      <p:sp>
        <p:nvSpPr>
          <p:cNvPr id="16" name="Shape 8">
            <a:extLst>
              <a:ext uri="{FF2B5EF4-FFF2-40B4-BE49-F238E27FC236}">
                <a16:creationId xmlns:a16="http://schemas.microsoft.com/office/drawing/2014/main" id="{F8D370E6-BBB7-4F07-BE92-8F965D560E35}"/>
              </a:ext>
            </a:extLst>
          </p:cNvPr>
          <p:cNvSpPr/>
          <p:nvPr/>
        </p:nvSpPr>
        <p:spPr>
          <a:xfrm>
            <a:off x="10599888" y="2709544"/>
            <a:ext cx="6629400" cy="57150"/>
          </a:xfrm>
          <a:prstGeom prst="rect">
            <a:avLst/>
          </a:prstGeom>
          <a:solidFill>
            <a:srgbClr val="D4AF37"/>
          </a:solidFill>
          <a:ln/>
        </p:spPr>
      </p:sp>
      <p:sp>
        <p:nvSpPr>
          <p:cNvPr id="17" name="Shape 7">
            <a:extLst>
              <a:ext uri="{FF2B5EF4-FFF2-40B4-BE49-F238E27FC236}">
                <a16:creationId xmlns:a16="http://schemas.microsoft.com/office/drawing/2014/main" id="{C5585120-955A-5949-B8B5-19EDD99D2C69}"/>
              </a:ext>
            </a:extLst>
          </p:cNvPr>
          <p:cNvSpPr/>
          <p:nvPr/>
        </p:nvSpPr>
        <p:spPr>
          <a:xfrm>
            <a:off x="1254129" y="2741690"/>
            <a:ext cx="6307034" cy="613762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sp>
      <p:sp>
        <p:nvSpPr>
          <p:cNvPr id="20" name="Text 9">
            <a:extLst>
              <a:ext uri="{FF2B5EF4-FFF2-40B4-BE49-F238E27FC236}">
                <a16:creationId xmlns:a16="http://schemas.microsoft.com/office/drawing/2014/main" id="{F33EAF43-1228-F338-280F-ECFD26AE1A23}"/>
              </a:ext>
            </a:extLst>
          </p:cNvPr>
          <p:cNvSpPr/>
          <p:nvPr/>
        </p:nvSpPr>
        <p:spPr>
          <a:xfrm>
            <a:off x="1640211" y="4206854"/>
            <a:ext cx="3034485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>
                <a:solidFill>
                  <a:schemeClr val="tx1"/>
                </a:solidFill>
                <a:latin typeface="Montserrat" pitchFamily="34" charset="0"/>
              </a:rPr>
              <a:t>PRAZO PARA ADESÃO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3" name="Text 10">
            <a:extLst>
              <a:ext uri="{FF2B5EF4-FFF2-40B4-BE49-F238E27FC236}">
                <a16:creationId xmlns:a16="http://schemas.microsoft.com/office/drawing/2014/main" id="{C40776BB-6041-3103-591D-D29FBE992717}"/>
              </a:ext>
            </a:extLst>
          </p:cNvPr>
          <p:cNvSpPr/>
          <p:nvPr/>
        </p:nvSpPr>
        <p:spPr>
          <a:xfrm>
            <a:off x="1606153" y="4664054"/>
            <a:ext cx="5772150" cy="3146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tx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1º a 30 de Setembro de 2026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4" name="Text 11">
            <a:extLst>
              <a:ext uri="{FF2B5EF4-FFF2-40B4-BE49-F238E27FC236}">
                <a16:creationId xmlns:a16="http://schemas.microsoft.com/office/drawing/2014/main" id="{FC6CD07A-D800-78FB-C9F8-787A6F9608A1}"/>
              </a:ext>
            </a:extLst>
          </p:cNvPr>
          <p:cNvSpPr/>
          <p:nvPr/>
        </p:nvSpPr>
        <p:spPr>
          <a:xfrm>
            <a:off x="1721686" y="5358982"/>
            <a:ext cx="1128514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>
                <a:solidFill>
                  <a:schemeClr val="tx1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EFEITOS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5" name="Text 12">
            <a:extLst>
              <a:ext uri="{FF2B5EF4-FFF2-40B4-BE49-F238E27FC236}">
                <a16:creationId xmlns:a16="http://schemas.microsoft.com/office/drawing/2014/main" id="{A279527F-538D-99E0-75E4-BCC6A0E96551}"/>
              </a:ext>
            </a:extLst>
          </p:cNvPr>
          <p:cNvSpPr/>
          <p:nvPr/>
        </p:nvSpPr>
        <p:spPr>
          <a:xfrm>
            <a:off x="1655169" y="5791030"/>
            <a:ext cx="5772150" cy="3146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tx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partir de 1º de Janeiro de 2027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7" name="Text 13">
            <a:extLst>
              <a:ext uri="{FF2B5EF4-FFF2-40B4-BE49-F238E27FC236}">
                <a16:creationId xmlns:a16="http://schemas.microsoft.com/office/drawing/2014/main" id="{C057BF53-343A-EDC7-A714-EEF1C0E0F493}"/>
              </a:ext>
            </a:extLst>
          </p:cNvPr>
          <p:cNvSpPr/>
          <p:nvPr/>
        </p:nvSpPr>
        <p:spPr>
          <a:xfrm>
            <a:off x="1643658" y="6509826"/>
            <a:ext cx="3052118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>
                <a:solidFill>
                  <a:schemeClr val="tx1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PENDÊNCIAS FISCAIS?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8" name="Text 14">
            <a:extLst>
              <a:ext uri="{FF2B5EF4-FFF2-40B4-BE49-F238E27FC236}">
                <a16:creationId xmlns:a16="http://schemas.microsoft.com/office/drawing/2014/main" id="{DEE3903D-7663-1C03-3E1A-A6C22E0F93A5}"/>
              </a:ext>
            </a:extLst>
          </p:cNvPr>
          <p:cNvSpPr/>
          <p:nvPr/>
        </p:nvSpPr>
        <p:spPr>
          <a:xfrm>
            <a:off x="1643659" y="6967025"/>
            <a:ext cx="5772150" cy="9814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tx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Pedido será indeferido e permanece o prazo de 30 dias para regularização a partir da ciência do termo.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9" name="Shape 8">
            <a:extLst>
              <a:ext uri="{FF2B5EF4-FFF2-40B4-BE49-F238E27FC236}">
                <a16:creationId xmlns:a16="http://schemas.microsoft.com/office/drawing/2014/main" id="{2CB5585A-E802-93F1-2489-AACA40DCD1CD}"/>
              </a:ext>
            </a:extLst>
          </p:cNvPr>
          <p:cNvSpPr/>
          <p:nvPr/>
        </p:nvSpPr>
        <p:spPr>
          <a:xfrm flipV="1">
            <a:off x="1238847" y="2675254"/>
            <a:ext cx="6322314" cy="91438"/>
          </a:xfrm>
          <a:prstGeom prst="rect">
            <a:avLst/>
          </a:prstGeom>
          <a:solidFill>
            <a:srgbClr val="D4AF37"/>
          </a:solidFill>
          <a:ln/>
        </p:spPr>
      </p:sp>
      <p:sp>
        <p:nvSpPr>
          <p:cNvPr id="31" name="Text 9">
            <a:extLst>
              <a:ext uri="{FF2B5EF4-FFF2-40B4-BE49-F238E27FC236}">
                <a16:creationId xmlns:a16="http://schemas.microsoft.com/office/drawing/2014/main" id="{99961513-306F-EF7D-B280-2A53B0B5503E}"/>
              </a:ext>
            </a:extLst>
          </p:cNvPr>
          <p:cNvSpPr/>
          <p:nvPr/>
        </p:nvSpPr>
        <p:spPr>
          <a:xfrm>
            <a:off x="1799185" y="3395360"/>
            <a:ext cx="5390899" cy="35554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4000" b="1">
                <a:solidFill>
                  <a:schemeClr val="tx1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SIMPLES NACIONAL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2" name="Text 9">
            <a:extLst>
              <a:ext uri="{FF2B5EF4-FFF2-40B4-BE49-F238E27FC236}">
                <a16:creationId xmlns:a16="http://schemas.microsoft.com/office/drawing/2014/main" id="{06CD3746-E7ED-21F2-79AE-F5B0EF113680}"/>
              </a:ext>
            </a:extLst>
          </p:cNvPr>
          <p:cNvSpPr/>
          <p:nvPr/>
        </p:nvSpPr>
        <p:spPr>
          <a:xfrm>
            <a:off x="11966270" y="3273686"/>
            <a:ext cx="4643900" cy="35554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4000" b="1">
                <a:solidFill>
                  <a:schemeClr val="tx1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REGIME HÍBRIDO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3" name="Text 9">
            <a:extLst>
              <a:ext uri="{FF2B5EF4-FFF2-40B4-BE49-F238E27FC236}">
                <a16:creationId xmlns:a16="http://schemas.microsoft.com/office/drawing/2014/main" id="{278B5C26-4492-6630-AF28-0BC0D6238A26}"/>
              </a:ext>
            </a:extLst>
          </p:cNvPr>
          <p:cNvSpPr/>
          <p:nvPr/>
        </p:nvSpPr>
        <p:spPr>
          <a:xfrm>
            <a:off x="10894741" y="4206854"/>
            <a:ext cx="3034485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>
                <a:solidFill>
                  <a:schemeClr val="tx1"/>
                </a:solidFill>
                <a:latin typeface="Montserrat" pitchFamily="34" charset="0"/>
              </a:rPr>
              <a:t>PRAZO PARA ADESÃO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4" name="Text 10">
            <a:extLst>
              <a:ext uri="{FF2B5EF4-FFF2-40B4-BE49-F238E27FC236}">
                <a16:creationId xmlns:a16="http://schemas.microsoft.com/office/drawing/2014/main" id="{C17E1FD6-8483-5F2A-D515-05BA259D0769}"/>
              </a:ext>
            </a:extLst>
          </p:cNvPr>
          <p:cNvSpPr/>
          <p:nvPr/>
        </p:nvSpPr>
        <p:spPr>
          <a:xfrm>
            <a:off x="10860683" y="4664054"/>
            <a:ext cx="5772150" cy="3146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tx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1º a 30 de Setembro de 2026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5" name="Text 11">
            <a:extLst>
              <a:ext uri="{FF2B5EF4-FFF2-40B4-BE49-F238E27FC236}">
                <a16:creationId xmlns:a16="http://schemas.microsoft.com/office/drawing/2014/main" id="{B29BB067-6E95-5088-BD6F-703F90C5BE9B}"/>
              </a:ext>
            </a:extLst>
          </p:cNvPr>
          <p:cNvSpPr/>
          <p:nvPr/>
        </p:nvSpPr>
        <p:spPr>
          <a:xfrm>
            <a:off x="10976216" y="5358982"/>
            <a:ext cx="1128514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>
                <a:solidFill>
                  <a:schemeClr val="tx1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EFEITOS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6" name="Text 12">
            <a:extLst>
              <a:ext uri="{FF2B5EF4-FFF2-40B4-BE49-F238E27FC236}">
                <a16:creationId xmlns:a16="http://schemas.microsoft.com/office/drawing/2014/main" id="{A1FAE449-C4BA-5D02-C7C6-E9652E598B96}"/>
              </a:ext>
            </a:extLst>
          </p:cNvPr>
          <p:cNvSpPr/>
          <p:nvPr/>
        </p:nvSpPr>
        <p:spPr>
          <a:xfrm>
            <a:off x="10909699" y="5791030"/>
            <a:ext cx="5772150" cy="3146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tx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 partir de 1º de Janeiro a 30 de junho de 2027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7" name="Text 13">
            <a:extLst>
              <a:ext uri="{FF2B5EF4-FFF2-40B4-BE49-F238E27FC236}">
                <a16:creationId xmlns:a16="http://schemas.microsoft.com/office/drawing/2014/main" id="{355F89EE-31C3-522E-56CF-8AEA08B10216}"/>
              </a:ext>
            </a:extLst>
          </p:cNvPr>
          <p:cNvSpPr/>
          <p:nvPr/>
        </p:nvSpPr>
        <p:spPr>
          <a:xfrm>
            <a:off x="10976216" y="6511110"/>
            <a:ext cx="2301912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>
                <a:solidFill>
                  <a:schemeClr val="tx1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CANCELAMENTO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8" name="Text 14">
            <a:extLst>
              <a:ext uri="{FF2B5EF4-FFF2-40B4-BE49-F238E27FC236}">
                <a16:creationId xmlns:a16="http://schemas.microsoft.com/office/drawing/2014/main" id="{152DA50F-253A-4E79-D0B8-D11C857F2DB0}"/>
              </a:ext>
            </a:extLst>
          </p:cNvPr>
          <p:cNvSpPr/>
          <p:nvPr/>
        </p:nvSpPr>
        <p:spPr>
          <a:xfrm>
            <a:off x="10976217" y="6968309"/>
            <a:ext cx="5772150" cy="9814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tx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Até 30 de novembro de 2026. Após isso, poderá mudar de regime apenas na próxima Janela de decisão.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7797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611BE972-8036-6052-5DF0-5A9FF099D6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>
            <a:extLst>
              <a:ext uri="{FF2B5EF4-FFF2-40B4-BE49-F238E27FC236}">
                <a16:creationId xmlns:a16="http://schemas.microsoft.com/office/drawing/2014/main" id="{4D95853B-C34F-0F21-0284-C4FF6E764145}"/>
              </a:ext>
            </a:extLst>
          </p:cNvPr>
          <p:cNvSpPr/>
          <p:nvPr/>
        </p:nvSpPr>
        <p:spPr>
          <a:xfrm>
            <a:off x="822960" y="2399100"/>
            <a:ext cx="4526280" cy="1577340"/>
          </a:xfrm>
          <a:prstGeom prst="roundRect">
            <a:avLst>
              <a:gd name="adj" fmla="val 8696"/>
            </a:avLst>
          </a:prstGeom>
          <a:solidFill>
            <a:srgbClr val="1C7293"/>
          </a:solidFill>
          <a:ln/>
        </p:spPr>
      </p:sp>
      <p:pic>
        <p:nvPicPr>
          <p:cNvPr id="9" name="Image 0" descr="icon_building_FFFFFF.png">
            <a:extLst>
              <a:ext uri="{FF2B5EF4-FFF2-40B4-BE49-F238E27FC236}">
                <a16:creationId xmlns:a16="http://schemas.microsoft.com/office/drawing/2014/main" id="{C7A8807F-195D-9A80-1360-C10C26FC7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5860" y="2810580"/>
            <a:ext cx="754380" cy="754380"/>
          </a:xfrm>
          <a:prstGeom prst="rect">
            <a:avLst/>
          </a:prstGeom>
        </p:spPr>
      </p:pic>
      <p:sp>
        <p:nvSpPr>
          <p:cNvPr id="15" name="Text 3">
            <a:extLst>
              <a:ext uri="{FF2B5EF4-FFF2-40B4-BE49-F238E27FC236}">
                <a16:creationId xmlns:a16="http://schemas.microsoft.com/office/drawing/2014/main" id="{718DAF9D-1C1A-7F35-983C-0FB1EA7CEC20}"/>
              </a:ext>
            </a:extLst>
          </p:cNvPr>
          <p:cNvSpPr/>
          <p:nvPr/>
        </p:nvSpPr>
        <p:spPr>
          <a:xfrm>
            <a:off x="2125980" y="2399100"/>
            <a:ext cx="3086100" cy="15773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Fornecedor no DAS tradicional</a:t>
            </a:r>
            <a:endParaRPr lang="en-US" sz="2800" dirty="0"/>
          </a:p>
        </p:txBody>
      </p:sp>
      <p:sp>
        <p:nvSpPr>
          <p:cNvPr id="17" name="Shape 4">
            <a:extLst>
              <a:ext uri="{FF2B5EF4-FFF2-40B4-BE49-F238E27FC236}">
                <a16:creationId xmlns:a16="http://schemas.microsoft.com/office/drawing/2014/main" id="{1C57453C-DD03-0F84-1D5B-782015F68787}"/>
              </a:ext>
            </a:extLst>
          </p:cNvPr>
          <p:cNvSpPr/>
          <p:nvPr/>
        </p:nvSpPr>
        <p:spPr>
          <a:xfrm>
            <a:off x="5623560" y="2947740"/>
            <a:ext cx="960120" cy="480060"/>
          </a:xfrm>
          <a:prstGeom prst="rightArrow">
            <a:avLst/>
          </a:prstGeom>
          <a:solidFill>
            <a:srgbClr val="002261"/>
          </a:solidFill>
          <a:ln/>
        </p:spPr>
      </p:sp>
      <p:sp>
        <p:nvSpPr>
          <p:cNvPr id="23" name="Shape 5">
            <a:extLst>
              <a:ext uri="{FF2B5EF4-FFF2-40B4-BE49-F238E27FC236}">
                <a16:creationId xmlns:a16="http://schemas.microsoft.com/office/drawing/2014/main" id="{5DCE339A-D20C-CC1B-84EF-276AE400147E}"/>
              </a:ext>
            </a:extLst>
          </p:cNvPr>
          <p:cNvSpPr/>
          <p:nvPr/>
        </p:nvSpPr>
        <p:spPr>
          <a:xfrm>
            <a:off x="6858000" y="2399100"/>
            <a:ext cx="9738360" cy="1577340"/>
          </a:xfrm>
          <a:prstGeom prst="roundRect">
            <a:avLst>
              <a:gd name="adj" fmla="val 8696"/>
            </a:avLst>
          </a:prstGeom>
          <a:solidFill>
            <a:schemeClr val="bg1"/>
          </a:solidFill>
          <a:ln/>
        </p:spPr>
      </p:sp>
      <p:sp>
        <p:nvSpPr>
          <p:cNvPr id="25" name="Text 6">
            <a:extLst>
              <a:ext uri="{FF2B5EF4-FFF2-40B4-BE49-F238E27FC236}">
                <a16:creationId xmlns:a16="http://schemas.microsoft.com/office/drawing/2014/main" id="{3141CCB2-F469-51AF-5A67-3ED5428D7028}"/>
              </a:ext>
            </a:extLst>
          </p:cNvPr>
          <p:cNvSpPr/>
          <p:nvPr/>
        </p:nvSpPr>
        <p:spPr>
          <a:xfrm>
            <a:off x="7269480" y="2399100"/>
            <a:ext cx="8915400" cy="15773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800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Gera crédito limitado ao valor efetivamente recolhido dentro da guia única — normalmente bem inferior à alíquota cheia</a:t>
            </a:r>
            <a:endParaRPr lang="en-US" sz="2800" dirty="0"/>
          </a:p>
        </p:txBody>
      </p:sp>
      <p:sp>
        <p:nvSpPr>
          <p:cNvPr id="28" name="Shape 7">
            <a:extLst>
              <a:ext uri="{FF2B5EF4-FFF2-40B4-BE49-F238E27FC236}">
                <a16:creationId xmlns:a16="http://schemas.microsoft.com/office/drawing/2014/main" id="{778DD8B4-B143-B50B-D7F6-C049663CDD98}"/>
              </a:ext>
            </a:extLst>
          </p:cNvPr>
          <p:cNvSpPr/>
          <p:nvPr/>
        </p:nvSpPr>
        <p:spPr>
          <a:xfrm>
            <a:off x="822960" y="4387920"/>
            <a:ext cx="4526280" cy="1577340"/>
          </a:xfrm>
          <a:prstGeom prst="roundRect">
            <a:avLst>
              <a:gd name="adj" fmla="val 8696"/>
            </a:avLst>
          </a:prstGeom>
          <a:solidFill>
            <a:srgbClr val="065A82"/>
          </a:solidFill>
          <a:ln/>
        </p:spPr>
      </p:sp>
      <p:pic>
        <p:nvPicPr>
          <p:cNvPr id="31" name="Image 1" descr="icon_building_FFFFFF.png">
            <a:extLst>
              <a:ext uri="{FF2B5EF4-FFF2-40B4-BE49-F238E27FC236}">
                <a16:creationId xmlns:a16="http://schemas.microsoft.com/office/drawing/2014/main" id="{E1C36500-9C84-4FE2-776F-5F6F0A8C0D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5860" y="4799400"/>
            <a:ext cx="754380" cy="754380"/>
          </a:xfrm>
          <a:prstGeom prst="rect">
            <a:avLst/>
          </a:prstGeom>
        </p:spPr>
      </p:pic>
      <p:sp>
        <p:nvSpPr>
          <p:cNvPr id="33" name="Text 8">
            <a:extLst>
              <a:ext uri="{FF2B5EF4-FFF2-40B4-BE49-F238E27FC236}">
                <a16:creationId xmlns:a16="http://schemas.microsoft.com/office/drawing/2014/main" id="{72F2E5D0-9D70-A9EA-D86F-23EA6F846EC5}"/>
              </a:ext>
            </a:extLst>
          </p:cNvPr>
          <p:cNvSpPr/>
          <p:nvPr/>
        </p:nvSpPr>
        <p:spPr>
          <a:xfrm>
            <a:off x="2125980" y="4387920"/>
            <a:ext cx="3086100" cy="15773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Fornecedor no regime híbrido</a:t>
            </a:r>
            <a:endParaRPr lang="en-US" sz="2800" dirty="0"/>
          </a:p>
        </p:txBody>
      </p:sp>
      <p:sp>
        <p:nvSpPr>
          <p:cNvPr id="35" name="Shape 9">
            <a:extLst>
              <a:ext uri="{FF2B5EF4-FFF2-40B4-BE49-F238E27FC236}">
                <a16:creationId xmlns:a16="http://schemas.microsoft.com/office/drawing/2014/main" id="{28C62978-C7EE-C99E-5B4F-8D1EF1CBBC2C}"/>
              </a:ext>
            </a:extLst>
          </p:cNvPr>
          <p:cNvSpPr/>
          <p:nvPr/>
        </p:nvSpPr>
        <p:spPr>
          <a:xfrm>
            <a:off x="5623560" y="4936560"/>
            <a:ext cx="960120" cy="480060"/>
          </a:xfrm>
          <a:prstGeom prst="rightArrow">
            <a:avLst/>
          </a:prstGeom>
          <a:solidFill>
            <a:srgbClr val="002261"/>
          </a:solidFill>
          <a:ln/>
        </p:spPr>
      </p:sp>
      <p:sp>
        <p:nvSpPr>
          <p:cNvPr id="37" name="Shape 10">
            <a:extLst>
              <a:ext uri="{FF2B5EF4-FFF2-40B4-BE49-F238E27FC236}">
                <a16:creationId xmlns:a16="http://schemas.microsoft.com/office/drawing/2014/main" id="{A4CBE581-F28A-ECC9-AAC0-9D8B0D940B2F}"/>
              </a:ext>
            </a:extLst>
          </p:cNvPr>
          <p:cNvSpPr/>
          <p:nvPr/>
        </p:nvSpPr>
        <p:spPr>
          <a:xfrm>
            <a:off x="6858000" y="4387920"/>
            <a:ext cx="9738360" cy="1577340"/>
          </a:xfrm>
          <a:prstGeom prst="roundRect">
            <a:avLst>
              <a:gd name="adj" fmla="val 8696"/>
            </a:avLst>
          </a:prstGeom>
          <a:solidFill>
            <a:schemeClr val="bg1"/>
          </a:solidFill>
          <a:ln/>
        </p:spPr>
      </p:sp>
      <p:sp>
        <p:nvSpPr>
          <p:cNvPr id="39" name="Text 11">
            <a:extLst>
              <a:ext uri="{FF2B5EF4-FFF2-40B4-BE49-F238E27FC236}">
                <a16:creationId xmlns:a16="http://schemas.microsoft.com/office/drawing/2014/main" id="{470B9ACA-53C9-19B1-9D48-4234774C19C8}"/>
              </a:ext>
            </a:extLst>
          </p:cNvPr>
          <p:cNvSpPr/>
          <p:nvPr/>
        </p:nvSpPr>
        <p:spPr>
          <a:xfrm>
            <a:off x="7269480" y="4387920"/>
            <a:ext cx="8915400" cy="15773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800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Gera crédito integral de IBS/CBS destacado na nota fiscal — equivalente ao que uma empresa do regime regular ofereceria</a:t>
            </a:r>
            <a:endParaRPr lang="en-US" sz="2800" dirty="0"/>
          </a:p>
        </p:txBody>
      </p:sp>
      <p:sp>
        <p:nvSpPr>
          <p:cNvPr id="41" name="Shape 12">
            <a:extLst>
              <a:ext uri="{FF2B5EF4-FFF2-40B4-BE49-F238E27FC236}">
                <a16:creationId xmlns:a16="http://schemas.microsoft.com/office/drawing/2014/main" id="{6D1563B9-F630-9EE0-13C7-8C5F257F923E}"/>
              </a:ext>
            </a:extLst>
          </p:cNvPr>
          <p:cNvSpPr/>
          <p:nvPr/>
        </p:nvSpPr>
        <p:spPr>
          <a:xfrm>
            <a:off x="822960" y="6513900"/>
            <a:ext cx="15910560" cy="1851660"/>
          </a:xfrm>
          <a:prstGeom prst="roundRect">
            <a:avLst>
              <a:gd name="adj" fmla="val 7407"/>
            </a:avLst>
          </a:prstGeom>
          <a:solidFill>
            <a:srgbClr val="21295C"/>
          </a:solidFill>
          <a:ln/>
        </p:spPr>
      </p:sp>
      <p:pic>
        <p:nvPicPr>
          <p:cNvPr id="43" name="Image 2" descr="icon_target_D9A441.png">
            <a:extLst>
              <a:ext uri="{FF2B5EF4-FFF2-40B4-BE49-F238E27FC236}">
                <a16:creationId xmlns:a16="http://schemas.microsoft.com/office/drawing/2014/main" id="{33318543-CEE6-84DC-D148-F388262AB16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34440" y="7038717"/>
            <a:ext cx="754380" cy="754380"/>
          </a:xfrm>
          <a:prstGeom prst="rect">
            <a:avLst/>
          </a:prstGeom>
        </p:spPr>
      </p:pic>
      <p:sp>
        <p:nvSpPr>
          <p:cNvPr id="45" name="Text 13">
            <a:extLst>
              <a:ext uri="{FF2B5EF4-FFF2-40B4-BE49-F238E27FC236}">
                <a16:creationId xmlns:a16="http://schemas.microsoft.com/office/drawing/2014/main" id="{21E0AEF1-3B1B-3EA0-B110-FEB9A6D0BF53}"/>
              </a:ext>
            </a:extLst>
          </p:cNvPr>
          <p:cNvSpPr/>
          <p:nvPr/>
        </p:nvSpPr>
        <p:spPr>
          <a:xfrm>
            <a:off x="2331720" y="6623628"/>
            <a:ext cx="1412748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8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Ponto-chave: no regime híbrido, a despesa com folha de pagamento não gera crédito — o que pesa especialmente contra empresas de serviços com custo concentrado em mão de obra.</a:t>
            </a:r>
            <a:endParaRPr lang="en-US" sz="2800" dirty="0"/>
          </a:p>
        </p:txBody>
      </p:sp>
      <p:sp>
        <p:nvSpPr>
          <p:cNvPr id="49" name="Text 0">
            <a:extLst>
              <a:ext uri="{FF2B5EF4-FFF2-40B4-BE49-F238E27FC236}">
                <a16:creationId xmlns:a16="http://schemas.microsoft.com/office/drawing/2014/main" id="{3A9B89BD-2524-78D4-523F-C1FDBC197B4F}"/>
              </a:ext>
            </a:extLst>
          </p:cNvPr>
          <p:cNvSpPr/>
          <p:nvPr/>
        </p:nvSpPr>
        <p:spPr>
          <a:xfrm>
            <a:off x="3143851" y="445770"/>
            <a:ext cx="11268777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4050" b="1" dirty="0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Como Funciona o Crédito em Cada Modelo</a:t>
            </a:r>
            <a:endParaRPr lang="en-US" sz="4050" dirty="0">
              <a:solidFill>
                <a:srgbClr val="002060"/>
              </a:solidFill>
            </a:endParaRPr>
          </a:p>
        </p:txBody>
      </p:sp>
      <p:sp>
        <p:nvSpPr>
          <p:cNvPr id="51" name="Text 1">
            <a:extLst>
              <a:ext uri="{FF2B5EF4-FFF2-40B4-BE49-F238E27FC236}">
                <a16:creationId xmlns:a16="http://schemas.microsoft.com/office/drawing/2014/main" id="{0770E26B-71D7-AE29-8F7C-20E3A7A22B22}"/>
              </a:ext>
            </a:extLst>
          </p:cNvPr>
          <p:cNvSpPr/>
          <p:nvPr/>
        </p:nvSpPr>
        <p:spPr>
          <a:xfrm>
            <a:off x="3143851" y="1371600"/>
            <a:ext cx="11268777" cy="44577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diferença </a:t>
            </a:r>
            <a:r>
              <a:rPr lang="en-US" sz="320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central está </a:t>
            </a:r>
            <a:r>
              <a:rPr lang="en-US" sz="3200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que o cliente consegue aproveitar</a:t>
            </a: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4932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6B72A272-9C27-8AD4-928F-7BBF19E084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7">
            <a:extLst>
              <a:ext uri="{FF2B5EF4-FFF2-40B4-BE49-F238E27FC236}">
                <a16:creationId xmlns:a16="http://schemas.microsoft.com/office/drawing/2014/main" id="{D1D3386A-1AB0-E19D-36CB-33CD51072212}"/>
              </a:ext>
            </a:extLst>
          </p:cNvPr>
          <p:cNvSpPr/>
          <p:nvPr/>
        </p:nvSpPr>
        <p:spPr>
          <a:xfrm>
            <a:off x="10728176" y="1694317"/>
            <a:ext cx="6629400" cy="7007126"/>
          </a:xfrm>
          <a:prstGeom prst="rect">
            <a:avLst/>
          </a:prstGeom>
          <a:solidFill>
            <a:srgbClr val="112240"/>
          </a:solidFill>
          <a:ln/>
        </p:spPr>
      </p:sp>
      <p:sp>
        <p:nvSpPr>
          <p:cNvPr id="3" name="Shape 8">
            <a:extLst>
              <a:ext uri="{FF2B5EF4-FFF2-40B4-BE49-F238E27FC236}">
                <a16:creationId xmlns:a16="http://schemas.microsoft.com/office/drawing/2014/main" id="{01BB1D6B-5B61-5E35-AAA6-00CE2EF3DE2F}"/>
              </a:ext>
            </a:extLst>
          </p:cNvPr>
          <p:cNvSpPr/>
          <p:nvPr/>
        </p:nvSpPr>
        <p:spPr>
          <a:xfrm>
            <a:off x="10728176" y="1694317"/>
            <a:ext cx="6629400" cy="57150"/>
          </a:xfrm>
          <a:prstGeom prst="rect">
            <a:avLst/>
          </a:prstGeom>
          <a:solidFill>
            <a:srgbClr val="D4AF37"/>
          </a:solidFill>
          <a:ln/>
        </p:spPr>
      </p:sp>
      <p:sp>
        <p:nvSpPr>
          <p:cNvPr id="6" name="Text 9">
            <a:extLst>
              <a:ext uri="{FF2B5EF4-FFF2-40B4-BE49-F238E27FC236}">
                <a16:creationId xmlns:a16="http://schemas.microsoft.com/office/drawing/2014/main" id="{C8CE4CC1-E8E2-D3C5-2A8B-9FA4FDA5AE4E}"/>
              </a:ext>
            </a:extLst>
          </p:cNvPr>
          <p:cNvSpPr/>
          <p:nvPr/>
        </p:nvSpPr>
        <p:spPr>
          <a:xfrm>
            <a:off x="11143754" y="2902099"/>
            <a:ext cx="3125856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>
                <a:solidFill>
                  <a:schemeClr val="bg1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CBS / IBS POR DENTRO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" name="Text 10">
            <a:extLst>
              <a:ext uri="{FF2B5EF4-FFF2-40B4-BE49-F238E27FC236}">
                <a16:creationId xmlns:a16="http://schemas.microsoft.com/office/drawing/2014/main" id="{7B5E2D4A-74EC-B22B-8AC2-5FC587EA533A}"/>
              </a:ext>
            </a:extLst>
          </p:cNvPr>
          <p:cNvSpPr/>
          <p:nvPr/>
        </p:nvSpPr>
        <p:spPr>
          <a:xfrm>
            <a:off x="11143755" y="3359298"/>
            <a:ext cx="5772150" cy="9814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FFFFFF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Recolhimento de CBS e IBS permanece via PGDAS, juntamente aos demais tributos existentes.</a:t>
            </a:r>
            <a:endParaRPr lang="en-US" sz="2000" dirty="0"/>
          </a:p>
        </p:txBody>
      </p:sp>
      <p:sp>
        <p:nvSpPr>
          <p:cNvPr id="12" name="Text 11">
            <a:extLst>
              <a:ext uri="{FF2B5EF4-FFF2-40B4-BE49-F238E27FC236}">
                <a16:creationId xmlns:a16="http://schemas.microsoft.com/office/drawing/2014/main" id="{3B1A6740-19C2-C93D-1595-8550327980E1}"/>
              </a:ext>
            </a:extLst>
          </p:cNvPr>
          <p:cNvSpPr/>
          <p:nvPr/>
        </p:nvSpPr>
        <p:spPr>
          <a:xfrm>
            <a:off x="11143754" y="4601957"/>
            <a:ext cx="3250890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>
                <a:solidFill>
                  <a:schemeClr val="bg1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ATUAÇÃO MODELO B2C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5" name="Text 12">
            <a:extLst>
              <a:ext uri="{FF2B5EF4-FFF2-40B4-BE49-F238E27FC236}">
                <a16:creationId xmlns:a16="http://schemas.microsoft.com/office/drawing/2014/main" id="{4C169691-A169-FAC5-ADC8-D70CCC075B03}"/>
              </a:ext>
            </a:extLst>
          </p:cNvPr>
          <p:cNvSpPr/>
          <p:nvPr/>
        </p:nvSpPr>
        <p:spPr>
          <a:xfrm>
            <a:off x="11143755" y="5059156"/>
            <a:ext cx="5772150" cy="6480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FFFFFF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Opção mais indicada para empresas com atuação no modelo B2C.</a:t>
            </a:r>
            <a:endParaRPr lang="en-US" sz="2000" dirty="0"/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0F844197-BA03-F6AD-9CAC-D8E8806102A6}"/>
              </a:ext>
            </a:extLst>
          </p:cNvPr>
          <p:cNvGrpSpPr/>
          <p:nvPr/>
        </p:nvGrpSpPr>
        <p:grpSpPr>
          <a:xfrm>
            <a:off x="3959424" y="452185"/>
            <a:ext cx="8428498" cy="803338"/>
            <a:chOff x="467544" y="324342"/>
            <a:chExt cx="4214249" cy="401669"/>
          </a:xfrm>
        </p:grpSpPr>
        <p:sp>
          <p:nvSpPr>
            <p:cNvPr id="17" name="Text 0">
              <a:extLst>
                <a:ext uri="{FF2B5EF4-FFF2-40B4-BE49-F238E27FC236}">
                  <a16:creationId xmlns:a16="http://schemas.microsoft.com/office/drawing/2014/main" id="{0DCF0072-8BF0-C14C-D6BA-3DE84E297611}"/>
                </a:ext>
              </a:extLst>
            </p:cNvPr>
            <p:cNvSpPr/>
            <p:nvPr/>
          </p:nvSpPr>
          <p:spPr>
            <a:xfrm>
              <a:off x="467544" y="378145"/>
              <a:ext cx="4113498" cy="261546"/>
            </a:xfrm>
            <a:prstGeom prst="rect">
              <a:avLst/>
            </a:prstGeom>
            <a:noFill/>
            <a:ln/>
          </p:spPr>
          <p:txBody>
            <a:bodyPr wrap="none" lIns="340106" tIns="0" rIns="0" bIns="0" rtlCol="0" anchor="t">
              <a:spAutoFit/>
            </a:bodyPr>
            <a:lstStyle/>
            <a:p>
              <a:pPr>
                <a:lnSpc>
                  <a:spcPts val="4400"/>
                </a:lnSpc>
              </a:pPr>
              <a:r>
                <a:rPr lang="en-US" sz="3204" b="1">
                  <a:latin typeface="Montserrat" pitchFamily="34" charset="0"/>
                  <a:ea typeface="Montserrat" pitchFamily="34" charset="-122"/>
                  <a:cs typeface="Montserrat" pitchFamily="34" charset="-120"/>
                </a:rPr>
                <a:t>REGIME HÍBRIDO OU TRADICIONAL?</a:t>
              </a:r>
              <a:endParaRPr lang="en-US" sz="3204" dirty="0"/>
            </a:p>
          </p:txBody>
        </p:sp>
        <p:sp>
          <p:nvSpPr>
            <p:cNvPr id="20" name="Retângulo: Cantos Arredondados 19">
              <a:extLst>
                <a:ext uri="{FF2B5EF4-FFF2-40B4-BE49-F238E27FC236}">
                  <a16:creationId xmlns:a16="http://schemas.microsoft.com/office/drawing/2014/main" id="{650214D9-80DE-606D-C058-BF997FAAC0E7}"/>
                </a:ext>
              </a:extLst>
            </p:cNvPr>
            <p:cNvSpPr/>
            <p:nvPr/>
          </p:nvSpPr>
          <p:spPr>
            <a:xfrm>
              <a:off x="571500" y="324342"/>
              <a:ext cx="4110293" cy="401669"/>
            </a:xfrm>
            <a:prstGeom prst="round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800"/>
            </a:p>
          </p:txBody>
        </p:sp>
      </p:grpSp>
      <p:sp>
        <p:nvSpPr>
          <p:cNvPr id="23" name="Shape 7">
            <a:extLst>
              <a:ext uri="{FF2B5EF4-FFF2-40B4-BE49-F238E27FC236}">
                <a16:creationId xmlns:a16="http://schemas.microsoft.com/office/drawing/2014/main" id="{7D36ED75-5C32-9999-6F8B-500C78D4B969}"/>
              </a:ext>
            </a:extLst>
          </p:cNvPr>
          <p:cNvSpPr/>
          <p:nvPr/>
        </p:nvSpPr>
        <p:spPr>
          <a:xfrm>
            <a:off x="1359048" y="1765655"/>
            <a:ext cx="6629400" cy="7007126"/>
          </a:xfrm>
          <a:prstGeom prst="rect">
            <a:avLst/>
          </a:prstGeom>
          <a:solidFill>
            <a:srgbClr val="112240"/>
          </a:solidFill>
          <a:ln/>
        </p:spPr>
      </p:sp>
      <p:sp>
        <p:nvSpPr>
          <p:cNvPr id="24" name="Text 9">
            <a:extLst>
              <a:ext uri="{FF2B5EF4-FFF2-40B4-BE49-F238E27FC236}">
                <a16:creationId xmlns:a16="http://schemas.microsoft.com/office/drawing/2014/main" id="{9D0924FD-9BD5-5A86-230B-ACE6A7A5F899}"/>
              </a:ext>
            </a:extLst>
          </p:cNvPr>
          <p:cNvSpPr/>
          <p:nvPr/>
        </p:nvSpPr>
        <p:spPr>
          <a:xfrm>
            <a:off x="1816983" y="2915261"/>
            <a:ext cx="2737929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>
                <a:solidFill>
                  <a:schemeClr val="bg1"/>
                </a:solidFill>
                <a:latin typeface="Montserrat" pitchFamily="34" charset="0"/>
              </a:rPr>
              <a:t>CBS / IBS POR FORA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5" name="Text 10">
            <a:extLst>
              <a:ext uri="{FF2B5EF4-FFF2-40B4-BE49-F238E27FC236}">
                <a16:creationId xmlns:a16="http://schemas.microsoft.com/office/drawing/2014/main" id="{206E0D7C-1572-EB3A-9731-F45916547228}"/>
              </a:ext>
            </a:extLst>
          </p:cNvPr>
          <p:cNvSpPr/>
          <p:nvPr/>
        </p:nvSpPr>
        <p:spPr>
          <a:xfrm>
            <a:off x="1816983" y="3372460"/>
            <a:ext cx="5772150" cy="6480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FFFFFF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Recolhimento de CBS e IBS serão feitos separadamente do PGDAS.</a:t>
            </a:r>
            <a:endParaRPr lang="en-US" sz="2000" dirty="0"/>
          </a:p>
        </p:txBody>
      </p:sp>
      <p:sp>
        <p:nvSpPr>
          <p:cNvPr id="27" name="Text 11">
            <a:extLst>
              <a:ext uri="{FF2B5EF4-FFF2-40B4-BE49-F238E27FC236}">
                <a16:creationId xmlns:a16="http://schemas.microsoft.com/office/drawing/2014/main" id="{234D8113-4F5C-A083-4877-21FA4FF77C1F}"/>
              </a:ext>
            </a:extLst>
          </p:cNvPr>
          <p:cNvSpPr/>
          <p:nvPr/>
        </p:nvSpPr>
        <p:spPr>
          <a:xfrm>
            <a:off x="1816983" y="4512559"/>
            <a:ext cx="1715213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>
                <a:solidFill>
                  <a:schemeClr val="bg1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B2B ou B2C?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8" name="Text 12">
            <a:extLst>
              <a:ext uri="{FF2B5EF4-FFF2-40B4-BE49-F238E27FC236}">
                <a16:creationId xmlns:a16="http://schemas.microsoft.com/office/drawing/2014/main" id="{569368A7-2946-A211-6968-EB4935898991}"/>
              </a:ext>
            </a:extLst>
          </p:cNvPr>
          <p:cNvSpPr/>
          <p:nvPr/>
        </p:nvSpPr>
        <p:spPr>
          <a:xfrm>
            <a:off x="1816983" y="4969759"/>
            <a:ext cx="5772150" cy="3146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FFFFFF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Para quem será mais indicado?</a:t>
            </a:r>
            <a:endParaRPr lang="en-US" sz="2000" dirty="0"/>
          </a:p>
        </p:txBody>
      </p:sp>
      <p:sp>
        <p:nvSpPr>
          <p:cNvPr id="29" name="Text 13">
            <a:extLst>
              <a:ext uri="{FF2B5EF4-FFF2-40B4-BE49-F238E27FC236}">
                <a16:creationId xmlns:a16="http://schemas.microsoft.com/office/drawing/2014/main" id="{C0F7C1DC-2A06-3B67-1DE9-E72EC2EE9227}"/>
              </a:ext>
            </a:extLst>
          </p:cNvPr>
          <p:cNvSpPr/>
          <p:nvPr/>
        </p:nvSpPr>
        <p:spPr>
          <a:xfrm>
            <a:off x="1815743" y="5617735"/>
            <a:ext cx="3265317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>
                <a:solidFill>
                  <a:schemeClr val="bg1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GERAÇÃO DE CRÉDITOS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1" name="Text 14">
            <a:extLst>
              <a:ext uri="{FF2B5EF4-FFF2-40B4-BE49-F238E27FC236}">
                <a16:creationId xmlns:a16="http://schemas.microsoft.com/office/drawing/2014/main" id="{03404526-41F3-61F9-E5ED-5CDC0A133BC1}"/>
              </a:ext>
            </a:extLst>
          </p:cNvPr>
          <p:cNvSpPr/>
          <p:nvPr/>
        </p:nvSpPr>
        <p:spPr>
          <a:xfrm>
            <a:off x="1815743" y="6074935"/>
            <a:ext cx="5772150" cy="3146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FFFFFF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Repasse de crédito integral ao adquirente.</a:t>
            </a:r>
            <a:endParaRPr lang="en-US" sz="2000" dirty="0"/>
          </a:p>
        </p:txBody>
      </p:sp>
      <p:sp>
        <p:nvSpPr>
          <p:cNvPr id="32" name="Shape 8">
            <a:extLst>
              <a:ext uri="{FF2B5EF4-FFF2-40B4-BE49-F238E27FC236}">
                <a16:creationId xmlns:a16="http://schemas.microsoft.com/office/drawing/2014/main" id="{5EA60156-27B1-9DE0-7D5C-92E51B5D198D}"/>
              </a:ext>
            </a:extLst>
          </p:cNvPr>
          <p:cNvSpPr/>
          <p:nvPr/>
        </p:nvSpPr>
        <p:spPr>
          <a:xfrm>
            <a:off x="1367136" y="1722891"/>
            <a:ext cx="6629400" cy="57150"/>
          </a:xfrm>
          <a:prstGeom prst="rect">
            <a:avLst/>
          </a:prstGeom>
          <a:solidFill>
            <a:srgbClr val="D4AF37"/>
          </a:solidFill>
          <a:ln/>
        </p:spPr>
      </p:sp>
      <p:sp>
        <p:nvSpPr>
          <p:cNvPr id="33" name="Text 9">
            <a:extLst>
              <a:ext uri="{FF2B5EF4-FFF2-40B4-BE49-F238E27FC236}">
                <a16:creationId xmlns:a16="http://schemas.microsoft.com/office/drawing/2014/main" id="{5442301F-D322-30DB-3B86-482DEACC0B1D}"/>
              </a:ext>
            </a:extLst>
          </p:cNvPr>
          <p:cNvSpPr/>
          <p:nvPr/>
        </p:nvSpPr>
        <p:spPr>
          <a:xfrm>
            <a:off x="3315172" y="2190261"/>
            <a:ext cx="2377254" cy="35554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4000" b="1">
                <a:solidFill>
                  <a:srgbClr val="D4AF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HÍBRIDO</a:t>
            </a:r>
            <a:endParaRPr lang="en-US" sz="2000" dirty="0">
              <a:solidFill>
                <a:srgbClr val="D4AF37"/>
              </a:solidFill>
            </a:endParaRPr>
          </a:p>
        </p:txBody>
      </p:sp>
      <p:sp>
        <p:nvSpPr>
          <p:cNvPr id="34" name="Text 9">
            <a:extLst>
              <a:ext uri="{FF2B5EF4-FFF2-40B4-BE49-F238E27FC236}">
                <a16:creationId xmlns:a16="http://schemas.microsoft.com/office/drawing/2014/main" id="{F958257E-1D64-EA57-83D5-83AB9B75EF5E}"/>
              </a:ext>
            </a:extLst>
          </p:cNvPr>
          <p:cNvSpPr/>
          <p:nvPr/>
        </p:nvSpPr>
        <p:spPr>
          <a:xfrm>
            <a:off x="12387923" y="2190261"/>
            <a:ext cx="3773469" cy="35554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4000" b="1">
                <a:solidFill>
                  <a:srgbClr val="D4AF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TRADICIONAL</a:t>
            </a:r>
            <a:endParaRPr lang="en-US" sz="2000" dirty="0">
              <a:solidFill>
                <a:srgbClr val="D4AF37"/>
              </a:solidFill>
            </a:endParaRPr>
          </a:p>
        </p:txBody>
      </p:sp>
      <p:sp>
        <p:nvSpPr>
          <p:cNvPr id="35" name="Text 13">
            <a:extLst>
              <a:ext uri="{FF2B5EF4-FFF2-40B4-BE49-F238E27FC236}">
                <a16:creationId xmlns:a16="http://schemas.microsoft.com/office/drawing/2014/main" id="{3B46E386-B6AA-3021-F199-F9B4BB79C4F4}"/>
              </a:ext>
            </a:extLst>
          </p:cNvPr>
          <p:cNvSpPr/>
          <p:nvPr/>
        </p:nvSpPr>
        <p:spPr>
          <a:xfrm>
            <a:off x="1815743" y="6757833"/>
            <a:ext cx="3622787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>
                <a:solidFill>
                  <a:schemeClr val="bg1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OBRIGAÇÕES ACESSÓRIAS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6" name="Text 14">
            <a:extLst>
              <a:ext uri="{FF2B5EF4-FFF2-40B4-BE49-F238E27FC236}">
                <a16:creationId xmlns:a16="http://schemas.microsoft.com/office/drawing/2014/main" id="{B4559475-1F22-0CFC-333A-21F47A881B3C}"/>
              </a:ext>
            </a:extLst>
          </p:cNvPr>
          <p:cNvSpPr/>
          <p:nvPr/>
        </p:nvSpPr>
        <p:spPr>
          <a:xfrm>
            <a:off x="1815743" y="7215033"/>
            <a:ext cx="5772150" cy="3146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FFFFFF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EFD CBS IBS mensal, SPED adicional.</a:t>
            </a:r>
            <a:endParaRPr lang="en-US" sz="2000" dirty="0"/>
          </a:p>
        </p:txBody>
      </p:sp>
      <p:sp>
        <p:nvSpPr>
          <p:cNvPr id="37" name="Text 13">
            <a:extLst>
              <a:ext uri="{FF2B5EF4-FFF2-40B4-BE49-F238E27FC236}">
                <a16:creationId xmlns:a16="http://schemas.microsoft.com/office/drawing/2014/main" id="{20DE1DA1-EAB7-F2C2-570E-1DE70BF16220}"/>
              </a:ext>
            </a:extLst>
          </p:cNvPr>
          <p:cNvSpPr/>
          <p:nvPr/>
        </p:nvSpPr>
        <p:spPr>
          <a:xfrm>
            <a:off x="11143755" y="6103775"/>
            <a:ext cx="3622787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>
                <a:solidFill>
                  <a:schemeClr val="bg1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OBRIGAÇÕES ACESSÓRIAS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8" name="Text 14">
            <a:extLst>
              <a:ext uri="{FF2B5EF4-FFF2-40B4-BE49-F238E27FC236}">
                <a16:creationId xmlns:a16="http://schemas.microsoft.com/office/drawing/2014/main" id="{B153ED01-0AB7-F516-D0B7-670A1FFD86E4}"/>
              </a:ext>
            </a:extLst>
          </p:cNvPr>
          <p:cNvSpPr/>
          <p:nvPr/>
        </p:nvSpPr>
        <p:spPr>
          <a:xfrm>
            <a:off x="11143755" y="6560974"/>
            <a:ext cx="5772150" cy="3146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FFFFFF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PGDAS mensal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949767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2D721101-F33C-ED25-E6CA-67CC6E5E8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Agrupar 39">
            <a:extLst>
              <a:ext uri="{FF2B5EF4-FFF2-40B4-BE49-F238E27FC236}">
                <a16:creationId xmlns:a16="http://schemas.microsoft.com/office/drawing/2014/main" id="{4B9A2AB0-AA7C-66EF-6BCC-9870461C9D21}"/>
              </a:ext>
            </a:extLst>
          </p:cNvPr>
          <p:cNvGrpSpPr/>
          <p:nvPr/>
        </p:nvGrpSpPr>
        <p:grpSpPr>
          <a:xfrm>
            <a:off x="939061" y="352762"/>
            <a:ext cx="7386792" cy="675698"/>
            <a:chOff x="939061" y="352762"/>
            <a:chExt cx="7025844" cy="675698"/>
          </a:xfrm>
        </p:grpSpPr>
        <p:sp>
          <p:nvSpPr>
            <p:cNvPr id="51" name="Shape 0">
              <a:extLst>
                <a:ext uri="{FF2B5EF4-FFF2-40B4-BE49-F238E27FC236}">
                  <a16:creationId xmlns:a16="http://schemas.microsoft.com/office/drawing/2014/main" id="{99EF3CD0-2AEC-A4BF-1B1F-FD3A3F201FC5}"/>
                </a:ext>
              </a:extLst>
            </p:cNvPr>
            <p:cNvSpPr/>
            <p:nvPr/>
          </p:nvSpPr>
          <p:spPr>
            <a:xfrm>
              <a:off x="967338" y="468488"/>
              <a:ext cx="6764732" cy="491632"/>
            </a:xfrm>
            <a:prstGeom prst="roundRect">
              <a:avLst>
                <a:gd name="adj" fmla="val 20000"/>
              </a:avLst>
            </a:prstGeom>
            <a:solidFill>
              <a:srgbClr val="1E2761"/>
            </a:solidFill>
            <a:ln/>
          </p:spPr>
        </p:sp>
        <p:sp>
          <p:nvSpPr>
            <p:cNvPr id="53" name="Text 1">
              <a:extLst>
                <a:ext uri="{FF2B5EF4-FFF2-40B4-BE49-F238E27FC236}">
                  <a16:creationId xmlns:a16="http://schemas.microsoft.com/office/drawing/2014/main" id="{8836FEEA-6F12-B857-7DF8-FCCD67ACB7E9}"/>
                </a:ext>
              </a:extLst>
            </p:cNvPr>
            <p:cNvSpPr/>
            <p:nvPr/>
          </p:nvSpPr>
          <p:spPr>
            <a:xfrm>
              <a:off x="939061" y="352762"/>
              <a:ext cx="7025844" cy="67569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/>
              <a:r>
                <a:rPr lang="en-US" sz="2800" b="1" spc="300">
                  <a:solidFill>
                    <a:srgbClr val="FFC000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CONFLITO 02 · OPÇÃO PELO SIMPLES</a:t>
              </a:r>
              <a:endParaRPr lang="en-US" sz="2800" dirty="0">
                <a:solidFill>
                  <a:srgbClr val="FFC000"/>
                </a:solidFill>
              </a:endParaRPr>
            </a:p>
          </p:txBody>
        </p:sp>
      </p:grpSp>
      <p:sp>
        <p:nvSpPr>
          <p:cNvPr id="6" name="Text 2">
            <a:extLst>
              <a:ext uri="{FF2B5EF4-FFF2-40B4-BE49-F238E27FC236}">
                <a16:creationId xmlns:a16="http://schemas.microsoft.com/office/drawing/2014/main" id="{04FA6F39-3A3F-D9F3-F4A7-D04EC5CE8FB4}"/>
              </a:ext>
            </a:extLst>
          </p:cNvPr>
          <p:cNvSpPr/>
          <p:nvPr/>
        </p:nvSpPr>
        <p:spPr>
          <a:xfrm>
            <a:off x="822960" y="960120"/>
            <a:ext cx="15087600" cy="1577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800" b="1" dirty="0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Conflito de Normas na Opção de Setembro/2026</a:t>
            </a:r>
            <a:endParaRPr lang="en-US" sz="4800" dirty="0">
              <a:solidFill>
                <a:srgbClr val="002060"/>
              </a:solidFill>
            </a:endParaRPr>
          </a:p>
        </p:txBody>
      </p:sp>
      <p:sp>
        <p:nvSpPr>
          <p:cNvPr id="8" name="Text 3">
            <a:extLst>
              <a:ext uri="{FF2B5EF4-FFF2-40B4-BE49-F238E27FC236}">
                <a16:creationId xmlns:a16="http://schemas.microsoft.com/office/drawing/2014/main" id="{ED5A9349-9307-3998-E6D7-A8987EF4F460}"/>
              </a:ext>
            </a:extLst>
          </p:cNvPr>
          <p:cNvSpPr/>
          <p:nvPr/>
        </p:nvSpPr>
        <p:spPr>
          <a:xfrm>
            <a:off x="822960" y="2331720"/>
            <a:ext cx="14401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250" i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Resolução CGSN nº 186/2026 x LC nº 214/2025 x LC nº 227/2025</a:t>
            </a:r>
            <a:endParaRPr lang="en-US" sz="2250" dirty="0">
              <a:solidFill>
                <a:srgbClr val="002060"/>
              </a:solidFill>
            </a:endParaRPr>
          </a:p>
        </p:txBody>
      </p:sp>
      <p:sp>
        <p:nvSpPr>
          <p:cNvPr id="11" name="Shape 4">
            <a:extLst>
              <a:ext uri="{FF2B5EF4-FFF2-40B4-BE49-F238E27FC236}">
                <a16:creationId xmlns:a16="http://schemas.microsoft.com/office/drawing/2014/main" id="{E89C7608-B0B4-34C1-B33B-9F29CB532188}"/>
              </a:ext>
            </a:extLst>
          </p:cNvPr>
          <p:cNvSpPr/>
          <p:nvPr/>
        </p:nvSpPr>
        <p:spPr>
          <a:xfrm>
            <a:off x="822960" y="3497580"/>
            <a:ext cx="15361920" cy="4869180"/>
          </a:xfrm>
          <a:prstGeom prst="roundRect">
            <a:avLst>
              <a:gd name="adj" fmla="val 3944"/>
            </a:avLst>
          </a:prstGeom>
          <a:solidFill>
            <a:srgbClr val="002060">
              <a:alpha val="88000"/>
            </a:srgbClr>
          </a:solidFill>
          <a:ln w="12700">
            <a:solidFill>
              <a:srgbClr val="A7BEAE"/>
            </a:solidFill>
            <a:prstDash val="solid"/>
          </a:ln>
        </p:spPr>
      </p:sp>
      <p:sp>
        <p:nvSpPr>
          <p:cNvPr id="13" name="Text 5">
            <a:extLst>
              <a:ext uri="{FF2B5EF4-FFF2-40B4-BE49-F238E27FC236}">
                <a16:creationId xmlns:a16="http://schemas.microsoft.com/office/drawing/2014/main" id="{E4358AD5-115A-AD07-73AD-3BC96E57C053}"/>
              </a:ext>
            </a:extLst>
          </p:cNvPr>
          <p:cNvSpPr/>
          <p:nvPr/>
        </p:nvSpPr>
        <p:spPr>
          <a:xfrm>
            <a:off x="1234440" y="3799332"/>
            <a:ext cx="14538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spc="150" dirty="0">
                <a:solidFill>
                  <a:srgbClr val="A7BE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A RESOLUÇÃO CGSN Nº 186/2026 ESTABELECE</a:t>
            </a:r>
            <a:endParaRPr lang="en-US" sz="2800" dirty="0"/>
          </a:p>
        </p:txBody>
      </p:sp>
      <p:sp>
        <p:nvSpPr>
          <p:cNvPr id="16" name="Shape 6">
            <a:extLst>
              <a:ext uri="{FF2B5EF4-FFF2-40B4-BE49-F238E27FC236}">
                <a16:creationId xmlns:a16="http://schemas.microsoft.com/office/drawing/2014/main" id="{4B7C3FC7-31A2-5649-4715-2B2E0309414F}"/>
              </a:ext>
            </a:extLst>
          </p:cNvPr>
          <p:cNvSpPr/>
          <p:nvPr/>
        </p:nvSpPr>
        <p:spPr>
          <a:xfrm>
            <a:off x="1234440" y="4567428"/>
            <a:ext cx="192024" cy="192024"/>
          </a:xfrm>
          <a:prstGeom prst="ellipse">
            <a:avLst/>
          </a:prstGeom>
          <a:solidFill>
            <a:srgbClr val="A7BEAE"/>
          </a:solidFill>
          <a:ln/>
        </p:spPr>
      </p:sp>
      <p:sp>
        <p:nvSpPr>
          <p:cNvPr id="19" name="Text 7">
            <a:extLst>
              <a:ext uri="{FF2B5EF4-FFF2-40B4-BE49-F238E27FC236}">
                <a16:creationId xmlns:a16="http://schemas.microsoft.com/office/drawing/2014/main" id="{18BFD05B-42F9-7555-8343-CFFBD17A8DF1}"/>
              </a:ext>
            </a:extLst>
          </p:cNvPr>
          <p:cNvSpPr/>
          <p:nvPr/>
        </p:nvSpPr>
        <p:spPr>
          <a:xfrm>
            <a:off x="1645920" y="4320540"/>
            <a:ext cx="14127480" cy="8503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0000"/>
              </a:lnSpc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Janela de opção  </a:t>
            </a:r>
            <a:r>
              <a:rPr lang="en-US" sz="2800" dirty="0">
                <a:solidFill>
                  <a:srgbClr val="E7E8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1º a 30 de setembro de 2026 — antes concentrada em janeiro.</a:t>
            </a:r>
            <a:endParaRPr lang="en-US" sz="2800" dirty="0"/>
          </a:p>
        </p:txBody>
      </p:sp>
      <p:sp>
        <p:nvSpPr>
          <p:cNvPr id="21" name="Shape 8">
            <a:extLst>
              <a:ext uri="{FF2B5EF4-FFF2-40B4-BE49-F238E27FC236}">
                <a16:creationId xmlns:a16="http://schemas.microsoft.com/office/drawing/2014/main" id="{28E954C5-03FC-576C-C19A-11F7EA14B579}"/>
              </a:ext>
            </a:extLst>
          </p:cNvPr>
          <p:cNvSpPr/>
          <p:nvPr/>
        </p:nvSpPr>
        <p:spPr>
          <a:xfrm>
            <a:off x="1234440" y="5554980"/>
            <a:ext cx="192024" cy="192024"/>
          </a:xfrm>
          <a:prstGeom prst="ellipse">
            <a:avLst/>
          </a:prstGeom>
          <a:solidFill>
            <a:srgbClr val="A7BEAE"/>
          </a:solidFill>
          <a:ln/>
        </p:spPr>
      </p:sp>
      <p:sp>
        <p:nvSpPr>
          <p:cNvPr id="24" name="Text 9">
            <a:extLst>
              <a:ext uri="{FF2B5EF4-FFF2-40B4-BE49-F238E27FC236}">
                <a16:creationId xmlns:a16="http://schemas.microsoft.com/office/drawing/2014/main" id="{CF5378F8-C2EF-BC2B-6B8D-1CA22555E561}"/>
              </a:ext>
            </a:extLst>
          </p:cNvPr>
          <p:cNvSpPr/>
          <p:nvPr/>
        </p:nvSpPr>
        <p:spPr>
          <a:xfrm>
            <a:off x="1645920" y="5308092"/>
            <a:ext cx="14127480" cy="8503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0000"/>
              </a:lnSpc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Duas decisões no mesmo período  </a:t>
            </a:r>
            <a:r>
              <a:rPr lang="en-US" sz="2800" dirty="0">
                <a:solidFill>
                  <a:srgbClr val="E7E8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(1) Opção pelo Simples Nacional para 2027; (2) opção pelo regime regular de IBS/CBS "por fora" do DAS (regime híbrido).</a:t>
            </a:r>
            <a:endParaRPr lang="en-US" sz="2800" dirty="0"/>
          </a:p>
        </p:txBody>
      </p:sp>
      <p:sp>
        <p:nvSpPr>
          <p:cNvPr id="27" name="Shape 10">
            <a:extLst>
              <a:ext uri="{FF2B5EF4-FFF2-40B4-BE49-F238E27FC236}">
                <a16:creationId xmlns:a16="http://schemas.microsoft.com/office/drawing/2014/main" id="{A864FC4C-BB73-7D42-7EF6-29793E87F0FC}"/>
              </a:ext>
            </a:extLst>
          </p:cNvPr>
          <p:cNvSpPr/>
          <p:nvPr/>
        </p:nvSpPr>
        <p:spPr>
          <a:xfrm>
            <a:off x="1234440" y="6542532"/>
            <a:ext cx="192024" cy="192024"/>
          </a:xfrm>
          <a:prstGeom prst="ellipse">
            <a:avLst/>
          </a:prstGeom>
          <a:solidFill>
            <a:srgbClr val="A7BEAE"/>
          </a:solidFill>
          <a:ln/>
        </p:spPr>
      </p:sp>
      <p:sp>
        <p:nvSpPr>
          <p:cNvPr id="30" name="Text 11">
            <a:extLst>
              <a:ext uri="{FF2B5EF4-FFF2-40B4-BE49-F238E27FC236}">
                <a16:creationId xmlns:a16="http://schemas.microsoft.com/office/drawing/2014/main" id="{3413589B-8244-516A-99BB-6C89E94FD927}"/>
              </a:ext>
            </a:extLst>
          </p:cNvPr>
          <p:cNvSpPr/>
          <p:nvPr/>
        </p:nvSpPr>
        <p:spPr>
          <a:xfrm>
            <a:off x="1645920" y="6295644"/>
            <a:ext cx="14127480" cy="8503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0000"/>
              </a:lnSpc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Efeitos  </a:t>
            </a:r>
            <a:r>
              <a:rPr lang="en-US" sz="2800" dirty="0">
                <a:solidFill>
                  <a:srgbClr val="E7E8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partir de janeiro/2027 (regime híbrido vale para o 1º semestre de 2027).</a:t>
            </a:r>
            <a:endParaRPr lang="en-US" sz="2800" dirty="0"/>
          </a:p>
        </p:txBody>
      </p:sp>
      <p:sp>
        <p:nvSpPr>
          <p:cNvPr id="34" name="Shape 12">
            <a:extLst>
              <a:ext uri="{FF2B5EF4-FFF2-40B4-BE49-F238E27FC236}">
                <a16:creationId xmlns:a16="http://schemas.microsoft.com/office/drawing/2014/main" id="{9BB110D9-2DF5-ED67-8D10-2F25449B8F6A}"/>
              </a:ext>
            </a:extLst>
          </p:cNvPr>
          <p:cNvSpPr/>
          <p:nvPr/>
        </p:nvSpPr>
        <p:spPr>
          <a:xfrm>
            <a:off x="1234440" y="7530084"/>
            <a:ext cx="192024" cy="192024"/>
          </a:xfrm>
          <a:prstGeom prst="ellipse">
            <a:avLst/>
          </a:prstGeom>
          <a:solidFill>
            <a:srgbClr val="A7BEAE"/>
          </a:solidFill>
          <a:ln/>
        </p:spPr>
      </p:sp>
      <p:sp>
        <p:nvSpPr>
          <p:cNvPr id="38" name="Text 13">
            <a:extLst>
              <a:ext uri="{FF2B5EF4-FFF2-40B4-BE49-F238E27FC236}">
                <a16:creationId xmlns:a16="http://schemas.microsoft.com/office/drawing/2014/main" id="{F51B82D6-20CC-DE67-64B4-890A86CF0E2F}"/>
              </a:ext>
            </a:extLst>
          </p:cNvPr>
          <p:cNvSpPr/>
          <p:nvPr/>
        </p:nvSpPr>
        <p:spPr>
          <a:xfrm>
            <a:off x="1645920" y="7283196"/>
            <a:ext cx="14127480" cy="8503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0000"/>
              </a:lnSpc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Reversibilidade  </a:t>
            </a:r>
            <a:r>
              <a:rPr lang="en-US" sz="2800" dirty="0">
                <a:solidFill>
                  <a:srgbClr val="E7E8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Cancelamento possível, em caráter irretratável, até o fim de novembro de 2026.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45545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C7DF129F-64D9-B461-50B9-66936180E7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Agrupar 39">
            <a:extLst>
              <a:ext uri="{FF2B5EF4-FFF2-40B4-BE49-F238E27FC236}">
                <a16:creationId xmlns:a16="http://schemas.microsoft.com/office/drawing/2014/main" id="{CC984865-AE53-9037-1E41-0EEFB6E9B4F3}"/>
              </a:ext>
            </a:extLst>
          </p:cNvPr>
          <p:cNvGrpSpPr/>
          <p:nvPr/>
        </p:nvGrpSpPr>
        <p:grpSpPr>
          <a:xfrm>
            <a:off x="939061" y="809959"/>
            <a:ext cx="7386792" cy="675698"/>
            <a:chOff x="939061" y="352762"/>
            <a:chExt cx="7025844" cy="675698"/>
          </a:xfrm>
        </p:grpSpPr>
        <p:sp>
          <p:nvSpPr>
            <p:cNvPr id="51" name="Shape 0">
              <a:extLst>
                <a:ext uri="{FF2B5EF4-FFF2-40B4-BE49-F238E27FC236}">
                  <a16:creationId xmlns:a16="http://schemas.microsoft.com/office/drawing/2014/main" id="{C097D924-01F3-623D-138D-C47A86CF184C}"/>
                </a:ext>
              </a:extLst>
            </p:cNvPr>
            <p:cNvSpPr/>
            <p:nvPr/>
          </p:nvSpPr>
          <p:spPr>
            <a:xfrm>
              <a:off x="967338" y="468488"/>
              <a:ext cx="6764732" cy="491632"/>
            </a:xfrm>
            <a:prstGeom prst="roundRect">
              <a:avLst>
                <a:gd name="adj" fmla="val 20000"/>
              </a:avLst>
            </a:prstGeom>
            <a:solidFill>
              <a:srgbClr val="1E2761"/>
            </a:solidFill>
            <a:ln/>
          </p:spPr>
        </p:sp>
        <p:sp>
          <p:nvSpPr>
            <p:cNvPr id="53" name="Text 1">
              <a:extLst>
                <a:ext uri="{FF2B5EF4-FFF2-40B4-BE49-F238E27FC236}">
                  <a16:creationId xmlns:a16="http://schemas.microsoft.com/office/drawing/2014/main" id="{483849A1-08D3-ABED-2B88-BBDF49F9838D}"/>
                </a:ext>
              </a:extLst>
            </p:cNvPr>
            <p:cNvSpPr/>
            <p:nvPr/>
          </p:nvSpPr>
          <p:spPr>
            <a:xfrm>
              <a:off x="939061" y="352762"/>
              <a:ext cx="7025844" cy="67569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/>
              <a:r>
                <a:rPr lang="en-US" sz="2800" b="1" spc="300">
                  <a:solidFill>
                    <a:srgbClr val="FFC000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CONFLITO 02 · OPÇÃO PELO SIMPLES</a:t>
              </a:r>
              <a:endParaRPr lang="en-US" sz="2800" dirty="0">
                <a:solidFill>
                  <a:srgbClr val="FFC000"/>
                </a:solidFill>
              </a:endParaRPr>
            </a:p>
          </p:txBody>
        </p:sp>
      </p:grpSp>
      <p:sp>
        <p:nvSpPr>
          <p:cNvPr id="5" name="Shape 2">
            <a:extLst>
              <a:ext uri="{FF2B5EF4-FFF2-40B4-BE49-F238E27FC236}">
                <a16:creationId xmlns:a16="http://schemas.microsoft.com/office/drawing/2014/main" id="{307CBB38-8F01-2B7B-D6A7-86434CF7965E}"/>
              </a:ext>
            </a:extLst>
          </p:cNvPr>
          <p:cNvSpPr/>
          <p:nvPr/>
        </p:nvSpPr>
        <p:spPr>
          <a:xfrm>
            <a:off x="822960" y="2296830"/>
            <a:ext cx="5280660" cy="4869180"/>
          </a:xfrm>
          <a:prstGeom prst="roundRect">
            <a:avLst>
              <a:gd name="adj" fmla="val 3380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E7E8D1"/>
            </a:solidFill>
            <a:prstDash val="solid"/>
          </a:ln>
        </p:spPr>
      </p:sp>
      <p:sp>
        <p:nvSpPr>
          <p:cNvPr id="9" name="Shape 3">
            <a:extLst>
              <a:ext uri="{FF2B5EF4-FFF2-40B4-BE49-F238E27FC236}">
                <a16:creationId xmlns:a16="http://schemas.microsoft.com/office/drawing/2014/main" id="{F8C06C49-DB0B-A5D7-E153-8B85A4CD09B9}"/>
              </a:ext>
            </a:extLst>
          </p:cNvPr>
          <p:cNvSpPr/>
          <p:nvPr/>
        </p:nvSpPr>
        <p:spPr>
          <a:xfrm>
            <a:off x="1165860" y="2639730"/>
            <a:ext cx="4594860" cy="617220"/>
          </a:xfrm>
          <a:prstGeom prst="roundRect">
            <a:avLst>
              <a:gd name="adj" fmla="val 17778"/>
            </a:avLst>
          </a:prstGeom>
          <a:solidFill>
            <a:srgbClr val="002060"/>
          </a:solidFill>
          <a:ln/>
        </p:spPr>
      </p:sp>
      <p:sp>
        <p:nvSpPr>
          <p:cNvPr id="12" name="Text 4">
            <a:extLst>
              <a:ext uri="{FF2B5EF4-FFF2-40B4-BE49-F238E27FC236}">
                <a16:creationId xmlns:a16="http://schemas.microsoft.com/office/drawing/2014/main" id="{AF3945F3-16D4-D354-BFF4-A5D5C64F960C}"/>
              </a:ext>
            </a:extLst>
          </p:cNvPr>
          <p:cNvSpPr/>
          <p:nvPr/>
        </p:nvSpPr>
        <p:spPr>
          <a:xfrm>
            <a:off x="1165860" y="2639730"/>
            <a:ext cx="4594860" cy="6172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LC nº 214/2025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5" name="Text 5">
            <a:extLst>
              <a:ext uri="{FF2B5EF4-FFF2-40B4-BE49-F238E27FC236}">
                <a16:creationId xmlns:a16="http://schemas.microsoft.com/office/drawing/2014/main" id="{2E160479-C6B8-7E2F-B7F9-756BB84B6C42}"/>
              </a:ext>
            </a:extLst>
          </p:cNvPr>
          <p:cNvSpPr/>
          <p:nvPr/>
        </p:nvSpPr>
        <p:spPr>
          <a:xfrm>
            <a:off x="1165860" y="3490122"/>
            <a:ext cx="4594860" cy="6172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550" b="1" dirty="0">
                <a:solidFill>
                  <a:srgbClr val="3A2A2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Regra criada</a:t>
            </a:r>
            <a:endParaRPr lang="en-US" sz="2550" dirty="0"/>
          </a:p>
        </p:txBody>
      </p:sp>
      <p:sp>
        <p:nvSpPr>
          <p:cNvPr id="18" name="Text 6">
            <a:extLst>
              <a:ext uri="{FF2B5EF4-FFF2-40B4-BE49-F238E27FC236}">
                <a16:creationId xmlns:a16="http://schemas.microsoft.com/office/drawing/2014/main" id="{6A39571B-679F-7A4E-11CB-83B848A6C2D8}"/>
              </a:ext>
            </a:extLst>
          </p:cNvPr>
          <p:cNvSpPr/>
          <p:nvPr/>
        </p:nvSpPr>
        <p:spPr>
          <a:xfrm>
            <a:off x="1165860" y="4175922"/>
            <a:ext cx="4594860" cy="28117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400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Art. 16, §2º (regra permanente) e art. 87-B (regra de transição) autorizam a opção pelo regime regular de IBS/CBS, com exercício em setembro/2026.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2" name="Text 7">
            <a:extLst>
              <a:ext uri="{FF2B5EF4-FFF2-40B4-BE49-F238E27FC236}">
                <a16:creationId xmlns:a16="http://schemas.microsoft.com/office/drawing/2014/main" id="{538E61F0-B8B8-3B33-C2CE-CF0C42255436}"/>
              </a:ext>
            </a:extLst>
          </p:cNvPr>
          <p:cNvSpPr/>
          <p:nvPr/>
        </p:nvSpPr>
        <p:spPr>
          <a:xfrm>
            <a:off x="6131052" y="4285650"/>
            <a:ext cx="5486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3900" b="1" dirty="0">
                <a:solidFill>
                  <a:srgbClr val="B8504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→</a:t>
            </a:r>
            <a:endParaRPr lang="en-US" sz="3900" dirty="0"/>
          </a:p>
        </p:txBody>
      </p:sp>
      <p:sp>
        <p:nvSpPr>
          <p:cNvPr id="25" name="Shape 8">
            <a:extLst>
              <a:ext uri="{FF2B5EF4-FFF2-40B4-BE49-F238E27FC236}">
                <a16:creationId xmlns:a16="http://schemas.microsoft.com/office/drawing/2014/main" id="{81E1817B-31BE-B731-BB86-4F09C77E86A8}"/>
              </a:ext>
            </a:extLst>
          </p:cNvPr>
          <p:cNvSpPr/>
          <p:nvPr/>
        </p:nvSpPr>
        <p:spPr>
          <a:xfrm>
            <a:off x="6679692" y="2296830"/>
            <a:ext cx="5280660" cy="4869180"/>
          </a:xfrm>
          <a:prstGeom prst="roundRect">
            <a:avLst>
              <a:gd name="adj" fmla="val 3380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E7E8D1"/>
            </a:solidFill>
            <a:prstDash val="solid"/>
          </a:ln>
        </p:spPr>
      </p:sp>
      <p:sp>
        <p:nvSpPr>
          <p:cNvPr id="28" name="Shape 9">
            <a:extLst>
              <a:ext uri="{FF2B5EF4-FFF2-40B4-BE49-F238E27FC236}">
                <a16:creationId xmlns:a16="http://schemas.microsoft.com/office/drawing/2014/main" id="{5C7144DC-5E5F-5987-7748-65F0264ED818}"/>
              </a:ext>
            </a:extLst>
          </p:cNvPr>
          <p:cNvSpPr/>
          <p:nvPr/>
        </p:nvSpPr>
        <p:spPr>
          <a:xfrm>
            <a:off x="7022592" y="2639730"/>
            <a:ext cx="4594860" cy="617220"/>
          </a:xfrm>
          <a:prstGeom prst="roundRect">
            <a:avLst>
              <a:gd name="adj" fmla="val 17778"/>
            </a:avLst>
          </a:prstGeom>
          <a:solidFill>
            <a:srgbClr val="002060"/>
          </a:solidFill>
          <a:ln/>
        </p:spPr>
      </p:sp>
      <p:sp>
        <p:nvSpPr>
          <p:cNvPr id="31" name="Text 10">
            <a:extLst>
              <a:ext uri="{FF2B5EF4-FFF2-40B4-BE49-F238E27FC236}">
                <a16:creationId xmlns:a16="http://schemas.microsoft.com/office/drawing/2014/main" id="{3824444D-D77A-AEB7-B131-2FA3D6350835}"/>
              </a:ext>
            </a:extLst>
          </p:cNvPr>
          <p:cNvSpPr/>
          <p:nvPr/>
        </p:nvSpPr>
        <p:spPr>
          <a:xfrm>
            <a:off x="7022592" y="2639730"/>
            <a:ext cx="4594860" cy="6172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LC nº 227/2025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3" name="Text 11">
            <a:extLst>
              <a:ext uri="{FF2B5EF4-FFF2-40B4-BE49-F238E27FC236}">
                <a16:creationId xmlns:a16="http://schemas.microsoft.com/office/drawing/2014/main" id="{DDB3581B-2435-1CBA-0851-8681EEA757B1}"/>
              </a:ext>
            </a:extLst>
          </p:cNvPr>
          <p:cNvSpPr/>
          <p:nvPr/>
        </p:nvSpPr>
        <p:spPr>
          <a:xfrm>
            <a:off x="7022592" y="3490122"/>
            <a:ext cx="4594860" cy="6172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550" b="1" dirty="0">
                <a:solidFill>
                  <a:srgbClr val="3A2A2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Regra alterada</a:t>
            </a:r>
            <a:endParaRPr lang="en-US" sz="2550" dirty="0"/>
          </a:p>
        </p:txBody>
      </p:sp>
      <p:sp>
        <p:nvSpPr>
          <p:cNvPr id="36" name="Text 12">
            <a:extLst>
              <a:ext uri="{FF2B5EF4-FFF2-40B4-BE49-F238E27FC236}">
                <a16:creationId xmlns:a16="http://schemas.microsoft.com/office/drawing/2014/main" id="{9EF56E65-DCC3-1D96-E6D6-7043E336468F}"/>
              </a:ext>
            </a:extLst>
          </p:cNvPr>
          <p:cNvSpPr/>
          <p:nvPr/>
        </p:nvSpPr>
        <p:spPr>
          <a:xfrm>
            <a:off x="7022592" y="4175922"/>
            <a:ext cx="4594860" cy="28117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400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Adia a eficácia do art. 517 (que criou o art. 16, §2º) para 1º/1/2027 e revoga expressamente o art. 87-B.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9" name="Text 13">
            <a:extLst>
              <a:ext uri="{FF2B5EF4-FFF2-40B4-BE49-F238E27FC236}">
                <a16:creationId xmlns:a16="http://schemas.microsoft.com/office/drawing/2014/main" id="{6FB3D6CB-AADD-E162-0A8A-2B7011ED2362}"/>
              </a:ext>
            </a:extLst>
          </p:cNvPr>
          <p:cNvSpPr/>
          <p:nvPr/>
        </p:nvSpPr>
        <p:spPr>
          <a:xfrm>
            <a:off x="11987784" y="4285650"/>
            <a:ext cx="5486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3900" b="1" dirty="0">
                <a:solidFill>
                  <a:srgbClr val="B8504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→</a:t>
            </a:r>
            <a:endParaRPr lang="en-US" sz="3900" dirty="0"/>
          </a:p>
        </p:txBody>
      </p:sp>
      <p:sp>
        <p:nvSpPr>
          <p:cNvPr id="42" name="Shape 14">
            <a:extLst>
              <a:ext uri="{FF2B5EF4-FFF2-40B4-BE49-F238E27FC236}">
                <a16:creationId xmlns:a16="http://schemas.microsoft.com/office/drawing/2014/main" id="{763E7609-AA68-4779-F46E-F035E4657CE4}"/>
              </a:ext>
            </a:extLst>
          </p:cNvPr>
          <p:cNvSpPr/>
          <p:nvPr/>
        </p:nvSpPr>
        <p:spPr>
          <a:xfrm>
            <a:off x="12536424" y="2296830"/>
            <a:ext cx="5280660" cy="4869180"/>
          </a:xfrm>
          <a:prstGeom prst="roundRect">
            <a:avLst>
              <a:gd name="adj" fmla="val 3380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E7E8D1"/>
            </a:solidFill>
            <a:prstDash val="solid"/>
          </a:ln>
        </p:spPr>
      </p:sp>
      <p:sp>
        <p:nvSpPr>
          <p:cNvPr id="44" name="Shape 15">
            <a:extLst>
              <a:ext uri="{FF2B5EF4-FFF2-40B4-BE49-F238E27FC236}">
                <a16:creationId xmlns:a16="http://schemas.microsoft.com/office/drawing/2014/main" id="{46024CC3-BB5D-6E8B-AFA2-EC5E889D9FB1}"/>
              </a:ext>
            </a:extLst>
          </p:cNvPr>
          <p:cNvSpPr/>
          <p:nvPr/>
        </p:nvSpPr>
        <p:spPr>
          <a:xfrm>
            <a:off x="12879324" y="2639730"/>
            <a:ext cx="4594860" cy="617220"/>
          </a:xfrm>
          <a:prstGeom prst="roundRect">
            <a:avLst>
              <a:gd name="adj" fmla="val 17778"/>
            </a:avLst>
          </a:prstGeom>
          <a:solidFill>
            <a:srgbClr val="002060"/>
          </a:solidFill>
          <a:ln/>
        </p:spPr>
      </p:sp>
      <p:sp>
        <p:nvSpPr>
          <p:cNvPr id="46" name="Text 16">
            <a:extLst>
              <a:ext uri="{FF2B5EF4-FFF2-40B4-BE49-F238E27FC236}">
                <a16:creationId xmlns:a16="http://schemas.microsoft.com/office/drawing/2014/main" id="{67D48F5B-B538-DAA1-567D-41EC84AFF200}"/>
              </a:ext>
            </a:extLst>
          </p:cNvPr>
          <p:cNvSpPr/>
          <p:nvPr/>
        </p:nvSpPr>
        <p:spPr>
          <a:xfrm>
            <a:off x="12879324" y="2639730"/>
            <a:ext cx="4594860" cy="6172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Resolução CGSN nº 186/2026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8" name="Text 17">
            <a:extLst>
              <a:ext uri="{FF2B5EF4-FFF2-40B4-BE49-F238E27FC236}">
                <a16:creationId xmlns:a16="http://schemas.microsoft.com/office/drawing/2014/main" id="{0C6AF13E-F77B-4483-B30A-F9EBA79E6095}"/>
              </a:ext>
            </a:extLst>
          </p:cNvPr>
          <p:cNvSpPr/>
          <p:nvPr/>
        </p:nvSpPr>
        <p:spPr>
          <a:xfrm>
            <a:off x="12879324" y="3490122"/>
            <a:ext cx="4594860" cy="6172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550" b="1" dirty="0">
                <a:solidFill>
                  <a:srgbClr val="3A2A2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Ato infralegal</a:t>
            </a:r>
            <a:endParaRPr lang="en-US" sz="2550" dirty="0"/>
          </a:p>
        </p:txBody>
      </p:sp>
      <p:sp>
        <p:nvSpPr>
          <p:cNvPr id="50" name="Text 18">
            <a:extLst>
              <a:ext uri="{FF2B5EF4-FFF2-40B4-BE49-F238E27FC236}">
                <a16:creationId xmlns:a16="http://schemas.microsoft.com/office/drawing/2014/main" id="{1FB55E0D-1297-99DF-B72E-9D3028760929}"/>
              </a:ext>
            </a:extLst>
          </p:cNvPr>
          <p:cNvSpPr/>
          <p:nvPr/>
        </p:nvSpPr>
        <p:spPr>
          <a:xfrm>
            <a:off x="12879324" y="4175922"/>
            <a:ext cx="4594860" cy="28117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400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Mesmo assim, fixa o prazo de setembro/2026 para a opção — sem, segundo parte da doutrina, amparo em lei complementar vigente.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4189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"/>
          <p:cNvSpPr txBox="1"/>
          <p:nvPr/>
        </p:nvSpPr>
        <p:spPr>
          <a:xfrm>
            <a:off x="0" y="519479"/>
            <a:ext cx="9209244" cy="975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88000"/>
              </a:lnSpc>
            </a:pPr>
            <a:r>
              <a:rPr lang="en-US" sz="7200" b="1">
                <a:solidFill>
                  <a:srgbClr val="0F172A"/>
                </a:solidFill>
                <a:latin typeface="Inter ExtraBold" pitchFamily="34" charset="0"/>
                <a:ea typeface="Inter ExtraBold" pitchFamily="34" charset="-122"/>
                <a:cs typeface="Inter ExtraBold" pitchFamily="34" charset="-120"/>
              </a:rPr>
              <a:t>Luan Evangelista</a:t>
            </a:r>
            <a:endParaRPr lang="en-US" sz="7200" dirty="0"/>
          </a:p>
        </p:txBody>
      </p:sp>
      <p:pic>
        <p:nvPicPr>
          <p:cNvPr id="43" name="Imagem 42">
            <a:extLst>
              <a:ext uri="{FF2B5EF4-FFF2-40B4-BE49-F238E27FC236}">
                <a16:creationId xmlns:a16="http://schemas.microsoft.com/office/drawing/2014/main" id="{F4818ED7-FDF0-6902-C1B1-ACFADB8E20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03292" y="713677"/>
            <a:ext cx="7276171" cy="7276171"/>
          </a:xfrm>
          <a:prstGeom prst="rect">
            <a:avLst/>
          </a:prstGeom>
        </p:spPr>
      </p:pic>
      <p:sp>
        <p:nvSpPr>
          <p:cNvPr id="45" name="Text 1">
            <a:extLst>
              <a:ext uri="{FF2B5EF4-FFF2-40B4-BE49-F238E27FC236}">
                <a16:creationId xmlns:a16="http://schemas.microsoft.com/office/drawing/2014/main" id="{B3E2A58E-CABE-3CDB-6580-1B6E211D9C2F}"/>
              </a:ext>
            </a:extLst>
          </p:cNvPr>
          <p:cNvSpPr/>
          <p:nvPr/>
        </p:nvSpPr>
        <p:spPr>
          <a:xfrm>
            <a:off x="200722" y="1667499"/>
            <a:ext cx="10794380" cy="573714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F172A"/>
                </a:solidFill>
                <a:latin typeface="+mj-lt"/>
                <a:ea typeface="Inter ExtraBold" pitchFamily="34" charset="-122"/>
                <a:cs typeface="Inter ExtraBold" pitchFamily="34" charset="-120"/>
              </a:rPr>
              <a:t>Contador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F172A"/>
                </a:solidFill>
                <a:latin typeface="+mj-lt"/>
                <a:ea typeface="Inter ExtraBold" pitchFamily="34" charset="-122"/>
              </a:rPr>
              <a:t>Consultor Tributário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F172A"/>
                </a:solidFill>
                <a:latin typeface="+mj-lt"/>
                <a:ea typeface="Inter ExtraBold" pitchFamily="34" charset="-122"/>
              </a:rPr>
              <a:t>Palestrante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F172A"/>
                </a:solidFill>
                <a:latin typeface="+mj-lt"/>
                <a:ea typeface="Inter ExtraBold" pitchFamily="34" charset="-122"/>
              </a:rPr>
              <a:t>Perito Contábil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F172A"/>
                </a:solidFill>
                <a:latin typeface="+mj-lt"/>
                <a:ea typeface="Inter ExtraBold" pitchFamily="34" charset="-122"/>
              </a:rPr>
              <a:t>Professor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F172A"/>
                </a:solidFill>
                <a:latin typeface="+mj-lt"/>
                <a:ea typeface="Inter ExtraBold" pitchFamily="34" charset="-122"/>
              </a:rPr>
              <a:t>Sócio (Evangelista Uchoa – Consultoria e Gestão Tributária)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F172A"/>
                </a:solidFill>
                <a:latin typeface="+mj-lt"/>
                <a:ea typeface="Inter ExtraBold" pitchFamily="34" charset="-122"/>
              </a:rPr>
              <a:t>Colunista da Jettax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F172A"/>
                </a:solidFill>
                <a:latin typeface="+mj-lt"/>
                <a:ea typeface="Inter ExtraBold" pitchFamily="34" charset="-122"/>
              </a:rPr>
              <a:t>Membro da Comissão do Simples Nacional CRCCE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F172A"/>
                </a:solidFill>
                <a:latin typeface="+mj-lt"/>
                <a:ea typeface="Inter ExtraBold" pitchFamily="34" charset="-122"/>
              </a:rPr>
              <a:t>Membro da Comissão de Perícia Contábil CRCCE</a:t>
            </a:r>
            <a:endParaRPr lang="en-US" sz="2800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029479A8-B238-2771-3209-8BACF8D2D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Agrupar 39">
            <a:extLst>
              <a:ext uri="{FF2B5EF4-FFF2-40B4-BE49-F238E27FC236}">
                <a16:creationId xmlns:a16="http://schemas.microsoft.com/office/drawing/2014/main" id="{7417E7A8-C08C-ABF1-BE3B-0C209F745E28}"/>
              </a:ext>
            </a:extLst>
          </p:cNvPr>
          <p:cNvGrpSpPr/>
          <p:nvPr/>
        </p:nvGrpSpPr>
        <p:grpSpPr>
          <a:xfrm>
            <a:off x="939061" y="809959"/>
            <a:ext cx="7386792" cy="675698"/>
            <a:chOff x="939061" y="352762"/>
            <a:chExt cx="7025844" cy="675698"/>
          </a:xfrm>
        </p:grpSpPr>
        <p:sp>
          <p:nvSpPr>
            <p:cNvPr id="51" name="Shape 0">
              <a:extLst>
                <a:ext uri="{FF2B5EF4-FFF2-40B4-BE49-F238E27FC236}">
                  <a16:creationId xmlns:a16="http://schemas.microsoft.com/office/drawing/2014/main" id="{E71F8F08-A7E9-9828-A700-24DCD90016EE}"/>
                </a:ext>
              </a:extLst>
            </p:cNvPr>
            <p:cNvSpPr/>
            <p:nvPr/>
          </p:nvSpPr>
          <p:spPr>
            <a:xfrm>
              <a:off x="967338" y="468488"/>
              <a:ext cx="6764732" cy="491632"/>
            </a:xfrm>
            <a:prstGeom prst="roundRect">
              <a:avLst>
                <a:gd name="adj" fmla="val 20000"/>
              </a:avLst>
            </a:prstGeom>
            <a:solidFill>
              <a:srgbClr val="1E2761"/>
            </a:solidFill>
            <a:ln/>
          </p:spPr>
        </p:sp>
        <p:sp>
          <p:nvSpPr>
            <p:cNvPr id="53" name="Text 1">
              <a:extLst>
                <a:ext uri="{FF2B5EF4-FFF2-40B4-BE49-F238E27FC236}">
                  <a16:creationId xmlns:a16="http://schemas.microsoft.com/office/drawing/2014/main" id="{002FFFD6-C275-4F45-6AB6-192E76892752}"/>
                </a:ext>
              </a:extLst>
            </p:cNvPr>
            <p:cNvSpPr/>
            <p:nvPr/>
          </p:nvSpPr>
          <p:spPr>
            <a:xfrm>
              <a:off x="939061" y="352762"/>
              <a:ext cx="7025844" cy="67569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/>
              <a:r>
                <a:rPr lang="en-US" sz="2800" b="1" spc="300">
                  <a:solidFill>
                    <a:srgbClr val="FFC000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CONFLITO 02 · OPÇÃO PELO SIMPLES</a:t>
              </a:r>
              <a:endParaRPr lang="en-US" sz="2800" dirty="0">
                <a:solidFill>
                  <a:srgbClr val="FFC000"/>
                </a:solidFill>
              </a:endParaRPr>
            </a:p>
          </p:txBody>
        </p:sp>
      </p:grpSp>
      <p:sp>
        <p:nvSpPr>
          <p:cNvPr id="6" name="Text 1">
            <a:extLst>
              <a:ext uri="{FF2B5EF4-FFF2-40B4-BE49-F238E27FC236}">
                <a16:creationId xmlns:a16="http://schemas.microsoft.com/office/drawing/2014/main" id="{DA702332-2D05-0565-F5C8-6C005F6CC419}"/>
              </a:ext>
            </a:extLst>
          </p:cNvPr>
          <p:cNvSpPr/>
          <p:nvPr/>
        </p:nvSpPr>
        <p:spPr>
          <a:xfrm>
            <a:off x="939061" y="1622817"/>
            <a:ext cx="15087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00" i="1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tema ainda não tem posição pacificada nos tribunais</a:t>
            </a:r>
            <a:endParaRPr lang="en-US" sz="2100" dirty="0">
              <a:solidFill>
                <a:schemeClr val="tx1"/>
              </a:solidFill>
            </a:endParaRPr>
          </a:p>
        </p:txBody>
      </p:sp>
      <p:sp>
        <p:nvSpPr>
          <p:cNvPr id="8" name="Shape 2">
            <a:extLst>
              <a:ext uri="{FF2B5EF4-FFF2-40B4-BE49-F238E27FC236}">
                <a16:creationId xmlns:a16="http://schemas.microsoft.com/office/drawing/2014/main" id="{AEB4515D-8F22-2E4C-5280-C2F88664BE68}"/>
              </a:ext>
            </a:extLst>
          </p:cNvPr>
          <p:cNvSpPr/>
          <p:nvPr/>
        </p:nvSpPr>
        <p:spPr>
          <a:xfrm>
            <a:off x="822960" y="2248704"/>
            <a:ext cx="7886700" cy="4594860"/>
          </a:xfrm>
          <a:prstGeom prst="roundRect">
            <a:avLst>
              <a:gd name="adj" fmla="val 4179"/>
            </a:avLst>
          </a:prstGeom>
          <a:solidFill>
            <a:schemeClr val="tx1">
              <a:lumMod val="95000"/>
              <a:lumOff val="5000"/>
            </a:schemeClr>
          </a:solidFill>
          <a:ln/>
        </p:spPr>
      </p:sp>
      <p:sp>
        <p:nvSpPr>
          <p:cNvPr id="11" name="Text 3">
            <a:extLst>
              <a:ext uri="{FF2B5EF4-FFF2-40B4-BE49-F238E27FC236}">
                <a16:creationId xmlns:a16="http://schemas.microsoft.com/office/drawing/2014/main" id="{8B69CBF0-F111-502A-BD5D-2F6CC5EA3BEC}"/>
              </a:ext>
            </a:extLst>
          </p:cNvPr>
          <p:cNvSpPr/>
          <p:nvPr/>
        </p:nvSpPr>
        <p:spPr>
          <a:xfrm>
            <a:off x="1234440" y="2523024"/>
            <a:ext cx="70637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b="1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VISÃO OPERACIONAL (CGSN / RECEITA)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4" name="Text 4">
            <a:extLst>
              <a:ext uri="{FF2B5EF4-FFF2-40B4-BE49-F238E27FC236}">
                <a16:creationId xmlns:a16="http://schemas.microsoft.com/office/drawing/2014/main" id="{FCF270F7-5CE6-DD6F-160D-757409BC72E7}"/>
              </a:ext>
            </a:extLst>
          </p:cNvPr>
          <p:cNvSpPr/>
          <p:nvPr/>
        </p:nvSpPr>
        <p:spPr>
          <a:xfrm>
            <a:off x="1234440" y="3208824"/>
            <a:ext cx="7063740" cy="3429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A Resolução organiza a transição e está em vigor e operante no Portal do Simples Nacional.
</a:t>
            </a:r>
            <a:endParaRPr lang="en-US" sz="2400" dirty="0">
              <a:solidFill>
                <a:schemeClr val="bg1"/>
              </a:solidFill>
            </a:endParaRPr>
          </a:p>
          <a:p>
            <a:pPr>
              <a:lnSpc>
                <a:spcPct val="125000"/>
              </a:lnSpc>
            </a:pPr>
            <a:r>
              <a:rPr lang="en-US" sz="24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Objetivo declarado: dar segurança jurídica, coerência normativa e previsibilidade às ME/EPP.
</a:t>
            </a:r>
            <a:endParaRPr lang="en-US" sz="2400" dirty="0">
              <a:solidFill>
                <a:schemeClr val="bg1"/>
              </a:solidFill>
            </a:endParaRPr>
          </a:p>
          <a:p>
            <a:pPr>
              <a:lnSpc>
                <a:spcPct val="125000"/>
              </a:lnSpc>
            </a:pPr>
            <a:r>
              <a:rPr lang="en-US" sz="24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Para o contribuinte, o procedimento prático hoje é formalizar a opção dentro do prazo divulgado.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7" name="Shape 5">
            <a:extLst>
              <a:ext uri="{FF2B5EF4-FFF2-40B4-BE49-F238E27FC236}">
                <a16:creationId xmlns:a16="http://schemas.microsoft.com/office/drawing/2014/main" id="{1670424B-2389-C2EB-BB54-F8DA48349273}"/>
              </a:ext>
            </a:extLst>
          </p:cNvPr>
          <p:cNvSpPr/>
          <p:nvPr/>
        </p:nvSpPr>
        <p:spPr>
          <a:xfrm>
            <a:off x="9052560" y="2248704"/>
            <a:ext cx="8092440" cy="4594860"/>
          </a:xfrm>
          <a:prstGeom prst="roundRect">
            <a:avLst>
              <a:gd name="adj" fmla="val 4179"/>
            </a:avLst>
          </a:prstGeom>
          <a:solidFill>
            <a:srgbClr val="002060"/>
          </a:solidFill>
          <a:ln/>
        </p:spPr>
      </p:sp>
      <p:sp>
        <p:nvSpPr>
          <p:cNvPr id="20" name="Text 6">
            <a:extLst>
              <a:ext uri="{FF2B5EF4-FFF2-40B4-BE49-F238E27FC236}">
                <a16:creationId xmlns:a16="http://schemas.microsoft.com/office/drawing/2014/main" id="{24C0F254-0B7B-75ED-2DE4-8930711E8233}"/>
              </a:ext>
            </a:extLst>
          </p:cNvPr>
          <p:cNvSpPr/>
          <p:nvPr/>
        </p:nvSpPr>
        <p:spPr>
          <a:xfrm>
            <a:off x="9464040" y="2523024"/>
            <a:ext cx="7269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b="1" dirty="0">
                <a:solidFill>
                  <a:srgbClr val="E7E8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VISÃO CRÍTICA (PARTE DA DOUTRINA)</a:t>
            </a:r>
            <a:endParaRPr lang="en-US" sz="2400" dirty="0"/>
          </a:p>
        </p:txBody>
      </p:sp>
      <p:sp>
        <p:nvSpPr>
          <p:cNvPr id="23" name="Text 7">
            <a:extLst>
              <a:ext uri="{FF2B5EF4-FFF2-40B4-BE49-F238E27FC236}">
                <a16:creationId xmlns:a16="http://schemas.microsoft.com/office/drawing/2014/main" id="{BA5D225C-BCF7-E54E-C137-D51779623C00}"/>
              </a:ext>
            </a:extLst>
          </p:cNvPr>
          <p:cNvSpPr/>
          <p:nvPr/>
        </p:nvSpPr>
        <p:spPr>
          <a:xfrm>
            <a:off x="9464040" y="3208824"/>
            <a:ext cx="7269480" cy="3429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Ato infralegal não pode criar hipótese de opção tributária sem lei complementar (art. 146, III, "d", CF).
</a:t>
            </a:r>
            <a:endParaRPr lang="en-US" sz="2400" dirty="0"/>
          </a:p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Sem base legal vigente em 2026, a opção antecipada seria juridicamente questionável.
</a:t>
            </a:r>
            <a:endParaRPr lang="en-US" sz="2400" dirty="0"/>
          </a:p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Só nova intervenção legislativa resolveria a lacuna de forma definitiva.</a:t>
            </a:r>
            <a:endParaRPr lang="en-US" sz="2400" dirty="0"/>
          </a:p>
        </p:txBody>
      </p:sp>
      <p:sp>
        <p:nvSpPr>
          <p:cNvPr id="26" name="Shape 8">
            <a:extLst>
              <a:ext uri="{FF2B5EF4-FFF2-40B4-BE49-F238E27FC236}">
                <a16:creationId xmlns:a16="http://schemas.microsoft.com/office/drawing/2014/main" id="{3B2F68B5-E4CC-9B26-2BC1-1DCCDE89DB55}"/>
              </a:ext>
            </a:extLst>
          </p:cNvPr>
          <p:cNvSpPr/>
          <p:nvPr/>
        </p:nvSpPr>
        <p:spPr>
          <a:xfrm>
            <a:off x="822960" y="7021632"/>
            <a:ext cx="16322040" cy="1714500"/>
          </a:xfrm>
          <a:prstGeom prst="roundRect">
            <a:avLst>
              <a:gd name="adj" fmla="val 8000"/>
            </a:avLst>
          </a:prstGeom>
          <a:solidFill>
            <a:srgbClr val="D5AF37"/>
          </a:solidFill>
          <a:ln w="19050">
            <a:solidFill>
              <a:srgbClr val="E7E8D1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9" name="Text 9">
            <a:extLst>
              <a:ext uri="{FF2B5EF4-FFF2-40B4-BE49-F238E27FC236}">
                <a16:creationId xmlns:a16="http://schemas.microsoft.com/office/drawing/2014/main" id="{55D7677F-E1DF-AD32-C26B-3B7581D8C3BC}"/>
              </a:ext>
            </a:extLst>
          </p:cNvPr>
          <p:cNvSpPr/>
          <p:nvPr/>
        </p:nvSpPr>
        <p:spPr>
          <a:xfrm>
            <a:off x="1234440" y="7131120"/>
            <a:ext cx="15499080" cy="4800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75" b="1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isso significa </a:t>
            </a:r>
            <a:r>
              <a:rPr lang="en-US" sz="1875" b="1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 prática?</a:t>
            </a:r>
            <a:endParaRPr lang="en-US" sz="1875" dirty="0">
              <a:solidFill>
                <a:schemeClr val="tx1"/>
              </a:solidFill>
            </a:endParaRPr>
          </a:p>
        </p:txBody>
      </p:sp>
      <p:sp>
        <p:nvSpPr>
          <p:cNvPr id="32" name="Text 10">
            <a:extLst>
              <a:ext uri="{FF2B5EF4-FFF2-40B4-BE49-F238E27FC236}">
                <a16:creationId xmlns:a16="http://schemas.microsoft.com/office/drawing/2014/main" id="{A35FBB58-D1A1-B7F0-4C1C-C8D134821B48}"/>
              </a:ext>
            </a:extLst>
          </p:cNvPr>
          <p:cNvSpPr/>
          <p:nvPr/>
        </p:nvSpPr>
        <p:spPr>
          <a:xfrm>
            <a:off x="1234440" y="7535622"/>
            <a:ext cx="154990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000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Enquanto o debate não se resolve, recomenda-se acompanhar a evolução legislativa e jurisprudencial, avaliar o impacto do prazo de setembro/2026 junto ao contador ou tributarista, e documentar a decisão </a:t>
            </a:r>
            <a:r>
              <a:rPr lang="en-US" sz="200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tomada considerando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 riscos de eventual questionamento judicial da base legal da opção antecipada.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7309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81A80EEC-73D4-A495-B444-E4CFF4341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3">
            <a:extLst>
              <a:ext uri="{FF2B5EF4-FFF2-40B4-BE49-F238E27FC236}">
                <a16:creationId xmlns:a16="http://schemas.microsoft.com/office/drawing/2014/main" id="{87919710-3C6E-8297-174D-C6DA3767E79D}"/>
              </a:ext>
            </a:extLst>
          </p:cNvPr>
          <p:cNvSpPr/>
          <p:nvPr/>
        </p:nvSpPr>
        <p:spPr>
          <a:xfrm>
            <a:off x="2290930" y="2888119"/>
            <a:ext cx="13706139" cy="42473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buNone/>
            </a:pPr>
            <a:r>
              <a:rPr lang="en-US" sz="13800" b="1" spc="3">
                <a:solidFill>
                  <a:srgbClr val="002060"/>
                </a:solidFill>
                <a:latin typeface="Montserrat" pitchFamily="34" charset="0"/>
              </a:rPr>
              <a:t>SPLIT PAYMENT</a:t>
            </a:r>
            <a:endParaRPr lang="en-US" sz="13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0222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50264F71-73DA-47F1-07C2-FAED77CB4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6F88486A-9C48-5273-F7BD-FFB574F91302}"/>
              </a:ext>
            </a:extLst>
          </p:cNvPr>
          <p:cNvSpPr/>
          <p:nvPr/>
        </p:nvSpPr>
        <p:spPr>
          <a:xfrm>
            <a:off x="1143000" y="857250"/>
            <a:ext cx="16002000" cy="1032272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4FE853CB-4EF3-CFF2-F6E2-45024B255BDB}"/>
              </a:ext>
            </a:extLst>
          </p:cNvPr>
          <p:cNvSpPr/>
          <p:nvPr/>
        </p:nvSpPr>
        <p:spPr>
          <a:xfrm>
            <a:off x="2203743" y="688963"/>
            <a:ext cx="12854353" cy="67088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4242" b="1" spc="2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 REVOLUÇÃO FINANCEIRA: SPLIT PAYMENT</a:t>
            </a:r>
            <a:endParaRPr lang="en-US" sz="4242" dirty="0">
              <a:solidFill>
                <a:srgbClr val="002060"/>
              </a:solidFill>
            </a:endParaRPr>
          </a:p>
        </p:txBody>
      </p:sp>
      <p:sp>
        <p:nvSpPr>
          <p:cNvPr id="9" name="Shape 40">
            <a:extLst>
              <a:ext uri="{FF2B5EF4-FFF2-40B4-BE49-F238E27FC236}">
                <a16:creationId xmlns:a16="http://schemas.microsoft.com/office/drawing/2014/main" id="{91BFB915-50BF-F14F-601A-558D68BF6E2E}"/>
              </a:ext>
            </a:extLst>
          </p:cNvPr>
          <p:cNvSpPr/>
          <p:nvPr/>
        </p:nvSpPr>
        <p:spPr>
          <a:xfrm>
            <a:off x="1051560" y="7893839"/>
            <a:ext cx="16002000" cy="1243012"/>
          </a:xfrm>
          <a:prstGeom prst="rect">
            <a:avLst/>
          </a:prstGeom>
          <a:solidFill>
            <a:srgbClr val="FFFFFF">
              <a:alpha val="5000"/>
            </a:srgbClr>
          </a:solidFill>
          <a:ln/>
        </p:spPr>
      </p:sp>
      <p:sp>
        <p:nvSpPr>
          <p:cNvPr id="12" name="Shape 41">
            <a:extLst>
              <a:ext uri="{FF2B5EF4-FFF2-40B4-BE49-F238E27FC236}">
                <a16:creationId xmlns:a16="http://schemas.microsoft.com/office/drawing/2014/main" id="{66A9F4C1-7B7D-1A5E-6BCA-DAA863EE6FF0}"/>
              </a:ext>
            </a:extLst>
          </p:cNvPr>
          <p:cNvSpPr/>
          <p:nvPr/>
        </p:nvSpPr>
        <p:spPr>
          <a:xfrm>
            <a:off x="1431757" y="7753604"/>
            <a:ext cx="57150" cy="1243012"/>
          </a:xfrm>
          <a:prstGeom prst="rect">
            <a:avLst/>
          </a:prstGeom>
          <a:solidFill>
            <a:srgbClr val="D4AF37"/>
          </a:solidFill>
          <a:ln/>
        </p:spPr>
      </p:sp>
      <p:sp>
        <p:nvSpPr>
          <p:cNvPr id="15" name="Text 42">
            <a:extLst>
              <a:ext uri="{FF2B5EF4-FFF2-40B4-BE49-F238E27FC236}">
                <a16:creationId xmlns:a16="http://schemas.microsoft.com/office/drawing/2014/main" id="{35B9356E-79D9-EAFF-E5B3-24082921B513}"/>
              </a:ext>
            </a:extLst>
          </p:cNvPr>
          <p:cNvSpPr/>
          <p:nvPr/>
        </p:nvSpPr>
        <p:spPr>
          <a:xfrm>
            <a:off x="1143000" y="7537038"/>
            <a:ext cx="16002000" cy="1405000"/>
          </a:xfrm>
          <a:prstGeom prst="rect">
            <a:avLst/>
          </a:prstGeom>
          <a:noFill/>
          <a:ln/>
        </p:spPr>
        <p:txBody>
          <a:bodyPr wrap="square" lIns="340106" tIns="340106" rIns="340106" bIns="340106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800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"O imposto </a:t>
            </a:r>
            <a:r>
              <a:rPr lang="en-US" sz="240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não transita mais</a:t>
            </a:r>
            <a:r>
              <a:rPr lang="en-US" sz="2800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pelo caixa da empresa vendedora, eliminando a inadimplência e o uso do tributo como capital de giro."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16" name="Shape 4">
            <a:extLst>
              <a:ext uri="{FF2B5EF4-FFF2-40B4-BE49-F238E27FC236}">
                <a16:creationId xmlns:a16="http://schemas.microsoft.com/office/drawing/2014/main" id="{AAAD7DA3-8694-2957-736D-34D3BC20207C}"/>
              </a:ext>
            </a:extLst>
          </p:cNvPr>
          <p:cNvSpPr/>
          <p:nvPr/>
        </p:nvSpPr>
        <p:spPr>
          <a:xfrm>
            <a:off x="4368800" y="4024200"/>
            <a:ext cx="1645920" cy="731520"/>
          </a:xfrm>
          <a:prstGeom prst="rightArrow">
            <a:avLst/>
          </a:prstGeom>
          <a:solidFill>
            <a:srgbClr val="1C7293"/>
          </a:solidFill>
          <a:ln/>
        </p:spPr>
      </p:sp>
      <p:sp>
        <p:nvSpPr>
          <p:cNvPr id="17" name="Shape 5">
            <a:extLst>
              <a:ext uri="{FF2B5EF4-FFF2-40B4-BE49-F238E27FC236}">
                <a16:creationId xmlns:a16="http://schemas.microsoft.com/office/drawing/2014/main" id="{7DB615DC-68BF-BAC7-152B-D1E5C6198832}"/>
              </a:ext>
            </a:extLst>
          </p:cNvPr>
          <p:cNvSpPr/>
          <p:nvPr/>
        </p:nvSpPr>
        <p:spPr>
          <a:xfrm>
            <a:off x="6253480" y="3475560"/>
            <a:ext cx="4754880" cy="1828800"/>
          </a:xfrm>
          <a:prstGeom prst="roundRect">
            <a:avLst>
              <a:gd name="adj" fmla="val 10000"/>
            </a:avLst>
          </a:prstGeom>
          <a:solidFill>
            <a:srgbClr val="065A82"/>
          </a:solidFill>
          <a:ln/>
        </p:spPr>
      </p:sp>
      <p:pic>
        <p:nvPicPr>
          <p:cNvPr id="20" name="Image 1" descr="icon_exchange_FFFFFF.png">
            <a:extLst>
              <a:ext uri="{FF2B5EF4-FFF2-40B4-BE49-F238E27FC236}">
                <a16:creationId xmlns:a16="http://schemas.microsoft.com/office/drawing/2014/main" id="{78B6A19A-0DB8-512A-D144-E995F5911E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0680" y="3932760"/>
            <a:ext cx="914400" cy="914400"/>
          </a:xfrm>
          <a:prstGeom prst="rect">
            <a:avLst/>
          </a:prstGeom>
        </p:spPr>
      </p:pic>
      <p:sp>
        <p:nvSpPr>
          <p:cNvPr id="23" name="Text 6">
            <a:extLst>
              <a:ext uri="{FF2B5EF4-FFF2-40B4-BE49-F238E27FC236}">
                <a16:creationId xmlns:a16="http://schemas.microsoft.com/office/drawing/2014/main" id="{AF6C65AB-AF82-0EE9-264C-A24D9D67A3E9}"/>
              </a:ext>
            </a:extLst>
          </p:cNvPr>
          <p:cNvSpPr/>
          <p:nvPr/>
        </p:nvSpPr>
        <p:spPr>
          <a:xfrm>
            <a:off x="7807960" y="3475560"/>
            <a:ext cx="301752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Split Payment</a:t>
            </a:r>
            <a:endParaRPr lang="en-US" sz="2300" dirty="0"/>
          </a:p>
          <a:p>
            <a:pPr algn="ctr"/>
            <a:r>
              <a:rPr lang="en-US" sz="2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segrega o valor</a:t>
            </a:r>
            <a:endParaRPr lang="en-US" sz="2300" dirty="0"/>
          </a:p>
        </p:txBody>
      </p:sp>
      <p:sp>
        <p:nvSpPr>
          <p:cNvPr id="24" name="Shape 8">
            <a:extLst>
              <a:ext uri="{FF2B5EF4-FFF2-40B4-BE49-F238E27FC236}">
                <a16:creationId xmlns:a16="http://schemas.microsoft.com/office/drawing/2014/main" id="{7C7ECAA7-B85B-19FD-D5DF-E40A60546252}"/>
              </a:ext>
            </a:extLst>
          </p:cNvPr>
          <p:cNvSpPr/>
          <p:nvPr/>
        </p:nvSpPr>
        <p:spPr>
          <a:xfrm>
            <a:off x="10226040" y="2295808"/>
            <a:ext cx="0" cy="1097280"/>
          </a:xfrm>
          <a:prstGeom prst="line">
            <a:avLst/>
          </a:prstGeom>
          <a:noFill/>
          <a:ln w="25400">
            <a:solidFill>
              <a:srgbClr val="1C7293"/>
            </a:solidFill>
            <a:prstDash val="solid"/>
          </a:ln>
        </p:spPr>
      </p:sp>
      <p:sp>
        <p:nvSpPr>
          <p:cNvPr id="25" name="Shape 9">
            <a:extLst>
              <a:ext uri="{FF2B5EF4-FFF2-40B4-BE49-F238E27FC236}">
                <a16:creationId xmlns:a16="http://schemas.microsoft.com/office/drawing/2014/main" id="{2E43F065-1448-93F3-59F8-57429E266644}"/>
              </a:ext>
            </a:extLst>
          </p:cNvPr>
          <p:cNvSpPr/>
          <p:nvPr/>
        </p:nvSpPr>
        <p:spPr>
          <a:xfrm>
            <a:off x="10226040" y="5408104"/>
            <a:ext cx="0" cy="1097280"/>
          </a:xfrm>
          <a:prstGeom prst="line">
            <a:avLst/>
          </a:prstGeom>
          <a:noFill/>
          <a:ln w="25400">
            <a:solidFill>
              <a:srgbClr val="1C7293"/>
            </a:solidFill>
            <a:prstDash val="solid"/>
          </a:ln>
        </p:spPr>
      </p:sp>
      <p:sp>
        <p:nvSpPr>
          <p:cNvPr id="27" name="Shape 10">
            <a:extLst>
              <a:ext uri="{FF2B5EF4-FFF2-40B4-BE49-F238E27FC236}">
                <a16:creationId xmlns:a16="http://schemas.microsoft.com/office/drawing/2014/main" id="{8C44D3D2-EF52-946B-3483-C002E6B152C6}"/>
              </a:ext>
            </a:extLst>
          </p:cNvPr>
          <p:cNvSpPr/>
          <p:nvPr/>
        </p:nvSpPr>
        <p:spPr>
          <a:xfrm>
            <a:off x="10226040" y="2478688"/>
            <a:ext cx="640080" cy="0"/>
          </a:xfrm>
          <a:prstGeom prst="line">
            <a:avLst/>
          </a:prstGeom>
          <a:noFill/>
          <a:ln w="25400">
            <a:solidFill>
              <a:srgbClr val="1C7293"/>
            </a:solidFill>
            <a:prstDash val="solid"/>
          </a:ln>
        </p:spPr>
      </p:sp>
      <p:sp>
        <p:nvSpPr>
          <p:cNvPr id="28" name="Shape 11">
            <a:extLst>
              <a:ext uri="{FF2B5EF4-FFF2-40B4-BE49-F238E27FC236}">
                <a16:creationId xmlns:a16="http://schemas.microsoft.com/office/drawing/2014/main" id="{C8456DFB-3347-A289-00B9-4E23C2528E58}"/>
              </a:ext>
            </a:extLst>
          </p:cNvPr>
          <p:cNvSpPr/>
          <p:nvPr/>
        </p:nvSpPr>
        <p:spPr>
          <a:xfrm>
            <a:off x="10226040" y="6322504"/>
            <a:ext cx="640080" cy="0"/>
          </a:xfrm>
          <a:prstGeom prst="line">
            <a:avLst/>
          </a:prstGeom>
          <a:noFill/>
          <a:ln w="25400">
            <a:solidFill>
              <a:srgbClr val="1C7293"/>
            </a:solidFill>
            <a:prstDash val="solid"/>
          </a:ln>
        </p:spPr>
      </p:sp>
      <p:sp>
        <p:nvSpPr>
          <p:cNvPr id="29" name="Shape 12">
            <a:extLst>
              <a:ext uri="{FF2B5EF4-FFF2-40B4-BE49-F238E27FC236}">
                <a16:creationId xmlns:a16="http://schemas.microsoft.com/office/drawing/2014/main" id="{F0AC1B33-6308-B54D-F457-ABAF63E5C371}"/>
              </a:ext>
            </a:extLst>
          </p:cNvPr>
          <p:cNvSpPr/>
          <p:nvPr/>
        </p:nvSpPr>
        <p:spPr>
          <a:xfrm>
            <a:off x="10866120" y="1838608"/>
            <a:ext cx="7132320" cy="1554480"/>
          </a:xfrm>
          <a:prstGeom prst="roundRect">
            <a:avLst>
              <a:gd name="adj" fmla="val 11765"/>
            </a:avLst>
          </a:prstGeom>
          <a:solidFill>
            <a:srgbClr val="EAF3F8"/>
          </a:solidFill>
          <a:ln w="12700">
            <a:solidFill>
              <a:srgbClr val="D5DEE3"/>
            </a:solidFill>
            <a:prstDash val="solid"/>
          </a:ln>
        </p:spPr>
      </p:sp>
      <p:pic>
        <p:nvPicPr>
          <p:cNvPr id="31" name="Image 2" descr="icon_coins_065A82.png">
            <a:extLst>
              <a:ext uri="{FF2B5EF4-FFF2-40B4-BE49-F238E27FC236}">
                <a16:creationId xmlns:a16="http://schemas.microsoft.com/office/drawing/2014/main" id="{5E5BA791-1B8B-534B-A42F-7FEB08F6A6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31880" y="2204368"/>
            <a:ext cx="768096" cy="768096"/>
          </a:xfrm>
          <a:prstGeom prst="rect">
            <a:avLst/>
          </a:prstGeom>
        </p:spPr>
      </p:pic>
      <p:sp>
        <p:nvSpPr>
          <p:cNvPr id="32" name="Text 13">
            <a:extLst>
              <a:ext uri="{FF2B5EF4-FFF2-40B4-BE49-F238E27FC236}">
                <a16:creationId xmlns:a16="http://schemas.microsoft.com/office/drawing/2014/main" id="{7682594A-DDCD-1BF3-035E-71735B2BB5BD}"/>
              </a:ext>
            </a:extLst>
          </p:cNvPr>
          <p:cNvSpPr/>
          <p:nvPr/>
        </p:nvSpPr>
        <p:spPr>
          <a:xfrm>
            <a:off x="12237720" y="1838608"/>
            <a:ext cx="557784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100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Vendedor recebe o valor líquido, já sem o tributo</a:t>
            </a:r>
            <a:endParaRPr lang="en-US" sz="2100" dirty="0"/>
          </a:p>
        </p:txBody>
      </p:sp>
      <p:sp>
        <p:nvSpPr>
          <p:cNvPr id="33" name="Shape 14">
            <a:extLst>
              <a:ext uri="{FF2B5EF4-FFF2-40B4-BE49-F238E27FC236}">
                <a16:creationId xmlns:a16="http://schemas.microsoft.com/office/drawing/2014/main" id="{8537BF0D-EA69-CBA0-D4E0-5557ACD7038B}"/>
              </a:ext>
            </a:extLst>
          </p:cNvPr>
          <p:cNvSpPr/>
          <p:nvPr/>
        </p:nvSpPr>
        <p:spPr>
          <a:xfrm>
            <a:off x="10866120" y="5865304"/>
            <a:ext cx="7132320" cy="1554480"/>
          </a:xfrm>
          <a:prstGeom prst="roundRect">
            <a:avLst>
              <a:gd name="adj" fmla="val 11765"/>
            </a:avLst>
          </a:prstGeom>
          <a:solidFill>
            <a:srgbClr val="EAF3F8"/>
          </a:solidFill>
          <a:ln w="12700">
            <a:solidFill>
              <a:srgbClr val="D5DEE3"/>
            </a:solidFill>
            <a:prstDash val="solid"/>
          </a:ln>
        </p:spPr>
      </p:sp>
      <p:pic>
        <p:nvPicPr>
          <p:cNvPr id="34" name="Image 3" descr="icon_university_065A82.png">
            <a:extLst>
              <a:ext uri="{FF2B5EF4-FFF2-40B4-BE49-F238E27FC236}">
                <a16:creationId xmlns:a16="http://schemas.microsoft.com/office/drawing/2014/main" id="{47B0E87A-34B0-45A4-6710-FAD4A9851C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31880" y="6231064"/>
            <a:ext cx="768096" cy="768096"/>
          </a:xfrm>
          <a:prstGeom prst="rect">
            <a:avLst/>
          </a:prstGeom>
        </p:spPr>
      </p:pic>
      <p:sp>
        <p:nvSpPr>
          <p:cNvPr id="35" name="Text 15">
            <a:extLst>
              <a:ext uri="{FF2B5EF4-FFF2-40B4-BE49-F238E27FC236}">
                <a16:creationId xmlns:a16="http://schemas.microsoft.com/office/drawing/2014/main" id="{8F6CD50A-79C4-E17B-F3DA-65C85E36E055}"/>
              </a:ext>
            </a:extLst>
          </p:cNvPr>
          <p:cNvSpPr/>
          <p:nvPr/>
        </p:nvSpPr>
        <p:spPr>
          <a:xfrm>
            <a:off x="12237720" y="5865304"/>
            <a:ext cx="557784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100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Fisco recebe o imposto diretamente, em tempo real</a:t>
            </a:r>
            <a:endParaRPr lang="en-US" sz="2100" dirty="0"/>
          </a:p>
        </p:txBody>
      </p:sp>
      <p:grpSp>
        <p:nvGrpSpPr>
          <p:cNvPr id="36" name="Agrupar 35">
            <a:extLst>
              <a:ext uri="{FF2B5EF4-FFF2-40B4-BE49-F238E27FC236}">
                <a16:creationId xmlns:a16="http://schemas.microsoft.com/office/drawing/2014/main" id="{CE090D94-2A20-DE25-F9C9-0E068E7464E5}"/>
              </a:ext>
            </a:extLst>
          </p:cNvPr>
          <p:cNvGrpSpPr/>
          <p:nvPr/>
        </p:nvGrpSpPr>
        <p:grpSpPr>
          <a:xfrm>
            <a:off x="137160" y="3475560"/>
            <a:ext cx="4754880" cy="1828800"/>
            <a:chOff x="68580" y="2002473"/>
            <a:chExt cx="2377440" cy="914400"/>
          </a:xfrm>
          <a:solidFill>
            <a:srgbClr val="FFC000"/>
          </a:solidFill>
        </p:grpSpPr>
        <p:sp>
          <p:nvSpPr>
            <p:cNvPr id="37" name="Shape 2">
              <a:extLst>
                <a:ext uri="{FF2B5EF4-FFF2-40B4-BE49-F238E27FC236}">
                  <a16:creationId xmlns:a16="http://schemas.microsoft.com/office/drawing/2014/main" id="{11FEC003-2330-FF24-2BD5-0B6716227865}"/>
                </a:ext>
              </a:extLst>
            </p:cNvPr>
            <p:cNvSpPr/>
            <p:nvPr/>
          </p:nvSpPr>
          <p:spPr>
            <a:xfrm>
              <a:off x="68580" y="2002473"/>
              <a:ext cx="2377440" cy="914400"/>
            </a:xfrm>
            <a:prstGeom prst="roundRect">
              <a:avLst>
                <a:gd name="adj" fmla="val 10000"/>
              </a:avLst>
            </a:prstGeom>
            <a:grpFill/>
            <a:ln w="19050">
              <a:solidFill>
                <a:srgbClr val="1C7293"/>
              </a:solidFill>
              <a:prstDash val="solid"/>
            </a:ln>
          </p:spPr>
        </p:sp>
        <p:pic>
          <p:nvPicPr>
            <p:cNvPr id="38" name="Image 0" descr="icon_building_065A82.png">
              <a:extLst>
                <a:ext uri="{FF2B5EF4-FFF2-40B4-BE49-F238E27FC236}">
                  <a16:creationId xmlns:a16="http://schemas.microsoft.com/office/drawing/2014/main" id="{A26A2CA4-1E40-BADC-270B-C0F31985F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7180" y="2231073"/>
              <a:ext cx="457200" cy="457200"/>
            </a:xfrm>
            <a:prstGeom prst="rect">
              <a:avLst/>
            </a:prstGeom>
            <a:grpFill/>
          </p:spPr>
        </p:pic>
        <p:sp>
          <p:nvSpPr>
            <p:cNvPr id="39" name="Text 3">
              <a:extLst>
                <a:ext uri="{FF2B5EF4-FFF2-40B4-BE49-F238E27FC236}">
                  <a16:creationId xmlns:a16="http://schemas.microsoft.com/office/drawing/2014/main" id="{AC019D75-3BDF-0860-21FA-6C75819DB815}"/>
                </a:ext>
              </a:extLst>
            </p:cNvPr>
            <p:cNvSpPr/>
            <p:nvPr/>
          </p:nvSpPr>
          <p:spPr>
            <a:xfrm>
              <a:off x="845820" y="2002473"/>
              <a:ext cx="1508760" cy="914400"/>
            </a:xfrm>
            <a:prstGeom prst="rect">
              <a:avLst/>
            </a:prstGeom>
            <a:grpFill/>
            <a:ln/>
          </p:spPr>
          <p:txBody>
            <a:bodyPr wrap="square" lIns="0" tIns="0" rIns="0" bIns="0" rtlCol="0" anchor="ctr"/>
            <a:lstStyle/>
            <a:p>
              <a:pPr algn="ctr"/>
              <a:r>
                <a:rPr lang="en-US" sz="2300" b="1" dirty="0">
                  <a:solidFill>
                    <a:srgbClr val="21295C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Comprador</a:t>
              </a:r>
              <a:endParaRPr lang="en-US" sz="2300" dirty="0"/>
            </a:p>
            <a:p>
              <a:pPr algn="ctr"/>
              <a:r>
                <a:rPr lang="en-US" sz="2300" b="1" dirty="0">
                  <a:solidFill>
                    <a:srgbClr val="21295C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efetua o pagamento</a:t>
              </a:r>
              <a:endParaRPr lang="en-US" sz="23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23688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D284B150-76F8-4427-E3FC-75828F28F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0">
            <a:extLst>
              <a:ext uri="{FF2B5EF4-FFF2-40B4-BE49-F238E27FC236}">
                <a16:creationId xmlns:a16="http://schemas.microsoft.com/office/drawing/2014/main" id="{CB2C6D4E-D8A5-245E-DB74-2638B286FBDC}"/>
              </a:ext>
            </a:extLst>
          </p:cNvPr>
          <p:cNvSpPr/>
          <p:nvPr/>
        </p:nvSpPr>
        <p:spPr>
          <a:xfrm>
            <a:off x="857250" y="857251"/>
            <a:ext cx="16573500" cy="860822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5" name="Text 2">
            <a:extLst>
              <a:ext uri="{FF2B5EF4-FFF2-40B4-BE49-F238E27FC236}">
                <a16:creationId xmlns:a16="http://schemas.microsoft.com/office/drawing/2014/main" id="{6695B174-0DD6-514E-E940-9F396BE22C24}"/>
              </a:ext>
            </a:extLst>
          </p:cNvPr>
          <p:cNvSpPr/>
          <p:nvPr/>
        </p:nvSpPr>
        <p:spPr>
          <a:xfrm>
            <a:off x="2224445" y="638152"/>
            <a:ext cx="13839110" cy="67088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4242" b="1" spc="2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SPLIT PAYMENT: DOIS MODELOS DE OPERAÇÃO</a:t>
            </a:r>
            <a:endParaRPr lang="en-US" sz="4242" dirty="0">
              <a:solidFill>
                <a:srgbClr val="002060"/>
              </a:solidFill>
            </a:endParaRPr>
          </a:p>
        </p:txBody>
      </p:sp>
      <p:sp>
        <p:nvSpPr>
          <p:cNvPr id="17" name="Shape 3">
            <a:extLst>
              <a:ext uri="{FF2B5EF4-FFF2-40B4-BE49-F238E27FC236}">
                <a16:creationId xmlns:a16="http://schemas.microsoft.com/office/drawing/2014/main" id="{E0B0D720-80B6-FB43-921A-ADEC5B874518}"/>
              </a:ext>
            </a:extLst>
          </p:cNvPr>
          <p:cNvSpPr/>
          <p:nvPr/>
        </p:nvSpPr>
        <p:spPr>
          <a:xfrm>
            <a:off x="857250" y="2132411"/>
            <a:ext cx="8101012" cy="7143750"/>
          </a:xfrm>
          <a:prstGeom prst="rect">
            <a:avLst/>
          </a:prstGeom>
          <a:solidFill>
            <a:srgbClr val="FFFFFF">
              <a:alpha val="3000"/>
            </a:srgbClr>
          </a:solidFill>
          <a:ln w="57150">
            <a:solidFill>
              <a:schemeClr val="tx1">
                <a:alpha val="10000"/>
              </a:schemeClr>
            </a:solidFill>
            <a:prstDash val="solid"/>
          </a:ln>
        </p:spPr>
      </p:sp>
      <p:sp>
        <p:nvSpPr>
          <p:cNvPr id="23" name="Shape 4">
            <a:extLst>
              <a:ext uri="{FF2B5EF4-FFF2-40B4-BE49-F238E27FC236}">
                <a16:creationId xmlns:a16="http://schemas.microsoft.com/office/drawing/2014/main" id="{E3E9DD5C-6FD5-E62B-A8E1-32BB1627ADC6}"/>
              </a:ext>
            </a:extLst>
          </p:cNvPr>
          <p:cNvSpPr/>
          <p:nvPr/>
        </p:nvSpPr>
        <p:spPr>
          <a:xfrm>
            <a:off x="4257676" y="2418160"/>
            <a:ext cx="1285876" cy="1285876"/>
          </a:xfrm>
          <a:prstGeom prst="ellipse">
            <a:avLst/>
          </a:prstGeom>
          <a:solidFill>
            <a:srgbClr val="2D3748"/>
          </a:solidFill>
          <a:ln w="18288">
            <a:solidFill>
              <a:srgbClr val="A0AEC0"/>
            </a:solidFill>
            <a:prstDash val="solid"/>
          </a:ln>
        </p:spPr>
      </p:sp>
      <p:pic>
        <p:nvPicPr>
          <p:cNvPr id="25" name="Image 1" descr="preencoded.png">
            <a:extLst>
              <a:ext uri="{FF2B5EF4-FFF2-40B4-BE49-F238E27FC236}">
                <a16:creationId xmlns:a16="http://schemas.microsoft.com/office/drawing/2014/main" id="{D6ABD8F7-4525-BC1C-5035-D5B811B531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4862" y="2775346"/>
            <a:ext cx="571500" cy="571500"/>
          </a:xfrm>
          <a:prstGeom prst="rect">
            <a:avLst/>
          </a:prstGeom>
        </p:spPr>
      </p:pic>
      <p:sp>
        <p:nvSpPr>
          <p:cNvPr id="28" name="Text 5">
            <a:extLst>
              <a:ext uri="{FF2B5EF4-FFF2-40B4-BE49-F238E27FC236}">
                <a16:creationId xmlns:a16="http://schemas.microsoft.com/office/drawing/2014/main" id="{99DFE5DA-6A0B-1A4E-97DC-08F57E171C27}"/>
              </a:ext>
            </a:extLst>
          </p:cNvPr>
          <p:cNvSpPr/>
          <p:nvPr/>
        </p:nvSpPr>
        <p:spPr>
          <a:xfrm>
            <a:off x="3665498" y="3989784"/>
            <a:ext cx="2470227" cy="45262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3800"/>
              </a:lnSpc>
            </a:pPr>
            <a:r>
              <a:rPr lang="en-US" sz="2794" b="1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INTELIGENTE</a:t>
            </a:r>
            <a:endParaRPr lang="en-US" sz="2794" dirty="0">
              <a:solidFill>
                <a:srgbClr val="002060"/>
              </a:solidFill>
            </a:endParaRPr>
          </a:p>
        </p:txBody>
      </p:sp>
      <p:sp>
        <p:nvSpPr>
          <p:cNvPr id="31" name="Shape 6">
            <a:extLst>
              <a:ext uri="{FF2B5EF4-FFF2-40B4-BE49-F238E27FC236}">
                <a16:creationId xmlns:a16="http://schemas.microsoft.com/office/drawing/2014/main" id="{65BFC492-87DD-5335-3281-3B4EEC0ACB79}"/>
              </a:ext>
            </a:extLst>
          </p:cNvPr>
          <p:cNvSpPr/>
          <p:nvPr/>
        </p:nvSpPr>
        <p:spPr>
          <a:xfrm>
            <a:off x="4200526" y="4589861"/>
            <a:ext cx="1400176" cy="410766"/>
          </a:xfrm>
          <a:prstGeom prst="roundRect">
            <a:avLst/>
          </a:prstGeom>
          <a:solidFill>
            <a:srgbClr val="00B050">
              <a:alpha val="20000"/>
            </a:srgbClr>
          </a:solidFill>
          <a:ln/>
        </p:spPr>
      </p:sp>
      <p:sp>
        <p:nvSpPr>
          <p:cNvPr id="33" name="Text 7">
            <a:extLst>
              <a:ext uri="{FF2B5EF4-FFF2-40B4-BE49-F238E27FC236}">
                <a16:creationId xmlns:a16="http://schemas.microsoft.com/office/drawing/2014/main" id="{6C7972B5-11E4-30BA-1C1D-FFB55A5B6714}"/>
              </a:ext>
            </a:extLst>
          </p:cNvPr>
          <p:cNvSpPr/>
          <p:nvPr/>
        </p:nvSpPr>
        <p:spPr>
          <a:xfrm>
            <a:off x="4243992" y="4589860"/>
            <a:ext cx="1313244" cy="432811"/>
          </a:xfrm>
          <a:prstGeom prst="rect">
            <a:avLst/>
          </a:prstGeom>
          <a:noFill/>
          <a:ln/>
        </p:spPr>
        <p:txBody>
          <a:bodyPr wrap="none" lIns="255016" tIns="85090" rIns="255016" bIns="85090" rtlCol="0" anchor="t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1568" b="1" spc="2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PADRÃO</a:t>
            </a:r>
            <a:endParaRPr lang="en-US" sz="1568" dirty="0">
              <a:solidFill>
                <a:srgbClr val="002060"/>
              </a:solidFill>
            </a:endParaRPr>
          </a:p>
        </p:txBody>
      </p:sp>
      <p:sp>
        <p:nvSpPr>
          <p:cNvPr id="35" name="Text 8">
            <a:extLst>
              <a:ext uri="{FF2B5EF4-FFF2-40B4-BE49-F238E27FC236}">
                <a16:creationId xmlns:a16="http://schemas.microsoft.com/office/drawing/2014/main" id="{B1DB0C13-D54A-A5C0-4EC4-EDF0FA344FA5}"/>
              </a:ext>
            </a:extLst>
          </p:cNvPr>
          <p:cNvSpPr/>
          <p:nvPr/>
        </p:nvSpPr>
        <p:spPr>
          <a:xfrm>
            <a:off x="1143001" y="5214939"/>
            <a:ext cx="7515226" cy="118782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1884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 banco retém o </a:t>
            </a:r>
            <a:r>
              <a:rPr lang="en-US" sz="177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valor total</a:t>
            </a:r>
            <a:r>
              <a:rPr lang="en-US" sz="1884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do imposto destacado na nota fiscal. Se o contribuinte tiver créditos acumulados, a devolução ocorre em até 3 dias úteis.</a:t>
            </a:r>
            <a:endParaRPr lang="en-US" sz="1884" dirty="0">
              <a:solidFill>
                <a:srgbClr val="002060"/>
              </a:solidFill>
            </a:endParaRPr>
          </a:p>
        </p:txBody>
      </p:sp>
      <p:sp>
        <p:nvSpPr>
          <p:cNvPr id="37" name="Shape 9">
            <a:extLst>
              <a:ext uri="{FF2B5EF4-FFF2-40B4-BE49-F238E27FC236}">
                <a16:creationId xmlns:a16="http://schemas.microsoft.com/office/drawing/2014/main" id="{A2E16889-070C-CAEC-5F62-5B4ECCF1985B}"/>
              </a:ext>
            </a:extLst>
          </p:cNvPr>
          <p:cNvSpPr/>
          <p:nvPr/>
        </p:nvSpPr>
        <p:spPr>
          <a:xfrm>
            <a:off x="1143001" y="8129589"/>
            <a:ext cx="7515226" cy="860822"/>
          </a:xfrm>
          <a:prstGeom prst="rect">
            <a:avLst/>
          </a:prstGeom>
          <a:solidFill>
            <a:srgbClr val="000000">
              <a:alpha val="30000"/>
            </a:srgbClr>
          </a:solidFill>
          <a:ln/>
        </p:spPr>
      </p:sp>
      <p:sp>
        <p:nvSpPr>
          <p:cNvPr id="39" name="Text 10">
            <a:extLst>
              <a:ext uri="{FF2B5EF4-FFF2-40B4-BE49-F238E27FC236}">
                <a16:creationId xmlns:a16="http://schemas.microsoft.com/office/drawing/2014/main" id="{D09A3B2B-FB86-2756-C414-F812AA32CA4F}"/>
              </a:ext>
            </a:extLst>
          </p:cNvPr>
          <p:cNvSpPr/>
          <p:nvPr/>
        </p:nvSpPr>
        <p:spPr>
          <a:xfrm>
            <a:off x="3651878" y="8272463"/>
            <a:ext cx="2497479" cy="23923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210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IMPACTO NO CAIXA</a:t>
            </a:r>
            <a:endParaRPr lang="en-US" sz="2100" dirty="0">
              <a:solidFill>
                <a:srgbClr val="002060"/>
              </a:solidFill>
            </a:endParaRPr>
          </a:p>
        </p:txBody>
      </p:sp>
      <p:sp>
        <p:nvSpPr>
          <p:cNvPr id="41" name="Text 11">
            <a:extLst>
              <a:ext uri="{FF2B5EF4-FFF2-40B4-BE49-F238E27FC236}">
                <a16:creationId xmlns:a16="http://schemas.microsoft.com/office/drawing/2014/main" id="{DECE97C1-1797-1B8C-A939-99DFAF792452}"/>
              </a:ext>
            </a:extLst>
          </p:cNvPr>
          <p:cNvSpPr/>
          <p:nvPr/>
        </p:nvSpPr>
        <p:spPr>
          <a:xfrm>
            <a:off x="2836752" y="8579645"/>
            <a:ext cx="4127733" cy="28212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Gera quebra temporária </a:t>
            </a:r>
            <a:r>
              <a:rPr lang="en-US" sz="2200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 fluxo.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43" name="Shape 12">
            <a:extLst>
              <a:ext uri="{FF2B5EF4-FFF2-40B4-BE49-F238E27FC236}">
                <a16:creationId xmlns:a16="http://schemas.microsoft.com/office/drawing/2014/main" id="{38C27CDC-F2E6-780E-0940-BA1659E2014A}"/>
              </a:ext>
            </a:extLst>
          </p:cNvPr>
          <p:cNvSpPr/>
          <p:nvPr/>
        </p:nvSpPr>
        <p:spPr>
          <a:xfrm>
            <a:off x="9286876" y="2132411"/>
            <a:ext cx="8143876" cy="7143750"/>
          </a:xfrm>
          <a:prstGeom prst="rect">
            <a:avLst/>
          </a:prstGeom>
          <a:solidFill>
            <a:srgbClr val="000000">
              <a:alpha val="0"/>
            </a:srgbClr>
          </a:solidFill>
          <a:ln w="18288">
            <a:solidFill>
              <a:srgbClr val="D4AF37"/>
            </a:solidFill>
            <a:prstDash val="solid"/>
          </a:ln>
        </p:spPr>
      </p:sp>
      <p:sp>
        <p:nvSpPr>
          <p:cNvPr id="45" name="Shape 13">
            <a:extLst>
              <a:ext uri="{FF2B5EF4-FFF2-40B4-BE49-F238E27FC236}">
                <a16:creationId xmlns:a16="http://schemas.microsoft.com/office/drawing/2014/main" id="{59BDD300-ED67-325E-465D-A5751E5D3D1A}"/>
              </a:ext>
            </a:extLst>
          </p:cNvPr>
          <p:cNvSpPr/>
          <p:nvPr/>
        </p:nvSpPr>
        <p:spPr>
          <a:xfrm>
            <a:off x="12730162" y="2418160"/>
            <a:ext cx="1285876" cy="1285876"/>
          </a:xfrm>
          <a:prstGeom prst="ellipse">
            <a:avLst/>
          </a:prstGeom>
          <a:solidFill>
            <a:srgbClr val="0A192F"/>
          </a:solidFill>
          <a:ln w="18288">
            <a:solidFill>
              <a:srgbClr val="D4AF37"/>
            </a:solidFill>
            <a:prstDash val="solid"/>
          </a:ln>
        </p:spPr>
      </p:sp>
      <p:pic>
        <p:nvPicPr>
          <p:cNvPr id="47" name="Image 2" descr="preencoded.png">
            <a:extLst>
              <a:ext uri="{FF2B5EF4-FFF2-40B4-BE49-F238E27FC236}">
                <a16:creationId xmlns:a16="http://schemas.microsoft.com/office/drawing/2014/main" id="{B661505A-5C2C-CEFA-07C0-0DF5AE68FF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23069" y="2775346"/>
            <a:ext cx="500062" cy="571500"/>
          </a:xfrm>
          <a:prstGeom prst="rect">
            <a:avLst/>
          </a:prstGeom>
        </p:spPr>
      </p:pic>
      <p:sp>
        <p:nvSpPr>
          <p:cNvPr id="49" name="Text 14">
            <a:extLst>
              <a:ext uri="{FF2B5EF4-FFF2-40B4-BE49-F238E27FC236}">
                <a16:creationId xmlns:a16="http://schemas.microsoft.com/office/drawing/2014/main" id="{08D3D2B0-B293-DEC8-82AA-5A2D2A528E82}"/>
              </a:ext>
            </a:extLst>
          </p:cNvPr>
          <p:cNvSpPr/>
          <p:nvPr/>
        </p:nvSpPr>
        <p:spPr>
          <a:xfrm>
            <a:off x="11499191" y="3989784"/>
            <a:ext cx="3747821" cy="45262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3800"/>
              </a:lnSpc>
            </a:pPr>
            <a:r>
              <a:rPr lang="en-US" sz="2794" b="1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SUPERINTELIGENTE</a:t>
            </a:r>
            <a:endParaRPr lang="en-US" sz="2794" dirty="0">
              <a:solidFill>
                <a:srgbClr val="002060"/>
              </a:solidFill>
            </a:endParaRPr>
          </a:p>
        </p:txBody>
      </p:sp>
      <p:sp>
        <p:nvSpPr>
          <p:cNvPr id="51" name="Shape 15">
            <a:extLst>
              <a:ext uri="{FF2B5EF4-FFF2-40B4-BE49-F238E27FC236}">
                <a16:creationId xmlns:a16="http://schemas.microsoft.com/office/drawing/2014/main" id="{AC8C2507-AA74-5E24-1819-D2F8C5738ADB}"/>
              </a:ext>
            </a:extLst>
          </p:cNvPr>
          <p:cNvSpPr/>
          <p:nvPr/>
        </p:nvSpPr>
        <p:spPr>
          <a:xfrm>
            <a:off x="12496205" y="4589861"/>
            <a:ext cx="1753790" cy="410766"/>
          </a:xfrm>
          <a:prstGeom prst="roundRect">
            <a:avLst/>
          </a:prstGeom>
          <a:solidFill>
            <a:srgbClr val="FFC000">
              <a:alpha val="20000"/>
            </a:srgbClr>
          </a:solidFill>
          <a:ln/>
        </p:spPr>
      </p:sp>
      <p:sp>
        <p:nvSpPr>
          <p:cNvPr id="53" name="Text 16">
            <a:extLst>
              <a:ext uri="{FF2B5EF4-FFF2-40B4-BE49-F238E27FC236}">
                <a16:creationId xmlns:a16="http://schemas.microsoft.com/office/drawing/2014/main" id="{589403BA-C139-033F-203E-69E9BDE33FAC}"/>
              </a:ext>
            </a:extLst>
          </p:cNvPr>
          <p:cNvSpPr/>
          <p:nvPr/>
        </p:nvSpPr>
        <p:spPr>
          <a:xfrm>
            <a:off x="12575157" y="4589860"/>
            <a:ext cx="1595885" cy="432811"/>
          </a:xfrm>
          <a:prstGeom prst="rect">
            <a:avLst/>
          </a:prstGeom>
          <a:noFill/>
          <a:ln/>
        </p:spPr>
        <p:txBody>
          <a:bodyPr wrap="none" lIns="255016" tIns="85090" rIns="255016" bIns="85090" rtlCol="0" anchor="t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1568" b="1" spc="2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AVANÇADO</a:t>
            </a:r>
            <a:endParaRPr lang="en-US" sz="1568" dirty="0">
              <a:solidFill>
                <a:srgbClr val="002060"/>
              </a:solidFill>
            </a:endParaRPr>
          </a:p>
        </p:txBody>
      </p:sp>
      <p:sp>
        <p:nvSpPr>
          <p:cNvPr id="55" name="Text 17">
            <a:extLst>
              <a:ext uri="{FF2B5EF4-FFF2-40B4-BE49-F238E27FC236}">
                <a16:creationId xmlns:a16="http://schemas.microsoft.com/office/drawing/2014/main" id="{141997B1-BEB1-2CE0-CC28-D3F10F912EF1}"/>
              </a:ext>
            </a:extLst>
          </p:cNvPr>
          <p:cNvSpPr/>
          <p:nvPr/>
        </p:nvSpPr>
        <p:spPr>
          <a:xfrm>
            <a:off x="9601200" y="5214938"/>
            <a:ext cx="7543800" cy="77745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1884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 sistema consulta o saldo de créditos em </a:t>
            </a:r>
            <a:r>
              <a:rPr lang="en-US" sz="177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tempo real</a:t>
            </a:r>
            <a:r>
              <a:rPr lang="en-US" sz="1884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e ordena a retenção apenas da diferença (saldo devedor líquido).</a:t>
            </a:r>
            <a:endParaRPr lang="en-US" sz="1884" dirty="0">
              <a:solidFill>
                <a:srgbClr val="002060"/>
              </a:solidFill>
            </a:endParaRPr>
          </a:p>
        </p:txBody>
      </p:sp>
      <p:sp>
        <p:nvSpPr>
          <p:cNvPr id="57" name="Shape 18">
            <a:extLst>
              <a:ext uri="{FF2B5EF4-FFF2-40B4-BE49-F238E27FC236}">
                <a16:creationId xmlns:a16="http://schemas.microsoft.com/office/drawing/2014/main" id="{3FDB08AA-99FE-820A-120D-6B161ED6ED3E}"/>
              </a:ext>
            </a:extLst>
          </p:cNvPr>
          <p:cNvSpPr/>
          <p:nvPr/>
        </p:nvSpPr>
        <p:spPr>
          <a:xfrm>
            <a:off x="9601200" y="8129589"/>
            <a:ext cx="7543800" cy="860822"/>
          </a:xfrm>
          <a:prstGeom prst="rect">
            <a:avLst/>
          </a:prstGeom>
          <a:solidFill>
            <a:srgbClr val="000000">
              <a:alpha val="30000"/>
            </a:srgbClr>
          </a:solidFill>
          <a:ln/>
        </p:spPr>
      </p:sp>
      <p:sp>
        <p:nvSpPr>
          <p:cNvPr id="59" name="Text 19">
            <a:extLst>
              <a:ext uri="{FF2B5EF4-FFF2-40B4-BE49-F238E27FC236}">
                <a16:creationId xmlns:a16="http://schemas.microsoft.com/office/drawing/2014/main" id="{58BA08BD-6F6C-2B4C-D385-94C3D3D07A26}"/>
              </a:ext>
            </a:extLst>
          </p:cNvPr>
          <p:cNvSpPr/>
          <p:nvPr/>
        </p:nvSpPr>
        <p:spPr>
          <a:xfrm>
            <a:off x="12068259" y="8272462"/>
            <a:ext cx="2609689" cy="24237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220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IMPACTO NO CAIXA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61" name="Text 20">
            <a:extLst>
              <a:ext uri="{FF2B5EF4-FFF2-40B4-BE49-F238E27FC236}">
                <a16:creationId xmlns:a16="http://schemas.microsoft.com/office/drawing/2014/main" id="{007C7C16-36FA-ADE9-898D-04BA517395D3}"/>
              </a:ext>
            </a:extLst>
          </p:cNvPr>
          <p:cNvSpPr/>
          <p:nvPr/>
        </p:nvSpPr>
        <p:spPr>
          <a:xfrm>
            <a:off x="11215458" y="8579645"/>
            <a:ext cx="4315284" cy="28212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Neutralidade total (Zero impacto).</a:t>
            </a:r>
            <a:endParaRPr lang="en-US" sz="2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5224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D1506117-E4FF-AFFE-0B36-9741D88C3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>
            <a:extLst>
              <a:ext uri="{FF2B5EF4-FFF2-40B4-BE49-F238E27FC236}">
                <a16:creationId xmlns:a16="http://schemas.microsoft.com/office/drawing/2014/main" id="{4613FE18-FCAE-8CA7-2EFD-2B3C647EE22F}"/>
              </a:ext>
            </a:extLst>
          </p:cNvPr>
          <p:cNvSpPr/>
          <p:nvPr/>
        </p:nvSpPr>
        <p:spPr>
          <a:xfrm>
            <a:off x="1142999" y="197512"/>
            <a:ext cx="16002000" cy="1032272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  <p:txBody>
          <a:bodyPr/>
          <a:lstStyle/>
          <a:p>
            <a:endParaRPr lang="pt-BR">
              <a:solidFill>
                <a:srgbClr val="002060"/>
              </a:solidFill>
            </a:endParaRPr>
          </a:p>
        </p:txBody>
      </p:sp>
      <p:sp>
        <p:nvSpPr>
          <p:cNvPr id="3" name="Shape 2">
            <a:extLst>
              <a:ext uri="{FF2B5EF4-FFF2-40B4-BE49-F238E27FC236}">
                <a16:creationId xmlns:a16="http://schemas.microsoft.com/office/drawing/2014/main" id="{1CC6F388-AAD5-7E54-AB2F-2F6ECE627F71}"/>
              </a:ext>
            </a:extLst>
          </p:cNvPr>
          <p:cNvSpPr/>
          <p:nvPr/>
        </p:nvSpPr>
        <p:spPr>
          <a:xfrm>
            <a:off x="1142999" y="1215498"/>
            <a:ext cx="16002000" cy="14288"/>
          </a:xfrm>
          <a:prstGeom prst="rect">
            <a:avLst/>
          </a:prstGeom>
          <a:solidFill>
            <a:srgbClr val="F2E7C3"/>
          </a:solidFill>
          <a:ln/>
        </p:spPr>
        <p:txBody>
          <a:bodyPr/>
          <a:lstStyle/>
          <a:p>
            <a:endParaRPr lang="pt-BR">
              <a:solidFill>
                <a:srgbClr val="002060"/>
              </a:solidFill>
            </a:endParaRPr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8C7F485A-C665-E66A-39B8-BCF504F15ADF}"/>
              </a:ext>
            </a:extLst>
          </p:cNvPr>
          <p:cNvSpPr/>
          <p:nvPr/>
        </p:nvSpPr>
        <p:spPr>
          <a:xfrm>
            <a:off x="1143000" y="197513"/>
            <a:ext cx="14785651" cy="67088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5600"/>
              </a:lnSpc>
            </a:pPr>
            <a:r>
              <a:rPr lang="en-US" sz="4242" b="1" spc="2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SPLIT </a:t>
            </a:r>
            <a:r>
              <a:rPr lang="en-US" sz="4242" b="1" spc="2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PAYMENT COMPROMETE </a:t>
            </a:r>
            <a:r>
              <a:rPr lang="en-US" sz="4242" b="1" spc="2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 CAPITAL DE GIRO</a:t>
            </a:r>
            <a:endParaRPr lang="en-US" sz="4242" dirty="0">
              <a:solidFill>
                <a:srgbClr val="002060"/>
              </a:solidFill>
            </a:endParaRPr>
          </a:p>
        </p:txBody>
      </p:sp>
      <p:sp>
        <p:nvSpPr>
          <p:cNvPr id="9" name="Shape 4">
            <a:extLst>
              <a:ext uri="{FF2B5EF4-FFF2-40B4-BE49-F238E27FC236}">
                <a16:creationId xmlns:a16="http://schemas.microsoft.com/office/drawing/2014/main" id="{49D9B79B-F61A-754F-C1FA-0E81BE99325E}"/>
              </a:ext>
            </a:extLst>
          </p:cNvPr>
          <p:cNvSpPr/>
          <p:nvPr/>
        </p:nvSpPr>
        <p:spPr>
          <a:xfrm>
            <a:off x="1143000" y="1546424"/>
            <a:ext cx="7629526" cy="6261496"/>
          </a:xfrm>
          <a:prstGeom prst="rect">
            <a:avLst/>
          </a:prstGeom>
          <a:solidFill>
            <a:srgbClr val="FFFFFF">
              <a:alpha val="3000"/>
            </a:srgbClr>
          </a:solidFill>
          <a:ln/>
        </p:spPr>
        <p:txBody>
          <a:bodyPr/>
          <a:lstStyle/>
          <a:p>
            <a:endParaRPr lang="pt-BR">
              <a:solidFill>
                <a:srgbClr val="002060"/>
              </a:solidFill>
            </a:endParaRPr>
          </a:p>
        </p:txBody>
      </p:sp>
      <p:sp>
        <p:nvSpPr>
          <p:cNvPr id="12" name="Shape 5">
            <a:extLst>
              <a:ext uri="{FF2B5EF4-FFF2-40B4-BE49-F238E27FC236}">
                <a16:creationId xmlns:a16="http://schemas.microsoft.com/office/drawing/2014/main" id="{B472CC5B-EBAB-7AC8-BAD8-7A59FE933714}"/>
              </a:ext>
            </a:extLst>
          </p:cNvPr>
          <p:cNvSpPr/>
          <p:nvPr/>
        </p:nvSpPr>
        <p:spPr>
          <a:xfrm>
            <a:off x="1143000" y="1546425"/>
            <a:ext cx="7629526" cy="57150"/>
          </a:xfrm>
          <a:prstGeom prst="rect">
            <a:avLst/>
          </a:prstGeom>
          <a:solidFill>
            <a:srgbClr val="48BB78"/>
          </a:solidFill>
          <a:ln/>
        </p:spPr>
        <p:txBody>
          <a:bodyPr/>
          <a:lstStyle/>
          <a:p>
            <a:endParaRPr lang="pt-BR">
              <a:solidFill>
                <a:srgbClr val="002060"/>
              </a:solidFill>
            </a:endParaRPr>
          </a:p>
        </p:txBody>
      </p:sp>
      <p:sp>
        <p:nvSpPr>
          <p:cNvPr id="15" name="Text 6">
            <a:extLst>
              <a:ext uri="{FF2B5EF4-FFF2-40B4-BE49-F238E27FC236}">
                <a16:creationId xmlns:a16="http://schemas.microsoft.com/office/drawing/2014/main" id="{90EA2945-C2E6-351F-8573-1569EAF86F65}"/>
              </a:ext>
            </a:extLst>
          </p:cNvPr>
          <p:cNvSpPr/>
          <p:nvPr/>
        </p:nvSpPr>
        <p:spPr>
          <a:xfrm>
            <a:off x="3648109" y="1917898"/>
            <a:ext cx="2619307" cy="38215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2386" b="1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MODELO ATUAL</a:t>
            </a:r>
            <a:endParaRPr lang="en-US" sz="2386" dirty="0">
              <a:solidFill>
                <a:srgbClr val="002060"/>
              </a:solidFill>
            </a:endParaRPr>
          </a:p>
        </p:txBody>
      </p:sp>
      <p:sp>
        <p:nvSpPr>
          <p:cNvPr id="16" name="Shape 7">
            <a:extLst>
              <a:ext uri="{FF2B5EF4-FFF2-40B4-BE49-F238E27FC236}">
                <a16:creationId xmlns:a16="http://schemas.microsoft.com/office/drawing/2014/main" id="{E250AC65-693E-5B2F-FCF1-B4CA6CB23C64}"/>
              </a:ext>
            </a:extLst>
          </p:cNvPr>
          <p:cNvSpPr/>
          <p:nvPr/>
        </p:nvSpPr>
        <p:spPr>
          <a:xfrm>
            <a:off x="1614487" y="2821582"/>
            <a:ext cx="28576" cy="3639740"/>
          </a:xfrm>
          <a:prstGeom prst="rect">
            <a:avLst/>
          </a:prstGeom>
          <a:solidFill>
            <a:srgbClr val="FFFFFF">
              <a:alpha val="20000"/>
            </a:srgbClr>
          </a:solidFill>
          <a:ln/>
        </p:spPr>
        <p:txBody>
          <a:bodyPr/>
          <a:lstStyle/>
          <a:p>
            <a:endParaRPr lang="pt-BR" sz="2000">
              <a:solidFill>
                <a:srgbClr val="002060"/>
              </a:solidFill>
            </a:endParaRPr>
          </a:p>
        </p:txBody>
      </p:sp>
      <p:sp>
        <p:nvSpPr>
          <p:cNvPr id="17" name="Shape 8">
            <a:extLst>
              <a:ext uri="{FF2B5EF4-FFF2-40B4-BE49-F238E27FC236}">
                <a16:creationId xmlns:a16="http://schemas.microsoft.com/office/drawing/2014/main" id="{4BD79AAB-61DC-74AE-1D14-8F9CC441D06D}"/>
              </a:ext>
            </a:extLst>
          </p:cNvPr>
          <p:cNvSpPr/>
          <p:nvPr/>
        </p:nvSpPr>
        <p:spPr>
          <a:xfrm>
            <a:off x="1528761" y="2750146"/>
            <a:ext cx="228600" cy="228600"/>
          </a:xfrm>
          <a:prstGeom prst="ellipse">
            <a:avLst/>
          </a:prstGeom>
          <a:solidFill>
            <a:srgbClr val="0A192F"/>
          </a:solidFill>
          <a:ln w="18288">
            <a:solidFill>
              <a:srgbClr val="48BB78"/>
            </a:solidFill>
            <a:prstDash val="solid"/>
          </a:ln>
        </p:spPr>
        <p:txBody>
          <a:bodyPr/>
          <a:lstStyle/>
          <a:p>
            <a:endParaRPr lang="pt-BR" sz="2000">
              <a:solidFill>
                <a:schemeClr val="tx1"/>
              </a:solidFill>
            </a:endParaRPr>
          </a:p>
        </p:txBody>
      </p:sp>
      <p:sp>
        <p:nvSpPr>
          <p:cNvPr id="20" name="Text 9">
            <a:extLst>
              <a:ext uri="{FF2B5EF4-FFF2-40B4-BE49-F238E27FC236}">
                <a16:creationId xmlns:a16="http://schemas.microsoft.com/office/drawing/2014/main" id="{887FD838-4CB9-9BE2-6404-6C68B92FB95C}"/>
              </a:ext>
            </a:extLst>
          </p:cNvPr>
          <p:cNvSpPr/>
          <p:nvPr/>
        </p:nvSpPr>
        <p:spPr>
          <a:xfrm>
            <a:off x="1914525" y="2678709"/>
            <a:ext cx="1742465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400"/>
              </a:lnSpc>
            </a:pPr>
            <a:r>
              <a:rPr lang="en-US" sz="2400" b="1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Dia 0: Venda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3" name="Text 10">
            <a:extLst>
              <a:ext uri="{FF2B5EF4-FFF2-40B4-BE49-F238E27FC236}">
                <a16:creationId xmlns:a16="http://schemas.microsoft.com/office/drawing/2014/main" id="{E599D3E1-D7CE-76B8-63DC-BCBD0F93B900}"/>
              </a:ext>
            </a:extLst>
          </p:cNvPr>
          <p:cNvSpPr/>
          <p:nvPr/>
        </p:nvSpPr>
        <p:spPr>
          <a:xfrm>
            <a:off x="1914525" y="3053755"/>
            <a:ext cx="3303790" cy="287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200"/>
              </a:lnSpc>
            </a:pPr>
            <a:r>
              <a:rPr lang="en-US" sz="24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Emissão da Nota Fiscal.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Shape 11">
            <a:extLst>
              <a:ext uri="{FF2B5EF4-FFF2-40B4-BE49-F238E27FC236}">
                <a16:creationId xmlns:a16="http://schemas.microsoft.com/office/drawing/2014/main" id="{D52887D6-13C8-2106-A056-D56CB78E9A62}"/>
              </a:ext>
            </a:extLst>
          </p:cNvPr>
          <p:cNvSpPr/>
          <p:nvPr/>
        </p:nvSpPr>
        <p:spPr>
          <a:xfrm>
            <a:off x="1528761" y="3907432"/>
            <a:ext cx="228600" cy="228600"/>
          </a:xfrm>
          <a:prstGeom prst="ellipse">
            <a:avLst/>
          </a:prstGeom>
          <a:solidFill>
            <a:srgbClr val="0A192F"/>
          </a:solidFill>
          <a:ln w="18288">
            <a:solidFill>
              <a:srgbClr val="48BB78"/>
            </a:solidFill>
            <a:prstDash val="solid"/>
          </a:ln>
        </p:spPr>
        <p:txBody>
          <a:bodyPr/>
          <a:lstStyle/>
          <a:p>
            <a:endParaRPr lang="pt-BR" sz="2000">
              <a:solidFill>
                <a:schemeClr val="tx1"/>
              </a:solidFill>
            </a:endParaRPr>
          </a:p>
        </p:txBody>
      </p:sp>
      <p:sp>
        <p:nvSpPr>
          <p:cNvPr id="25" name="Text 12">
            <a:extLst>
              <a:ext uri="{FF2B5EF4-FFF2-40B4-BE49-F238E27FC236}">
                <a16:creationId xmlns:a16="http://schemas.microsoft.com/office/drawing/2014/main" id="{D90E4F97-003A-E0BC-7144-6A516F253208}"/>
              </a:ext>
            </a:extLst>
          </p:cNvPr>
          <p:cNvSpPr/>
          <p:nvPr/>
        </p:nvSpPr>
        <p:spPr>
          <a:xfrm>
            <a:off x="1914526" y="3835997"/>
            <a:ext cx="3364704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400"/>
              </a:lnSpc>
            </a:pPr>
            <a:r>
              <a:rPr lang="en-US" sz="2400" b="1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Dia 0 a 30: Recebimento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7" name="Text 13">
            <a:extLst>
              <a:ext uri="{FF2B5EF4-FFF2-40B4-BE49-F238E27FC236}">
                <a16:creationId xmlns:a16="http://schemas.microsoft.com/office/drawing/2014/main" id="{E7C77E61-B161-6751-2EB5-50A2636B903A}"/>
              </a:ext>
            </a:extLst>
          </p:cNvPr>
          <p:cNvSpPr/>
          <p:nvPr/>
        </p:nvSpPr>
        <p:spPr>
          <a:xfrm>
            <a:off x="1914525" y="4211043"/>
            <a:ext cx="6354304" cy="287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200"/>
              </a:lnSpc>
            </a:pPr>
            <a:r>
              <a:rPr lang="en-US" sz="24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Valor total (Produto + Imposto) entra no caixa.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8" name="Shape 14">
            <a:extLst>
              <a:ext uri="{FF2B5EF4-FFF2-40B4-BE49-F238E27FC236}">
                <a16:creationId xmlns:a16="http://schemas.microsoft.com/office/drawing/2014/main" id="{99793DA5-C05F-0AE3-04E8-B2F305D1A9BA}"/>
              </a:ext>
            </a:extLst>
          </p:cNvPr>
          <p:cNvSpPr/>
          <p:nvPr/>
        </p:nvSpPr>
        <p:spPr>
          <a:xfrm>
            <a:off x="1528761" y="5064720"/>
            <a:ext cx="228600" cy="228600"/>
          </a:xfrm>
          <a:prstGeom prst="ellipse">
            <a:avLst/>
          </a:prstGeom>
          <a:solidFill>
            <a:srgbClr val="0A192F"/>
          </a:solidFill>
          <a:ln w="18288">
            <a:solidFill>
              <a:srgbClr val="48BB78"/>
            </a:solidFill>
            <a:prstDash val="solid"/>
          </a:ln>
        </p:spPr>
        <p:txBody>
          <a:bodyPr/>
          <a:lstStyle/>
          <a:p>
            <a:endParaRPr lang="pt-BR" sz="2000">
              <a:solidFill>
                <a:schemeClr val="tx1"/>
              </a:solidFill>
            </a:endParaRPr>
          </a:p>
        </p:txBody>
      </p:sp>
      <p:sp>
        <p:nvSpPr>
          <p:cNvPr id="29" name="Text 15">
            <a:extLst>
              <a:ext uri="{FF2B5EF4-FFF2-40B4-BE49-F238E27FC236}">
                <a16:creationId xmlns:a16="http://schemas.microsoft.com/office/drawing/2014/main" id="{366B0E02-CDA0-806C-DA62-11BACA0334C2}"/>
              </a:ext>
            </a:extLst>
          </p:cNvPr>
          <p:cNvSpPr/>
          <p:nvPr/>
        </p:nvSpPr>
        <p:spPr>
          <a:xfrm>
            <a:off x="1914525" y="4993283"/>
            <a:ext cx="3071354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400"/>
              </a:lnSpc>
            </a:pPr>
            <a:r>
              <a:rPr lang="en-US" sz="2400" b="1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Dia 20 (Mês Seguinte)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1" name="Text 16">
            <a:extLst>
              <a:ext uri="{FF2B5EF4-FFF2-40B4-BE49-F238E27FC236}">
                <a16:creationId xmlns:a16="http://schemas.microsoft.com/office/drawing/2014/main" id="{DA55EA83-3DED-118E-E586-00C7A7E22570}"/>
              </a:ext>
            </a:extLst>
          </p:cNvPr>
          <p:cNvSpPr/>
          <p:nvPr/>
        </p:nvSpPr>
        <p:spPr>
          <a:xfrm>
            <a:off x="1914525" y="5368331"/>
            <a:ext cx="4374596" cy="287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200"/>
              </a:lnSpc>
            </a:pPr>
            <a:r>
              <a:rPr lang="en-US" sz="24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Pagamento da guia do imposto.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2" name="Shape 17">
            <a:extLst>
              <a:ext uri="{FF2B5EF4-FFF2-40B4-BE49-F238E27FC236}">
                <a16:creationId xmlns:a16="http://schemas.microsoft.com/office/drawing/2014/main" id="{0BA590F7-098A-CBC8-094B-525B1B6EC44E}"/>
              </a:ext>
            </a:extLst>
          </p:cNvPr>
          <p:cNvSpPr/>
          <p:nvPr/>
        </p:nvSpPr>
        <p:spPr>
          <a:xfrm>
            <a:off x="1514475" y="6218440"/>
            <a:ext cx="6886576" cy="760810"/>
          </a:xfrm>
          <a:prstGeom prst="rect">
            <a:avLst/>
          </a:prstGeom>
          <a:solidFill>
            <a:srgbClr val="48BB78">
              <a:alpha val="20000"/>
            </a:srgbClr>
          </a:solidFill>
          <a:ln w="9144">
            <a:solidFill>
              <a:srgbClr val="48BB78"/>
            </a:solidFill>
            <a:prstDash val="solid"/>
          </a:ln>
        </p:spPr>
        <p:txBody>
          <a:bodyPr/>
          <a:lstStyle/>
          <a:p>
            <a:endParaRPr lang="pt-BR" sz="2000">
              <a:solidFill>
                <a:srgbClr val="002060"/>
              </a:solidFill>
            </a:endParaRPr>
          </a:p>
        </p:txBody>
      </p:sp>
      <p:sp>
        <p:nvSpPr>
          <p:cNvPr id="34" name="Text 18">
            <a:extLst>
              <a:ext uri="{FF2B5EF4-FFF2-40B4-BE49-F238E27FC236}">
                <a16:creationId xmlns:a16="http://schemas.microsoft.com/office/drawing/2014/main" id="{13FB9517-98AB-DCC6-EA89-5469EF02099E}"/>
              </a:ext>
            </a:extLst>
          </p:cNvPr>
          <p:cNvSpPr/>
          <p:nvPr/>
        </p:nvSpPr>
        <p:spPr>
          <a:xfrm>
            <a:off x="3293909" y="6483944"/>
            <a:ext cx="3595536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2400"/>
              </a:lnSpc>
            </a:pPr>
            <a:r>
              <a:rPr lang="en-US" sz="240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Float Financeiro: ~40 dias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35" name="Shape 19">
            <a:extLst>
              <a:ext uri="{FF2B5EF4-FFF2-40B4-BE49-F238E27FC236}">
                <a16:creationId xmlns:a16="http://schemas.microsoft.com/office/drawing/2014/main" id="{00932893-22AF-CCE0-9E5F-4A50A22D8045}"/>
              </a:ext>
            </a:extLst>
          </p:cNvPr>
          <p:cNvSpPr/>
          <p:nvPr/>
        </p:nvSpPr>
        <p:spPr>
          <a:xfrm>
            <a:off x="9515476" y="1546424"/>
            <a:ext cx="7629526" cy="6261496"/>
          </a:xfrm>
          <a:prstGeom prst="rect">
            <a:avLst/>
          </a:prstGeom>
          <a:solidFill>
            <a:srgbClr val="FFFFFF">
              <a:alpha val="3000"/>
            </a:srgbClr>
          </a:solidFill>
          <a:ln/>
        </p:spPr>
        <p:txBody>
          <a:bodyPr/>
          <a:lstStyle/>
          <a:p>
            <a:endParaRPr lang="pt-BR">
              <a:solidFill>
                <a:srgbClr val="002060"/>
              </a:solidFill>
            </a:endParaRPr>
          </a:p>
        </p:txBody>
      </p:sp>
      <p:sp>
        <p:nvSpPr>
          <p:cNvPr id="36" name="Shape 20">
            <a:extLst>
              <a:ext uri="{FF2B5EF4-FFF2-40B4-BE49-F238E27FC236}">
                <a16:creationId xmlns:a16="http://schemas.microsoft.com/office/drawing/2014/main" id="{ACCE519A-C148-4127-8706-AE3233EBD781}"/>
              </a:ext>
            </a:extLst>
          </p:cNvPr>
          <p:cNvSpPr/>
          <p:nvPr/>
        </p:nvSpPr>
        <p:spPr>
          <a:xfrm>
            <a:off x="9515476" y="1546425"/>
            <a:ext cx="7629526" cy="57150"/>
          </a:xfrm>
          <a:prstGeom prst="rect">
            <a:avLst/>
          </a:prstGeom>
          <a:solidFill>
            <a:srgbClr val="F56565"/>
          </a:solidFill>
          <a:ln/>
        </p:spPr>
        <p:txBody>
          <a:bodyPr/>
          <a:lstStyle/>
          <a:p>
            <a:endParaRPr lang="pt-BR">
              <a:solidFill>
                <a:srgbClr val="002060"/>
              </a:solidFill>
            </a:endParaRPr>
          </a:p>
        </p:txBody>
      </p:sp>
      <p:sp>
        <p:nvSpPr>
          <p:cNvPr id="37" name="Text 21">
            <a:extLst>
              <a:ext uri="{FF2B5EF4-FFF2-40B4-BE49-F238E27FC236}">
                <a16:creationId xmlns:a16="http://schemas.microsoft.com/office/drawing/2014/main" id="{84F77FC3-DCB2-DD69-ACEB-3816B0B6DCAD}"/>
              </a:ext>
            </a:extLst>
          </p:cNvPr>
          <p:cNvSpPr/>
          <p:nvPr/>
        </p:nvSpPr>
        <p:spPr>
          <a:xfrm>
            <a:off x="11610215" y="1917898"/>
            <a:ext cx="3440044" cy="38215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2386" b="1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COM SPLIT PAYMENT</a:t>
            </a:r>
            <a:endParaRPr lang="en-US" sz="2386" dirty="0">
              <a:solidFill>
                <a:srgbClr val="002060"/>
              </a:solidFill>
            </a:endParaRPr>
          </a:p>
        </p:txBody>
      </p:sp>
      <p:sp>
        <p:nvSpPr>
          <p:cNvPr id="38" name="Shape 22">
            <a:extLst>
              <a:ext uri="{FF2B5EF4-FFF2-40B4-BE49-F238E27FC236}">
                <a16:creationId xmlns:a16="http://schemas.microsoft.com/office/drawing/2014/main" id="{97356286-28C3-45C2-ED27-2184B969D90E}"/>
              </a:ext>
            </a:extLst>
          </p:cNvPr>
          <p:cNvSpPr/>
          <p:nvPr/>
        </p:nvSpPr>
        <p:spPr>
          <a:xfrm>
            <a:off x="9986961" y="2821582"/>
            <a:ext cx="28576" cy="3639740"/>
          </a:xfrm>
          <a:prstGeom prst="rect">
            <a:avLst/>
          </a:prstGeom>
          <a:solidFill>
            <a:srgbClr val="FFFFFF">
              <a:alpha val="20000"/>
            </a:srgbClr>
          </a:solidFill>
          <a:ln/>
        </p:spPr>
        <p:txBody>
          <a:bodyPr/>
          <a:lstStyle/>
          <a:p>
            <a:endParaRPr lang="pt-BR" sz="2000">
              <a:solidFill>
                <a:srgbClr val="002060"/>
              </a:solidFill>
            </a:endParaRPr>
          </a:p>
        </p:txBody>
      </p:sp>
      <p:sp>
        <p:nvSpPr>
          <p:cNvPr id="39" name="Shape 23">
            <a:extLst>
              <a:ext uri="{FF2B5EF4-FFF2-40B4-BE49-F238E27FC236}">
                <a16:creationId xmlns:a16="http://schemas.microsoft.com/office/drawing/2014/main" id="{29A3CFBB-5FE1-88AF-88CD-4BF6D0DBEA8A}"/>
              </a:ext>
            </a:extLst>
          </p:cNvPr>
          <p:cNvSpPr/>
          <p:nvPr/>
        </p:nvSpPr>
        <p:spPr>
          <a:xfrm>
            <a:off x="9901237" y="2750146"/>
            <a:ext cx="228600" cy="228600"/>
          </a:xfrm>
          <a:prstGeom prst="ellipse">
            <a:avLst/>
          </a:prstGeom>
          <a:solidFill>
            <a:srgbClr val="0A192F"/>
          </a:solidFill>
          <a:ln w="18288">
            <a:solidFill>
              <a:srgbClr val="F56565"/>
            </a:solidFill>
            <a:prstDash val="solid"/>
          </a:ln>
        </p:spPr>
        <p:txBody>
          <a:bodyPr/>
          <a:lstStyle/>
          <a:p>
            <a:endParaRPr lang="pt-BR" sz="2000">
              <a:solidFill>
                <a:schemeClr val="tx1"/>
              </a:solidFill>
            </a:endParaRPr>
          </a:p>
        </p:txBody>
      </p:sp>
      <p:sp>
        <p:nvSpPr>
          <p:cNvPr id="40" name="Text 24">
            <a:extLst>
              <a:ext uri="{FF2B5EF4-FFF2-40B4-BE49-F238E27FC236}">
                <a16:creationId xmlns:a16="http://schemas.microsoft.com/office/drawing/2014/main" id="{66B199A3-B862-A395-DC90-CC1AC777F348}"/>
              </a:ext>
            </a:extLst>
          </p:cNvPr>
          <p:cNvSpPr/>
          <p:nvPr/>
        </p:nvSpPr>
        <p:spPr>
          <a:xfrm>
            <a:off x="10286999" y="2678709"/>
            <a:ext cx="1742465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400"/>
              </a:lnSpc>
            </a:pPr>
            <a:r>
              <a:rPr lang="en-US" sz="2400" b="1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Dia 0: Venda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1" name="Text 25">
            <a:extLst>
              <a:ext uri="{FF2B5EF4-FFF2-40B4-BE49-F238E27FC236}">
                <a16:creationId xmlns:a16="http://schemas.microsoft.com/office/drawing/2014/main" id="{70176E67-A8DB-4E4F-7E1F-867505B95F3F}"/>
              </a:ext>
            </a:extLst>
          </p:cNvPr>
          <p:cNvSpPr/>
          <p:nvPr/>
        </p:nvSpPr>
        <p:spPr>
          <a:xfrm>
            <a:off x="10286999" y="3053755"/>
            <a:ext cx="3303790" cy="287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200"/>
              </a:lnSpc>
            </a:pPr>
            <a:r>
              <a:rPr lang="en-US" sz="24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Emissão da Nota Fiscal.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2" name="Shape 26">
            <a:extLst>
              <a:ext uri="{FF2B5EF4-FFF2-40B4-BE49-F238E27FC236}">
                <a16:creationId xmlns:a16="http://schemas.microsoft.com/office/drawing/2014/main" id="{0CD86D5A-1F55-1AC8-353B-F56F19A8A1A2}"/>
              </a:ext>
            </a:extLst>
          </p:cNvPr>
          <p:cNvSpPr/>
          <p:nvPr/>
        </p:nvSpPr>
        <p:spPr>
          <a:xfrm>
            <a:off x="9901237" y="3907432"/>
            <a:ext cx="228600" cy="228600"/>
          </a:xfrm>
          <a:prstGeom prst="ellipse">
            <a:avLst/>
          </a:prstGeom>
          <a:solidFill>
            <a:srgbClr val="0A192F"/>
          </a:solidFill>
          <a:ln w="18288">
            <a:solidFill>
              <a:srgbClr val="F56565"/>
            </a:solidFill>
            <a:prstDash val="solid"/>
          </a:ln>
        </p:spPr>
        <p:txBody>
          <a:bodyPr/>
          <a:lstStyle/>
          <a:p>
            <a:endParaRPr lang="pt-BR" sz="2000">
              <a:solidFill>
                <a:schemeClr val="tx1"/>
              </a:solidFill>
            </a:endParaRPr>
          </a:p>
        </p:txBody>
      </p:sp>
      <p:sp>
        <p:nvSpPr>
          <p:cNvPr id="43" name="Text 27">
            <a:extLst>
              <a:ext uri="{FF2B5EF4-FFF2-40B4-BE49-F238E27FC236}">
                <a16:creationId xmlns:a16="http://schemas.microsoft.com/office/drawing/2014/main" id="{4A07E4B2-0DCA-F6D1-454D-843F8225B1B8}"/>
              </a:ext>
            </a:extLst>
          </p:cNvPr>
          <p:cNvSpPr/>
          <p:nvPr/>
        </p:nvSpPr>
        <p:spPr>
          <a:xfrm>
            <a:off x="10286999" y="3835997"/>
            <a:ext cx="3048912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400"/>
              </a:lnSpc>
            </a:pPr>
            <a:r>
              <a:rPr lang="en-US" sz="2400" b="1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Dia 0 a 30: Liquidação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4" name="Text 28">
            <a:extLst>
              <a:ext uri="{FF2B5EF4-FFF2-40B4-BE49-F238E27FC236}">
                <a16:creationId xmlns:a16="http://schemas.microsoft.com/office/drawing/2014/main" id="{06215AB6-0C43-C2E4-664F-8BC3C6A3D366}"/>
              </a:ext>
            </a:extLst>
          </p:cNvPr>
          <p:cNvSpPr/>
          <p:nvPr/>
        </p:nvSpPr>
        <p:spPr>
          <a:xfrm>
            <a:off x="10287000" y="4211043"/>
            <a:ext cx="5786841" cy="287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200"/>
              </a:lnSpc>
            </a:pPr>
            <a:r>
              <a:rPr lang="en-US" sz="24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Banco retém o imposto automaticamente.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5" name="Shape 29">
            <a:extLst>
              <a:ext uri="{FF2B5EF4-FFF2-40B4-BE49-F238E27FC236}">
                <a16:creationId xmlns:a16="http://schemas.microsoft.com/office/drawing/2014/main" id="{7722DFDB-BBFC-7ECA-84E2-3F6CB68FA267}"/>
              </a:ext>
            </a:extLst>
          </p:cNvPr>
          <p:cNvSpPr/>
          <p:nvPr/>
        </p:nvSpPr>
        <p:spPr>
          <a:xfrm>
            <a:off x="9901237" y="5064720"/>
            <a:ext cx="228600" cy="228600"/>
          </a:xfrm>
          <a:prstGeom prst="ellipse">
            <a:avLst/>
          </a:prstGeom>
          <a:solidFill>
            <a:srgbClr val="0A192F"/>
          </a:solidFill>
          <a:ln w="18288">
            <a:solidFill>
              <a:srgbClr val="F56565"/>
            </a:solidFill>
            <a:prstDash val="solid"/>
          </a:ln>
        </p:spPr>
        <p:txBody>
          <a:bodyPr/>
          <a:lstStyle/>
          <a:p>
            <a:endParaRPr lang="pt-BR" sz="2000">
              <a:solidFill>
                <a:schemeClr val="tx1"/>
              </a:solidFill>
            </a:endParaRPr>
          </a:p>
        </p:txBody>
      </p:sp>
      <p:sp>
        <p:nvSpPr>
          <p:cNvPr id="46" name="Text 30">
            <a:extLst>
              <a:ext uri="{FF2B5EF4-FFF2-40B4-BE49-F238E27FC236}">
                <a16:creationId xmlns:a16="http://schemas.microsoft.com/office/drawing/2014/main" id="{2294A51F-DF1D-2F43-B255-A7D9A85F9262}"/>
              </a:ext>
            </a:extLst>
          </p:cNvPr>
          <p:cNvSpPr/>
          <p:nvPr/>
        </p:nvSpPr>
        <p:spPr>
          <a:xfrm>
            <a:off x="10287000" y="4993283"/>
            <a:ext cx="1219886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400"/>
              </a:lnSpc>
            </a:pPr>
            <a:r>
              <a:rPr lang="en-US" sz="2400" b="1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Imediato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7" name="Text 31">
            <a:extLst>
              <a:ext uri="{FF2B5EF4-FFF2-40B4-BE49-F238E27FC236}">
                <a16:creationId xmlns:a16="http://schemas.microsoft.com/office/drawing/2014/main" id="{C606882F-7406-C875-FAB9-3E4950B76836}"/>
              </a:ext>
            </a:extLst>
          </p:cNvPr>
          <p:cNvSpPr/>
          <p:nvPr/>
        </p:nvSpPr>
        <p:spPr>
          <a:xfrm>
            <a:off x="10286999" y="5368331"/>
            <a:ext cx="5119991" cy="287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200"/>
              </a:lnSpc>
            </a:pPr>
            <a:r>
              <a:rPr lang="en-US" sz="24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Apenas o valor líquido entra no caixa.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8" name="Shape 32">
            <a:extLst>
              <a:ext uri="{FF2B5EF4-FFF2-40B4-BE49-F238E27FC236}">
                <a16:creationId xmlns:a16="http://schemas.microsoft.com/office/drawing/2014/main" id="{77560AF4-86D8-ABB4-0D1D-FAE075F50F64}"/>
              </a:ext>
            </a:extLst>
          </p:cNvPr>
          <p:cNvSpPr/>
          <p:nvPr/>
        </p:nvSpPr>
        <p:spPr>
          <a:xfrm>
            <a:off x="9886949" y="6218440"/>
            <a:ext cx="6886576" cy="760810"/>
          </a:xfrm>
          <a:prstGeom prst="rect">
            <a:avLst/>
          </a:prstGeom>
          <a:solidFill>
            <a:srgbClr val="F56565">
              <a:alpha val="20000"/>
            </a:srgbClr>
          </a:solidFill>
          <a:ln w="9144">
            <a:solidFill>
              <a:srgbClr val="F56565"/>
            </a:solidFill>
            <a:prstDash val="solid"/>
          </a:ln>
        </p:spPr>
        <p:txBody>
          <a:bodyPr/>
          <a:lstStyle/>
          <a:p>
            <a:endParaRPr lang="pt-BR" sz="2000">
              <a:solidFill>
                <a:srgbClr val="002060"/>
              </a:solidFill>
            </a:endParaRPr>
          </a:p>
        </p:txBody>
      </p:sp>
      <p:sp>
        <p:nvSpPr>
          <p:cNvPr id="50" name="Text 33">
            <a:extLst>
              <a:ext uri="{FF2B5EF4-FFF2-40B4-BE49-F238E27FC236}">
                <a16:creationId xmlns:a16="http://schemas.microsoft.com/office/drawing/2014/main" id="{DC87A5FD-D960-6256-5805-78FE3852BCE9}"/>
              </a:ext>
            </a:extLst>
          </p:cNvPr>
          <p:cNvSpPr/>
          <p:nvPr/>
        </p:nvSpPr>
        <p:spPr>
          <a:xfrm>
            <a:off x="11825426" y="6483944"/>
            <a:ext cx="3157916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2400"/>
              </a:lnSpc>
            </a:pPr>
            <a:r>
              <a:rPr lang="en-US" sz="240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Float Financeiro: ZERO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51" name="Shape 34">
            <a:extLst>
              <a:ext uri="{FF2B5EF4-FFF2-40B4-BE49-F238E27FC236}">
                <a16:creationId xmlns:a16="http://schemas.microsoft.com/office/drawing/2014/main" id="{8C2EE2AF-D523-FBC5-57D3-327BDD7AA7CE}"/>
              </a:ext>
            </a:extLst>
          </p:cNvPr>
          <p:cNvSpPr/>
          <p:nvPr/>
        </p:nvSpPr>
        <p:spPr>
          <a:xfrm>
            <a:off x="1142999" y="7563235"/>
            <a:ext cx="16002000" cy="1178718"/>
          </a:xfrm>
          <a:prstGeom prst="rect">
            <a:avLst/>
          </a:prstGeom>
          <a:solidFill>
            <a:srgbClr val="D4AF37">
              <a:alpha val="10000"/>
            </a:srgbClr>
          </a:solidFill>
          <a:ln/>
        </p:spPr>
        <p:txBody>
          <a:bodyPr/>
          <a:lstStyle/>
          <a:p>
            <a:endParaRPr lang="pt-BR">
              <a:solidFill>
                <a:srgbClr val="002060"/>
              </a:solidFill>
            </a:endParaRPr>
          </a:p>
        </p:txBody>
      </p:sp>
      <p:sp>
        <p:nvSpPr>
          <p:cNvPr id="52" name="Shape 35">
            <a:extLst>
              <a:ext uri="{FF2B5EF4-FFF2-40B4-BE49-F238E27FC236}">
                <a16:creationId xmlns:a16="http://schemas.microsoft.com/office/drawing/2014/main" id="{15065191-D17E-E2D9-E2A1-C3EDBCD2FE8B}"/>
              </a:ext>
            </a:extLst>
          </p:cNvPr>
          <p:cNvSpPr/>
          <p:nvPr/>
        </p:nvSpPr>
        <p:spPr>
          <a:xfrm>
            <a:off x="1143000" y="7563235"/>
            <a:ext cx="57150" cy="1178718"/>
          </a:xfrm>
          <a:prstGeom prst="rect">
            <a:avLst/>
          </a:prstGeom>
          <a:solidFill>
            <a:srgbClr val="D4AF37"/>
          </a:solidFill>
          <a:ln/>
        </p:spPr>
        <p:txBody>
          <a:bodyPr/>
          <a:lstStyle/>
          <a:p>
            <a:endParaRPr lang="pt-BR">
              <a:solidFill>
                <a:srgbClr val="002060"/>
              </a:solidFill>
            </a:endParaRPr>
          </a:p>
        </p:txBody>
      </p:sp>
      <p:pic>
        <p:nvPicPr>
          <p:cNvPr id="53" name="Image 3">
            <a:extLst>
              <a:ext uri="{FF2B5EF4-FFF2-40B4-BE49-F238E27FC236}">
                <a16:creationId xmlns:a16="http://schemas.microsoft.com/office/drawing/2014/main" id="{114FCA87-F35E-891E-CF31-3EF7CB0223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49" y="7909706"/>
            <a:ext cx="457200" cy="457200"/>
          </a:xfrm>
          <a:prstGeom prst="rect">
            <a:avLst/>
          </a:prstGeom>
        </p:spPr>
      </p:pic>
      <p:sp>
        <p:nvSpPr>
          <p:cNvPr id="54" name="Text 36">
            <a:extLst>
              <a:ext uri="{FF2B5EF4-FFF2-40B4-BE49-F238E27FC236}">
                <a16:creationId xmlns:a16="http://schemas.microsoft.com/office/drawing/2014/main" id="{F11FE3B3-4F58-38EA-1D2C-C7A988937E4C}"/>
              </a:ext>
            </a:extLst>
          </p:cNvPr>
          <p:cNvSpPr/>
          <p:nvPr/>
        </p:nvSpPr>
        <p:spPr>
          <a:xfrm>
            <a:off x="2171700" y="7848985"/>
            <a:ext cx="14687550" cy="86177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400" b="1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Impacto Crítico:</a:t>
            </a:r>
            <a:r>
              <a:rPr lang="en-US" sz="28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Empresas que hoje utilizam o imposto retido como capital de giro temporário </a:t>
            </a:r>
            <a:r>
              <a:rPr lang="en-US" sz="280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precisarão buscar </a:t>
            </a:r>
            <a:r>
              <a:rPr lang="en-US" sz="28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linhas de crédito ou aporte de capital.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185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C621572E-1F5C-DD85-6EA0-0520D105B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8">
            <a:extLst>
              <a:ext uri="{FF2B5EF4-FFF2-40B4-BE49-F238E27FC236}">
                <a16:creationId xmlns:a16="http://schemas.microsoft.com/office/drawing/2014/main" id="{CFA7D057-19DC-ACB9-ABF8-4642BBDDC7C6}"/>
              </a:ext>
            </a:extLst>
          </p:cNvPr>
          <p:cNvSpPr/>
          <p:nvPr/>
        </p:nvSpPr>
        <p:spPr>
          <a:xfrm>
            <a:off x="9944100" y="2108350"/>
            <a:ext cx="7200900" cy="684014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</p:sp>
      <p:sp>
        <p:nvSpPr>
          <p:cNvPr id="2" name="Shape 0">
            <a:extLst>
              <a:ext uri="{FF2B5EF4-FFF2-40B4-BE49-F238E27FC236}">
                <a16:creationId xmlns:a16="http://schemas.microsoft.com/office/drawing/2014/main" id="{FD0AC3BF-E69B-DB53-02DE-83AA36AFB7D3}"/>
              </a:ext>
            </a:extLst>
          </p:cNvPr>
          <p:cNvSpPr/>
          <p:nvPr/>
        </p:nvSpPr>
        <p:spPr>
          <a:xfrm>
            <a:off x="1143000" y="857250"/>
            <a:ext cx="16002000" cy="1032272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6D25234D-3DB3-C872-942D-5EF021E3F4E7}"/>
              </a:ext>
            </a:extLst>
          </p:cNvPr>
          <p:cNvSpPr/>
          <p:nvPr/>
        </p:nvSpPr>
        <p:spPr>
          <a:xfrm>
            <a:off x="1143000" y="1875234"/>
            <a:ext cx="16002000" cy="14288"/>
          </a:xfrm>
          <a:prstGeom prst="rect">
            <a:avLst/>
          </a:prstGeom>
          <a:solidFill>
            <a:srgbClr val="F2E7C3"/>
          </a:solidFill>
          <a:ln/>
        </p:spPr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1BEE607C-ED83-9651-845C-0867EBBB745F}"/>
              </a:ext>
            </a:extLst>
          </p:cNvPr>
          <p:cNvSpPr/>
          <p:nvPr/>
        </p:nvSpPr>
        <p:spPr>
          <a:xfrm>
            <a:off x="1143001" y="857251"/>
            <a:ext cx="10419199" cy="67088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4242" b="1" spc="2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COMO PRECIFICAR: A NOVA LÓGICA</a:t>
            </a:r>
            <a:endParaRPr lang="en-US" sz="4242" dirty="0">
              <a:solidFill>
                <a:srgbClr val="002060"/>
              </a:solidFill>
            </a:endParaRPr>
          </a:p>
        </p:txBody>
      </p:sp>
      <p:sp>
        <p:nvSpPr>
          <p:cNvPr id="9" name="Shape 3">
            <a:extLst>
              <a:ext uri="{FF2B5EF4-FFF2-40B4-BE49-F238E27FC236}">
                <a16:creationId xmlns:a16="http://schemas.microsoft.com/office/drawing/2014/main" id="{234F9BEB-F50B-1431-5226-3603C49CDCD2}"/>
              </a:ext>
            </a:extLst>
          </p:cNvPr>
          <p:cNvSpPr/>
          <p:nvPr/>
        </p:nvSpPr>
        <p:spPr>
          <a:xfrm>
            <a:off x="1143001" y="2753666"/>
            <a:ext cx="7943850" cy="2080226"/>
          </a:xfrm>
          <a:prstGeom prst="rect">
            <a:avLst/>
          </a:prstGeom>
          <a:solidFill>
            <a:srgbClr val="FFFFFF">
              <a:alpha val="5000"/>
            </a:srgbClr>
          </a:solidFill>
          <a:ln w="18288">
            <a:solidFill>
              <a:schemeClr val="tx1"/>
            </a:solidFill>
            <a:prstDash val="dash"/>
          </a:ln>
        </p:spPr>
      </p:sp>
      <p:sp>
        <p:nvSpPr>
          <p:cNvPr id="12" name="Text 4">
            <a:extLst>
              <a:ext uri="{FF2B5EF4-FFF2-40B4-BE49-F238E27FC236}">
                <a16:creationId xmlns:a16="http://schemas.microsoft.com/office/drawing/2014/main" id="{E1D1207A-802D-3037-7EB2-7023F77B3F98}"/>
              </a:ext>
            </a:extLst>
          </p:cNvPr>
          <p:cNvSpPr/>
          <p:nvPr/>
        </p:nvSpPr>
        <p:spPr>
          <a:xfrm>
            <a:off x="1314451" y="2953689"/>
            <a:ext cx="7600950" cy="163884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2794" b="1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Preço Final = 
 (Custo Líquido + Margem) × (1 + Alíquota)</a:t>
            </a:r>
            <a:endParaRPr lang="en-US" sz="2794" dirty="0">
              <a:solidFill>
                <a:srgbClr val="002060"/>
              </a:solidFill>
            </a:endParaRPr>
          </a:p>
        </p:txBody>
      </p:sp>
      <p:pic>
        <p:nvPicPr>
          <p:cNvPr id="15" name="Image 1" descr="preencoded.png">
            <a:extLst>
              <a:ext uri="{FF2B5EF4-FFF2-40B4-BE49-F238E27FC236}">
                <a16:creationId xmlns:a16="http://schemas.microsoft.com/office/drawing/2014/main" id="{2843C453-01D3-FBA4-D97B-68D1BD7EF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5048203"/>
            <a:ext cx="225028" cy="257176"/>
          </a:xfrm>
          <a:prstGeom prst="rect">
            <a:avLst/>
          </a:prstGeom>
        </p:spPr>
      </p:pic>
      <p:sp>
        <p:nvSpPr>
          <p:cNvPr id="16" name="Text 5">
            <a:extLst>
              <a:ext uri="{FF2B5EF4-FFF2-40B4-BE49-F238E27FC236}">
                <a16:creationId xmlns:a16="http://schemas.microsoft.com/office/drawing/2014/main" id="{408B33BA-1644-A2AE-B545-45A277517A18}"/>
              </a:ext>
            </a:extLst>
          </p:cNvPr>
          <p:cNvSpPr/>
          <p:nvPr/>
        </p:nvSpPr>
        <p:spPr>
          <a:xfrm>
            <a:off x="1539478" y="4976768"/>
            <a:ext cx="7547372" cy="69448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1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Custo Líquido: O custo de aquisição deve ser considerado </a:t>
            </a:r>
            <a:r>
              <a:rPr lang="en-US" sz="2100" i="1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sem impostos</a:t>
            </a:r>
            <a:r>
              <a:rPr lang="en-US" sz="21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, pois o IBS/CBS pago na compra gera crédito integral.</a:t>
            </a:r>
            <a:endParaRPr lang="en-US" sz="2100" dirty="0">
              <a:solidFill>
                <a:schemeClr val="tx1"/>
              </a:solidFill>
            </a:endParaRPr>
          </a:p>
        </p:txBody>
      </p:sp>
      <p:pic>
        <p:nvPicPr>
          <p:cNvPr id="17" name="Image 2" descr="preencoded.png">
            <a:extLst>
              <a:ext uri="{FF2B5EF4-FFF2-40B4-BE49-F238E27FC236}">
                <a16:creationId xmlns:a16="http://schemas.microsoft.com/office/drawing/2014/main" id="{9BD39B80-E6ED-1B19-3FA8-CCEFE28796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0" y="6226923"/>
            <a:ext cx="225028" cy="257176"/>
          </a:xfrm>
          <a:prstGeom prst="rect">
            <a:avLst/>
          </a:prstGeom>
        </p:spPr>
      </p:pic>
      <p:sp>
        <p:nvSpPr>
          <p:cNvPr id="20" name="Text 6">
            <a:extLst>
              <a:ext uri="{FF2B5EF4-FFF2-40B4-BE49-F238E27FC236}">
                <a16:creationId xmlns:a16="http://schemas.microsoft.com/office/drawing/2014/main" id="{06E225EB-F1BD-97D5-D88F-9982CF5B8655}"/>
              </a:ext>
            </a:extLst>
          </p:cNvPr>
          <p:cNvSpPr/>
          <p:nvPr/>
        </p:nvSpPr>
        <p:spPr>
          <a:xfrm>
            <a:off x="1539478" y="6155486"/>
            <a:ext cx="7547372" cy="69448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1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Cálculo "Por Fora": O imposto é adicionado sobre a soma de custos e margem, sem integrar sua própria base.</a:t>
            </a:r>
            <a:endParaRPr lang="en-US" sz="2100" dirty="0">
              <a:solidFill>
                <a:schemeClr val="tx1"/>
              </a:solidFill>
            </a:endParaRPr>
          </a:p>
        </p:txBody>
      </p:sp>
      <p:pic>
        <p:nvPicPr>
          <p:cNvPr id="23" name="Image 3" descr="preencoded.png">
            <a:extLst>
              <a:ext uri="{FF2B5EF4-FFF2-40B4-BE49-F238E27FC236}">
                <a16:creationId xmlns:a16="http://schemas.microsoft.com/office/drawing/2014/main" id="{E2A64975-D522-3EBC-B67B-0712F577B4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0" y="7069885"/>
            <a:ext cx="225028" cy="257176"/>
          </a:xfrm>
          <a:prstGeom prst="rect">
            <a:avLst/>
          </a:prstGeom>
        </p:spPr>
      </p:pic>
      <p:sp>
        <p:nvSpPr>
          <p:cNvPr id="24" name="Text 7">
            <a:extLst>
              <a:ext uri="{FF2B5EF4-FFF2-40B4-BE49-F238E27FC236}">
                <a16:creationId xmlns:a16="http://schemas.microsoft.com/office/drawing/2014/main" id="{0B96CD2C-479C-2963-D49B-438C192B8E7F}"/>
              </a:ext>
            </a:extLst>
          </p:cNvPr>
          <p:cNvSpPr/>
          <p:nvPr/>
        </p:nvSpPr>
        <p:spPr>
          <a:xfrm>
            <a:off x="1539478" y="6998448"/>
            <a:ext cx="7547372" cy="69448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1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Transparência: A alíquota nominal (ex</a:t>
            </a:r>
            <a:r>
              <a:rPr lang="en-US" sz="210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: 28%) </a:t>
            </a:r>
            <a:r>
              <a:rPr lang="en-US" sz="21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é exatamente a alíquota efetiva paga pelo consumidor.</a:t>
            </a:r>
            <a:endParaRPr lang="en-US" sz="2100" dirty="0">
              <a:solidFill>
                <a:schemeClr val="tx1"/>
              </a:solidFill>
            </a:endParaRPr>
          </a:p>
        </p:txBody>
      </p:sp>
      <p:sp>
        <p:nvSpPr>
          <p:cNvPr id="27" name="Text 9">
            <a:extLst>
              <a:ext uri="{FF2B5EF4-FFF2-40B4-BE49-F238E27FC236}">
                <a16:creationId xmlns:a16="http://schemas.microsoft.com/office/drawing/2014/main" id="{402A3BCD-B632-8827-A056-BD3485E1ACD9}"/>
              </a:ext>
            </a:extLst>
          </p:cNvPr>
          <p:cNvSpPr/>
          <p:nvPr/>
        </p:nvSpPr>
        <p:spPr>
          <a:xfrm>
            <a:off x="10229851" y="2394100"/>
            <a:ext cx="2861361" cy="35650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180" b="1" dirty="0">
                <a:solidFill>
                  <a:srgbClr val="0A192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EXEMPLO PRÁTICO</a:t>
            </a:r>
            <a:endParaRPr lang="en-US" sz="2180" dirty="0"/>
          </a:p>
        </p:txBody>
      </p:sp>
      <p:pic>
        <p:nvPicPr>
          <p:cNvPr id="28" name="Image 4" descr="preencoded.png">
            <a:extLst>
              <a:ext uri="{FF2B5EF4-FFF2-40B4-BE49-F238E27FC236}">
                <a16:creationId xmlns:a16="http://schemas.microsoft.com/office/drawing/2014/main" id="{81596C7D-8807-9C41-B1EF-ED65D73E76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23506" y="2428033"/>
            <a:ext cx="235744" cy="314326"/>
          </a:xfrm>
          <a:prstGeom prst="rect">
            <a:avLst/>
          </a:prstGeom>
        </p:spPr>
      </p:pic>
      <p:sp>
        <p:nvSpPr>
          <p:cNvPr id="29" name="Text 10">
            <a:extLst>
              <a:ext uri="{FF2B5EF4-FFF2-40B4-BE49-F238E27FC236}">
                <a16:creationId xmlns:a16="http://schemas.microsoft.com/office/drawing/2014/main" id="{3C17877F-5AEE-EA88-8F19-C7AEC4DCE7E1}"/>
              </a:ext>
            </a:extLst>
          </p:cNvPr>
          <p:cNvSpPr/>
          <p:nvPr/>
        </p:nvSpPr>
        <p:spPr>
          <a:xfrm>
            <a:off x="10229850" y="3062040"/>
            <a:ext cx="3318216" cy="28943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84" dirty="0">
                <a:solidFill>
                  <a:srgbClr val="4A556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Custo Aquisição (Bruto)</a:t>
            </a:r>
            <a:endParaRPr lang="en-US" sz="1884" dirty="0"/>
          </a:p>
        </p:txBody>
      </p:sp>
      <p:sp>
        <p:nvSpPr>
          <p:cNvPr id="31" name="Text 11">
            <a:extLst>
              <a:ext uri="{FF2B5EF4-FFF2-40B4-BE49-F238E27FC236}">
                <a16:creationId xmlns:a16="http://schemas.microsoft.com/office/drawing/2014/main" id="{332F36B3-181E-34CC-BBC1-6A81B53ABC4A}"/>
              </a:ext>
            </a:extLst>
          </p:cNvPr>
          <p:cNvSpPr/>
          <p:nvPr/>
        </p:nvSpPr>
        <p:spPr>
          <a:xfrm>
            <a:off x="15476934" y="3062040"/>
            <a:ext cx="1226298" cy="28591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770" b="1" dirty="0">
                <a:solidFill>
                  <a:srgbClr val="0A192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R</a:t>
            </a:r>
            <a:r>
              <a:rPr lang="en-US" sz="1770" b="1">
                <a:solidFill>
                  <a:srgbClr val="0A192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$ 128,00</a:t>
            </a:r>
            <a:endParaRPr lang="en-US" sz="1770" dirty="0"/>
          </a:p>
        </p:txBody>
      </p:sp>
      <p:sp>
        <p:nvSpPr>
          <p:cNvPr id="32" name="Text 12">
            <a:extLst>
              <a:ext uri="{FF2B5EF4-FFF2-40B4-BE49-F238E27FC236}">
                <a16:creationId xmlns:a16="http://schemas.microsoft.com/office/drawing/2014/main" id="{040F2391-1EFB-FF82-DD9A-81D1CAC66DC5}"/>
              </a:ext>
            </a:extLst>
          </p:cNvPr>
          <p:cNvSpPr/>
          <p:nvPr/>
        </p:nvSpPr>
        <p:spPr>
          <a:xfrm>
            <a:off x="10229851" y="3601394"/>
            <a:ext cx="2741135" cy="28943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84" dirty="0">
                <a:solidFill>
                  <a:srgbClr val="4A556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(-) Crédito IBS/CBS</a:t>
            </a:r>
            <a:endParaRPr lang="en-US" sz="1884" dirty="0"/>
          </a:p>
        </p:txBody>
      </p:sp>
      <p:sp>
        <p:nvSpPr>
          <p:cNvPr id="33" name="Text 13">
            <a:extLst>
              <a:ext uri="{FF2B5EF4-FFF2-40B4-BE49-F238E27FC236}">
                <a16:creationId xmlns:a16="http://schemas.microsoft.com/office/drawing/2014/main" id="{11BD79C9-B394-69C7-4C61-719F13F57504}"/>
              </a:ext>
            </a:extLst>
          </p:cNvPr>
          <p:cNvSpPr/>
          <p:nvPr/>
        </p:nvSpPr>
        <p:spPr>
          <a:xfrm>
            <a:off x="15323344" y="3601394"/>
            <a:ext cx="1362552" cy="28591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770" b="1" dirty="0">
                <a:solidFill>
                  <a:srgbClr val="48BB7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(R</a:t>
            </a:r>
            <a:r>
              <a:rPr lang="en-US" sz="1770" b="1">
                <a:solidFill>
                  <a:srgbClr val="48BB7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$ 28,00</a:t>
            </a:r>
            <a:r>
              <a:rPr lang="en-US" sz="1770" b="1" dirty="0">
                <a:solidFill>
                  <a:srgbClr val="48BB7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)</a:t>
            </a:r>
            <a:endParaRPr lang="en-US" sz="1770" dirty="0"/>
          </a:p>
        </p:txBody>
      </p:sp>
      <p:sp>
        <p:nvSpPr>
          <p:cNvPr id="34" name="Shape 14">
            <a:extLst>
              <a:ext uri="{FF2B5EF4-FFF2-40B4-BE49-F238E27FC236}">
                <a16:creationId xmlns:a16="http://schemas.microsoft.com/office/drawing/2014/main" id="{60DA4F81-5BBC-F673-012D-5B39DFBB1CA9}"/>
              </a:ext>
            </a:extLst>
          </p:cNvPr>
          <p:cNvSpPr/>
          <p:nvPr/>
        </p:nvSpPr>
        <p:spPr>
          <a:xfrm>
            <a:off x="10086977" y="4140747"/>
            <a:ext cx="6915150" cy="510778"/>
          </a:xfrm>
          <a:prstGeom prst="rect">
            <a:avLst/>
          </a:prstGeom>
          <a:solidFill>
            <a:srgbClr val="D4AF37">
              <a:alpha val="10000"/>
            </a:srgbClr>
          </a:solidFill>
          <a:ln/>
        </p:spPr>
      </p:sp>
      <p:sp>
        <p:nvSpPr>
          <p:cNvPr id="35" name="Text 15">
            <a:extLst>
              <a:ext uri="{FF2B5EF4-FFF2-40B4-BE49-F238E27FC236}">
                <a16:creationId xmlns:a16="http://schemas.microsoft.com/office/drawing/2014/main" id="{2B681243-88D9-9668-119B-4C144B607F5C}"/>
              </a:ext>
            </a:extLst>
          </p:cNvPr>
          <p:cNvSpPr/>
          <p:nvPr/>
        </p:nvSpPr>
        <p:spPr>
          <a:xfrm>
            <a:off x="10172700" y="4226472"/>
            <a:ext cx="2452594" cy="28943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84" dirty="0">
                <a:solidFill>
                  <a:srgbClr val="4A556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(=) Custo Líquido</a:t>
            </a:r>
            <a:endParaRPr lang="en-US" sz="1884" dirty="0"/>
          </a:p>
        </p:txBody>
      </p:sp>
      <p:sp>
        <p:nvSpPr>
          <p:cNvPr id="36" name="Text 16">
            <a:extLst>
              <a:ext uri="{FF2B5EF4-FFF2-40B4-BE49-F238E27FC236}">
                <a16:creationId xmlns:a16="http://schemas.microsoft.com/office/drawing/2014/main" id="{50F09C3D-68FA-3AAE-7767-40ECEC00E2B4}"/>
              </a:ext>
            </a:extLst>
          </p:cNvPr>
          <p:cNvSpPr/>
          <p:nvPr/>
        </p:nvSpPr>
        <p:spPr>
          <a:xfrm>
            <a:off x="15534084" y="4226472"/>
            <a:ext cx="1226298" cy="28591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770" b="1" dirty="0">
                <a:solidFill>
                  <a:srgbClr val="0A192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R$ 100,00</a:t>
            </a:r>
            <a:endParaRPr lang="en-US" sz="1770" dirty="0"/>
          </a:p>
        </p:txBody>
      </p:sp>
      <p:sp>
        <p:nvSpPr>
          <p:cNvPr id="37" name="Text 17">
            <a:extLst>
              <a:ext uri="{FF2B5EF4-FFF2-40B4-BE49-F238E27FC236}">
                <a16:creationId xmlns:a16="http://schemas.microsoft.com/office/drawing/2014/main" id="{6E339A7E-A86A-2EAD-1199-AB3DD66E7010}"/>
              </a:ext>
            </a:extLst>
          </p:cNvPr>
          <p:cNvSpPr/>
          <p:nvPr/>
        </p:nvSpPr>
        <p:spPr>
          <a:xfrm>
            <a:off x="10229850" y="4765824"/>
            <a:ext cx="2308324" cy="28943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84" dirty="0">
                <a:solidFill>
                  <a:srgbClr val="4A556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(+) Margem (50%)</a:t>
            </a:r>
            <a:endParaRPr lang="en-US" sz="1884" dirty="0"/>
          </a:p>
        </p:txBody>
      </p:sp>
      <p:sp>
        <p:nvSpPr>
          <p:cNvPr id="38" name="Text 18">
            <a:extLst>
              <a:ext uri="{FF2B5EF4-FFF2-40B4-BE49-F238E27FC236}">
                <a16:creationId xmlns:a16="http://schemas.microsoft.com/office/drawing/2014/main" id="{07C9F765-6496-964C-71BE-E0941F9266C7}"/>
              </a:ext>
            </a:extLst>
          </p:cNvPr>
          <p:cNvSpPr/>
          <p:nvPr/>
        </p:nvSpPr>
        <p:spPr>
          <a:xfrm>
            <a:off x="15630526" y="4765824"/>
            <a:ext cx="1090042" cy="28591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770" b="1" dirty="0">
                <a:solidFill>
                  <a:srgbClr val="0A192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R$ 50,00</a:t>
            </a:r>
            <a:endParaRPr lang="en-US" sz="1770" dirty="0"/>
          </a:p>
        </p:txBody>
      </p:sp>
      <p:sp>
        <p:nvSpPr>
          <p:cNvPr id="39" name="Shape 19">
            <a:extLst>
              <a:ext uri="{FF2B5EF4-FFF2-40B4-BE49-F238E27FC236}">
                <a16:creationId xmlns:a16="http://schemas.microsoft.com/office/drawing/2014/main" id="{F12F4313-D83B-402F-063D-6BCD0D26FD80}"/>
              </a:ext>
            </a:extLst>
          </p:cNvPr>
          <p:cNvSpPr/>
          <p:nvPr/>
        </p:nvSpPr>
        <p:spPr>
          <a:xfrm>
            <a:off x="10086977" y="5305179"/>
            <a:ext cx="6915150" cy="510778"/>
          </a:xfrm>
          <a:prstGeom prst="rect">
            <a:avLst/>
          </a:prstGeom>
          <a:solidFill>
            <a:srgbClr val="D4AF37">
              <a:alpha val="10000"/>
            </a:srgbClr>
          </a:solidFill>
          <a:ln/>
        </p:spPr>
      </p:sp>
      <p:sp>
        <p:nvSpPr>
          <p:cNvPr id="40" name="Text 20">
            <a:extLst>
              <a:ext uri="{FF2B5EF4-FFF2-40B4-BE49-F238E27FC236}">
                <a16:creationId xmlns:a16="http://schemas.microsoft.com/office/drawing/2014/main" id="{E6606039-7D16-E29C-17D3-FC5E475BF33B}"/>
              </a:ext>
            </a:extLst>
          </p:cNvPr>
          <p:cNvSpPr/>
          <p:nvPr/>
        </p:nvSpPr>
        <p:spPr>
          <a:xfrm>
            <a:off x="10172701" y="5390902"/>
            <a:ext cx="2741135" cy="28943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84" dirty="0">
                <a:solidFill>
                  <a:srgbClr val="4A556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(=) Base de Cálculo</a:t>
            </a:r>
            <a:endParaRPr lang="en-US" sz="1884" dirty="0"/>
          </a:p>
        </p:txBody>
      </p:sp>
      <p:sp>
        <p:nvSpPr>
          <p:cNvPr id="41" name="Text 21">
            <a:extLst>
              <a:ext uri="{FF2B5EF4-FFF2-40B4-BE49-F238E27FC236}">
                <a16:creationId xmlns:a16="http://schemas.microsoft.com/office/drawing/2014/main" id="{FCCD9D1B-15A1-AB71-2B00-13C773EA3F91}"/>
              </a:ext>
            </a:extLst>
          </p:cNvPr>
          <p:cNvSpPr/>
          <p:nvPr/>
        </p:nvSpPr>
        <p:spPr>
          <a:xfrm>
            <a:off x="15534084" y="5390902"/>
            <a:ext cx="1226298" cy="28591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770" b="1" dirty="0">
                <a:solidFill>
                  <a:srgbClr val="0A192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R$ 150,00</a:t>
            </a:r>
            <a:endParaRPr lang="en-US" sz="1770" dirty="0"/>
          </a:p>
        </p:txBody>
      </p:sp>
      <p:sp>
        <p:nvSpPr>
          <p:cNvPr id="42" name="Text 22">
            <a:extLst>
              <a:ext uri="{FF2B5EF4-FFF2-40B4-BE49-F238E27FC236}">
                <a16:creationId xmlns:a16="http://schemas.microsoft.com/office/drawing/2014/main" id="{EB3AA2E7-79E3-0F2A-CD68-F235C03ABF73}"/>
              </a:ext>
            </a:extLst>
          </p:cNvPr>
          <p:cNvSpPr/>
          <p:nvPr/>
        </p:nvSpPr>
        <p:spPr>
          <a:xfrm>
            <a:off x="10229851" y="5930256"/>
            <a:ext cx="2741135" cy="28943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84" dirty="0">
                <a:solidFill>
                  <a:srgbClr val="4A556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(+) IBS + </a:t>
            </a:r>
            <a:r>
              <a:rPr lang="en-US" sz="1884">
                <a:solidFill>
                  <a:srgbClr val="4A556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CBS (28%)</a:t>
            </a:r>
            <a:endParaRPr lang="en-US" sz="1884" dirty="0"/>
          </a:p>
        </p:txBody>
      </p:sp>
      <p:sp>
        <p:nvSpPr>
          <p:cNvPr id="43" name="Text 23">
            <a:extLst>
              <a:ext uri="{FF2B5EF4-FFF2-40B4-BE49-F238E27FC236}">
                <a16:creationId xmlns:a16="http://schemas.microsoft.com/office/drawing/2014/main" id="{E58535F0-8D8E-B11A-E213-BABB1609B4CD}"/>
              </a:ext>
            </a:extLst>
          </p:cNvPr>
          <p:cNvSpPr/>
          <p:nvPr/>
        </p:nvSpPr>
        <p:spPr>
          <a:xfrm>
            <a:off x="15630526" y="5930256"/>
            <a:ext cx="1090042" cy="28591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770" b="1" dirty="0">
                <a:solidFill>
                  <a:srgbClr val="E53E3E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R</a:t>
            </a:r>
            <a:r>
              <a:rPr lang="en-US" sz="1770" b="1">
                <a:solidFill>
                  <a:srgbClr val="E53E3E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$ 42,00</a:t>
            </a:r>
            <a:endParaRPr lang="en-US" sz="1770" dirty="0"/>
          </a:p>
        </p:txBody>
      </p:sp>
      <p:sp>
        <p:nvSpPr>
          <p:cNvPr id="44" name="Text 24">
            <a:extLst>
              <a:ext uri="{FF2B5EF4-FFF2-40B4-BE49-F238E27FC236}">
                <a16:creationId xmlns:a16="http://schemas.microsoft.com/office/drawing/2014/main" id="{358E5C7A-1816-6899-9444-40D29719905C}"/>
              </a:ext>
            </a:extLst>
          </p:cNvPr>
          <p:cNvSpPr/>
          <p:nvPr/>
        </p:nvSpPr>
        <p:spPr>
          <a:xfrm>
            <a:off x="10229851" y="6798222"/>
            <a:ext cx="2027799" cy="38209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200"/>
              </a:lnSpc>
            </a:pPr>
            <a:r>
              <a:rPr lang="en-US" sz="2386" b="1" dirty="0">
                <a:solidFill>
                  <a:srgbClr val="0A192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Preço Final</a:t>
            </a:r>
            <a:endParaRPr lang="en-US" sz="2386" dirty="0"/>
          </a:p>
        </p:txBody>
      </p:sp>
      <p:sp>
        <p:nvSpPr>
          <p:cNvPr id="45" name="Text 25">
            <a:extLst>
              <a:ext uri="{FF2B5EF4-FFF2-40B4-BE49-F238E27FC236}">
                <a16:creationId xmlns:a16="http://schemas.microsoft.com/office/drawing/2014/main" id="{16420AFF-48E0-D430-5EFA-3C727F993037}"/>
              </a:ext>
            </a:extLst>
          </p:cNvPr>
          <p:cNvSpPr/>
          <p:nvPr/>
        </p:nvSpPr>
        <p:spPr>
          <a:xfrm>
            <a:off x="14994733" y="6798222"/>
            <a:ext cx="1659109" cy="38209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200"/>
              </a:lnSpc>
            </a:pPr>
            <a:r>
              <a:rPr lang="en-US" sz="2386" b="1" dirty="0">
                <a:solidFill>
                  <a:srgbClr val="D4AF37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R</a:t>
            </a:r>
            <a:r>
              <a:rPr lang="en-US" sz="2386" b="1">
                <a:solidFill>
                  <a:srgbClr val="D4AF37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$ 192,00</a:t>
            </a:r>
            <a:endParaRPr lang="en-US" sz="2386" dirty="0"/>
          </a:p>
        </p:txBody>
      </p:sp>
      <p:sp>
        <p:nvSpPr>
          <p:cNvPr id="46" name="Text 26">
            <a:extLst>
              <a:ext uri="{FF2B5EF4-FFF2-40B4-BE49-F238E27FC236}">
                <a16:creationId xmlns:a16="http://schemas.microsoft.com/office/drawing/2014/main" id="{6ACCFCAB-BCEA-ADA1-4E4F-82F4D11EB5CD}"/>
              </a:ext>
            </a:extLst>
          </p:cNvPr>
          <p:cNvSpPr/>
          <p:nvPr/>
        </p:nvSpPr>
        <p:spPr>
          <a:xfrm>
            <a:off x="10229850" y="8426996"/>
            <a:ext cx="4635884" cy="23609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2000" i="1" dirty="0">
                <a:solidFill>
                  <a:srgbClr val="71809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*Alíquota de referência estimada </a:t>
            </a:r>
            <a:r>
              <a:rPr lang="en-US" sz="2000" i="1">
                <a:solidFill>
                  <a:srgbClr val="71809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em 28%.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656148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B59DAB4D-66F4-5627-4789-155581BAB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3">
            <a:extLst>
              <a:ext uri="{FF2B5EF4-FFF2-40B4-BE49-F238E27FC236}">
                <a16:creationId xmlns:a16="http://schemas.microsoft.com/office/drawing/2014/main" id="{6F1D4642-50E4-4793-95B0-6D9CF37A9DF2}"/>
              </a:ext>
            </a:extLst>
          </p:cNvPr>
          <p:cNvSpPr/>
          <p:nvPr/>
        </p:nvSpPr>
        <p:spPr>
          <a:xfrm>
            <a:off x="2290930" y="2888119"/>
            <a:ext cx="13706139" cy="42473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buNone/>
            </a:pPr>
            <a:r>
              <a:rPr lang="en-US" sz="13800" b="1" spc="3">
                <a:solidFill>
                  <a:srgbClr val="002060"/>
                </a:solidFill>
                <a:latin typeface="Montserrat" pitchFamily="34" charset="0"/>
              </a:rPr>
              <a:t>APURAÇÃO ASSISTIDA</a:t>
            </a:r>
            <a:endParaRPr lang="en-US" sz="13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9438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F0C25CF2-1D39-828D-B83F-D4F70F9A4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>
            <a:extLst>
              <a:ext uri="{FF2B5EF4-FFF2-40B4-BE49-F238E27FC236}">
                <a16:creationId xmlns:a16="http://schemas.microsoft.com/office/drawing/2014/main" id="{27DE6B36-94EA-6C05-85FD-2E1D41358170}"/>
              </a:ext>
            </a:extLst>
          </p:cNvPr>
          <p:cNvSpPr/>
          <p:nvPr/>
        </p:nvSpPr>
        <p:spPr>
          <a:xfrm>
            <a:off x="960120" y="2111544"/>
            <a:ext cx="8641080" cy="6652260"/>
          </a:xfrm>
          <a:prstGeom prst="roundRect">
            <a:avLst>
              <a:gd name="adj" fmla="val 2474"/>
            </a:avLst>
          </a:prstGeom>
          <a:solidFill>
            <a:schemeClr val="bg1">
              <a:lumMod val="85000"/>
            </a:schemeClr>
          </a:solidFill>
          <a:ln/>
          <a:effectLst>
            <a:outerShdw blurRad="101600" dist="38100" dir="5400000" algn="bl" rotWithShape="0">
              <a:srgbClr val="9AA3C7">
                <a:alpha val="35000"/>
              </a:srgbClr>
            </a:outerShdw>
          </a:effectLst>
        </p:spPr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FE7F182E-3E2E-D5E7-6A62-B52A232D5EA9}"/>
              </a:ext>
            </a:extLst>
          </p:cNvPr>
          <p:cNvSpPr/>
          <p:nvPr/>
        </p:nvSpPr>
        <p:spPr>
          <a:xfrm>
            <a:off x="1440180" y="2523024"/>
            <a:ext cx="768096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ct val="125000"/>
              </a:lnSpc>
            </a:pPr>
            <a:r>
              <a:rPr lang="en-US" sz="2800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 o modelo em que o próprio </a:t>
            </a:r>
            <a:r>
              <a:rPr lang="en-US" sz="2800" b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Comitê Gestor do IBS e a Receita Federal </a:t>
            </a:r>
            <a:r>
              <a:rPr lang="en-US" sz="2800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calculam automaticamente o saldo devido de IBS e CBS do contribuinte, a partir dos documentos fiscais eletrônicos e demais dados disponíveis.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15" name="Shape 4">
            <a:extLst>
              <a:ext uri="{FF2B5EF4-FFF2-40B4-BE49-F238E27FC236}">
                <a16:creationId xmlns:a16="http://schemas.microsoft.com/office/drawing/2014/main" id="{02E6C186-8974-0ECE-C39B-B82E5DF77A07}"/>
              </a:ext>
            </a:extLst>
          </p:cNvPr>
          <p:cNvSpPr/>
          <p:nvPr/>
        </p:nvSpPr>
        <p:spPr>
          <a:xfrm>
            <a:off x="1440180" y="5403384"/>
            <a:ext cx="7680960" cy="0"/>
          </a:xfrm>
          <a:prstGeom prst="line">
            <a:avLst/>
          </a:prstGeom>
          <a:noFill/>
          <a:ln w="12700">
            <a:solidFill>
              <a:srgbClr val="D6DCEF"/>
            </a:solidFill>
            <a:prstDash val="solid"/>
          </a:ln>
        </p:spPr>
      </p:sp>
      <p:sp>
        <p:nvSpPr>
          <p:cNvPr id="17" name="Text 5">
            <a:extLst>
              <a:ext uri="{FF2B5EF4-FFF2-40B4-BE49-F238E27FC236}">
                <a16:creationId xmlns:a16="http://schemas.microsoft.com/office/drawing/2014/main" id="{C2A12D40-5134-4433-1610-7ECB835CB590}"/>
              </a:ext>
            </a:extLst>
          </p:cNvPr>
          <p:cNvSpPr/>
          <p:nvPr/>
        </p:nvSpPr>
        <p:spPr>
          <a:xfrm>
            <a:off x="1440180" y="5746284"/>
            <a:ext cx="7680960" cy="2606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30000"/>
              </a:lnSpc>
            </a:pPr>
            <a:r>
              <a:rPr lang="en-US" sz="2800" i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 outras palavras: a empresa deixa de apurar do zero e passa a conferir, complementar e validar um cálculo pré-montado pelo Fisco.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23" name="Shape 6">
            <a:extLst>
              <a:ext uri="{FF2B5EF4-FFF2-40B4-BE49-F238E27FC236}">
                <a16:creationId xmlns:a16="http://schemas.microsoft.com/office/drawing/2014/main" id="{5A8E8B86-5689-1D54-2163-50CA4F399745}"/>
              </a:ext>
            </a:extLst>
          </p:cNvPr>
          <p:cNvSpPr/>
          <p:nvPr/>
        </p:nvSpPr>
        <p:spPr>
          <a:xfrm>
            <a:off x="10081260" y="2180124"/>
            <a:ext cx="850392" cy="850392"/>
          </a:xfrm>
          <a:prstGeom prst="ellipse">
            <a:avLst/>
          </a:prstGeom>
          <a:solidFill>
            <a:schemeClr val="bg1"/>
          </a:solidFill>
          <a:ln/>
        </p:spPr>
      </p:sp>
      <p:pic>
        <p:nvPicPr>
          <p:cNvPr id="25" name="Image 0" descr="invoice_1E2761.png">
            <a:extLst>
              <a:ext uri="{FF2B5EF4-FFF2-40B4-BE49-F238E27FC236}">
                <a16:creationId xmlns:a16="http://schemas.microsoft.com/office/drawing/2014/main" id="{A1E2F217-4B49-B5CA-2F00-E85E695B23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1813" y="2290677"/>
            <a:ext cx="629290" cy="629290"/>
          </a:xfrm>
          <a:prstGeom prst="rect">
            <a:avLst/>
          </a:prstGeom>
        </p:spPr>
      </p:pic>
      <p:sp>
        <p:nvSpPr>
          <p:cNvPr id="28" name="Text 7">
            <a:extLst>
              <a:ext uri="{FF2B5EF4-FFF2-40B4-BE49-F238E27FC236}">
                <a16:creationId xmlns:a16="http://schemas.microsoft.com/office/drawing/2014/main" id="{3BE3CCB6-22B5-957C-8DD6-9E4014B99CB1}"/>
              </a:ext>
            </a:extLst>
          </p:cNvPr>
          <p:cNvSpPr/>
          <p:nvPr/>
        </p:nvSpPr>
        <p:spPr>
          <a:xfrm>
            <a:off x="11247120" y="2229288"/>
            <a:ext cx="6035040" cy="4800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Fonte dos dados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31" name="Text 8">
            <a:extLst>
              <a:ext uri="{FF2B5EF4-FFF2-40B4-BE49-F238E27FC236}">
                <a16:creationId xmlns:a16="http://schemas.microsoft.com/office/drawing/2014/main" id="{C40B4426-E91A-74D7-6563-B6A136658446}"/>
              </a:ext>
            </a:extLst>
          </p:cNvPr>
          <p:cNvSpPr/>
          <p:nvPr/>
        </p:nvSpPr>
        <p:spPr>
          <a:xfrm>
            <a:off x="11314854" y="2587596"/>
            <a:ext cx="6035040" cy="10287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200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NF-e, NFC-e, CT-e e demais eventos fiscais eletrônicos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33" name="Shape 9">
            <a:extLst>
              <a:ext uri="{FF2B5EF4-FFF2-40B4-BE49-F238E27FC236}">
                <a16:creationId xmlns:a16="http://schemas.microsoft.com/office/drawing/2014/main" id="{1E3CE617-F91F-4D38-2CCB-7BE945E34FE9}"/>
              </a:ext>
            </a:extLst>
          </p:cNvPr>
          <p:cNvSpPr/>
          <p:nvPr/>
        </p:nvSpPr>
        <p:spPr>
          <a:xfrm>
            <a:off x="10081260" y="4474305"/>
            <a:ext cx="850392" cy="850392"/>
          </a:xfrm>
          <a:prstGeom prst="ellipse">
            <a:avLst/>
          </a:prstGeom>
          <a:solidFill>
            <a:schemeClr val="bg1"/>
          </a:solidFill>
          <a:ln/>
        </p:spPr>
      </p:sp>
      <p:pic>
        <p:nvPicPr>
          <p:cNvPr id="35" name="Image 1" descr="sync_1E2761.png">
            <a:extLst>
              <a:ext uri="{FF2B5EF4-FFF2-40B4-BE49-F238E27FC236}">
                <a16:creationId xmlns:a16="http://schemas.microsoft.com/office/drawing/2014/main" id="{6291806F-7B70-5E38-8C7C-6E7102D789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1813" y="4552210"/>
            <a:ext cx="629290" cy="629290"/>
          </a:xfrm>
          <a:prstGeom prst="rect">
            <a:avLst/>
          </a:prstGeom>
        </p:spPr>
      </p:pic>
      <p:sp>
        <p:nvSpPr>
          <p:cNvPr id="37" name="Text 10">
            <a:extLst>
              <a:ext uri="{FF2B5EF4-FFF2-40B4-BE49-F238E27FC236}">
                <a16:creationId xmlns:a16="http://schemas.microsoft.com/office/drawing/2014/main" id="{6AC5D819-3E60-44DE-7B46-E4C72398A8A8}"/>
              </a:ext>
            </a:extLst>
          </p:cNvPr>
          <p:cNvSpPr/>
          <p:nvPr/>
        </p:nvSpPr>
        <p:spPr>
          <a:xfrm>
            <a:off x="11247120" y="4500891"/>
            <a:ext cx="6035040" cy="4800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Cálculo automático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39" name="Text 11">
            <a:extLst>
              <a:ext uri="{FF2B5EF4-FFF2-40B4-BE49-F238E27FC236}">
                <a16:creationId xmlns:a16="http://schemas.microsoft.com/office/drawing/2014/main" id="{2CEDCAA5-EFFC-7201-5B70-5294CD382F12}"/>
              </a:ext>
            </a:extLst>
          </p:cNvPr>
          <p:cNvSpPr/>
          <p:nvPr/>
        </p:nvSpPr>
        <p:spPr>
          <a:xfrm>
            <a:off x="11314854" y="4633419"/>
            <a:ext cx="6035040" cy="10287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200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Fisco consolida débitos e créditos do período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41" name="Shape 12">
            <a:extLst>
              <a:ext uri="{FF2B5EF4-FFF2-40B4-BE49-F238E27FC236}">
                <a16:creationId xmlns:a16="http://schemas.microsoft.com/office/drawing/2014/main" id="{037FFDEA-1595-193E-AFDC-04973991E45B}"/>
              </a:ext>
            </a:extLst>
          </p:cNvPr>
          <p:cNvSpPr/>
          <p:nvPr/>
        </p:nvSpPr>
        <p:spPr>
          <a:xfrm>
            <a:off x="10081260" y="6624108"/>
            <a:ext cx="850392" cy="850392"/>
          </a:xfrm>
          <a:prstGeom prst="ellipse">
            <a:avLst/>
          </a:prstGeom>
          <a:solidFill>
            <a:schemeClr val="bg1"/>
          </a:solidFill>
          <a:ln/>
        </p:spPr>
      </p:sp>
      <p:pic>
        <p:nvPicPr>
          <p:cNvPr id="43" name="Image 2" descr="check_1E2761.png">
            <a:extLst>
              <a:ext uri="{FF2B5EF4-FFF2-40B4-BE49-F238E27FC236}">
                <a16:creationId xmlns:a16="http://schemas.microsoft.com/office/drawing/2014/main" id="{A687478B-5B35-F77B-45B2-FC5BD77A3C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91813" y="6734661"/>
            <a:ext cx="629290" cy="629290"/>
          </a:xfrm>
          <a:prstGeom prst="rect">
            <a:avLst/>
          </a:prstGeom>
        </p:spPr>
      </p:pic>
      <p:sp>
        <p:nvSpPr>
          <p:cNvPr id="45" name="Text 13">
            <a:extLst>
              <a:ext uri="{FF2B5EF4-FFF2-40B4-BE49-F238E27FC236}">
                <a16:creationId xmlns:a16="http://schemas.microsoft.com/office/drawing/2014/main" id="{750F8E5F-0B59-43B2-6F46-037E900F8D79}"/>
              </a:ext>
            </a:extLst>
          </p:cNvPr>
          <p:cNvSpPr/>
          <p:nvPr/>
        </p:nvSpPr>
        <p:spPr>
          <a:xfrm>
            <a:off x="11247120" y="6650694"/>
            <a:ext cx="6035040" cy="4800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Papel do contribuinte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47" name="Text 14">
            <a:extLst>
              <a:ext uri="{FF2B5EF4-FFF2-40B4-BE49-F238E27FC236}">
                <a16:creationId xmlns:a16="http://schemas.microsoft.com/office/drawing/2014/main" id="{F7C53190-D1E6-B8A0-7B37-1F7F84E92EEF}"/>
              </a:ext>
            </a:extLst>
          </p:cNvPr>
          <p:cNvSpPr/>
          <p:nvPr/>
        </p:nvSpPr>
        <p:spPr>
          <a:xfrm>
            <a:off x="11314854" y="7009002"/>
            <a:ext cx="6035040" cy="10287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200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Validar, complementar ou contestar os valores apresentados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49" name="Text 0">
            <a:extLst>
              <a:ext uri="{FF2B5EF4-FFF2-40B4-BE49-F238E27FC236}">
                <a16:creationId xmlns:a16="http://schemas.microsoft.com/office/drawing/2014/main" id="{150A429F-A463-9A79-A050-15B02678416D}"/>
              </a:ext>
            </a:extLst>
          </p:cNvPr>
          <p:cNvSpPr/>
          <p:nvPr/>
        </p:nvSpPr>
        <p:spPr>
          <a:xfrm>
            <a:off x="6439996" y="157734"/>
            <a:ext cx="5408007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Apuração </a:t>
            </a:r>
            <a:r>
              <a:rPr lang="en-US" sz="4500" b="1" dirty="0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Assistida</a:t>
            </a:r>
            <a:endParaRPr lang="en-US" sz="4500" dirty="0">
              <a:solidFill>
                <a:srgbClr val="002060"/>
              </a:solidFill>
            </a:endParaRPr>
          </a:p>
        </p:txBody>
      </p:sp>
      <p:sp>
        <p:nvSpPr>
          <p:cNvPr id="51" name="Text 1">
            <a:extLst>
              <a:ext uri="{FF2B5EF4-FFF2-40B4-BE49-F238E27FC236}">
                <a16:creationId xmlns:a16="http://schemas.microsoft.com/office/drawing/2014/main" id="{EB4A0605-DCD1-6C13-91CE-A1804C3824C2}"/>
              </a:ext>
            </a:extLst>
          </p:cNvPr>
          <p:cNvSpPr/>
          <p:nvPr/>
        </p:nvSpPr>
        <p:spPr>
          <a:xfrm>
            <a:off x="3861900" y="973614"/>
            <a:ext cx="10518480" cy="6243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Um novo ponto de partida para o cálculo dos tributos sobre o consumo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4000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35EDBC17-9524-0F1C-9362-FF0D08B08C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EE0E8D0B-DEC0-8D09-2B53-C117F218678B}"/>
              </a:ext>
            </a:extLst>
          </p:cNvPr>
          <p:cNvSpPr/>
          <p:nvPr/>
        </p:nvSpPr>
        <p:spPr>
          <a:xfrm>
            <a:off x="5947424" y="242780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Apuração Assistida</a:t>
            </a:r>
            <a:endParaRPr lang="en-US" sz="4500" dirty="0">
              <a:solidFill>
                <a:srgbClr val="002060"/>
              </a:solidFill>
            </a:endParaRPr>
          </a:p>
        </p:txBody>
      </p:sp>
      <p:sp>
        <p:nvSpPr>
          <p:cNvPr id="9" name="Shape 2">
            <a:extLst>
              <a:ext uri="{FF2B5EF4-FFF2-40B4-BE49-F238E27FC236}">
                <a16:creationId xmlns:a16="http://schemas.microsoft.com/office/drawing/2014/main" id="{B24FB7F1-4F75-5005-3891-E67A02582285}"/>
              </a:ext>
            </a:extLst>
          </p:cNvPr>
          <p:cNvSpPr/>
          <p:nvPr/>
        </p:nvSpPr>
        <p:spPr>
          <a:xfrm>
            <a:off x="960120" y="2017698"/>
            <a:ext cx="2990088" cy="5349240"/>
          </a:xfrm>
          <a:prstGeom prst="roundRect">
            <a:avLst>
              <a:gd name="adj" fmla="val 4587"/>
            </a:avLst>
          </a:prstGeom>
          <a:solidFill>
            <a:srgbClr val="1E2761"/>
          </a:solidFill>
          <a:ln/>
        </p:spPr>
      </p:sp>
      <p:sp>
        <p:nvSpPr>
          <p:cNvPr id="15" name="Text 3">
            <a:extLst>
              <a:ext uri="{FF2B5EF4-FFF2-40B4-BE49-F238E27FC236}">
                <a16:creationId xmlns:a16="http://schemas.microsoft.com/office/drawing/2014/main" id="{C11667DF-38DA-4B39-0D14-5031F756678E}"/>
              </a:ext>
            </a:extLst>
          </p:cNvPr>
          <p:cNvSpPr/>
          <p:nvPr/>
        </p:nvSpPr>
        <p:spPr>
          <a:xfrm>
            <a:off x="1165860" y="2182290"/>
            <a:ext cx="10972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E8B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2800" dirty="0"/>
          </a:p>
        </p:txBody>
      </p:sp>
      <p:pic>
        <p:nvPicPr>
          <p:cNvPr id="17" name="Image 0" descr="invoice_FFFFFF.png">
            <a:extLst>
              <a:ext uri="{FF2B5EF4-FFF2-40B4-BE49-F238E27FC236}">
                <a16:creationId xmlns:a16="http://schemas.microsoft.com/office/drawing/2014/main" id="{3DA73756-085B-1607-4495-B1F412AE74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5104" y="3046398"/>
            <a:ext cx="960120" cy="960120"/>
          </a:xfrm>
          <a:prstGeom prst="rect">
            <a:avLst/>
          </a:prstGeom>
        </p:spPr>
      </p:pic>
      <p:sp>
        <p:nvSpPr>
          <p:cNvPr id="23" name="Text 4">
            <a:extLst>
              <a:ext uri="{FF2B5EF4-FFF2-40B4-BE49-F238E27FC236}">
                <a16:creationId xmlns:a16="http://schemas.microsoft.com/office/drawing/2014/main" id="{7E67FF99-8785-28AA-C2EB-6A46B1B9A742}"/>
              </a:ext>
            </a:extLst>
          </p:cNvPr>
          <p:cNvSpPr/>
          <p:nvPr/>
        </p:nvSpPr>
        <p:spPr>
          <a:xfrm>
            <a:off x="1179576" y="4280838"/>
            <a:ext cx="2551176" cy="11658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>
              <a:lnSpc>
                <a:spcPct val="110000"/>
              </a:lnSpc>
            </a:pPr>
            <a:r>
              <a:rPr lang="en-US" sz="1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Emissão dos documentos fiscais</a:t>
            </a:r>
            <a:endParaRPr lang="en-US" sz="1950" dirty="0"/>
          </a:p>
        </p:txBody>
      </p:sp>
      <p:sp>
        <p:nvSpPr>
          <p:cNvPr id="25" name="Text 5">
            <a:extLst>
              <a:ext uri="{FF2B5EF4-FFF2-40B4-BE49-F238E27FC236}">
                <a16:creationId xmlns:a16="http://schemas.microsoft.com/office/drawing/2014/main" id="{CA10FAEA-2B13-CE9E-212A-F3CBAEE40F4E}"/>
              </a:ext>
            </a:extLst>
          </p:cNvPr>
          <p:cNvSpPr/>
          <p:nvPr/>
        </p:nvSpPr>
        <p:spPr>
          <a:xfrm>
            <a:off x="960120" y="5446698"/>
            <a:ext cx="2962656" cy="1783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>
              <a:lnSpc>
                <a:spcPct val="115000"/>
              </a:lnSpc>
            </a:pPr>
            <a:r>
              <a:rPr lang="en-US" sz="1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NF-e, NFC-e, CT-e e outros eventos eletrônicos registram cada operação com IBS/CBS destacados.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" name="Shape 6">
            <a:extLst>
              <a:ext uri="{FF2B5EF4-FFF2-40B4-BE49-F238E27FC236}">
                <a16:creationId xmlns:a16="http://schemas.microsoft.com/office/drawing/2014/main" id="{828A0845-CBFB-29D3-19F6-A13A910B9E2D}"/>
              </a:ext>
            </a:extLst>
          </p:cNvPr>
          <p:cNvSpPr/>
          <p:nvPr/>
        </p:nvSpPr>
        <p:spPr>
          <a:xfrm rot="5400000">
            <a:off x="3922776" y="4568874"/>
            <a:ext cx="246888" cy="246888"/>
          </a:xfrm>
          <a:prstGeom prst="triangle">
            <a:avLst/>
          </a:prstGeom>
          <a:solidFill>
            <a:srgbClr val="E8B84B"/>
          </a:solidFill>
          <a:ln/>
        </p:spPr>
      </p:sp>
      <p:sp>
        <p:nvSpPr>
          <p:cNvPr id="31" name="Shape 7">
            <a:extLst>
              <a:ext uri="{FF2B5EF4-FFF2-40B4-BE49-F238E27FC236}">
                <a16:creationId xmlns:a16="http://schemas.microsoft.com/office/drawing/2014/main" id="{4E01BE5F-F16F-39A4-9AB0-B24C6823714C}"/>
              </a:ext>
            </a:extLst>
          </p:cNvPr>
          <p:cNvSpPr/>
          <p:nvPr/>
        </p:nvSpPr>
        <p:spPr>
          <a:xfrm>
            <a:off x="4142232" y="2017698"/>
            <a:ext cx="2990088" cy="5349240"/>
          </a:xfrm>
          <a:prstGeom prst="roundRect">
            <a:avLst>
              <a:gd name="adj" fmla="val 4587"/>
            </a:avLst>
          </a:prstGeom>
          <a:solidFill>
            <a:srgbClr val="2C3B82"/>
          </a:solidFill>
          <a:ln/>
        </p:spPr>
      </p:sp>
      <p:sp>
        <p:nvSpPr>
          <p:cNvPr id="33" name="Text 8">
            <a:extLst>
              <a:ext uri="{FF2B5EF4-FFF2-40B4-BE49-F238E27FC236}">
                <a16:creationId xmlns:a16="http://schemas.microsoft.com/office/drawing/2014/main" id="{CB7FBE89-DCB9-F616-EBC3-E5BA146EC116}"/>
              </a:ext>
            </a:extLst>
          </p:cNvPr>
          <p:cNvSpPr/>
          <p:nvPr/>
        </p:nvSpPr>
        <p:spPr>
          <a:xfrm>
            <a:off x="4347972" y="2182290"/>
            <a:ext cx="10972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E8B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2800" dirty="0"/>
          </a:p>
        </p:txBody>
      </p:sp>
      <p:pic>
        <p:nvPicPr>
          <p:cNvPr id="35" name="Image 1" descr="sync_FFFFFF.png">
            <a:extLst>
              <a:ext uri="{FF2B5EF4-FFF2-40B4-BE49-F238E27FC236}">
                <a16:creationId xmlns:a16="http://schemas.microsoft.com/office/drawing/2014/main" id="{DC9429E0-0BAC-9742-8A3E-26D2D28BA4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7216" y="3046398"/>
            <a:ext cx="960120" cy="960120"/>
          </a:xfrm>
          <a:prstGeom prst="rect">
            <a:avLst/>
          </a:prstGeom>
        </p:spPr>
      </p:pic>
      <p:sp>
        <p:nvSpPr>
          <p:cNvPr id="37" name="Text 9">
            <a:extLst>
              <a:ext uri="{FF2B5EF4-FFF2-40B4-BE49-F238E27FC236}">
                <a16:creationId xmlns:a16="http://schemas.microsoft.com/office/drawing/2014/main" id="{B46F9687-9FAF-9195-13AF-E80FA9AE648F}"/>
              </a:ext>
            </a:extLst>
          </p:cNvPr>
          <p:cNvSpPr/>
          <p:nvPr/>
        </p:nvSpPr>
        <p:spPr>
          <a:xfrm>
            <a:off x="4361688" y="4280838"/>
            <a:ext cx="2551176" cy="11658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>
              <a:lnSpc>
                <a:spcPct val="110000"/>
              </a:lnSpc>
            </a:pPr>
            <a:r>
              <a:rPr lang="en-US" sz="1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Consolidação pelo Fisco</a:t>
            </a:r>
            <a:endParaRPr lang="en-US" sz="1950" dirty="0"/>
          </a:p>
        </p:txBody>
      </p:sp>
      <p:sp>
        <p:nvSpPr>
          <p:cNvPr id="39" name="Text 10">
            <a:extLst>
              <a:ext uri="{FF2B5EF4-FFF2-40B4-BE49-F238E27FC236}">
                <a16:creationId xmlns:a16="http://schemas.microsoft.com/office/drawing/2014/main" id="{5336C8D6-18A9-94DE-F49A-6077B4579F5A}"/>
              </a:ext>
            </a:extLst>
          </p:cNvPr>
          <p:cNvSpPr/>
          <p:nvPr/>
        </p:nvSpPr>
        <p:spPr>
          <a:xfrm>
            <a:off x="4361688" y="5446698"/>
            <a:ext cx="2551176" cy="1783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>
              <a:lnSpc>
                <a:spcPct val="115000"/>
              </a:lnSpc>
            </a:pPr>
            <a:r>
              <a:rPr lang="en-US" sz="1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sistema cruza os documentos com dados de pagamento e split payment e monta débitos e créditos do período.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1" name="Shape 11">
            <a:extLst>
              <a:ext uri="{FF2B5EF4-FFF2-40B4-BE49-F238E27FC236}">
                <a16:creationId xmlns:a16="http://schemas.microsoft.com/office/drawing/2014/main" id="{30464EBC-23B5-50EC-26D2-79DA35E77243}"/>
              </a:ext>
            </a:extLst>
          </p:cNvPr>
          <p:cNvSpPr/>
          <p:nvPr/>
        </p:nvSpPr>
        <p:spPr>
          <a:xfrm rot="5400000">
            <a:off x="7104888" y="4568874"/>
            <a:ext cx="246888" cy="246888"/>
          </a:xfrm>
          <a:prstGeom prst="triangle">
            <a:avLst/>
          </a:prstGeom>
          <a:solidFill>
            <a:srgbClr val="E8B84B"/>
          </a:solidFill>
          <a:ln/>
        </p:spPr>
      </p:sp>
      <p:sp>
        <p:nvSpPr>
          <p:cNvPr id="43" name="Shape 12">
            <a:extLst>
              <a:ext uri="{FF2B5EF4-FFF2-40B4-BE49-F238E27FC236}">
                <a16:creationId xmlns:a16="http://schemas.microsoft.com/office/drawing/2014/main" id="{71155BCE-0BF4-DA63-B4EA-F30D1D2436C8}"/>
              </a:ext>
            </a:extLst>
          </p:cNvPr>
          <p:cNvSpPr/>
          <p:nvPr/>
        </p:nvSpPr>
        <p:spPr>
          <a:xfrm>
            <a:off x="7324344" y="2017698"/>
            <a:ext cx="2990088" cy="5349240"/>
          </a:xfrm>
          <a:prstGeom prst="roundRect">
            <a:avLst>
              <a:gd name="adj" fmla="val 4587"/>
            </a:avLst>
          </a:prstGeom>
          <a:solidFill>
            <a:srgbClr val="1E2761"/>
          </a:solidFill>
          <a:ln/>
        </p:spPr>
      </p:sp>
      <p:sp>
        <p:nvSpPr>
          <p:cNvPr id="45" name="Text 13">
            <a:extLst>
              <a:ext uri="{FF2B5EF4-FFF2-40B4-BE49-F238E27FC236}">
                <a16:creationId xmlns:a16="http://schemas.microsoft.com/office/drawing/2014/main" id="{35B1BBF3-DCEE-7ABF-DF3C-29A5870D8410}"/>
              </a:ext>
            </a:extLst>
          </p:cNvPr>
          <p:cNvSpPr/>
          <p:nvPr/>
        </p:nvSpPr>
        <p:spPr>
          <a:xfrm>
            <a:off x="7530084" y="2182290"/>
            <a:ext cx="10972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E8B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2800" dirty="0"/>
          </a:p>
        </p:txBody>
      </p:sp>
      <p:pic>
        <p:nvPicPr>
          <p:cNvPr id="47" name="Image 2" descr="cloud_FFFFFF.png">
            <a:extLst>
              <a:ext uri="{FF2B5EF4-FFF2-40B4-BE49-F238E27FC236}">
                <a16:creationId xmlns:a16="http://schemas.microsoft.com/office/drawing/2014/main" id="{EF307169-DB54-3D61-4814-789FBDD362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9328" y="3046398"/>
            <a:ext cx="960120" cy="960120"/>
          </a:xfrm>
          <a:prstGeom prst="rect">
            <a:avLst/>
          </a:prstGeom>
        </p:spPr>
      </p:pic>
      <p:sp>
        <p:nvSpPr>
          <p:cNvPr id="49" name="Text 14">
            <a:extLst>
              <a:ext uri="{FF2B5EF4-FFF2-40B4-BE49-F238E27FC236}">
                <a16:creationId xmlns:a16="http://schemas.microsoft.com/office/drawing/2014/main" id="{BC3E9B60-4CD4-F3AF-4490-105C9FBD6675}"/>
              </a:ext>
            </a:extLst>
          </p:cNvPr>
          <p:cNvSpPr/>
          <p:nvPr/>
        </p:nvSpPr>
        <p:spPr>
          <a:xfrm>
            <a:off x="7543800" y="4280838"/>
            <a:ext cx="2551176" cy="11658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>
              <a:lnSpc>
                <a:spcPct val="110000"/>
              </a:lnSpc>
            </a:pPr>
            <a:r>
              <a:rPr lang="en-US" sz="1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Proposta de apuração</a:t>
            </a:r>
            <a:endParaRPr lang="en-US" sz="1950" dirty="0"/>
          </a:p>
        </p:txBody>
      </p:sp>
      <p:sp>
        <p:nvSpPr>
          <p:cNvPr id="51" name="Text 15">
            <a:extLst>
              <a:ext uri="{FF2B5EF4-FFF2-40B4-BE49-F238E27FC236}">
                <a16:creationId xmlns:a16="http://schemas.microsoft.com/office/drawing/2014/main" id="{1CBB2856-2B48-B7A6-DB6B-A4123B7FFBF2}"/>
              </a:ext>
            </a:extLst>
          </p:cNvPr>
          <p:cNvSpPr/>
          <p:nvPr/>
        </p:nvSpPr>
        <p:spPr>
          <a:xfrm>
            <a:off x="7423485" y="5374509"/>
            <a:ext cx="2743200" cy="1783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>
              <a:lnSpc>
                <a:spcPct val="115000"/>
              </a:lnSpc>
            </a:pPr>
            <a:r>
              <a:rPr lang="en-US" sz="1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Administração Tributária entrega um demonstrativo prévio do saldo devido ou do crédito a compensar.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3" name="Shape 16">
            <a:extLst>
              <a:ext uri="{FF2B5EF4-FFF2-40B4-BE49-F238E27FC236}">
                <a16:creationId xmlns:a16="http://schemas.microsoft.com/office/drawing/2014/main" id="{906DEA31-AACD-16C3-7DA2-F3403C65605A}"/>
              </a:ext>
            </a:extLst>
          </p:cNvPr>
          <p:cNvSpPr/>
          <p:nvPr/>
        </p:nvSpPr>
        <p:spPr>
          <a:xfrm rot="5400000">
            <a:off x="10287000" y="4568874"/>
            <a:ext cx="246888" cy="246888"/>
          </a:xfrm>
          <a:prstGeom prst="triangle">
            <a:avLst/>
          </a:prstGeom>
          <a:solidFill>
            <a:srgbClr val="E8B84B"/>
          </a:solidFill>
          <a:ln/>
        </p:spPr>
      </p:sp>
      <p:sp>
        <p:nvSpPr>
          <p:cNvPr id="55" name="Shape 17">
            <a:extLst>
              <a:ext uri="{FF2B5EF4-FFF2-40B4-BE49-F238E27FC236}">
                <a16:creationId xmlns:a16="http://schemas.microsoft.com/office/drawing/2014/main" id="{2F5E2DA0-1182-2C5F-9881-0C36F6B97408}"/>
              </a:ext>
            </a:extLst>
          </p:cNvPr>
          <p:cNvSpPr/>
          <p:nvPr/>
        </p:nvSpPr>
        <p:spPr>
          <a:xfrm>
            <a:off x="10506456" y="2017698"/>
            <a:ext cx="2990088" cy="5349240"/>
          </a:xfrm>
          <a:prstGeom prst="roundRect">
            <a:avLst>
              <a:gd name="adj" fmla="val 4587"/>
            </a:avLst>
          </a:prstGeom>
          <a:solidFill>
            <a:srgbClr val="2C3B82"/>
          </a:solidFill>
          <a:ln/>
        </p:spPr>
      </p:sp>
      <p:sp>
        <p:nvSpPr>
          <p:cNvPr id="57" name="Text 18">
            <a:extLst>
              <a:ext uri="{FF2B5EF4-FFF2-40B4-BE49-F238E27FC236}">
                <a16:creationId xmlns:a16="http://schemas.microsoft.com/office/drawing/2014/main" id="{7DF37A88-5C9C-2B3A-9917-F9E081CC1E45}"/>
              </a:ext>
            </a:extLst>
          </p:cNvPr>
          <p:cNvSpPr/>
          <p:nvPr/>
        </p:nvSpPr>
        <p:spPr>
          <a:xfrm>
            <a:off x="10712196" y="2182290"/>
            <a:ext cx="10972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E8B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2800" dirty="0"/>
          </a:p>
        </p:txBody>
      </p:sp>
      <p:pic>
        <p:nvPicPr>
          <p:cNvPr id="59" name="Image 3" descr="check_FFFFFF.png">
            <a:extLst>
              <a:ext uri="{FF2B5EF4-FFF2-40B4-BE49-F238E27FC236}">
                <a16:creationId xmlns:a16="http://schemas.microsoft.com/office/drawing/2014/main" id="{8E4606D6-C780-E666-1D48-2652F77248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21440" y="3046398"/>
            <a:ext cx="960120" cy="960120"/>
          </a:xfrm>
          <a:prstGeom prst="rect">
            <a:avLst/>
          </a:prstGeom>
        </p:spPr>
      </p:pic>
      <p:sp>
        <p:nvSpPr>
          <p:cNvPr id="61" name="Text 19">
            <a:extLst>
              <a:ext uri="{FF2B5EF4-FFF2-40B4-BE49-F238E27FC236}">
                <a16:creationId xmlns:a16="http://schemas.microsoft.com/office/drawing/2014/main" id="{CABB7BC1-F8DC-06CF-7D6A-A0C42877D653}"/>
              </a:ext>
            </a:extLst>
          </p:cNvPr>
          <p:cNvSpPr/>
          <p:nvPr/>
        </p:nvSpPr>
        <p:spPr>
          <a:xfrm>
            <a:off x="10725912" y="4280838"/>
            <a:ext cx="2551176" cy="11658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>
              <a:lnSpc>
                <a:spcPct val="110000"/>
              </a:lnSpc>
            </a:pPr>
            <a:r>
              <a:rPr lang="en-US" sz="1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Validação do contribuinte</a:t>
            </a:r>
            <a:endParaRPr lang="en-US" sz="1950" dirty="0"/>
          </a:p>
        </p:txBody>
      </p:sp>
      <p:sp>
        <p:nvSpPr>
          <p:cNvPr id="63" name="Text 20">
            <a:extLst>
              <a:ext uri="{FF2B5EF4-FFF2-40B4-BE49-F238E27FC236}">
                <a16:creationId xmlns:a16="http://schemas.microsoft.com/office/drawing/2014/main" id="{52030C76-144A-9D4E-06DB-262F78E74D3E}"/>
              </a:ext>
            </a:extLst>
          </p:cNvPr>
          <p:cNvSpPr/>
          <p:nvPr/>
        </p:nvSpPr>
        <p:spPr>
          <a:xfrm>
            <a:off x="10725912" y="5446698"/>
            <a:ext cx="2551176" cy="1783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>
              <a:lnSpc>
                <a:spcPct val="115000"/>
              </a:lnSpc>
            </a:pPr>
            <a:r>
              <a:rPr lang="en-US" sz="1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empresa confere, ajusta o que não corresponde à realidade e confirma — ou contesta — os valores.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5" name="Shape 21">
            <a:extLst>
              <a:ext uri="{FF2B5EF4-FFF2-40B4-BE49-F238E27FC236}">
                <a16:creationId xmlns:a16="http://schemas.microsoft.com/office/drawing/2014/main" id="{9AE9EAB4-AFA1-9052-F017-A1F192C5C57B}"/>
              </a:ext>
            </a:extLst>
          </p:cNvPr>
          <p:cNvSpPr/>
          <p:nvPr/>
        </p:nvSpPr>
        <p:spPr>
          <a:xfrm rot="5400000">
            <a:off x="13469112" y="4568874"/>
            <a:ext cx="246888" cy="246888"/>
          </a:xfrm>
          <a:prstGeom prst="triangle">
            <a:avLst/>
          </a:prstGeom>
          <a:solidFill>
            <a:srgbClr val="E8B84B"/>
          </a:solidFill>
          <a:ln/>
        </p:spPr>
      </p:sp>
      <p:sp>
        <p:nvSpPr>
          <p:cNvPr id="67" name="Shape 22">
            <a:extLst>
              <a:ext uri="{FF2B5EF4-FFF2-40B4-BE49-F238E27FC236}">
                <a16:creationId xmlns:a16="http://schemas.microsoft.com/office/drawing/2014/main" id="{E5ECAF8C-5DB8-390C-DA48-4A9AEA549930}"/>
              </a:ext>
            </a:extLst>
          </p:cNvPr>
          <p:cNvSpPr/>
          <p:nvPr/>
        </p:nvSpPr>
        <p:spPr>
          <a:xfrm>
            <a:off x="13688568" y="2017698"/>
            <a:ext cx="2990088" cy="5349240"/>
          </a:xfrm>
          <a:prstGeom prst="roundRect">
            <a:avLst>
              <a:gd name="adj" fmla="val 4587"/>
            </a:avLst>
          </a:prstGeom>
          <a:solidFill>
            <a:srgbClr val="1E2761"/>
          </a:solidFill>
          <a:ln/>
        </p:spPr>
      </p:sp>
      <p:sp>
        <p:nvSpPr>
          <p:cNvPr id="69" name="Text 23">
            <a:extLst>
              <a:ext uri="{FF2B5EF4-FFF2-40B4-BE49-F238E27FC236}">
                <a16:creationId xmlns:a16="http://schemas.microsoft.com/office/drawing/2014/main" id="{5C7C7B8A-4E2B-1D2B-A620-F430704202A0}"/>
              </a:ext>
            </a:extLst>
          </p:cNvPr>
          <p:cNvSpPr/>
          <p:nvPr/>
        </p:nvSpPr>
        <p:spPr>
          <a:xfrm>
            <a:off x="13894308" y="2182290"/>
            <a:ext cx="10972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E8B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</a:t>
            </a:r>
            <a:endParaRPr lang="en-US" sz="2800" dirty="0"/>
          </a:p>
        </p:txBody>
      </p:sp>
      <p:pic>
        <p:nvPicPr>
          <p:cNvPr id="71" name="Image 4" descr="gavel_FFFFFF.png">
            <a:extLst>
              <a:ext uri="{FF2B5EF4-FFF2-40B4-BE49-F238E27FC236}">
                <a16:creationId xmlns:a16="http://schemas.microsoft.com/office/drawing/2014/main" id="{F1FD8EA6-24DD-0B24-5485-6C09BC3AD5E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03552" y="3046398"/>
            <a:ext cx="960120" cy="960120"/>
          </a:xfrm>
          <a:prstGeom prst="rect">
            <a:avLst/>
          </a:prstGeom>
        </p:spPr>
      </p:pic>
      <p:sp>
        <p:nvSpPr>
          <p:cNvPr id="73" name="Text 24">
            <a:extLst>
              <a:ext uri="{FF2B5EF4-FFF2-40B4-BE49-F238E27FC236}">
                <a16:creationId xmlns:a16="http://schemas.microsoft.com/office/drawing/2014/main" id="{0A37E308-884A-8A49-6636-B526D08B0F28}"/>
              </a:ext>
            </a:extLst>
          </p:cNvPr>
          <p:cNvSpPr/>
          <p:nvPr/>
        </p:nvSpPr>
        <p:spPr>
          <a:xfrm>
            <a:off x="13908024" y="4280838"/>
            <a:ext cx="2551176" cy="11658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>
              <a:lnSpc>
                <a:spcPct val="110000"/>
              </a:lnSpc>
            </a:pPr>
            <a:r>
              <a:rPr lang="en-US" sz="1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Constituição do crédito</a:t>
            </a:r>
            <a:endParaRPr lang="en-US" sz="1950" dirty="0"/>
          </a:p>
        </p:txBody>
      </p:sp>
      <p:sp>
        <p:nvSpPr>
          <p:cNvPr id="75" name="Text 25">
            <a:extLst>
              <a:ext uri="{FF2B5EF4-FFF2-40B4-BE49-F238E27FC236}">
                <a16:creationId xmlns:a16="http://schemas.microsoft.com/office/drawing/2014/main" id="{7497A11C-446B-7D67-8AA9-AC778FEDBE9D}"/>
              </a:ext>
            </a:extLst>
          </p:cNvPr>
          <p:cNvSpPr/>
          <p:nvPr/>
        </p:nvSpPr>
        <p:spPr>
          <a:xfrm>
            <a:off x="13787709" y="5350446"/>
            <a:ext cx="2770632" cy="1783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>
              <a:lnSpc>
                <a:spcPct val="115000"/>
              </a:lnSpc>
            </a:pPr>
            <a:r>
              <a:rPr lang="en-US" sz="1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Confirmado (ou vencido o prazo sem manifestação), o saldo é formalizado e passa a produzir efeitos jurídicos.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7" name="Text 1">
            <a:extLst>
              <a:ext uri="{FF2B5EF4-FFF2-40B4-BE49-F238E27FC236}">
                <a16:creationId xmlns:a16="http://schemas.microsoft.com/office/drawing/2014/main" id="{EBE5F5DA-7D61-D5B3-4659-B3D49954C8DC}"/>
              </a:ext>
            </a:extLst>
          </p:cNvPr>
          <p:cNvSpPr/>
          <p:nvPr/>
        </p:nvSpPr>
        <p:spPr>
          <a:xfrm>
            <a:off x="4454786" y="1058522"/>
            <a:ext cx="9378428" cy="65116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i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documento fiscal eletrônico até a constituição do crédito tributário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0081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11F915DE-D08E-0A61-7831-CC9387C06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>
            <a:extLst>
              <a:ext uri="{FF2B5EF4-FFF2-40B4-BE49-F238E27FC236}">
                <a16:creationId xmlns:a16="http://schemas.microsoft.com/office/drawing/2014/main" id="{75A7E5B4-AF92-704C-0408-502D2410C7A8}"/>
              </a:ext>
            </a:extLst>
          </p:cNvPr>
          <p:cNvSpPr/>
          <p:nvPr/>
        </p:nvSpPr>
        <p:spPr>
          <a:xfrm>
            <a:off x="960120" y="2091764"/>
            <a:ext cx="8023860" cy="6309360"/>
          </a:xfrm>
          <a:prstGeom prst="roundRect">
            <a:avLst>
              <a:gd name="adj" fmla="val 2609"/>
            </a:avLst>
          </a:prstGeom>
          <a:solidFill>
            <a:srgbClr val="232E6E"/>
          </a:solidFill>
          <a:ln w="12700">
            <a:solidFill>
              <a:srgbClr val="3A4796"/>
            </a:solidFill>
            <a:prstDash val="solid"/>
          </a:ln>
        </p:spPr>
      </p:sp>
      <p:sp>
        <p:nvSpPr>
          <p:cNvPr id="9" name="Shape 4">
            <a:extLst>
              <a:ext uri="{FF2B5EF4-FFF2-40B4-BE49-F238E27FC236}">
                <a16:creationId xmlns:a16="http://schemas.microsoft.com/office/drawing/2014/main" id="{A8001B4C-F673-50F6-2C36-7EA54A3672F0}"/>
              </a:ext>
            </a:extLst>
          </p:cNvPr>
          <p:cNvSpPr/>
          <p:nvPr/>
        </p:nvSpPr>
        <p:spPr>
          <a:xfrm>
            <a:off x="1508760" y="2571824"/>
            <a:ext cx="1028700" cy="1028700"/>
          </a:xfrm>
          <a:prstGeom prst="ellipse">
            <a:avLst/>
          </a:prstGeom>
          <a:solidFill>
            <a:srgbClr val="E8B84B"/>
          </a:solidFill>
          <a:ln/>
        </p:spPr>
      </p:sp>
      <p:pic>
        <p:nvPicPr>
          <p:cNvPr id="15" name="Image 0" descr="check_1E2761.png">
            <a:extLst>
              <a:ext uri="{FF2B5EF4-FFF2-40B4-BE49-F238E27FC236}">
                <a16:creationId xmlns:a16="http://schemas.microsoft.com/office/drawing/2014/main" id="{74C3426F-00A7-B6C9-4363-CBE1265E1D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2493" y="2705557"/>
            <a:ext cx="761238" cy="761238"/>
          </a:xfrm>
          <a:prstGeom prst="rect">
            <a:avLst/>
          </a:prstGeom>
        </p:spPr>
      </p:pic>
      <p:sp>
        <p:nvSpPr>
          <p:cNvPr id="17" name="Text 5">
            <a:extLst>
              <a:ext uri="{FF2B5EF4-FFF2-40B4-BE49-F238E27FC236}">
                <a16:creationId xmlns:a16="http://schemas.microsoft.com/office/drawing/2014/main" id="{DE9BE2F7-375A-3893-F2A0-EAFBDA554752}"/>
              </a:ext>
            </a:extLst>
          </p:cNvPr>
          <p:cNvSpPr/>
          <p:nvPr/>
        </p:nvSpPr>
        <p:spPr>
          <a:xfrm>
            <a:off x="2811780" y="2640404"/>
            <a:ext cx="5829300" cy="10287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55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Se a empresa confirma ou ajusta</a:t>
            </a:r>
            <a:endParaRPr lang="en-US" sz="2550" dirty="0"/>
          </a:p>
        </p:txBody>
      </p:sp>
      <p:sp>
        <p:nvSpPr>
          <p:cNvPr id="23" name="Shape 6">
            <a:extLst>
              <a:ext uri="{FF2B5EF4-FFF2-40B4-BE49-F238E27FC236}">
                <a16:creationId xmlns:a16="http://schemas.microsoft.com/office/drawing/2014/main" id="{F87C839C-801A-D11E-089A-61398EFCCD16}"/>
              </a:ext>
            </a:extLst>
          </p:cNvPr>
          <p:cNvSpPr/>
          <p:nvPr/>
        </p:nvSpPr>
        <p:spPr>
          <a:xfrm>
            <a:off x="1536192" y="4094300"/>
            <a:ext cx="123444" cy="123444"/>
          </a:xfrm>
          <a:prstGeom prst="ellipse">
            <a:avLst/>
          </a:prstGeom>
          <a:solidFill>
            <a:srgbClr val="E8B84B"/>
          </a:solidFill>
          <a:ln/>
        </p:spPr>
      </p:sp>
      <p:sp>
        <p:nvSpPr>
          <p:cNvPr id="25" name="Text 7">
            <a:extLst>
              <a:ext uri="{FF2B5EF4-FFF2-40B4-BE49-F238E27FC236}">
                <a16:creationId xmlns:a16="http://schemas.microsoft.com/office/drawing/2014/main" id="{4F3B01D0-BFCE-5F80-E27C-67348EF1E7BF}"/>
              </a:ext>
            </a:extLst>
          </p:cNvPr>
          <p:cNvSpPr/>
          <p:nvPr/>
        </p:nvSpPr>
        <p:spPr>
          <a:xfrm>
            <a:off x="1851660" y="3765624"/>
            <a:ext cx="66522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Equivale a confissão de dívida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8" name="Shape 8">
            <a:extLst>
              <a:ext uri="{FF2B5EF4-FFF2-40B4-BE49-F238E27FC236}">
                <a16:creationId xmlns:a16="http://schemas.microsoft.com/office/drawing/2014/main" id="{5E32837C-AC1D-A6E8-752E-3517D1CB31E8}"/>
              </a:ext>
            </a:extLst>
          </p:cNvPr>
          <p:cNvSpPr/>
          <p:nvPr/>
        </p:nvSpPr>
        <p:spPr>
          <a:xfrm>
            <a:off x="1536192" y="5081852"/>
            <a:ext cx="123444" cy="123444"/>
          </a:xfrm>
          <a:prstGeom prst="ellipse">
            <a:avLst/>
          </a:prstGeom>
          <a:solidFill>
            <a:srgbClr val="E8B84B"/>
          </a:solidFill>
          <a:ln/>
        </p:spPr>
      </p:sp>
      <p:sp>
        <p:nvSpPr>
          <p:cNvPr id="31" name="Text 9">
            <a:extLst>
              <a:ext uri="{FF2B5EF4-FFF2-40B4-BE49-F238E27FC236}">
                <a16:creationId xmlns:a16="http://schemas.microsoft.com/office/drawing/2014/main" id="{99D8760B-20ED-3E91-FEB5-B732B52ECDBE}"/>
              </a:ext>
            </a:extLst>
          </p:cNvPr>
          <p:cNvSpPr/>
          <p:nvPr/>
        </p:nvSpPr>
        <p:spPr>
          <a:xfrm>
            <a:off x="1851660" y="4930976"/>
            <a:ext cx="66522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Constitui o crédito tributário automaticamente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3" name="Shape 10">
            <a:extLst>
              <a:ext uri="{FF2B5EF4-FFF2-40B4-BE49-F238E27FC236}">
                <a16:creationId xmlns:a16="http://schemas.microsoft.com/office/drawing/2014/main" id="{1BE66F41-E022-8BB7-DB77-DA3BD00AF8B5}"/>
              </a:ext>
            </a:extLst>
          </p:cNvPr>
          <p:cNvSpPr/>
          <p:nvPr/>
        </p:nvSpPr>
        <p:spPr>
          <a:xfrm>
            <a:off x="1536192" y="6171004"/>
            <a:ext cx="123444" cy="123444"/>
          </a:xfrm>
          <a:prstGeom prst="ellipse">
            <a:avLst/>
          </a:prstGeom>
          <a:solidFill>
            <a:srgbClr val="E8B84B"/>
          </a:solidFill>
          <a:ln/>
        </p:spPr>
      </p:sp>
      <p:sp>
        <p:nvSpPr>
          <p:cNvPr id="35" name="Text 11">
            <a:extLst>
              <a:ext uri="{FF2B5EF4-FFF2-40B4-BE49-F238E27FC236}">
                <a16:creationId xmlns:a16="http://schemas.microsoft.com/office/drawing/2014/main" id="{B3664543-9D87-11D5-54AD-6221CCAF0668}"/>
              </a:ext>
            </a:extLst>
          </p:cNvPr>
          <p:cNvSpPr/>
          <p:nvPr/>
        </p:nvSpPr>
        <p:spPr>
          <a:xfrm>
            <a:off x="1851660" y="6070928"/>
            <a:ext cx="66522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Encerra a discussão sobre os valores do período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7" name="Shape 12">
            <a:extLst>
              <a:ext uri="{FF2B5EF4-FFF2-40B4-BE49-F238E27FC236}">
                <a16:creationId xmlns:a16="http://schemas.microsoft.com/office/drawing/2014/main" id="{EA15FCC2-3298-86B6-F48A-BE133862E06D}"/>
              </a:ext>
            </a:extLst>
          </p:cNvPr>
          <p:cNvSpPr/>
          <p:nvPr/>
        </p:nvSpPr>
        <p:spPr>
          <a:xfrm>
            <a:off x="9436608" y="2091764"/>
            <a:ext cx="8023860" cy="6309360"/>
          </a:xfrm>
          <a:prstGeom prst="roundRect">
            <a:avLst>
              <a:gd name="adj" fmla="val 2609"/>
            </a:avLst>
          </a:prstGeom>
          <a:solidFill>
            <a:srgbClr val="232E6E"/>
          </a:solidFill>
          <a:ln w="12700">
            <a:solidFill>
              <a:srgbClr val="3A4796"/>
            </a:solidFill>
            <a:prstDash val="solid"/>
          </a:ln>
        </p:spPr>
      </p:sp>
      <p:sp>
        <p:nvSpPr>
          <p:cNvPr id="39" name="Shape 13">
            <a:extLst>
              <a:ext uri="{FF2B5EF4-FFF2-40B4-BE49-F238E27FC236}">
                <a16:creationId xmlns:a16="http://schemas.microsoft.com/office/drawing/2014/main" id="{B59DBFA1-79EA-D910-D3AF-90C2B58C80CD}"/>
              </a:ext>
            </a:extLst>
          </p:cNvPr>
          <p:cNvSpPr/>
          <p:nvPr/>
        </p:nvSpPr>
        <p:spPr>
          <a:xfrm>
            <a:off x="9985248" y="2571824"/>
            <a:ext cx="1028700" cy="1028700"/>
          </a:xfrm>
          <a:prstGeom prst="ellipse">
            <a:avLst/>
          </a:prstGeom>
          <a:solidFill>
            <a:srgbClr val="E8B84B"/>
          </a:solidFill>
          <a:ln/>
        </p:spPr>
      </p:sp>
      <p:pic>
        <p:nvPicPr>
          <p:cNvPr id="41" name="Image 1" descr="warning_1E2761.png">
            <a:extLst>
              <a:ext uri="{FF2B5EF4-FFF2-40B4-BE49-F238E27FC236}">
                <a16:creationId xmlns:a16="http://schemas.microsoft.com/office/drawing/2014/main" id="{EF307CFE-852E-F4B3-8351-C7F2EEC54C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8981" y="2705557"/>
            <a:ext cx="761238" cy="761238"/>
          </a:xfrm>
          <a:prstGeom prst="rect">
            <a:avLst/>
          </a:prstGeom>
        </p:spPr>
      </p:pic>
      <p:sp>
        <p:nvSpPr>
          <p:cNvPr id="43" name="Text 14">
            <a:extLst>
              <a:ext uri="{FF2B5EF4-FFF2-40B4-BE49-F238E27FC236}">
                <a16:creationId xmlns:a16="http://schemas.microsoft.com/office/drawing/2014/main" id="{907CF917-B750-3D65-8F6F-181AE0D333D2}"/>
              </a:ext>
            </a:extLst>
          </p:cNvPr>
          <p:cNvSpPr/>
          <p:nvPr/>
        </p:nvSpPr>
        <p:spPr>
          <a:xfrm>
            <a:off x="11288268" y="2640404"/>
            <a:ext cx="5829300" cy="10287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55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Se a empresa fica em silêncio</a:t>
            </a:r>
            <a:endParaRPr lang="en-US" sz="2550" dirty="0"/>
          </a:p>
        </p:txBody>
      </p:sp>
      <p:sp>
        <p:nvSpPr>
          <p:cNvPr id="45" name="Shape 15">
            <a:extLst>
              <a:ext uri="{FF2B5EF4-FFF2-40B4-BE49-F238E27FC236}">
                <a16:creationId xmlns:a16="http://schemas.microsoft.com/office/drawing/2014/main" id="{75D7885B-FC09-6060-13B6-7E16182924F6}"/>
              </a:ext>
            </a:extLst>
          </p:cNvPr>
          <p:cNvSpPr/>
          <p:nvPr/>
        </p:nvSpPr>
        <p:spPr>
          <a:xfrm>
            <a:off x="10012680" y="4094300"/>
            <a:ext cx="123444" cy="123444"/>
          </a:xfrm>
          <a:prstGeom prst="ellipse">
            <a:avLst/>
          </a:prstGeom>
          <a:solidFill>
            <a:srgbClr val="E8B84B"/>
          </a:solidFill>
          <a:ln/>
        </p:spPr>
      </p:sp>
      <p:sp>
        <p:nvSpPr>
          <p:cNvPr id="47" name="Text 16">
            <a:extLst>
              <a:ext uri="{FF2B5EF4-FFF2-40B4-BE49-F238E27FC236}">
                <a16:creationId xmlns:a16="http://schemas.microsoft.com/office/drawing/2014/main" id="{41A3BC1A-E247-8F81-0D2D-C690F81AA3C9}"/>
              </a:ext>
            </a:extLst>
          </p:cNvPr>
          <p:cNvSpPr/>
          <p:nvPr/>
        </p:nvSpPr>
        <p:spPr>
          <a:xfrm>
            <a:off x="10328148" y="3740224"/>
            <a:ext cx="66522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saldo apresentado é presumido correto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9" name="Shape 17">
            <a:extLst>
              <a:ext uri="{FF2B5EF4-FFF2-40B4-BE49-F238E27FC236}">
                <a16:creationId xmlns:a16="http://schemas.microsoft.com/office/drawing/2014/main" id="{1746AE57-B39D-08AF-704A-638BCB512267}"/>
              </a:ext>
            </a:extLst>
          </p:cNvPr>
          <p:cNvSpPr/>
          <p:nvPr/>
        </p:nvSpPr>
        <p:spPr>
          <a:xfrm>
            <a:off x="10012680" y="5081852"/>
            <a:ext cx="123444" cy="123444"/>
          </a:xfrm>
          <a:prstGeom prst="ellipse">
            <a:avLst/>
          </a:prstGeom>
          <a:solidFill>
            <a:srgbClr val="E8B84B"/>
          </a:solidFill>
          <a:ln/>
        </p:spPr>
      </p:sp>
      <p:sp>
        <p:nvSpPr>
          <p:cNvPr id="51" name="Text 18">
            <a:extLst>
              <a:ext uri="{FF2B5EF4-FFF2-40B4-BE49-F238E27FC236}">
                <a16:creationId xmlns:a16="http://schemas.microsoft.com/office/drawing/2014/main" id="{9CEB2F8B-92C4-7356-6521-FE89F1380C7B}"/>
              </a:ext>
            </a:extLst>
          </p:cNvPr>
          <p:cNvSpPr/>
          <p:nvPr/>
        </p:nvSpPr>
        <p:spPr>
          <a:xfrm>
            <a:off x="10328148" y="4930976"/>
            <a:ext cx="66522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crédito tributário é considerado constituído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53" name="Shape 19">
            <a:extLst>
              <a:ext uri="{FF2B5EF4-FFF2-40B4-BE49-F238E27FC236}">
                <a16:creationId xmlns:a16="http://schemas.microsoft.com/office/drawing/2014/main" id="{237922B8-7308-546E-CD55-FBF11A5D2794}"/>
              </a:ext>
            </a:extLst>
          </p:cNvPr>
          <p:cNvSpPr/>
          <p:nvPr/>
        </p:nvSpPr>
        <p:spPr>
          <a:xfrm>
            <a:off x="10012680" y="6298004"/>
            <a:ext cx="123444" cy="123444"/>
          </a:xfrm>
          <a:prstGeom prst="ellipse">
            <a:avLst/>
          </a:prstGeom>
          <a:solidFill>
            <a:srgbClr val="E8B84B"/>
          </a:solidFill>
          <a:ln/>
        </p:spPr>
      </p:sp>
      <p:sp>
        <p:nvSpPr>
          <p:cNvPr id="55" name="Text 20">
            <a:extLst>
              <a:ext uri="{FF2B5EF4-FFF2-40B4-BE49-F238E27FC236}">
                <a16:creationId xmlns:a16="http://schemas.microsoft.com/office/drawing/2014/main" id="{09AA27B3-63EB-B777-E479-44D6F89088BC}"/>
              </a:ext>
            </a:extLst>
          </p:cNvPr>
          <p:cNvSpPr/>
          <p:nvPr/>
        </p:nvSpPr>
        <p:spPr>
          <a:xfrm>
            <a:off x="10328148" y="5918528"/>
            <a:ext cx="66522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Reduz o espaço para contestar depois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57" name="Text 0">
            <a:extLst>
              <a:ext uri="{FF2B5EF4-FFF2-40B4-BE49-F238E27FC236}">
                <a16:creationId xmlns:a16="http://schemas.microsoft.com/office/drawing/2014/main" id="{783DB1EB-6CBA-D4B9-8048-287B2444B6C3}"/>
              </a:ext>
            </a:extLst>
          </p:cNvPr>
          <p:cNvSpPr/>
          <p:nvPr/>
        </p:nvSpPr>
        <p:spPr>
          <a:xfrm>
            <a:off x="5947424" y="242780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Apuração Assistida</a:t>
            </a:r>
            <a:endParaRPr lang="en-US" sz="4500" dirty="0">
              <a:solidFill>
                <a:srgbClr val="002060"/>
              </a:solidFill>
            </a:endParaRPr>
          </a:p>
        </p:txBody>
      </p:sp>
      <p:sp>
        <p:nvSpPr>
          <p:cNvPr id="59" name="Text 1">
            <a:extLst>
              <a:ext uri="{FF2B5EF4-FFF2-40B4-BE49-F238E27FC236}">
                <a16:creationId xmlns:a16="http://schemas.microsoft.com/office/drawing/2014/main" id="{09FC300C-C2B6-EC9F-30B9-0F353502BB27}"/>
              </a:ext>
            </a:extLst>
          </p:cNvPr>
          <p:cNvSpPr/>
          <p:nvPr/>
        </p:nvSpPr>
        <p:spPr>
          <a:xfrm>
            <a:off x="4454786" y="1058522"/>
            <a:ext cx="9378428" cy="65116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i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documento fiscal eletrônico até a constituição do crédito tributário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7474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3">
            <a:extLst>
              <a:ext uri="{FF2B5EF4-FFF2-40B4-BE49-F238E27FC236}">
                <a16:creationId xmlns:a16="http://schemas.microsoft.com/office/drawing/2014/main" id="{D60039B4-4523-7B17-0EC6-B2C1D8264A68}"/>
              </a:ext>
            </a:extLst>
          </p:cNvPr>
          <p:cNvSpPr/>
          <p:nvPr/>
        </p:nvSpPr>
        <p:spPr>
          <a:xfrm>
            <a:off x="2290930" y="2888119"/>
            <a:ext cx="13706139" cy="42473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buNone/>
            </a:pPr>
            <a:r>
              <a:rPr lang="en-US" sz="13800" b="1" kern="0" spc="3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REFORMA </a:t>
            </a:r>
          </a:p>
          <a:p>
            <a:pPr marL="0" indent="0" algn="ctr">
              <a:buNone/>
            </a:pPr>
            <a:r>
              <a:rPr lang="en-US" sz="13800" b="1" kern="0" spc="3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TRIBUTÁRIA</a:t>
            </a:r>
            <a:endParaRPr lang="en-US" sz="13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64D8308A-EDFF-9324-C7DC-18F8E52745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>
            <a:extLst>
              <a:ext uri="{FF2B5EF4-FFF2-40B4-BE49-F238E27FC236}">
                <a16:creationId xmlns:a16="http://schemas.microsoft.com/office/drawing/2014/main" id="{04FDF7D1-C318-5DA7-30C2-508AAADC8EF3}"/>
              </a:ext>
            </a:extLst>
          </p:cNvPr>
          <p:cNvSpPr/>
          <p:nvPr/>
        </p:nvSpPr>
        <p:spPr>
          <a:xfrm>
            <a:off x="960120" y="1887757"/>
            <a:ext cx="7818120" cy="6446520"/>
          </a:xfrm>
          <a:prstGeom prst="roundRect">
            <a:avLst>
              <a:gd name="adj" fmla="val 2553"/>
            </a:avLst>
          </a:prstGeom>
          <a:solidFill>
            <a:schemeClr val="tx2"/>
          </a:solidFill>
          <a:ln/>
        </p:spPr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A8BF8D0C-E341-E349-E7F6-04CA4EE02176}"/>
              </a:ext>
            </a:extLst>
          </p:cNvPr>
          <p:cNvSpPr/>
          <p:nvPr/>
        </p:nvSpPr>
        <p:spPr>
          <a:xfrm>
            <a:off x="1371600" y="2162077"/>
            <a:ext cx="69951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250" b="1" dirty="0">
                <a:solidFill>
                  <a:srgbClr val="1E27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Antes  →  Agora</a:t>
            </a:r>
            <a:endParaRPr lang="en-US" sz="2250" dirty="0"/>
          </a:p>
        </p:txBody>
      </p:sp>
      <p:sp>
        <p:nvSpPr>
          <p:cNvPr id="15" name="Shape 4">
            <a:extLst>
              <a:ext uri="{FF2B5EF4-FFF2-40B4-BE49-F238E27FC236}">
                <a16:creationId xmlns:a16="http://schemas.microsoft.com/office/drawing/2014/main" id="{66440AD8-499B-613B-7EB8-AD3AA9C61867}"/>
              </a:ext>
            </a:extLst>
          </p:cNvPr>
          <p:cNvSpPr/>
          <p:nvPr/>
        </p:nvSpPr>
        <p:spPr>
          <a:xfrm>
            <a:off x="1371600" y="2916457"/>
            <a:ext cx="123444" cy="1028700"/>
          </a:xfrm>
          <a:prstGeom prst="roundRect">
            <a:avLst/>
          </a:prstGeom>
          <a:solidFill>
            <a:srgbClr val="E8B84B"/>
          </a:solidFill>
          <a:ln/>
        </p:spPr>
      </p:sp>
      <p:sp>
        <p:nvSpPr>
          <p:cNvPr id="17" name="Text 5">
            <a:extLst>
              <a:ext uri="{FF2B5EF4-FFF2-40B4-BE49-F238E27FC236}">
                <a16:creationId xmlns:a16="http://schemas.microsoft.com/office/drawing/2014/main" id="{2A238044-545D-3138-953A-408FE2ADFE1E}"/>
              </a:ext>
            </a:extLst>
          </p:cNvPr>
          <p:cNvSpPr/>
          <p:nvPr/>
        </p:nvSpPr>
        <p:spPr>
          <a:xfrm>
            <a:off x="1645920" y="2847877"/>
            <a:ext cx="6720840" cy="11658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rgbClr val="1E21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Registro da operação  →  também alimenta o cálculo do tributo</a:t>
            </a:r>
            <a:endParaRPr lang="en-US" sz="2800" dirty="0"/>
          </a:p>
        </p:txBody>
      </p:sp>
      <p:sp>
        <p:nvSpPr>
          <p:cNvPr id="23" name="Shape 6">
            <a:extLst>
              <a:ext uri="{FF2B5EF4-FFF2-40B4-BE49-F238E27FC236}">
                <a16:creationId xmlns:a16="http://schemas.microsoft.com/office/drawing/2014/main" id="{A57E2C69-DA99-8EF7-423F-C3F3E26468C6}"/>
              </a:ext>
            </a:extLst>
          </p:cNvPr>
          <p:cNvSpPr/>
          <p:nvPr/>
        </p:nvSpPr>
        <p:spPr>
          <a:xfrm>
            <a:off x="1371600" y="4260625"/>
            <a:ext cx="123444" cy="1028700"/>
          </a:xfrm>
          <a:prstGeom prst="roundRect">
            <a:avLst/>
          </a:prstGeom>
          <a:solidFill>
            <a:srgbClr val="E8B84B"/>
          </a:solidFill>
          <a:ln/>
        </p:spPr>
      </p:sp>
      <p:sp>
        <p:nvSpPr>
          <p:cNvPr id="25" name="Text 7">
            <a:extLst>
              <a:ext uri="{FF2B5EF4-FFF2-40B4-BE49-F238E27FC236}">
                <a16:creationId xmlns:a16="http://schemas.microsoft.com/office/drawing/2014/main" id="{05732B77-CB4C-FCCC-50DC-8BCEC086BCCB}"/>
              </a:ext>
            </a:extLst>
          </p:cNvPr>
          <p:cNvSpPr/>
          <p:nvPr/>
        </p:nvSpPr>
        <p:spPr>
          <a:xfrm>
            <a:off x="1645920" y="4192045"/>
            <a:ext cx="6720840" cy="11658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rgbClr val="1E21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Erro corrigido depois, no ERP  →  erro gera efeito imediato na apuração</a:t>
            </a:r>
            <a:endParaRPr lang="en-US" sz="2800" dirty="0"/>
          </a:p>
        </p:txBody>
      </p:sp>
      <p:sp>
        <p:nvSpPr>
          <p:cNvPr id="28" name="Shape 8">
            <a:extLst>
              <a:ext uri="{FF2B5EF4-FFF2-40B4-BE49-F238E27FC236}">
                <a16:creationId xmlns:a16="http://schemas.microsoft.com/office/drawing/2014/main" id="{62629BD3-F54A-CFB7-210A-D415A178875A}"/>
              </a:ext>
            </a:extLst>
          </p:cNvPr>
          <p:cNvSpPr/>
          <p:nvPr/>
        </p:nvSpPr>
        <p:spPr>
          <a:xfrm>
            <a:off x="1371600" y="5604793"/>
            <a:ext cx="123444" cy="1028700"/>
          </a:xfrm>
          <a:prstGeom prst="roundRect">
            <a:avLst/>
          </a:prstGeom>
          <a:solidFill>
            <a:srgbClr val="E8B84B"/>
          </a:solidFill>
          <a:ln/>
        </p:spPr>
      </p:sp>
      <p:sp>
        <p:nvSpPr>
          <p:cNvPr id="31" name="Text 9">
            <a:extLst>
              <a:ext uri="{FF2B5EF4-FFF2-40B4-BE49-F238E27FC236}">
                <a16:creationId xmlns:a16="http://schemas.microsoft.com/office/drawing/2014/main" id="{86E920DD-5E93-ACE7-2228-CD74F91A748A}"/>
              </a:ext>
            </a:extLst>
          </p:cNvPr>
          <p:cNvSpPr/>
          <p:nvPr/>
        </p:nvSpPr>
        <p:spPr>
          <a:xfrm>
            <a:off x="1645920" y="5536213"/>
            <a:ext cx="6720840" cy="11658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rgbClr val="1E21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CST e CFOP conferidos por amostragem  →  precisão exigida em cada nota</a:t>
            </a:r>
            <a:endParaRPr lang="en-US" sz="2800" dirty="0"/>
          </a:p>
        </p:txBody>
      </p:sp>
      <p:sp>
        <p:nvSpPr>
          <p:cNvPr id="33" name="Shape 10">
            <a:extLst>
              <a:ext uri="{FF2B5EF4-FFF2-40B4-BE49-F238E27FC236}">
                <a16:creationId xmlns:a16="http://schemas.microsoft.com/office/drawing/2014/main" id="{693500E2-4858-36D7-4AD3-DD7590A8C234}"/>
              </a:ext>
            </a:extLst>
          </p:cNvPr>
          <p:cNvSpPr/>
          <p:nvPr/>
        </p:nvSpPr>
        <p:spPr>
          <a:xfrm>
            <a:off x="1371600" y="6948961"/>
            <a:ext cx="123444" cy="1028700"/>
          </a:xfrm>
          <a:prstGeom prst="roundRect">
            <a:avLst/>
          </a:prstGeom>
          <a:solidFill>
            <a:srgbClr val="E8B84B"/>
          </a:solidFill>
          <a:ln/>
        </p:spPr>
      </p:sp>
      <p:sp>
        <p:nvSpPr>
          <p:cNvPr id="35" name="Text 11">
            <a:extLst>
              <a:ext uri="{FF2B5EF4-FFF2-40B4-BE49-F238E27FC236}">
                <a16:creationId xmlns:a16="http://schemas.microsoft.com/office/drawing/2014/main" id="{3F9476F9-2515-7E34-90C4-312294C22ED1}"/>
              </a:ext>
            </a:extLst>
          </p:cNvPr>
          <p:cNvSpPr/>
          <p:nvPr/>
        </p:nvSpPr>
        <p:spPr>
          <a:xfrm>
            <a:off x="1645920" y="6880381"/>
            <a:ext cx="6720840" cy="11658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rgbClr val="1E21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Fisco não corrige lançamentos indevidos  →  responsabilidade é da empresa emissora</a:t>
            </a:r>
            <a:endParaRPr lang="en-US" sz="2800" dirty="0"/>
          </a:p>
        </p:txBody>
      </p:sp>
      <p:sp>
        <p:nvSpPr>
          <p:cNvPr id="37" name="Text 12">
            <a:extLst>
              <a:ext uri="{FF2B5EF4-FFF2-40B4-BE49-F238E27FC236}">
                <a16:creationId xmlns:a16="http://schemas.microsoft.com/office/drawing/2014/main" id="{44DC48D5-3FE2-D49C-B35E-2625DA8C802F}"/>
              </a:ext>
            </a:extLst>
          </p:cNvPr>
          <p:cNvSpPr/>
          <p:nvPr/>
        </p:nvSpPr>
        <p:spPr>
          <a:xfrm>
            <a:off x="9189720" y="1887757"/>
            <a:ext cx="80924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250" b="1" dirty="0">
                <a:solidFill>
                  <a:srgbClr val="1E27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Documentos que alimentam o modelo</a:t>
            </a:r>
            <a:endParaRPr lang="en-US" sz="2250" dirty="0"/>
          </a:p>
        </p:txBody>
      </p:sp>
      <p:sp>
        <p:nvSpPr>
          <p:cNvPr id="39" name="Shape 13">
            <a:extLst>
              <a:ext uri="{FF2B5EF4-FFF2-40B4-BE49-F238E27FC236}">
                <a16:creationId xmlns:a16="http://schemas.microsoft.com/office/drawing/2014/main" id="{325B8409-A64C-527C-AE53-A5049434719E}"/>
              </a:ext>
            </a:extLst>
          </p:cNvPr>
          <p:cNvSpPr/>
          <p:nvPr/>
        </p:nvSpPr>
        <p:spPr>
          <a:xfrm>
            <a:off x="9189720" y="2642137"/>
            <a:ext cx="754380" cy="754380"/>
          </a:xfrm>
          <a:prstGeom prst="ellipse">
            <a:avLst/>
          </a:prstGeom>
          <a:solidFill>
            <a:srgbClr val="CADCFC"/>
          </a:solidFill>
          <a:ln/>
        </p:spPr>
      </p:sp>
      <p:pic>
        <p:nvPicPr>
          <p:cNvPr id="41" name="Image 0" descr="invoice_1E2761.png">
            <a:extLst>
              <a:ext uri="{FF2B5EF4-FFF2-40B4-BE49-F238E27FC236}">
                <a16:creationId xmlns:a16="http://schemas.microsoft.com/office/drawing/2014/main" id="{64850ED6-C178-2B63-AACE-9F5F485A03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7791" y="2740208"/>
            <a:ext cx="558242" cy="558242"/>
          </a:xfrm>
          <a:prstGeom prst="rect">
            <a:avLst/>
          </a:prstGeom>
        </p:spPr>
      </p:pic>
      <p:sp>
        <p:nvSpPr>
          <p:cNvPr id="43" name="Text 14">
            <a:extLst>
              <a:ext uri="{FF2B5EF4-FFF2-40B4-BE49-F238E27FC236}">
                <a16:creationId xmlns:a16="http://schemas.microsoft.com/office/drawing/2014/main" id="{8917920F-8483-1C83-A943-840CA22254C5}"/>
              </a:ext>
            </a:extLst>
          </p:cNvPr>
          <p:cNvSpPr/>
          <p:nvPr/>
        </p:nvSpPr>
        <p:spPr>
          <a:xfrm>
            <a:off x="10218420" y="2600989"/>
            <a:ext cx="2194560" cy="4800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200" b="1" dirty="0">
                <a:solidFill>
                  <a:srgbClr val="1E21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NF-e</a:t>
            </a:r>
            <a:endParaRPr lang="en-US" sz="3200" dirty="0"/>
          </a:p>
        </p:txBody>
      </p:sp>
      <p:sp>
        <p:nvSpPr>
          <p:cNvPr id="45" name="Text 15">
            <a:extLst>
              <a:ext uri="{FF2B5EF4-FFF2-40B4-BE49-F238E27FC236}">
                <a16:creationId xmlns:a16="http://schemas.microsoft.com/office/drawing/2014/main" id="{D54AFA27-683C-AEB7-8024-2BBEBCE313C5}"/>
              </a:ext>
            </a:extLst>
          </p:cNvPr>
          <p:cNvSpPr/>
          <p:nvPr/>
        </p:nvSpPr>
        <p:spPr>
          <a:xfrm>
            <a:off x="10218420" y="3081049"/>
            <a:ext cx="6858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200" dirty="0">
                <a:solidFill>
                  <a:srgbClr val="5B61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Nota Fiscal Eletrônica — operações com mercadorias</a:t>
            </a:r>
            <a:endParaRPr lang="en-US" sz="2200" dirty="0"/>
          </a:p>
        </p:txBody>
      </p:sp>
      <p:sp>
        <p:nvSpPr>
          <p:cNvPr id="47" name="Shape 16">
            <a:extLst>
              <a:ext uri="{FF2B5EF4-FFF2-40B4-BE49-F238E27FC236}">
                <a16:creationId xmlns:a16="http://schemas.microsoft.com/office/drawing/2014/main" id="{F1302615-CCB9-9A7F-5D50-78D9065E8DD0}"/>
              </a:ext>
            </a:extLst>
          </p:cNvPr>
          <p:cNvSpPr/>
          <p:nvPr/>
        </p:nvSpPr>
        <p:spPr>
          <a:xfrm>
            <a:off x="9189720" y="3807997"/>
            <a:ext cx="754380" cy="754380"/>
          </a:xfrm>
          <a:prstGeom prst="ellipse">
            <a:avLst/>
          </a:prstGeom>
          <a:solidFill>
            <a:srgbClr val="CADCFC"/>
          </a:solidFill>
          <a:ln/>
        </p:spPr>
      </p:sp>
      <p:pic>
        <p:nvPicPr>
          <p:cNvPr id="49" name="Image 1" descr="invoice_1E2761.png">
            <a:extLst>
              <a:ext uri="{FF2B5EF4-FFF2-40B4-BE49-F238E27FC236}">
                <a16:creationId xmlns:a16="http://schemas.microsoft.com/office/drawing/2014/main" id="{FB98C32C-70E1-DEB7-5D13-CB38250DCE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7791" y="3906068"/>
            <a:ext cx="558242" cy="558242"/>
          </a:xfrm>
          <a:prstGeom prst="rect">
            <a:avLst/>
          </a:prstGeom>
        </p:spPr>
      </p:pic>
      <p:sp>
        <p:nvSpPr>
          <p:cNvPr id="51" name="Text 17">
            <a:extLst>
              <a:ext uri="{FF2B5EF4-FFF2-40B4-BE49-F238E27FC236}">
                <a16:creationId xmlns:a16="http://schemas.microsoft.com/office/drawing/2014/main" id="{395F70EF-F713-D393-5D8A-1296884769BF}"/>
              </a:ext>
            </a:extLst>
          </p:cNvPr>
          <p:cNvSpPr/>
          <p:nvPr/>
        </p:nvSpPr>
        <p:spPr>
          <a:xfrm>
            <a:off x="10218420" y="3766849"/>
            <a:ext cx="2194560" cy="4800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200" b="1" dirty="0">
                <a:solidFill>
                  <a:srgbClr val="1E21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NFC-e</a:t>
            </a:r>
            <a:endParaRPr lang="en-US" sz="3200" dirty="0"/>
          </a:p>
        </p:txBody>
      </p:sp>
      <p:sp>
        <p:nvSpPr>
          <p:cNvPr id="53" name="Text 18">
            <a:extLst>
              <a:ext uri="{FF2B5EF4-FFF2-40B4-BE49-F238E27FC236}">
                <a16:creationId xmlns:a16="http://schemas.microsoft.com/office/drawing/2014/main" id="{A369F18E-0F44-4CFC-5B69-3B4E61013A38}"/>
              </a:ext>
            </a:extLst>
          </p:cNvPr>
          <p:cNvSpPr/>
          <p:nvPr/>
        </p:nvSpPr>
        <p:spPr>
          <a:xfrm>
            <a:off x="10218420" y="4246909"/>
            <a:ext cx="6858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200" dirty="0">
                <a:solidFill>
                  <a:srgbClr val="5B61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Nota Fiscal de Consumidor Eletrônica — varejo</a:t>
            </a:r>
            <a:endParaRPr lang="en-US" sz="2200" dirty="0"/>
          </a:p>
        </p:txBody>
      </p:sp>
      <p:sp>
        <p:nvSpPr>
          <p:cNvPr id="55" name="Shape 19">
            <a:extLst>
              <a:ext uri="{FF2B5EF4-FFF2-40B4-BE49-F238E27FC236}">
                <a16:creationId xmlns:a16="http://schemas.microsoft.com/office/drawing/2014/main" id="{792F097E-DE7A-231F-592B-15805C939950}"/>
              </a:ext>
            </a:extLst>
          </p:cNvPr>
          <p:cNvSpPr/>
          <p:nvPr/>
        </p:nvSpPr>
        <p:spPr>
          <a:xfrm>
            <a:off x="9189720" y="4973857"/>
            <a:ext cx="754380" cy="754380"/>
          </a:xfrm>
          <a:prstGeom prst="ellipse">
            <a:avLst/>
          </a:prstGeom>
          <a:solidFill>
            <a:srgbClr val="CADCFC"/>
          </a:solidFill>
          <a:ln/>
        </p:spPr>
      </p:sp>
      <p:pic>
        <p:nvPicPr>
          <p:cNvPr id="57" name="Image 2" descr="invoice_1E2761.png">
            <a:extLst>
              <a:ext uri="{FF2B5EF4-FFF2-40B4-BE49-F238E27FC236}">
                <a16:creationId xmlns:a16="http://schemas.microsoft.com/office/drawing/2014/main" id="{625CA3C0-CDBC-F6A0-F9C1-2EC8579D46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7791" y="5071928"/>
            <a:ext cx="558242" cy="558242"/>
          </a:xfrm>
          <a:prstGeom prst="rect">
            <a:avLst/>
          </a:prstGeom>
        </p:spPr>
      </p:pic>
      <p:sp>
        <p:nvSpPr>
          <p:cNvPr id="59" name="Text 20">
            <a:extLst>
              <a:ext uri="{FF2B5EF4-FFF2-40B4-BE49-F238E27FC236}">
                <a16:creationId xmlns:a16="http://schemas.microsoft.com/office/drawing/2014/main" id="{33CA3F91-E5A0-FC7F-A2BE-8A6DA7D3B059}"/>
              </a:ext>
            </a:extLst>
          </p:cNvPr>
          <p:cNvSpPr/>
          <p:nvPr/>
        </p:nvSpPr>
        <p:spPr>
          <a:xfrm>
            <a:off x="10218420" y="4932709"/>
            <a:ext cx="2194560" cy="4800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200" b="1" dirty="0">
                <a:solidFill>
                  <a:srgbClr val="1E21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CT-e</a:t>
            </a:r>
            <a:endParaRPr lang="en-US" sz="3200" dirty="0"/>
          </a:p>
        </p:txBody>
      </p:sp>
      <p:sp>
        <p:nvSpPr>
          <p:cNvPr id="61" name="Text 21">
            <a:extLst>
              <a:ext uri="{FF2B5EF4-FFF2-40B4-BE49-F238E27FC236}">
                <a16:creationId xmlns:a16="http://schemas.microsoft.com/office/drawing/2014/main" id="{0D572387-5600-A62E-427D-8BC79DD33B5E}"/>
              </a:ext>
            </a:extLst>
          </p:cNvPr>
          <p:cNvSpPr/>
          <p:nvPr/>
        </p:nvSpPr>
        <p:spPr>
          <a:xfrm>
            <a:off x="10218420" y="5412769"/>
            <a:ext cx="6858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200" dirty="0">
                <a:solidFill>
                  <a:srgbClr val="5B61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Conhecimento de Transporte Eletrônico — fretes e logística</a:t>
            </a:r>
            <a:endParaRPr lang="en-US" sz="2200" dirty="0"/>
          </a:p>
        </p:txBody>
      </p:sp>
      <p:sp>
        <p:nvSpPr>
          <p:cNvPr id="63" name="Shape 22">
            <a:extLst>
              <a:ext uri="{FF2B5EF4-FFF2-40B4-BE49-F238E27FC236}">
                <a16:creationId xmlns:a16="http://schemas.microsoft.com/office/drawing/2014/main" id="{967A847B-900F-A44E-87A2-3119E58C0805}"/>
              </a:ext>
            </a:extLst>
          </p:cNvPr>
          <p:cNvSpPr/>
          <p:nvPr/>
        </p:nvSpPr>
        <p:spPr>
          <a:xfrm>
            <a:off x="9189720" y="6266717"/>
            <a:ext cx="8092440" cy="2125980"/>
          </a:xfrm>
          <a:prstGeom prst="roundRect">
            <a:avLst>
              <a:gd name="adj" fmla="val 6452"/>
            </a:avLst>
          </a:prstGeom>
          <a:solidFill>
            <a:srgbClr val="1E2761"/>
          </a:solidFill>
          <a:ln/>
        </p:spPr>
      </p:sp>
      <p:sp>
        <p:nvSpPr>
          <p:cNvPr id="65" name="Text 23">
            <a:extLst>
              <a:ext uri="{FF2B5EF4-FFF2-40B4-BE49-F238E27FC236}">
                <a16:creationId xmlns:a16="http://schemas.microsoft.com/office/drawing/2014/main" id="{A19F101B-9C8B-A7D8-B8AE-98CDC0805209}"/>
              </a:ext>
            </a:extLst>
          </p:cNvPr>
          <p:cNvSpPr/>
          <p:nvPr/>
        </p:nvSpPr>
        <p:spPr>
          <a:xfrm>
            <a:off x="9532620" y="6345457"/>
            <a:ext cx="7406640" cy="1783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8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partir de 2026, a NF-e deve destacar IBS e CBS por operação — falhas de emissão afetam caixa, margem e competitividade.</a:t>
            </a:r>
            <a:endParaRPr lang="en-US" sz="2800" dirty="0"/>
          </a:p>
        </p:txBody>
      </p:sp>
      <p:sp>
        <p:nvSpPr>
          <p:cNvPr id="67" name="Text 0">
            <a:extLst>
              <a:ext uri="{FF2B5EF4-FFF2-40B4-BE49-F238E27FC236}">
                <a16:creationId xmlns:a16="http://schemas.microsoft.com/office/drawing/2014/main" id="{59596E76-CC00-76AB-E12D-467D94BA4A9D}"/>
              </a:ext>
            </a:extLst>
          </p:cNvPr>
          <p:cNvSpPr/>
          <p:nvPr/>
        </p:nvSpPr>
        <p:spPr>
          <a:xfrm>
            <a:off x="5947424" y="242780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Documento Fiscal</a:t>
            </a:r>
            <a:endParaRPr lang="en-US" sz="4500" dirty="0">
              <a:solidFill>
                <a:srgbClr val="002060"/>
              </a:solidFill>
            </a:endParaRPr>
          </a:p>
        </p:txBody>
      </p:sp>
      <p:sp>
        <p:nvSpPr>
          <p:cNvPr id="69" name="Text 1">
            <a:extLst>
              <a:ext uri="{FF2B5EF4-FFF2-40B4-BE49-F238E27FC236}">
                <a16:creationId xmlns:a16="http://schemas.microsoft.com/office/drawing/2014/main" id="{2CD50B59-C3CE-F60F-2AEA-9F12E111B1BB}"/>
              </a:ext>
            </a:extLst>
          </p:cNvPr>
          <p:cNvSpPr/>
          <p:nvPr/>
        </p:nvSpPr>
        <p:spPr>
          <a:xfrm>
            <a:off x="6410773" y="1030851"/>
            <a:ext cx="3911974" cy="65116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i="1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Novo Pilar da Conformidade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9022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649CD8EE-A563-423F-455F-F2B29163B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3">
            <a:extLst>
              <a:ext uri="{FF2B5EF4-FFF2-40B4-BE49-F238E27FC236}">
                <a16:creationId xmlns:a16="http://schemas.microsoft.com/office/drawing/2014/main" id="{0EF17AF0-CA83-78E7-5B76-107C5E0C4412}"/>
              </a:ext>
            </a:extLst>
          </p:cNvPr>
          <p:cNvSpPr/>
          <p:nvPr/>
        </p:nvSpPr>
        <p:spPr>
          <a:xfrm>
            <a:off x="2290930" y="2888119"/>
            <a:ext cx="13706139" cy="42473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buNone/>
            </a:pPr>
            <a:r>
              <a:rPr lang="en-US" sz="13800" b="1" spc="3">
                <a:solidFill>
                  <a:srgbClr val="002060"/>
                </a:solidFill>
                <a:latin typeface="Montserrat" pitchFamily="34" charset="0"/>
              </a:rPr>
              <a:t>CASOS PRÁTICOS</a:t>
            </a:r>
            <a:endParaRPr lang="en-US" sz="13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7100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76760111-F092-C97E-EFDC-3D545A692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">
            <a:extLst>
              <a:ext uri="{FF2B5EF4-FFF2-40B4-BE49-F238E27FC236}">
                <a16:creationId xmlns:a16="http://schemas.microsoft.com/office/drawing/2014/main" id="{BA566CBE-14F1-DEF9-7304-F4E4E87532D2}"/>
              </a:ext>
            </a:extLst>
          </p:cNvPr>
          <p:cNvSpPr/>
          <p:nvPr/>
        </p:nvSpPr>
        <p:spPr>
          <a:xfrm>
            <a:off x="457200" y="1366794"/>
            <a:ext cx="5577840" cy="3566160"/>
          </a:xfrm>
          <a:prstGeom prst="rect">
            <a:avLst/>
          </a:prstGeom>
          <a:solidFill>
            <a:srgbClr val="FFFFFF"/>
          </a:solidFill>
          <a:ln w="12700">
            <a:solidFill>
              <a:srgbClr val="33333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7" name="Shape 5">
            <a:extLst>
              <a:ext uri="{FF2B5EF4-FFF2-40B4-BE49-F238E27FC236}">
                <a16:creationId xmlns:a16="http://schemas.microsoft.com/office/drawing/2014/main" id="{5F5D9E67-E442-5BCB-AA1C-086624F393F4}"/>
              </a:ext>
            </a:extLst>
          </p:cNvPr>
          <p:cNvSpPr/>
          <p:nvPr/>
        </p:nvSpPr>
        <p:spPr>
          <a:xfrm>
            <a:off x="457200" y="1366794"/>
            <a:ext cx="109728" cy="3566160"/>
          </a:xfrm>
          <a:prstGeom prst="rect">
            <a:avLst/>
          </a:prstGeom>
          <a:solidFill>
            <a:srgbClr val="0B7A75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0" name="Shape 6">
            <a:extLst>
              <a:ext uri="{FF2B5EF4-FFF2-40B4-BE49-F238E27FC236}">
                <a16:creationId xmlns:a16="http://schemas.microsoft.com/office/drawing/2014/main" id="{D4087DBD-BABF-BEDA-7265-37A47EE954F8}"/>
              </a:ext>
            </a:extLst>
          </p:cNvPr>
          <p:cNvSpPr/>
          <p:nvPr/>
        </p:nvSpPr>
        <p:spPr>
          <a:xfrm>
            <a:off x="457200" y="1366794"/>
            <a:ext cx="5577840" cy="877824"/>
          </a:xfrm>
          <a:prstGeom prst="rect">
            <a:avLst/>
          </a:prstGeom>
          <a:solidFill>
            <a:srgbClr val="0B7A75">
              <a:alpha val="12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3" name="Text 7">
            <a:extLst>
              <a:ext uri="{FF2B5EF4-FFF2-40B4-BE49-F238E27FC236}">
                <a16:creationId xmlns:a16="http://schemas.microsoft.com/office/drawing/2014/main" id="{CE761B93-B352-3F30-6EBD-0745E6C570DF}"/>
              </a:ext>
            </a:extLst>
          </p:cNvPr>
          <p:cNvSpPr/>
          <p:nvPr/>
        </p:nvSpPr>
        <p:spPr>
          <a:xfrm>
            <a:off x="713232" y="1476522"/>
            <a:ext cx="4480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🏪  Comércio</a:t>
            </a:r>
            <a:endParaRPr lang="en-US" sz="2400" dirty="0"/>
          </a:p>
        </p:txBody>
      </p:sp>
      <p:sp>
        <p:nvSpPr>
          <p:cNvPr id="15" name="Shape 8">
            <a:extLst>
              <a:ext uri="{FF2B5EF4-FFF2-40B4-BE49-F238E27FC236}">
                <a16:creationId xmlns:a16="http://schemas.microsoft.com/office/drawing/2014/main" id="{BC0FDBE1-1CBA-D161-B368-6325B61D3F6C}"/>
              </a:ext>
            </a:extLst>
          </p:cNvPr>
          <p:cNvSpPr/>
          <p:nvPr/>
        </p:nvSpPr>
        <p:spPr>
          <a:xfrm>
            <a:off x="3877056" y="1513098"/>
            <a:ext cx="2011680" cy="512064"/>
          </a:xfrm>
          <a:prstGeom prst="roundRect">
            <a:avLst>
              <a:gd name="adj" fmla="val 14286"/>
            </a:avLst>
          </a:prstGeom>
          <a:solidFill>
            <a:srgbClr val="0B7A75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20" name="Text 9">
            <a:extLst>
              <a:ext uri="{FF2B5EF4-FFF2-40B4-BE49-F238E27FC236}">
                <a16:creationId xmlns:a16="http://schemas.microsoft.com/office/drawing/2014/main" id="{2C96D1BF-1DA6-1B74-2875-5CCF195D1830}"/>
              </a:ext>
            </a:extLst>
          </p:cNvPr>
          <p:cNvSpPr/>
          <p:nvPr/>
        </p:nvSpPr>
        <p:spPr>
          <a:xfrm>
            <a:off x="3877056" y="1513098"/>
            <a:ext cx="201168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Moderada</a:t>
            </a:r>
            <a:endParaRPr lang="en-US" sz="1500" dirty="0"/>
          </a:p>
        </p:txBody>
      </p:sp>
      <p:sp>
        <p:nvSpPr>
          <p:cNvPr id="23" name="Text 10">
            <a:extLst>
              <a:ext uri="{FF2B5EF4-FFF2-40B4-BE49-F238E27FC236}">
                <a16:creationId xmlns:a16="http://schemas.microsoft.com/office/drawing/2014/main" id="{5668E280-3701-9C57-DCD2-25CD36D342DF}"/>
              </a:ext>
            </a:extLst>
          </p:cNvPr>
          <p:cNvSpPr/>
          <p:nvPr/>
        </p:nvSpPr>
        <p:spPr>
          <a:xfrm>
            <a:off x="713232" y="2336058"/>
            <a:ext cx="12801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Impacto: </a:t>
            </a:r>
            <a:endParaRPr lang="en-US" sz="1700" dirty="0"/>
          </a:p>
        </p:txBody>
      </p:sp>
      <p:sp>
        <p:nvSpPr>
          <p:cNvPr id="26" name="Text 11">
            <a:extLst>
              <a:ext uri="{FF2B5EF4-FFF2-40B4-BE49-F238E27FC236}">
                <a16:creationId xmlns:a16="http://schemas.microsoft.com/office/drawing/2014/main" id="{41E3F602-A4FB-787B-3621-46F315626D9B}"/>
              </a:ext>
            </a:extLst>
          </p:cNvPr>
          <p:cNvSpPr/>
          <p:nvPr/>
        </p:nvSpPr>
        <p:spPr>
          <a:xfrm>
            <a:off x="1737360" y="2336058"/>
            <a:ext cx="30906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0B7A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Neutro a positivo</a:t>
            </a:r>
            <a:endParaRPr lang="en-US" sz="2400" dirty="0"/>
          </a:p>
        </p:txBody>
      </p:sp>
      <p:sp>
        <p:nvSpPr>
          <p:cNvPr id="29" name="Text 12">
            <a:extLst>
              <a:ext uri="{FF2B5EF4-FFF2-40B4-BE49-F238E27FC236}">
                <a16:creationId xmlns:a16="http://schemas.microsoft.com/office/drawing/2014/main" id="{34B1A5DB-F52A-A0B8-1520-2E54107F5141}"/>
              </a:ext>
            </a:extLst>
          </p:cNvPr>
          <p:cNvSpPr/>
          <p:nvPr/>
        </p:nvSpPr>
        <p:spPr>
          <a:xfrm>
            <a:off x="713232" y="2701818"/>
            <a:ext cx="1188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Crédito: </a:t>
            </a:r>
            <a:endParaRPr lang="en-US" sz="1700" dirty="0"/>
          </a:p>
        </p:txBody>
      </p:sp>
      <p:sp>
        <p:nvSpPr>
          <p:cNvPr id="32" name="Text 13">
            <a:extLst>
              <a:ext uri="{FF2B5EF4-FFF2-40B4-BE49-F238E27FC236}">
                <a16:creationId xmlns:a16="http://schemas.microsoft.com/office/drawing/2014/main" id="{5CC0DEB8-00AD-35F3-2815-B9F14B6EE74B}"/>
              </a:ext>
            </a:extLst>
          </p:cNvPr>
          <p:cNvSpPr/>
          <p:nvPr/>
        </p:nvSpPr>
        <p:spPr>
          <a:xfrm>
            <a:off x="1737360" y="2701818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Médio</a:t>
            </a:r>
            <a:endParaRPr lang="en-US" sz="1700" dirty="0"/>
          </a:p>
        </p:txBody>
      </p:sp>
      <p:sp>
        <p:nvSpPr>
          <p:cNvPr id="36" name="Text 14">
            <a:extLst>
              <a:ext uri="{FF2B5EF4-FFF2-40B4-BE49-F238E27FC236}">
                <a16:creationId xmlns:a16="http://schemas.microsoft.com/office/drawing/2014/main" id="{57491767-93FC-F79F-FB5E-6E6AC194732E}"/>
              </a:ext>
            </a:extLst>
          </p:cNvPr>
          <p:cNvSpPr/>
          <p:nvPr/>
        </p:nvSpPr>
        <p:spPr>
          <a:xfrm>
            <a:off x="713232" y="3067578"/>
            <a:ext cx="13167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Urgência: </a:t>
            </a:r>
            <a:endParaRPr lang="en-US" sz="1700" dirty="0"/>
          </a:p>
        </p:txBody>
      </p:sp>
      <p:sp>
        <p:nvSpPr>
          <p:cNvPr id="39" name="Text 15">
            <a:extLst>
              <a:ext uri="{FF2B5EF4-FFF2-40B4-BE49-F238E27FC236}">
                <a16:creationId xmlns:a16="http://schemas.microsoft.com/office/drawing/2014/main" id="{5D85FCCC-6F2D-D58B-7C51-61FE67BAA444}"/>
              </a:ext>
            </a:extLst>
          </p:cNvPr>
          <p:cNvSpPr/>
          <p:nvPr/>
        </p:nvSpPr>
        <p:spPr>
          <a:xfrm>
            <a:off x="1920240" y="306757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2027–2029</a:t>
            </a:r>
            <a:endParaRPr lang="en-US" sz="1700" dirty="0"/>
          </a:p>
        </p:txBody>
      </p:sp>
      <p:sp>
        <p:nvSpPr>
          <p:cNvPr id="42" name="Shape 16">
            <a:extLst>
              <a:ext uri="{FF2B5EF4-FFF2-40B4-BE49-F238E27FC236}">
                <a16:creationId xmlns:a16="http://schemas.microsoft.com/office/drawing/2014/main" id="{DF124B42-533A-7C5D-B8A0-F5131EA05F98}"/>
              </a:ext>
            </a:extLst>
          </p:cNvPr>
          <p:cNvSpPr/>
          <p:nvPr/>
        </p:nvSpPr>
        <p:spPr>
          <a:xfrm>
            <a:off x="713232" y="3506490"/>
            <a:ext cx="5065776" cy="36576"/>
          </a:xfrm>
          <a:prstGeom prst="rect">
            <a:avLst/>
          </a:prstGeom>
          <a:solidFill>
            <a:srgbClr val="D8DEE9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45" name="Text 17">
            <a:extLst>
              <a:ext uri="{FF2B5EF4-FFF2-40B4-BE49-F238E27FC236}">
                <a16:creationId xmlns:a16="http://schemas.microsoft.com/office/drawing/2014/main" id="{B034DD0F-9EC7-E072-7502-FFAC8EFB2BFD}"/>
              </a:ext>
            </a:extLst>
          </p:cNvPr>
          <p:cNvSpPr/>
          <p:nvPr/>
        </p:nvSpPr>
        <p:spPr>
          <a:xfrm>
            <a:off x="713232" y="3579642"/>
            <a:ext cx="5175504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Revisar fornecedores do Simples Nacional
2. Mapear créditos de estoque transitório
3. Renegociar margens com distribuidores</a:t>
            </a:r>
            <a:endParaRPr lang="en-US" sz="2000" dirty="0"/>
          </a:p>
        </p:txBody>
      </p:sp>
      <p:sp>
        <p:nvSpPr>
          <p:cNvPr id="48" name="Shape 18">
            <a:extLst>
              <a:ext uri="{FF2B5EF4-FFF2-40B4-BE49-F238E27FC236}">
                <a16:creationId xmlns:a16="http://schemas.microsoft.com/office/drawing/2014/main" id="{C75F59F8-B22C-3E19-B5EB-6FE074345CA6}"/>
              </a:ext>
            </a:extLst>
          </p:cNvPr>
          <p:cNvSpPr/>
          <p:nvPr/>
        </p:nvSpPr>
        <p:spPr>
          <a:xfrm>
            <a:off x="6400800" y="1366794"/>
            <a:ext cx="5577840" cy="3566160"/>
          </a:xfrm>
          <a:prstGeom prst="rect">
            <a:avLst/>
          </a:prstGeom>
          <a:solidFill>
            <a:srgbClr val="FFFFFF"/>
          </a:solidFill>
          <a:ln w="12700">
            <a:solidFill>
              <a:srgbClr val="33333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52" name="Shape 19">
            <a:extLst>
              <a:ext uri="{FF2B5EF4-FFF2-40B4-BE49-F238E27FC236}">
                <a16:creationId xmlns:a16="http://schemas.microsoft.com/office/drawing/2014/main" id="{00DCC529-3698-470B-7B17-35D6BCC9B292}"/>
              </a:ext>
            </a:extLst>
          </p:cNvPr>
          <p:cNvSpPr/>
          <p:nvPr/>
        </p:nvSpPr>
        <p:spPr>
          <a:xfrm>
            <a:off x="6400800" y="1366794"/>
            <a:ext cx="109728" cy="3566160"/>
          </a:xfrm>
          <a:prstGeom prst="rect">
            <a:avLst/>
          </a:prstGeom>
          <a:solidFill>
            <a:srgbClr val="1A7A4A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55" name="Shape 20">
            <a:extLst>
              <a:ext uri="{FF2B5EF4-FFF2-40B4-BE49-F238E27FC236}">
                <a16:creationId xmlns:a16="http://schemas.microsoft.com/office/drawing/2014/main" id="{E03B829E-9BF7-66EB-3980-EBB6503076F0}"/>
              </a:ext>
            </a:extLst>
          </p:cNvPr>
          <p:cNvSpPr/>
          <p:nvPr/>
        </p:nvSpPr>
        <p:spPr>
          <a:xfrm>
            <a:off x="6400800" y="1366794"/>
            <a:ext cx="5577840" cy="877824"/>
          </a:xfrm>
          <a:prstGeom prst="rect">
            <a:avLst/>
          </a:prstGeom>
          <a:solidFill>
            <a:srgbClr val="1A7A4A">
              <a:alpha val="12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58" name="Text 21">
            <a:extLst>
              <a:ext uri="{FF2B5EF4-FFF2-40B4-BE49-F238E27FC236}">
                <a16:creationId xmlns:a16="http://schemas.microsoft.com/office/drawing/2014/main" id="{265D44CC-3E85-72A3-0FB7-C5A048FF9B57}"/>
              </a:ext>
            </a:extLst>
          </p:cNvPr>
          <p:cNvSpPr/>
          <p:nvPr/>
        </p:nvSpPr>
        <p:spPr>
          <a:xfrm>
            <a:off x="6656832" y="1476522"/>
            <a:ext cx="4480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🏭  Indústria</a:t>
            </a:r>
            <a:endParaRPr lang="en-US" sz="2400" dirty="0"/>
          </a:p>
        </p:txBody>
      </p:sp>
      <p:sp>
        <p:nvSpPr>
          <p:cNvPr id="60" name="Shape 22">
            <a:extLst>
              <a:ext uri="{FF2B5EF4-FFF2-40B4-BE49-F238E27FC236}">
                <a16:creationId xmlns:a16="http://schemas.microsoft.com/office/drawing/2014/main" id="{B0D703A3-B088-A2B5-48F2-4F9B5C13DAA0}"/>
              </a:ext>
            </a:extLst>
          </p:cNvPr>
          <p:cNvSpPr/>
          <p:nvPr/>
        </p:nvSpPr>
        <p:spPr>
          <a:xfrm>
            <a:off x="9820656" y="1513098"/>
            <a:ext cx="2011680" cy="512064"/>
          </a:xfrm>
          <a:prstGeom prst="roundRect">
            <a:avLst>
              <a:gd name="adj" fmla="val 14286"/>
            </a:avLst>
          </a:prstGeom>
          <a:solidFill>
            <a:srgbClr val="1A7A4A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63" name="Text 23">
            <a:extLst>
              <a:ext uri="{FF2B5EF4-FFF2-40B4-BE49-F238E27FC236}">
                <a16:creationId xmlns:a16="http://schemas.microsoft.com/office/drawing/2014/main" id="{E65B83B7-ABDE-72A6-6177-8154F71F0757}"/>
              </a:ext>
            </a:extLst>
          </p:cNvPr>
          <p:cNvSpPr/>
          <p:nvPr/>
        </p:nvSpPr>
        <p:spPr>
          <a:xfrm>
            <a:off x="9820656" y="1513098"/>
            <a:ext cx="201168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Positiva</a:t>
            </a:r>
            <a:endParaRPr lang="en-US" sz="1500" dirty="0"/>
          </a:p>
        </p:txBody>
      </p:sp>
      <p:sp>
        <p:nvSpPr>
          <p:cNvPr id="66" name="Text 24">
            <a:extLst>
              <a:ext uri="{FF2B5EF4-FFF2-40B4-BE49-F238E27FC236}">
                <a16:creationId xmlns:a16="http://schemas.microsoft.com/office/drawing/2014/main" id="{9E0DDF79-8A82-9240-F5DF-458FB27F713C}"/>
              </a:ext>
            </a:extLst>
          </p:cNvPr>
          <p:cNvSpPr/>
          <p:nvPr/>
        </p:nvSpPr>
        <p:spPr>
          <a:xfrm>
            <a:off x="6656832" y="2336058"/>
            <a:ext cx="12801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Impacto: </a:t>
            </a:r>
            <a:endParaRPr lang="en-US" sz="1700" dirty="0"/>
          </a:p>
        </p:txBody>
      </p:sp>
      <p:sp>
        <p:nvSpPr>
          <p:cNvPr id="68" name="Text 25">
            <a:extLst>
              <a:ext uri="{FF2B5EF4-FFF2-40B4-BE49-F238E27FC236}">
                <a16:creationId xmlns:a16="http://schemas.microsoft.com/office/drawing/2014/main" id="{F26C2B52-47E2-2EA2-4D2A-D1EDF41AD1AE}"/>
              </a:ext>
            </a:extLst>
          </p:cNvPr>
          <p:cNvSpPr/>
          <p:nvPr/>
        </p:nvSpPr>
        <p:spPr>
          <a:xfrm>
            <a:off x="7680960" y="2336058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1A7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Positivo</a:t>
            </a:r>
            <a:endParaRPr lang="en-US" sz="2400" dirty="0"/>
          </a:p>
        </p:txBody>
      </p:sp>
      <p:sp>
        <p:nvSpPr>
          <p:cNvPr id="71" name="Text 26">
            <a:extLst>
              <a:ext uri="{FF2B5EF4-FFF2-40B4-BE49-F238E27FC236}">
                <a16:creationId xmlns:a16="http://schemas.microsoft.com/office/drawing/2014/main" id="{D1B00980-B328-D3E9-2259-FB37198EDC9F}"/>
              </a:ext>
            </a:extLst>
          </p:cNvPr>
          <p:cNvSpPr/>
          <p:nvPr/>
        </p:nvSpPr>
        <p:spPr>
          <a:xfrm>
            <a:off x="6656832" y="2701818"/>
            <a:ext cx="1188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Crédito: </a:t>
            </a:r>
            <a:endParaRPr lang="en-US" sz="1700" dirty="0"/>
          </a:p>
        </p:txBody>
      </p:sp>
      <p:sp>
        <p:nvSpPr>
          <p:cNvPr id="74" name="Text 27">
            <a:extLst>
              <a:ext uri="{FF2B5EF4-FFF2-40B4-BE49-F238E27FC236}">
                <a16:creationId xmlns:a16="http://schemas.microsoft.com/office/drawing/2014/main" id="{DB4B2F15-0AB0-71B0-5685-0BC0430A4BEE}"/>
              </a:ext>
            </a:extLst>
          </p:cNvPr>
          <p:cNvSpPr/>
          <p:nvPr/>
        </p:nvSpPr>
        <p:spPr>
          <a:xfrm>
            <a:off x="7680960" y="2701818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Alto</a:t>
            </a:r>
            <a:endParaRPr lang="en-US" sz="1700" dirty="0"/>
          </a:p>
        </p:txBody>
      </p:sp>
      <p:sp>
        <p:nvSpPr>
          <p:cNvPr id="76" name="Text 28">
            <a:extLst>
              <a:ext uri="{FF2B5EF4-FFF2-40B4-BE49-F238E27FC236}">
                <a16:creationId xmlns:a16="http://schemas.microsoft.com/office/drawing/2014/main" id="{8E694853-DC55-040C-40A1-9C02E3752141}"/>
              </a:ext>
            </a:extLst>
          </p:cNvPr>
          <p:cNvSpPr/>
          <p:nvPr/>
        </p:nvSpPr>
        <p:spPr>
          <a:xfrm>
            <a:off x="6656832" y="3067578"/>
            <a:ext cx="13167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Urgência: </a:t>
            </a:r>
            <a:endParaRPr lang="en-US" sz="1700" dirty="0"/>
          </a:p>
        </p:txBody>
      </p:sp>
      <p:sp>
        <p:nvSpPr>
          <p:cNvPr id="79" name="Text 29">
            <a:extLst>
              <a:ext uri="{FF2B5EF4-FFF2-40B4-BE49-F238E27FC236}">
                <a16:creationId xmlns:a16="http://schemas.microsoft.com/office/drawing/2014/main" id="{04260655-992A-3CC8-01EC-93C94E41E26D}"/>
              </a:ext>
            </a:extLst>
          </p:cNvPr>
          <p:cNvSpPr/>
          <p:nvPr/>
        </p:nvSpPr>
        <p:spPr>
          <a:xfrm>
            <a:off x="7863840" y="306757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2026–2028</a:t>
            </a:r>
            <a:endParaRPr lang="en-US" sz="1700" dirty="0"/>
          </a:p>
        </p:txBody>
      </p:sp>
      <p:sp>
        <p:nvSpPr>
          <p:cNvPr id="82" name="Shape 30">
            <a:extLst>
              <a:ext uri="{FF2B5EF4-FFF2-40B4-BE49-F238E27FC236}">
                <a16:creationId xmlns:a16="http://schemas.microsoft.com/office/drawing/2014/main" id="{CD5AEAE5-B527-B35B-C962-BEC724895ACD}"/>
              </a:ext>
            </a:extLst>
          </p:cNvPr>
          <p:cNvSpPr/>
          <p:nvPr/>
        </p:nvSpPr>
        <p:spPr>
          <a:xfrm>
            <a:off x="6656832" y="3506490"/>
            <a:ext cx="5065776" cy="36576"/>
          </a:xfrm>
          <a:prstGeom prst="rect">
            <a:avLst/>
          </a:prstGeom>
          <a:solidFill>
            <a:srgbClr val="D8DEE9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84" name="Text 31">
            <a:extLst>
              <a:ext uri="{FF2B5EF4-FFF2-40B4-BE49-F238E27FC236}">
                <a16:creationId xmlns:a16="http://schemas.microsoft.com/office/drawing/2014/main" id="{9EDECBDB-7F7C-E9DB-F3DF-E0F82C49ACA8}"/>
              </a:ext>
            </a:extLst>
          </p:cNvPr>
          <p:cNvSpPr/>
          <p:nvPr/>
        </p:nvSpPr>
        <p:spPr>
          <a:xfrm>
            <a:off x="6656832" y="3579642"/>
            <a:ext cx="5175504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Estruturar </a:t>
            </a:r>
            <a:r>
              <a:rPr lang="en-US" sz="200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split payment.</a:t>
            </a:r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
2. Calcular crédito acumulado de ativos
3</a:t>
            </a:r>
            <a:r>
              <a:rPr lang="en-US" sz="200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Mapear aproveitamento de créditos</a:t>
            </a:r>
            <a:endParaRPr lang="en-US" sz="2000" dirty="0"/>
          </a:p>
        </p:txBody>
      </p:sp>
      <p:sp>
        <p:nvSpPr>
          <p:cNvPr id="88" name="Shape 32">
            <a:extLst>
              <a:ext uri="{FF2B5EF4-FFF2-40B4-BE49-F238E27FC236}">
                <a16:creationId xmlns:a16="http://schemas.microsoft.com/office/drawing/2014/main" id="{E21764BA-55F0-6DAB-A5B1-4CB506145EDB}"/>
              </a:ext>
            </a:extLst>
          </p:cNvPr>
          <p:cNvSpPr/>
          <p:nvPr/>
        </p:nvSpPr>
        <p:spPr>
          <a:xfrm>
            <a:off x="12344400" y="1366794"/>
            <a:ext cx="5577840" cy="3566160"/>
          </a:xfrm>
          <a:prstGeom prst="rect">
            <a:avLst/>
          </a:prstGeom>
          <a:solidFill>
            <a:srgbClr val="FFFFFF"/>
          </a:solidFill>
          <a:ln w="12700">
            <a:solidFill>
              <a:srgbClr val="33333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92" name="Shape 33">
            <a:extLst>
              <a:ext uri="{FF2B5EF4-FFF2-40B4-BE49-F238E27FC236}">
                <a16:creationId xmlns:a16="http://schemas.microsoft.com/office/drawing/2014/main" id="{5B141141-933A-443D-6910-AAFF42B1980E}"/>
              </a:ext>
            </a:extLst>
          </p:cNvPr>
          <p:cNvSpPr/>
          <p:nvPr/>
        </p:nvSpPr>
        <p:spPr>
          <a:xfrm>
            <a:off x="12344400" y="1366794"/>
            <a:ext cx="109728" cy="3566160"/>
          </a:xfrm>
          <a:prstGeom prst="rect">
            <a:avLst/>
          </a:prstGeom>
          <a:solidFill>
            <a:srgbClr val="C8A84B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96" name="Shape 34">
            <a:extLst>
              <a:ext uri="{FF2B5EF4-FFF2-40B4-BE49-F238E27FC236}">
                <a16:creationId xmlns:a16="http://schemas.microsoft.com/office/drawing/2014/main" id="{B0E8DE7E-ED86-5E85-621C-9C3B0C01BE34}"/>
              </a:ext>
            </a:extLst>
          </p:cNvPr>
          <p:cNvSpPr/>
          <p:nvPr/>
        </p:nvSpPr>
        <p:spPr>
          <a:xfrm>
            <a:off x="12344400" y="1366794"/>
            <a:ext cx="5577840" cy="877824"/>
          </a:xfrm>
          <a:prstGeom prst="rect">
            <a:avLst/>
          </a:prstGeom>
          <a:solidFill>
            <a:srgbClr val="C8A84B">
              <a:alpha val="12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00" name="Text 35">
            <a:extLst>
              <a:ext uri="{FF2B5EF4-FFF2-40B4-BE49-F238E27FC236}">
                <a16:creationId xmlns:a16="http://schemas.microsoft.com/office/drawing/2014/main" id="{43AB782A-B23B-4EAA-AB8F-EFF8240C7062}"/>
              </a:ext>
            </a:extLst>
          </p:cNvPr>
          <p:cNvSpPr/>
          <p:nvPr/>
        </p:nvSpPr>
        <p:spPr>
          <a:xfrm>
            <a:off x="12600432" y="1476522"/>
            <a:ext cx="4480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💼  Serviços B2B</a:t>
            </a:r>
            <a:endParaRPr lang="en-US" sz="2400" dirty="0"/>
          </a:p>
        </p:txBody>
      </p:sp>
      <p:sp>
        <p:nvSpPr>
          <p:cNvPr id="104" name="Shape 36">
            <a:extLst>
              <a:ext uri="{FF2B5EF4-FFF2-40B4-BE49-F238E27FC236}">
                <a16:creationId xmlns:a16="http://schemas.microsoft.com/office/drawing/2014/main" id="{5F644E31-FC74-36DC-BD89-53D05DED7269}"/>
              </a:ext>
            </a:extLst>
          </p:cNvPr>
          <p:cNvSpPr/>
          <p:nvPr/>
        </p:nvSpPr>
        <p:spPr>
          <a:xfrm>
            <a:off x="15764256" y="1513098"/>
            <a:ext cx="2011680" cy="512064"/>
          </a:xfrm>
          <a:prstGeom prst="roundRect">
            <a:avLst>
              <a:gd name="adj" fmla="val 14286"/>
            </a:avLst>
          </a:prstGeom>
          <a:solidFill>
            <a:srgbClr val="C8A84B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08" name="Text 37">
            <a:extLst>
              <a:ext uri="{FF2B5EF4-FFF2-40B4-BE49-F238E27FC236}">
                <a16:creationId xmlns:a16="http://schemas.microsoft.com/office/drawing/2014/main" id="{7A07DD68-0E5B-7E88-56BD-891A0465E3CE}"/>
              </a:ext>
            </a:extLst>
          </p:cNvPr>
          <p:cNvSpPr/>
          <p:nvPr/>
        </p:nvSpPr>
        <p:spPr>
          <a:xfrm>
            <a:off x="15764256" y="1513098"/>
            <a:ext cx="201168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Variável</a:t>
            </a:r>
            <a:endParaRPr lang="en-US" sz="1500" dirty="0"/>
          </a:p>
        </p:txBody>
      </p:sp>
      <p:sp>
        <p:nvSpPr>
          <p:cNvPr id="112" name="Text 38">
            <a:extLst>
              <a:ext uri="{FF2B5EF4-FFF2-40B4-BE49-F238E27FC236}">
                <a16:creationId xmlns:a16="http://schemas.microsoft.com/office/drawing/2014/main" id="{4ABF1249-FA03-1B2F-84B0-5B8363BC7ADC}"/>
              </a:ext>
            </a:extLst>
          </p:cNvPr>
          <p:cNvSpPr/>
          <p:nvPr/>
        </p:nvSpPr>
        <p:spPr>
          <a:xfrm>
            <a:off x="12600432" y="2336058"/>
            <a:ext cx="12801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Impacto: </a:t>
            </a:r>
            <a:endParaRPr lang="en-US" sz="1700" dirty="0"/>
          </a:p>
        </p:txBody>
      </p:sp>
      <p:sp>
        <p:nvSpPr>
          <p:cNvPr id="115" name="Text 39">
            <a:extLst>
              <a:ext uri="{FF2B5EF4-FFF2-40B4-BE49-F238E27FC236}">
                <a16:creationId xmlns:a16="http://schemas.microsoft.com/office/drawing/2014/main" id="{1006DF65-BBB6-A514-3BA7-968BE3108237}"/>
              </a:ext>
            </a:extLst>
          </p:cNvPr>
          <p:cNvSpPr/>
          <p:nvPr/>
        </p:nvSpPr>
        <p:spPr>
          <a:xfrm>
            <a:off x="13624560" y="2336058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Variável</a:t>
            </a:r>
            <a:endParaRPr lang="en-US" sz="2400" dirty="0"/>
          </a:p>
        </p:txBody>
      </p:sp>
      <p:sp>
        <p:nvSpPr>
          <p:cNvPr id="117" name="Text 40">
            <a:extLst>
              <a:ext uri="{FF2B5EF4-FFF2-40B4-BE49-F238E27FC236}">
                <a16:creationId xmlns:a16="http://schemas.microsoft.com/office/drawing/2014/main" id="{1F22F107-C2FF-1DD4-ADD2-D066193B73FA}"/>
              </a:ext>
            </a:extLst>
          </p:cNvPr>
          <p:cNvSpPr/>
          <p:nvPr/>
        </p:nvSpPr>
        <p:spPr>
          <a:xfrm>
            <a:off x="12600432" y="2701818"/>
            <a:ext cx="1188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Crédito: </a:t>
            </a:r>
            <a:endParaRPr lang="en-US" sz="1700" dirty="0"/>
          </a:p>
        </p:txBody>
      </p:sp>
      <p:sp>
        <p:nvSpPr>
          <p:cNvPr id="119" name="Text 41">
            <a:extLst>
              <a:ext uri="{FF2B5EF4-FFF2-40B4-BE49-F238E27FC236}">
                <a16:creationId xmlns:a16="http://schemas.microsoft.com/office/drawing/2014/main" id="{C084149E-1905-1D05-634B-21B1634F50DE}"/>
              </a:ext>
            </a:extLst>
          </p:cNvPr>
          <p:cNvSpPr/>
          <p:nvPr/>
        </p:nvSpPr>
        <p:spPr>
          <a:xfrm>
            <a:off x="13624560" y="2701818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Médio-alto</a:t>
            </a:r>
            <a:endParaRPr lang="en-US" sz="1700" dirty="0"/>
          </a:p>
        </p:txBody>
      </p:sp>
      <p:sp>
        <p:nvSpPr>
          <p:cNvPr id="121" name="Text 42">
            <a:extLst>
              <a:ext uri="{FF2B5EF4-FFF2-40B4-BE49-F238E27FC236}">
                <a16:creationId xmlns:a16="http://schemas.microsoft.com/office/drawing/2014/main" id="{14858E2E-E69A-858E-2C1E-B491282645D5}"/>
              </a:ext>
            </a:extLst>
          </p:cNvPr>
          <p:cNvSpPr/>
          <p:nvPr/>
        </p:nvSpPr>
        <p:spPr>
          <a:xfrm>
            <a:off x="12600432" y="3067578"/>
            <a:ext cx="13167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Urgência: </a:t>
            </a:r>
            <a:endParaRPr lang="en-US" sz="1700" dirty="0"/>
          </a:p>
        </p:txBody>
      </p:sp>
      <p:sp>
        <p:nvSpPr>
          <p:cNvPr id="123" name="Text 43">
            <a:extLst>
              <a:ext uri="{FF2B5EF4-FFF2-40B4-BE49-F238E27FC236}">
                <a16:creationId xmlns:a16="http://schemas.microsoft.com/office/drawing/2014/main" id="{20510302-7BC5-E7A2-2DCE-2A3731747035}"/>
              </a:ext>
            </a:extLst>
          </p:cNvPr>
          <p:cNvSpPr/>
          <p:nvPr/>
        </p:nvSpPr>
        <p:spPr>
          <a:xfrm>
            <a:off x="13807440" y="306757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2026–2030</a:t>
            </a:r>
            <a:endParaRPr lang="en-US" sz="1700" dirty="0"/>
          </a:p>
        </p:txBody>
      </p:sp>
      <p:sp>
        <p:nvSpPr>
          <p:cNvPr id="125" name="Shape 44">
            <a:extLst>
              <a:ext uri="{FF2B5EF4-FFF2-40B4-BE49-F238E27FC236}">
                <a16:creationId xmlns:a16="http://schemas.microsoft.com/office/drawing/2014/main" id="{543CB695-1803-D1C7-8B69-E80A7A03268A}"/>
              </a:ext>
            </a:extLst>
          </p:cNvPr>
          <p:cNvSpPr/>
          <p:nvPr/>
        </p:nvSpPr>
        <p:spPr>
          <a:xfrm>
            <a:off x="12600432" y="3506490"/>
            <a:ext cx="5065776" cy="36576"/>
          </a:xfrm>
          <a:prstGeom prst="rect">
            <a:avLst/>
          </a:prstGeom>
          <a:solidFill>
            <a:srgbClr val="D8DEE9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27" name="Text 45">
            <a:extLst>
              <a:ext uri="{FF2B5EF4-FFF2-40B4-BE49-F238E27FC236}">
                <a16:creationId xmlns:a16="http://schemas.microsoft.com/office/drawing/2014/main" id="{87E62A3C-E7F5-F0D3-6827-38E5ABE84264}"/>
              </a:ext>
            </a:extLst>
          </p:cNvPr>
          <p:cNvSpPr/>
          <p:nvPr/>
        </p:nvSpPr>
        <p:spPr>
          <a:xfrm>
            <a:off x="12600432" y="3579642"/>
            <a:ext cx="5175504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Incluir cláusula tributária em contratos
2. Avaliar crédito financeiro sobre serviços
3. Monitorar alíquota definitiva do IBS</a:t>
            </a:r>
            <a:endParaRPr lang="en-US" sz="2000" dirty="0"/>
          </a:p>
        </p:txBody>
      </p:sp>
      <p:sp>
        <p:nvSpPr>
          <p:cNvPr id="129" name="Shape 46">
            <a:extLst>
              <a:ext uri="{FF2B5EF4-FFF2-40B4-BE49-F238E27FC236}">
                <a16:creationId xmlns:a16="http://schemas.microsoft.com/office/drawing/2014/main" id="{F7D23E91-495F-3002-4B7B-3238FBA350A3}"/>
              </a:ext>
            </a:extLst>
          </p:cNvPr>
          <p:cNvSpPr/>
          <p:nvPr/>
        </p:nvSpPr>
        <p:spPr>
          <a:xfrm>
            <a:off x="457200" y="5170698"/>
            <a:ext cx="5577840" cy="3566160"/>
          </a:xfrm>
          <a:prstGeom prst="rect">
            <a:avLst/>
          </a:prstGeom>
          <a:solidFill>
            <a:srgbClr val="FFFFFF"/>
          </a:solidFill>
          <a:ln w="12700">
            <a:solidFill>
              <a:srgbClr val="33333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31" name="Shape 47">
            <a:extLst>
              <a:ext uri="{FF2B5EF4-FFF2-40B4-BE49-F238E27FC236}">
                <a16:creationId xmlns:a16="http://schemas.microsoft.com/office/drawing/2014/main" id="{471571E2-2BB8-7E9E-3330-15A90015DEBA}"/>
              </a:ext>
            </a:extLst>
          </p:cNvPr>
          <p:cNvSpPr/>
          <p:nvPr/>
        </p:nvSpPr>
        <p:spPr>
          <a:xfrm>
            <a:off x="457200" y="5170698"/>
            <a:ext cx="109728" cy="3566160"/>
          </a:xfrm>
          <a:prstGeom prst="rect">
            <a:avLst/>
          </a:prstGeom>
          <a:solidFill>
            <a:srgbClr val="C0392B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33" name="Shape 48">
            <a:extLst>
              <a:ext uri="{FF2B5EF4-FFF2-40B4-BE49-F238E27FC236}">
                <a16:creationId xmlns:a16="http://schemas.microsoft.com/office/drawing/2014/main" id="{F8B65A96-7C6D-1840-258F-CFD3F7A36396}"/>
              </a:ext>
            </a:extLst>
          </p:cNvPr>
          <p:cNvSpPr/>
          <p:nvPr/>
        </p:nvSpPr>
        <p:spPr>
          <a:xfrm>
            <a:off x="457200" y="5170698"/>
            <a:ext cx="5577840" cy="877824"/>
          </a:xfrm>
          <a:prstGeom prst="rect">
            <a:avLst/>
          </a:prstGeom>
          <a:solidFill>
            <a:srgbClr val="C0392B">
              <a:alpha val="12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35" name="Text 49">
            <a:extLst>
              <a:ext uri="{FF2B5EF4-FFF2-40B4-BE49-F238E27FC236}">
                <a16:creationId xmlns:a16="http://schemas.microsoft.com/office/drawing/2014/main" id="{4CD22EC4-6062-7B68-DEA4-4FD78BB58110}"/>
              </a:ext>
            </a:extLst>
          </p:cNvPr>
          <p:cNvSpPr/>
          <p:nvPr/>
        </p:nvSpPr>
        <p:spPr>
          <a:xfrm>
            <a:off x="713232" y="5280426"/>
            <a:ext cx="4480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👤  Serviços B2C</a:t>
            </a:r>
            <a:endParaRPr lang="en-US" sz="2400" dirty="0"/>
          </a:p>
        </p:txBody>
      </p:sp>
      <p:sp>
        <p:nvSpPr>
          <p:cNvPr id="137" name="Shape 50">
            <a:extLst>
              <a:ext uri="{FF2B5EF4-FFF2-40B4-BE49-F238E27FC236}">
                <a16:creationId xmlns:a16="http://schemas.microsoft.com/office/drawing/2014/main" id="{61900CA4-1717-58AC-A6DC-C9DF0592F606}"/>
              </a:ext>
            </a:extLst>
          </p:cNvPr>
          <p:cNvSpPr/>
          <p:nvPr/>
        </p:nvSpPr>
        <p:spPr>
          <a:xfrm>
            <a:off x="3877056" y="5317002"/>
            <a:ext cx="2011680" cy="512064"/>
          </a:xfrm>
          <a:prstGeom prst="roundRect">
            <a:avLst>
              <a:gd name="adj" fmla="val 14286"/>
            </a:avLst>
          </a:prstGeom>
          <a:solidFill>
            <a:srgbClr val="C0392B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39" name="Text 51">
            <a:extLst>
              <a:ext uri="{FF2B5EF4-FFF2-40B4-BE49-F238E27FC236}">
                <a16:creationId xmlns:a16="http://schemas.microsoft.com/office/drawing/2014/main" id="{001521FF-D5DB-61AF-4A71-D37345663543}"/>
              </a:ext>
            </a:extLst>
          </p:cNvPr>
          <p:cNvSpPr/>
          <p:nvPr/>
        </p:nvSpPr>
        <p:spPr>
          <a:xfrm>
            <a:off x="3877056" y="5317002"/>
            <a:ext cx="201168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Risco elevado</a:t>
            </a:r>
            <a:endParaRPr lang="en-US" sz="1500" dirty="0"/>
          </a:p>
        </p:txBody>
      </p:sp>
      <p:sp>
        <p:nvSpPr>
          <p:cNvPr id="141" name="Text 52">
            <a:extLst>
              <a:ext uri="{FF2B5EF4-FFF2-40B4-BE49-F238E27FC236}">
                <a16:creationId xmlns:a16="http://schemas.microsoft.com/office/drawing/2014/main" id="{9B88BE42-F249-A073-5532-1E8211A35236}"/>
              </a:ext>
            </a:extLst>
          </p:cNvPr>
          <p:cNvSpPr/>
          <p:nvPr/>
        </p:nvSpPr>
        <p:spPr>
          <a:xfrm>
            <a:off x="713232" y="6139962"/>
            <a:ext cx="12801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Impacto: </a:t>
            </a:r>
            <a:endParaRPr lang="en-US" sz="1700" dirty="0"/>
          </a:p>
        </p:txBody>
      </p:sp>
      <p:sp>
        <p:nvSpPr>
          <p:cNvPr id="143" name="Text 53">
            <a:extLst>
              <a:ext uri="{FF2B5EF4-FFF2-40B4-BE49-F238E27FC236}">
                <a16:creationId xmlns:a16="http://schemas.microsoft.com/office/drawing/2014/main" id="{CFD5F42E-557E-5BF8-01C2-BA420E2656EF}"/>
              </a:ext>
            </a:extLst>
          </p:cNvPr>
          <p:cNvSpPr/>
          <p:nvPr/>
        </p:nvSpPr>
        <p:spPr>
          <a:xfrm>
            <a:off x="1737360" y="6139962"/>
            <a:ext cx="3090672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Negativo (Maioria)</a:t>
            </a:r>
            <a:endParaRPr lang="en-US" sz="2400" dirty="0"/>
          </a:p>
        </p:txBody>
      </p:sp>
      <p:sp>
        <p:nvSpPr>
          <p:cNvPr id="145" name="Text 54">
            <a:extLst>
              <a:ext uri="{FF2B5EF4-FFF2-40B4-BE49-F238E27FC236}">
                <a16:creationId xmlns:a16="http://schemas.microsoft.com/office/drawing/2014/main" id="{C7841BDD-DA76-DB40-B509-19B7D659CF67}"/>
              </a:ext>
            </a:extLst>
          </p:cNvPr>
          <p:cNvSpPr/>
          <p:nvPr/>
        </p:nvSpPr>
        <p:spPr>
          <a:xfrm>
            <a:off x="713232" y="6505722"/>
            <a:ext cx="1188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Crédito: </a:t>
            </a:r>
            <a:endParaRPr lang="en-US" sz="1700" dirty="0"/>
          </a:p>
        </p:txBody>
      </p:sp>
      <p:sp>
        <p:nvSpPr>
          <p:cNvPr id="147" name="Text 55">
            <a:extLst>
              <a:ext uri="{FF2B5EF4-FFF2-40B4-BE49-F238E27FC236}">
                <a16:creationId xmlns:a16="http://schemas.microsoft.com/office/drawing/2014/main" id="{98984CC4-1DF4-85FD-1D34-CDFF2AC63851}"/>
              </a:ext>
            </a:extLst>
          </p:cNvPr>
          <p:cNvSpPr/>
          <p:nvPr/>
        </p:nvSpPr>
        <p:spPr>
          <a:xfrm>
            <a:off x="1737360" y="6505722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Baixo</a:t>
            </a:r>
            <a:endParaRPr lang="en-US" sz="1700" dirty="0"/>
          </a:p>
        </p:txBody>
      </p:sp>
      <p:sp>
        <p:nvSpPr>
          <p:cNvPr id="149" name="Text 56">
            <a:extLst>
              <a:ext uri="{FF2B5EF4-FFF2-40B4-BE49-F238E27FC236}">
                <a16:creationId xmlns:a16="http://schemas.microsoft.com/office/drawing/2014/main" id="{34D1E18D-F635-224D-8EFC-E8EDA134CD1A}"/>
              </a:ext>
            </a:extLst>
          </p:cNvPr>
          <p:cNvSpPr/>
          <p:nvPr/>
        </p:nvSpPr>
        <p:spPr>
          <a:xfrm>
            <a:off x="713232" y="6871482"/>
            <a:ext cx="13167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Urgência: </a:t>
            </a:r>
            <a:endParaRPr lang="en-US" sz="1700" dirty="0"/>
          </a:p>
        </p:txBody>
      </p:sp>
      <p:sp>
        <p:nvSpPr>
          <p:cNvPr id="151" name="Text 57">
            <a:extLst>
              <a:ext uri="{FF2B5EF4-FFF2-40B4-BE49-F238E27FC236}">
                <a16:creationId xmlns:a16="http://schemas.microsoft.com/office/drawing/2014/main" id="{F7A87B7D-1A04-A60D-6758-90D441215366}"/>
              </a:ext>
            </a:extLst>
          </p:cNvPr>
          <p:cNvSpPr/>
          <p:nvPr/>
        </p:nvSpPr>
        <p:spPr>
          <a:xfrm>
            <a:off x="1920240" y="6871482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2026–2027</a:t>
            </a:r>
            <a:endParaRPr lang="en-US" sz="1700" dirty="0"/>
          </a:p>
        </p:txBody>
      </p:sp>
      <p:sp>
        <p:nvSpPr>
          <p:cNvPr id="153" name="Shape 58">
            <a:extLst>
              <a:ext uri="{FF2B5EF4-FFF2-40B4-BE49-F238E27FC236}">
                <a16:creationId xmlns:a16="http://schemas.microsoft.com/office/drawing/2014/main" id="{19FB7107-388E-2F9B-6560-AB3C0645F9B5}"/>
              </a:ext>
            </a:extLst>
          </p:cNvPr>
          <p:cNvSpPr/>
          <p:nvPr/>
        </p:nvSpPr>
        <p:spPr>
          <a:xfrm>
            <a:off x="713232" y="7310394"/>
            <a:ext cx="5065776" cy="36576"/>
          </a:xfrm>
          <a:prstGeom prst="rect">
            <a:avLst/>
          </a:prstGeom>
          <a:solidFill>
            <a:srgbClr val="D8DEE9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55" name="Text 59">
            <a:extLst>
              <a:ext uri="{FF2B5EF4-FFF2-40B4-BE49-F238E27FC236}">
                <a16:creationId xmlns:a16="http://schemas.microsoft.com/office/drawing/2014/main" id="{EF5C829A-79A2-1CA3-C8BA-24F6B3C02005}"/>
              </a:ext>
            </a:extLst>
          </p:cNvPr>
          <p:cNvSpPr/>
          <p:nvPr/>
        </p:nvSpPr>
        <p:spPr>
          <a:xfrm>
            <a:off x="713232" y="7383546"/>
            <a:ext cx="5175504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</a:t>
            </a:r>
            <a:r>
              <a:rPr lang="en-US" sz="200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Revisar percificação </a:t>
            </a:r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antes </a:t>
            </a:r>
            <a:r>
              <a:rPr lang="en-US" sz="200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2027</a:t>
            </a:r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
2. Avaliar mudança de modelo de negócio
3. Atenção ao IS para serviços seletivos</a:t>
            </a:r>
            <a:endParaRPr lang="en-US" sz="2000" dirty="0"/>
          </a:p>
        </p:txBody>
      </p:sp>
      <p:sp>
        <p:nvSpPr>
          <p:cNvPr id="157" name="Shape 60">
            <a:extLst>
              <a:ext uri="{FF2B5EF4-FFF2-40B4-BE49-F238E27FC236}">
                <a16:creationId xmlns:a16="http://schemas.microsoft.com/office/drawing/2014/main" id="{BCC751FB-CE68-0D86-30A8-481E5FC8BD8B}"/>
              </a:ext>
            </a:extLst>
          </p:cNvPr>
          <p:cNvSpPr/>
          <p:nvPr/>
        </p:nvSpPr>
        <p:spPr>
          <a:xfrm>
            <a:off x="6400800" y="5170698"/>
            <a:ext cx="5577840" cy="3566160"/>
          </a:xfrm>
          <a:prstGeom prst="rect">
            <a:avLst/>
          </a:prstGeom>
          <a:solidFill>
            <a:srgbClr val="FFFFFF"/>
          </a:solidFill>
          <a:ln w="12700">
            <a:solidFill>
              <a:srgbClr val="33333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59" name="Shape 61">
            <a:extLst>
              <a:ext uri="{FF2B5EF4-FFF2-40B4-BE49-F238E27FC236}">
                <a16:creationId xmlns:a16="http://schemas.microsoft.com/office/drawing/2014/main" id="{CB683786-5339-7761-0A45-487B03B522E4}"/>
              </a:ext>
            </a:extLst>
          </p:cNvPr>
          <p:cNvSpPr/>
          <p:nvPr/>
        </p:nvSpPr>
        <p:spPr>
          <a:xfrm>
            <a:off x="6400800" y="5170698"/>
            <a:ext cx="109728" cy="3566160"/>
          </a:xfrm>
          <a:prstGeom prst="rect">
            <a:avLst/>
          </a:prstGeom>
          <a:solidFill>
            <a:srgbClr val="D4620A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61" name="Shape 62">
            <a:extLst>
              <a:ext uri="{FF2B5EF4-FFF2-40B4-BE49-F238E27FC236}">
                <a16:creationId xmlns:a16="http://schemas.microsoft.com/office/drawing/2014/main" id="{DE152567-D14D-5717-EEAD-600FCC659D3F}"/>
              </a:ext>
            </a:extLst>
          </p:cNvPr>
          <p:cNvSpPr/>
          <p:nvPr/>
        </p:nvSpPr>
        <p:spPr>
          <a:xfrm>
            <a:off x="6400800" y="5170698"/>
            <a:ext cx="5577840" cy="877824"/>
          </a:xfrm>
          <a:prstGeom prst="rect">
            <a:avLst/>
          </a:prstGeom>
          <a:solidFill>
            <a:srgbClr val="D4620A">
              <a:alpha val="12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63" name="Text 63">
            <a:extLst>
              <a:ext uri="{FF2B5EF4-FFF2-40B4-BE49-F238E27FC236}">
                <a16:creationId xmlns:a16="http://schemas.microsoft.com/office/drawing/2014/main" id="{77523090-5374-0524-D436-72A49C7AAC11}"/>
              </a:ext>
            </a:extLst>
          </p:cNvPr>
          <p:cNvSpPr/>
          <p:nvPr/>
        </p:nvSpPr>
        <p:spPr>
          <a:xfrm>
            <a:off x="6656832" y="5280426"/>
            <a:ext cx="4480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🏠  Simples Nacional</a:t>
            </a:r>
            <a:endParaRPr lang="en-US" sz="2400" dirty="0"/>
          </a:p>
        </p:txBody>
      </p:sp>
      <p:sp>
        <p:nvSpPr>
          <p:cNvPr id="165" name="Shape 64">
            <a:extLst>
              <a:ext uri="{FF2B5EF4-FFF2-40B4-BE49-F238E27FC236}">
                <a16:creationId xmlns:a16="http://schemas.microsoft.com/office/drawing/2014/main" id="{78D87F7F-C738-CCEB-5370-F35698CA5D96}"/>
              </a:ext>
            </a:extLst>
          </p:cNvPr>
          <p:cNvSpPr/>
          <p:nvPr/>
        </p:nvSpPr>
        <p:spPr>
          <a:xfrm>
            <a:off x="9820656" y="5317002"/>
            <a:ext cx="2011680" cy="512064"/>
          </a:xfrm>
          <a:prstGeom prst="roundRect">
            <a:avLst>
              <a:gd name="adj" fmla="val 14286"/>
            </a:avLst>
          </a:prstGeom>
          <a:solidFill>
            <a:srgbClr val="D4620A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67" name="Text 65">
            <a:extLst>
              <a:ext uri="{FF2B5EF4-FFF2-40B4-BE49-F238E27FC236}">
                <a16:creationId xmlns:a16="http://schemas.microsoft.com/office/drawing/2014/main" id="{3A37DB0B-B593-7F6C-390F-E6416B85B67F}"/>
              </a:ext>
            </a:extLst>
          </p:cNvPr>
          <p:cNvSpPr/>
          <p:nvPr/>
        </p:nvSpPr>
        <p:spPr>
          <a:xfrm>
            <a:off x="9820656" y="5317002"/>
            <a:ext cx="201168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Atenção</a:t>
            </a:r>
            <a:endParaRPr lang="en-US" sz="1500" dirty="0"/>
          </a:p>
        </p:txBody>
      </p:sp>
      <p:sp>
        <p:nvSpPr>
          <p:cNvPr id="169" name="Text 66">
            <a:extLst>
              <a:ext uri="{FF2B5EF4-FFF2-40B4-BE49-F238E27FC236}">
                <a16:creationId xmlns:a16="http://schemas.microsoft.com/office/drawing/2014/main" id="{749B48BD-AF88-0B1A-CD05-638FF532D4C0}"/>
              </a:ext>
            </a:extLst>
          </p:cNvPr>
          <p:cNvSpPr/>
          <p:nvPr/>
        </p:nvSpPr>
        <p:spPr>
          <a:xfrm>
            <a:off x="6656832" y="6139962"/>
            <a:ext cx="12801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Impacto: </a:t>
            </a:r>
            <a:endParaRPr lang="en-US" sz="1700" dirty="0"/>
          </a:p>
        </p:txBody>
      </p:sp>
      <p:sp>
        <p:nvSpPr>
          <p:cNvPr id="171" name="Text 67">
            <a:extLst>
              <a:ext uri="{FF2B5EF4-FFF2-40B4-BE49-F238E27FC236}">
                <a16:creationId xmlns:a16="http://schemas.microsoft.com/office/drawing/2014/main" id="{A9CA009E-DE86-386D-C0BE-6C2148550645}"/>
              </a:ext>
            </a:extLst>
          </p:cNvPr>
          <p:cNvSpPr/>
          <p:nvPr/>
        </p:nvSpPr>
        <p:spPr>
          <a:xfrm>
            <a:off x="7680960" y="6139962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D462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Incerto</a:t>
            </a:r>
            <a:endParaRPr lang="en-US" sz="2400" dirty="0"/>
          </a:p>
        </p:txBody>
      </p:sp>
      <p:sp>
        <p:nvSpPr>
          <p:cNvPr id="173" name="Text 68">
            <a:extLst>
              <a:ext uri="{FF2B5EF4-FFF2-40B4-BE49-F238E27FC236}">
                <a16:creationId xmlns:a16="http://schemas.microsoft.com/office/drawing/2014/main" id="{3B875DBA-19DC-A462-DBBE-942C25E9C908}"/>
              </a:ext>
            </a:extLst>
          </p:cNvPr>
          <p:cNvSpPr/>
          <p:nvPr/>
        </p:nvSpPr>
        <p:spPr>
          <a:xfrm>
            <a:off x="6656832" y="6505722"/>
            <a:ext cx="1188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Crédito: </a:t>
            </a:r>
            <a:endParaRPr lang="en-US" sz="1700" dirty="0"/>
          </a:p>
        </p:txBody>
      </p:sp>
      <p:sp>
        <p:nvSpPr>
          <p:cNvPr id="175" name="Text 69">
            <a:extLst>
              <a:ext uri="{FF2B5EF4-FFF2-40B4-BE49-F238E27FC236}">
                <a16:creationId xmlns:a16="http://schemas.microsoft.com/office/drawing/2014/main" id="{E10D0560-0A6D-DDCE-9CDC-61F0343A9531}"/>
              </a:ext>
            </a:extLst>
          </p:cNvPr>
          <p:cNvSpPr/>
          <p:nvPr/>
        </p:nvSpPr>
        <p:spPr>
          <a:xfrm>
            <a:off x="7680960" y="6505722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Zero-baixo</a:t>
            </a:r>
            <a:endParaRPr lang="en-US" sz="1700" dirty="0"/>
          </a:p>
        </p:txBody>
      </p:sp>
      <p:sp>
        <p:nvSpPr>
          <p:cNvPr id="177" name="Text 70">
            <a:extLst>
              <a:ext uri="{FF2B5EF4-FFF2-40B4-BE49-F238E27FC236}">
                <a16:creationId xmlns:a16="http://schemas.microsoft.com/office/drawing/2014/main" id="{900F1343-5087-8481-6835-6051D516554E}"/>
              </a:ext>
            </a:extLst>
          </p:cNvPr>
          <p:cNvSpPr/>
          <p:nvPr/>
        </p:nvSpPr>
        <p:spPr>
          <a:xfrm>
            <a:off x="6656832" y="6871482"/>
            <a:ext cx="13167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Urgência: </a:t>
            </a:r>
            <a:endParaRPr lang="en-US" sz="1700" dirty="0"/>
          </a:p>
        </p:txBody>
      </p:sp>
      <p:sp>
        <p:nvSpPr>
          <p:cNvPr id="179" name="Text 71">
            <a:extLst>
              <a:ext uri="{FF2B5EF4-FFF2-40B4-BE49-F238E27FC236}">
                <a16:creationId xmlns:a16="http://schemas.microsoft.com/office/drawing/2014/main" id="{FE16D30B-5C41-20A3-708E-AB39C950317D}"/>
              </a:ext>
            </a:extLst>
          </p:cNvPr>
          <p:cNvSpPr/>
          <p:nvPr/>
        </p:nvSpPr>
        <p:spPr>
          <a:xfrm>
            <a:off x="7863840" y="6871482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2025–2026</a:t>
            </a:r>
            <a:endParaRPr lang="en-US" sz="1700" dirty="0"/>
          </a:p>
        </p:txBody>
      </p:sp>
      <p:sp>
        <p:nvSpPr>
          <p:cNvPr id="181" name="Shape 72">
            <a:extLst>
              <a:ext uri="{FF2B5EF4-FFF2-40B4-BE49-F238E27FC236}">
                <a16:creationId xmlns:a16="http://schemas.microsoft.com/office/drawing/2014/main" id="{DC62751D-21C0-7446-1056-1B5ADE310A42}"/>
              </a:ext>
            </a:extLst>
          </p:cNvPr>
          <p:cNvSpPr/>
          <p:nvPr/>
        </p:nvSpPr>
        <p:spPr>
          <a:xfrm>
            <a:off x="6656832" y="7310394"/>
            <a:ext cx="5065776" cy="36576"/>
          </a:xfrm>
          <a:prstGeom prst="rect">
            <a:avLst/>
          </a:prstGeom>
          <a:solidFill>
            <a:srgbClr val="D8DEE9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83" name="Text 73">
            <a:extLst>
              <a:ext uri="{FF2B5EF4-FFF2-40B4-BE49-F238E27FC236}">
                <a16:creationId xmlns:a16="http://schemas.microsoft.com/office/drawing/2014/main" id="{2286CF29-BCBF-4FAC-3607-B795AEDDA826}"/>
              </a:ext>
            </a:extLst>
          </p:cNvPr>
          <p:cNvSpPr/>
          <p:nvPr/>
        </p:nvSpPr>
        <p:spPr>
          <a:xfrm>
            <a:off x="6656832" y="7383546"/>
            <a:ext cx="5175504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</a:t>
            </a:r>
            <a:r>
              <a:rPr lang="en-US" sz="200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Simular Simples Nacional Híbrido ou Regime Normal.</a:t>
            </a:r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
2. Calcular impacto no preço de venda
3. Definir estratégia antes da transição</a:t>
            </a:r>
            <a:endParaRPr lang="en-US" sz="2000" dirty="0"/>
          </a:p>
        </p:txBody>
      </p:sp>
      <p:sp>
        <p:nvSpPr>
          <p:cNvPr id="185" name="Rectangle 1">
            <a:extLst>
              <a:ext uri="{FF2B5EF4-FFF2-40B4-BE49-F238E27FC236}">
                <a16:creationId xmlns:a16="http://schemas.microsoft.com/office/drawing/2014/main" id="{0CE5ADF5-7BD2-8B81-F144-254B9199C2D5}"/>
              </a:ext>
            </a:extLst>
          </p:cNvPr>
          <p:cNvSpPr/>
          <p:nvPr/>
        </p:nvSpPr>
        <p:spPr>
          <a:xfrm>
            <a:off x="0" y="456364"/>
            <a:ext cx="4716379" cy="8009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187" name="Text 0">
            <a:extLst>
              <a:ext uri="{FF2B5EF4-FFF2-40B4-BE49-F238E27FC236}">
                <a16:creationId xmlns:a16="http://schemas.microsoft.com/office/drawing/2014/main" id="{D0504097-8E73-6CA4-7E47-5015807D695E}"/>
              </a:ext>
            </a:extLst>
          </p:cNvPr>
          <p:cNvSpPr/>
          <p:nvPr/>
        </p:nvSpPr>
        <p:spPr>
          <a:xfrm>
            <a:off x="96252" y="339035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chemeClr val="bg1"/>
                </a:solidFill>
                <a:latin typeface="Cambria" pitchFamily="34" charset="0"/>
                <a:ea typeface="Cambria" pitchFamily="34" charset="-122"/>
              </a:rPr>
              <a:t>Análise Setorial</a:t>
            </a:r>
            <a:endParaRPr lang="en-US" sz="4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0746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23" grpId="0" animBg="1"/>
      <p:bldP spid="26" grpId="0" animBg="1"/>
      <p:bldP spid="29" grpId="0" animBg="1"/>
      <p:bldP spid="32" grpId="0" animBg="1"/>
      <p:bldP spid="36" grpId="0" animBg="1"/>
      <p:bldP spid="39" grpId="0" animBg="1"/>
      <p:bldP spid="45" grpId="0" animBg="1"/>
      <p:bldP spid="58" grpId="0" animBg="1"/>
      <p:bldP spid="63" grpId="0" animBg="1"/>
      <p:bldP spid="66" grpId="0" animBg="1"/>
      <p:bldP spid="68" grpId="0" animBg="1"/>
      <p:bldP spid="71" grpId="0" animBg="1"/>
      <p:bldP spid="74" grpId="0" animBg="1"/>
      <p:bldP spid="76" grpId="0" animBg="1"/>
      <p:bldP spid="79" grpId="0" animBg="1"/>
      <p:bldP spid="84" grpId="0" animBg="1"/>
      <p:bldP spid="100" grpId="0" animBg="1"/>
      <p:bldP spid="108" grpId="0" animBg="1"/>
      <p:bldP spid="112" grpId="0" animBg="1"/>
      <p:bldP spid="115" grpId="0" animBg="1"/>
      <p:bldP spid="117" grpId="0" animBg="1"/>
      <p:bldP spid="119" grpId="0" animBg="1"/>
      <p:bldP spid="121" grpId="0" animBg="1"/>
      <p:bldP spid="123" grpId="0" animBg="1"/>
      <p:bldP spid="127" grpId="0" animBg="1"/>
      <p:bldP spid="135" grpId="0" animBg="1"/>
      <p:bldP spid="139" grpId="0" animBg="1"/>
      <p:bldP spid="141" grpId="0" animBg="1"/>
      <p:bldP spid="143" grpId="0" animBg="1"/>
      <p:bldP spid="145" grpId="0" animBg="1"/>
      <p:bldP spid="147" grpId="0" animBg="1"/>
      <p:bldP spid="149" grpId="0" animBg="1"/>
      <p:bldP spid="151" grpId="0" animBg="1"/>
      <p:bldP spid="155" grpId="0" animBg="1"/>
      <p:bldP spid="163" grpId="0" animBg="1"/>
      <p:bldP spid="167" grpId="0" animBg="1"/>
      <p:bldP spid="169" grpId="0" animBg="1"/>
      <p:bldP spid="171" grpId="0" animBg="1"/>
      <p:bldP spid="173" grpId="0" animBg="1"/>
      <p:bldP spid="175" grpId="0" animBg="1"/>
      <p:bldP spid="177" grpId="0" animBg="1"/>
      <p:bldP spid="179" grpId="0" animBg="1"/>
      <p:bldP spid="18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CB2596E7-756C-95B8-4F85-FE2BBB43D3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1">
            <a:extLst>
              <a:ext uri="{FF2B5EF4-FFF2-40B4-BE49-F238E27FC236}">
                <a16:creationId xmlns:a16="http://schemas.microsoft.com/office/drawing/2014/main" id="{96E537B3-F082-F0DE-65E4-1B870D1A1BBF}"/>
              </a:ext>
            </a:extLst>
          </p:cNvPr>
          <p:cNvSpPr/>
          <p:nvPr/>
        </p:nvSpPr>
        <p:spPr>
          <a:xfrm>
            <a:off x="9798220" y="1635919"/>
            <a:ext cx="7360908" cy="4354116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</p:sp>
      <p:sp>
        <p:nvSpPr>
          <p:cNvPr id="42" name="Shape 1">
            <a:extLst>
              <a:ext uri="{FF2B5EF4-FFF2-40B4-BE49-F238E27FC236}">
                <a16:creationId xmlns:a16="http://schemas.microsoft.com/office/drawing/2014/main" id="{2F8C6B1B-AE0A-1F46-57FB-EF02C6374251}"/>
              </a:ext>
            </a:extLst>
          </p:cNvPr>
          <p:cNvSpPr/>
          <p:nvPr/>
        </p:nvSpPr>
        <p:spPr>
          <a:xfrm>
            <a:off x="1143000" y="1578769"/>
            <a:ext cx="7360908" cy="4354116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</p:sp>
      <p:sp>
        <p:nvSpPr>
          <p:cNvPr id="6" name="Shape 2">
            <a:extLst>
              <a:ext uri="{FF2B5EF4-FFF2-40B4-BE49-F238E27FC236}">
                <a16:creationId xmlns:a16="http://schemas.microsoft.com/office/drawing/2014/main" id="{3B93D4E7-978B-9D0C-2CAD-F0D3339DAE7A}"/>
              </a:ext>
            </a:extLst>
          </p:cNvPr>
          <p:cNvSpPr/>
          <p:nvPr/>
        </p:nvSpPr>
        <p:spPr>
          <a:xfrm>
            <a:off x="1143000" y="1578769"/>
            <a:ext cx="7360908" cy="114300"/>
          </a:xfrm>
          <a:prstGeom prst="rect">
            <a:avLst/>
          </a:prstGeom>
          <a:solidFill>
            <a:srgbClr val="002060"/>
          </a:solidFill>
          <a:ln/>
        </p:spPr>
      </p:sp>
      <p:pic>
        <p:nvPicPr>
          <p:cNvPr id="8" name="Image 1" descr="preencoded.png">
            <a:extLst>
              <a:ext uri="{FF2B5EF4-FFF2-40B4-BE49-F238E27FC236}">
                <a16:creationId xmlns:a16="http://schemas.microsoft.com/office/drawing/2014/main" id="{1DE06709-E6CD-B725-B7DA-A655D29B54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26" y="2048471"/>
            <a:ext cx="371476" cy="371476"/>
          </a:xfrm>
          <a:prstGeom prst="rect">
            <a:avLst/>
          </a:prstGeom>
        </p:spPr>
      </p:pic>
      <p:sp>
        <p:nvSpPr>
          <p:cNvPr id="11" name="Text 3">
            <a:extLst>
              <a:ext uri="{FF2B5EF4-FFF2-40B4-BE49-F238E27FC236}">
                <a16:creationId xmlns:a16="http://schemas.microsoft.com/office/drawing/2014/main" id="{C312FFEA-B78D-CCB7-BBB4-0E734697AE5D}"/>
              </a:ext>
            </a:extLst>
          </p:cNvPr>
          <p:cNvSpPr/>
          <p:nvPr/>
        </p:nvSpPr>
        <p:spPr>
          <a:xfrm>
            <a:off x="2157412" y="2007396"/>
            <a:ext cx="2636044" cy="4001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00" b="1" dirty="0">
                <a:solidFill>
                  <a:srgbClr val="0F172A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Cenário Atual</a:t>
            </a:r>
            <a:endParaRPr lang="en-US" sz="2600" dirty="0"/>
          </a:p>
        </p:txBody>
      </p:sp>
      <p:sp>
        <p:nvSpPr>
          <p:cNvPr id="13" name="Text 4">
            <a:extLst>
              <a:ext uri="{FF2B5EF4-FFF2-40B4-BE49-F238E27FC236}">
                <a16:creationId xmlns:a16="http://schemas.microsoft.com/office/drawing/2014/main" id="{3CB5FD08-5BDE-C5AA-CABB-FE2FDA6FA9C1}"/>
              </a:ext>
            </a:extLst>
          </p:cNvPr>
          <p:cNvSpPr/>
          <p:nvPr/>
        </p:nvSpPr>
        <p:spPr>
          <a:xfrm>
            <a:off x="1571626" y="2746774"/>
            <a:ext cx="6516207" cy="44704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12000"/>
              </a:lnSpc>
            </a:pPr>
            <a:r>
              <a:rPr lang="en-US" sz="2800" b="1" dirty="0">
                <a:solidFill>
                  <a:srgbClr val="002060"/>
                </a:solidFill>
                <a:latin typeface="Inter SemiBold" pitchFamily="34" charset="0"/>
                <a:ea typeface="Inter SemiBold" pitchFamily="34" charset="-122"/>
                <a:cs typeface="Inter SemiBold" pitchFamily="34" charset="-120"/>
              </a:rPr>
              <a:t>Tributação:</a:t>
            </a:r>
            <a:r>
              <a:rPr lang="en-US" sz="28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Mista (ISS + PIS/COFINS).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19" name="Text 6">
            <a:extLst>
              <a:ext uri="{FF2B5EF4-FFF2-40B4-BE49-F238E27FC236}">
                <a16:creationId xmlns:a16="http://schemas.microsoft.com/office/drawing/2014/main" id="{E1DAE209-7821-5142-A30E-F2D1B96CD386}"/>
              </a:ext>
            </a:extLst>
          </p:cNvPr>
          <p:cNvSpPr/>
          <p:nvPr/>
        </p:nvSpPr>
        <p:spPr>
          <a:xfrm>
            <a:off x="1571627" y="3701780"/>
            <a:ext cx="6503658" cy="9295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2000"/>
              </a:lnSpc>
            </a:pPr>
            <a:r>
              <a:rPr lang="en-US" sz="2800" b="1" dirty="0">
                <a:solidFill>
                  <a:srgbClr val="002060"/>
                </a:solidFill>
                <a:latin typeface="Inter SemiBold" pitchFamily="34" charset="0"/>
                <a:ea typeface="Inter SemiBold" pitchFamily="34" charset="-122"/>
                <a:cs typeface="Inter SemiBold" pitchFamily="34" charset="-120"/>
              </a:rPr>
              <a:t>Percepção:</a:t>
            </a:r>
            <a:r>
              <a:rPr lang="en-US" sz="28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O software é visto como um custo administrativo.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21" name="Shape 8">
            <a:extLst>
              <a:ext uri="{FF2B5EF4-FFF2-40B4-BE49-F238E27FC236}">
                <a16:creationId xmlns:a16="http://schemas.microsoft.com/office/drawing/2014/main" id="{DE549781-E26B-8FC5-CA0D-20404352A9A4}"/>
              </a:ext>
            </a:extLst>
          </p:cNvPr>
          <p:cNvSpPr/>
          <p:nvPr/>
        </p:nvSpPr>
        <p:spPr>
          <a:xfrm>
            <a:off x="9784092" y="1578769"/>
            <a:ext cx="7360908" cy="114300"/>
          </a:xfrm>
          <a:prstGeom prst="rect">
            <a:avLst/>
          </a:prstGeom>
          <a:solidFill>
            <a:srgbClr val="002060"/>
          </a:solidFill>
          <a:ln/>
        </p:spPr>
      </p:sp>
      <p:pic>
        <p:nvPicPr>
          <p:cNvPr id="24" name="Image 2" descr="preencoded.png">
            <a:extLst>
              <a:ext uri="{FF2B5EF4-FFF2-40B4-BE49-F238E27FC236}">
                <a16:creationId xmlns:a16="http://schemas.microsoft.com/office/drawing/2014/main" id="{4B7F090D-FD97-8F85-7A8F-4E9FA417A4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12716" y="2048471"/>
            <a:ext cx="371476" cy="371476"/>
          </a:xfrm>
          <a:prstGeom prst="rect">
            <a:avLst/>
          </a:prstGeom>
        </p:spPr>
      </p:pic>
      <p:sp>
        <p:nvSpPr>
          <p:cNvPr id="27" name="Text 9">
            <a:extLst>
              <a:ext uri="{FF2B5EF4-FFF2-40B4-BE49-F238E27FC236}">
                <a16:creationId xmlns:a16="http://schemas.microsoft.com/office/drawing/2014/main" id="{891AC968-7AB4-0EA1-1427-55B8FB54F0D6}"/>
              </a:ext>
            </a:extLst>
          </p:cNvPr>
          <p:cNvSpPr/>
          <p:nvPr/>
        </p:nvSpPr>
        <p:spPr>
          <a:xfrm>
            <a:off x="10798505" y="2007396"/>
            <a:ext cx="3625454" cy="4001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00" b="1" dirty="0">
                <a:solidFill>
                  <a:srgbClr val="0F172A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Novo Cenário (IVA)</a:t>
            </a:r>
            <a:endParaRPr lang="en-US" sz="2600" dirty="0"/>
          </a:p>
        </p:txBody>
      </p:sp>
      <p:sp>
        <p:nvSpPr>
          <p:cNvPr id="30" name="Text 10">
            <a:extLst>
              <a:ext uri="{FF2B5EF4-FFF2-40B4-BE49-F238E27FC236}">
                <a16:creationId xmlns:a16="http://schemas.microsoft.com/office/drawing/2014/main" id="{1A7B2C0A-AF19-26A4-D213-DEA5EF8EBC95}"/>
              </a:ext>
            </a:extLst>
          </p:cNvPr>
          <p:cNvSpPr/>
          <p:nvPr/>
        </p:nvSpPr>
        <p:spPr>
          <a:xfrm>
            <a:off x="10212717" y="2746774"/>
            <a:ext cx="5009385" cy="44704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12000"/>
              </a:lnSpc>
            </a:pPr>
            <a:r>
              <a:rPr lang="en-US" sz="2800" b="1" dirty="0">
                <a:solidFill>
                  <a:srgbClr val="002060"/>
                </a:solidFill>
                <a:latin typeface="Inter SemiBold" pitchFamily="34" charset="0"/>
                <a:ea typeface="Inter SemiBold" pitchFamily="34" charset="-122"/>
                <a:cs typeface="Inter SemiBold" pitchFamily="34" charset="-120"/>
              </a:rPr>
              <a:t>Tributação:</a:t>
            </a:r>
            <a:r>
              <a:rPr lang="en-US" sz="28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IVA Pleno </a:t>
            </a:r>
            <a:r>
              <a:rPr lang="en-US" sz="280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(28%).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38" name="Text 12">
            <a:extLst>
              <a:ext uri="{FF2B5EF4-FFF2-40B4-BE49-F238E27FC236}">
                <a16:creationId xmlns:a16="http://schemas.microsoft.com/office/drawing/2014/main" id="{2D9E3298-B0D6-3BB6-5691-2BD823FEAFF7}"/>
              </a:ext>
            </a:extLst>
          </p:cNvPr>
          <p:cNvSpPr/>
          <p:nvPr/>
        </p:nvSpPr>
        <p:spPr>
          <a:xfrm>
            <a:off x="10212717" y="3677720"/>
            <a:ext cx="6503658" cy="9295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2000"/>
              </a:lnSpc>
            </a:pPr>
            <a:r>
              <a:rPr lang="en-US" sz="2800" b="1" dirty="0">
                <a:solidFill>
                  <a:srgbClr val="002060"/>
                </a:solidFill>
                <a:latin typeface="Inter SemiBold" pitchFamily="34" charset="0"/>
                <a:ea typeface="Inter SemiBold" pitchFamily="34" charset="-122"/>
                <a:cs typeface="Inter SemiBold" pitchFamily="34" charset="-120"/>
              </a:rPr>
              <a:t>Vantagem:</a:t>
            </a:r>
            <a:r>
              <a:rPr lang="en-US" sz="28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O software torna-se um "insumo" gerador de crédito.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50" name="Text 1">
            <a:extLst>
              <a:ext uri="{FF2B5EF4-FFF2-40B4-BE49-F238E27FC236}">
                <a16:creationId xmlns:a16="http://schemas.microsoft.com/office/drawing/2014/main" id="{03F07DB3-D4E9-6944-0F8F-9539404E5501}"/>
              </a:ext>
            </a:extLst>
          </p:cNvPr>
          <p:cNvSpPr/>
          <p:nvPr/>
        </p:nvSpPr>
        <p:spPr>
          <a:xfrm>
            <a:off x="1157126" y="6345437"/>
            <a:ext cx="7858126" cy="3231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100" b="1" spc="4" dirty="0">
                <a:solidFill>
                  <a:srgbClr val="002060"/>
                </a:solidFill>
                <a:latin typeface="+mj-lt"/>
                <a:ea typeface="Montserrat" pitchFamily="34" charset="-122"/>
                <a:cs typeface="Montserrat" pitchFamily="34" charset="-120"/>
              </a:rPr>
              <a:t>FATURAMENTO MENSAL</a:t>
            </a:r>
            <a:endParaRPr lang="en-US" sz="21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4" name="Text 2">
            <a:extLst>
              <a:ext uri="{FF2B5EF4-FFF2-40B4-BE49-F238E27FC236}">
                <a16:creationId xmlns:a16="http://schemas.microsoft.com/office/drawing/2014/main" id="{328C7AC1-88A3-A701-6F86-F90F51128BF7}"/>
              </a:ext>
            </a:extLst>
          </p:cNvPr>
          <p:cNvSpPr/>
          <p:nvPr/>
        </p:nvSpPr>
        <p:spPr>
          <a:xfrm>
            <a:off x="1157126" y="6766918"/>
            <a:ext cx="5780429" cy="9233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7500" b="1" dirty="0">
                <a:solidFill>
                  <a:srgbClr val="2B2D42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R</a:t>
            </a:r>
            <a:r>
              <a:rPr lang="en-US" sz="7500" b="1">
                <a:solidFill>
                  <a:srgbClr val="2B2D42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$ 92.000,00</a:t>
            </a:r>
            <a:endParaRPr lang="en-US" sz="7500" dirty="0">
              <a:latin typeface="+mj-lt"/>
            </a:endParaRPr>
          </a:p>
        </p:txBody>
      </p:sp>
      <p:sp>
        <p:nvSpPr>
          <p:cNvPr id="58" name="Text 3">
            <a:extLst>
              <a:ext uri="{FF2B5EF4-FFF2-40B4-BE49-F238E27FC236}">
                <a16:creationId xmlns:a16="http://schemas.microsoft.com/office/drawing/2014/main" id="{0B9D4050-4C20-C82D-EA1A-E276FA8AA0B0}"/>
              </a:ext>
            </a:extLst>
          </p:cNvPr>
          <p:cNvSpPr/>
          <p:nvPr/>
        </p:nvSpPr>
        <p:spPr>
          <a:xfrm>
            <a:off x="9950705" y="6345437"/>
            <a:ext cx="7858126" cy="3231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100" b="1" spc="4" dirty="0">
                <a:solidFill>
                  <a:srgbClr val="002060"/>
                </a:solidFill>
                <a:latin typeface="+mj-lt"/>
                <a:ea typeface="Montserrat" pitchFamily="34" charset="-122"/>
                <a:cs typeface="Montserrat" pitchFamily="34" charset="-120"/>
              </a:rPr>
              <a:t>FATURAMENTO ANUAL</a:t>
            </a:r>
            <a:endParaRPr lang="en-US" sz="21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62" name="Text 4">
            <a:extLst>
              <a:ext uri="{FF2B5EF4-FFF2-40B4-BE49-F238E27FC236}">
                <a16:creationId xmlns:a16="http://schemas.microsoft.com/office/drawing/2014/main" id="{BE75205B-50F5-1382-7B33-2AC59C12D531}"/>
              </a:ext>
            </a:extLst>
          </p:cNvPr>
          <p:cNvSpPr/>
          <p:nvPr/>
        </p:nvSpPr>
        <p:spPr>
          <a:xfrm>
            <a:off x="9950705" y="6766918"/>
            <a:ext cx="7118937" cy="9233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7500" b="1" dirty="0">
                <a:solidFill>
                  <a:srgbClr val="2B2D42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R</a:t>
            </a:r>
            <a:r>
              <a:rPr lang="en-US" sz="7500" b="1">
                <a:solidFill>
                  <a:srgbClr val="2B2D42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$ 1.104.000,00</a:t>
            </a:r>
            <a:endParaRPr lang="en-US" sz="7500" dirty="0">
              <a:latin typeface="+mj-lt"/>
            </a:endParaRPr>
          </a:p>
        </p:txBody>
      </p:sp>
      <p:sp>
        <p:nvSpPr>
          <p:cNvPr id="66" name="Text 5">
            <a:extLst>
              <a:ext uri="{FF2B5EF4-FFF2-40B4-BE49-F238E27FC236}">
                <a16:creationId xmlns:a16="http://schemas.microsoft.com/office/drawing/2014/main" id="{4ABB765F-4A41-4B39-8809-CE0A9CB10649}"/>
              </a:ext>
            </a:extLst>
          </p:cNvPr>
          <p:cNvSpPr/>
          <p:nvPr/>
        </p:nvSpPr>
        <p:spPr>
          <a:xfrm>
            <a:off x="1157126" y="7808288"/>
            <a:ext cx="7572376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Cenário Atual</a:t>
            </a:r>
            <a:endParaRPr lang="en-US" sz="2800" b="1" dirty="0">
              <a:latin typeface="+mj-lt"/>
            </a:endParaRPr>
          </a:p>
        </p:txBody>
      </p:sp>
      <p:sp>
        <p:nvSpPr>
          <p:cNvPr id="70" name="Text 6">
            <a:extLst>
              <a:ext uri="{FF2B5EF4-FFF2-40B4-BE49-F238E27FC236}">
                <a16:creationId xmlns:a16="http://schemas.microsoft.com/office/drawing/2014/main" id="{A4270237-3DC1-6425-923E-CDEB9C2336EA}"/>
              </a:ext>
            </a:extLst>
          </p:cNvPr>
          <p:cNvSpPr/>
          <p:nvPr/>
        </p:nvSpPr>
        <p:spPr>
          <a:xfrm>
            <a:off x="1157126" y="8297633"/>
            <a:ext cx="7572376" cy="3693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400" b="1">
                <a:solidFill>
                  <a:srgbClr val="002060"/>
                </a:solidFill>
                <a:latin typeface="+mj-lt"/>
                <a:ea typeface="Montserrat" pitchFamily="34" charset="-122"/>
                <a:cs typeface="Montserrat" pitchFamily="34" charset="-120"/>
              </a:rPr>
              <a:t>Lucro Presumido – 3,65% (PIS e COFINS)</a:t>
            </a:r>
            <a:endParaRPr lang="en-US" sz="24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72" name="Text 7">
            <a:extLst>
              <a:ext uri="{FF2B5EF4-FFF2-40B4-BE49-F238E27FC236}">
                <a16:creationId xmlns:a16="http://schemas.microsoft.com/office/drawing/2014/main" id="{9B14EC2B-8B32-AEEA-8D36-E1E170305524}"/>
              </a:ext>
            </a:extLst>
          </p:cNvPr>
          <p:cNvSpPr/>
          <p:nvPr/>
        </p:nvSpPr>
        <p:spPr>
          <a:xfrm>
            <a:off x="9995825" y="7808288"/>
            <a:ext cx="7572376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Novo Cenário</a:t>
            </a:r>
            <a:endParaRPr lang="en-US" sz="2800" b="1" dirty="0">
              <a:latin typeface="+mj-lt"/>
            </a:endParaRPr>
          </a:p>
        </p:txBody>
      </p:sp>
      <p:sp>
        <p:nvSpPr>
          <p:cNvPr id="74" name="Text 8">
            <a:extLst>
              <a:ext uri="{FF2B5EF4-FFF2-40B4-BE49-F238E27FC236}">
                <a16:creationId xmlns:a16="http://schemas.microsoft.com/office/drawing/2014/main" id="{C2A02E50-E28D-1105-F4D2-AF463DE8764E}"/>
              </a:ext>
            </a:extLst>
          </p:cNvPr>
          <p:cNvSpPr/>
          <p:nvPr/>
        </p:nvSpPr>
        <p:spPr>
          <a:xfrm>
            <a:off x="9995825" y="8297633"/>
            <a:ext cx="7572376" cy="3693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400" b="1">
                <a:solidFill>
                  <a:srgbClr val="002060"/>
                </a:solidFill>
                <a:latin typeface="+mj-lt"/>
                <a:ea typeface="Montserrat" pitchFamily="34" charset="-122"/>
                <a:cs typeface="Montserrat" pitchFamily="34" charset="-120"/>
              </a:rPr>
              <a:t>CBS 9,30% (aproximado)</a:t>
            </a:r>
            <a:endParaRPr lang="en-US" sz="24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76" name="Rectangle 1">
            <a:extLst>
              <a:ext uri="{FF2B5EF4-FFF2-40B4-BE49-F238E27FC236}">
                <a16:creationId xmlns:a16="http://schemas.microsoft.com/office/drawing/2014/main" id="{3B911960-BDB8-4143-1C92-5CB003B7878C}"/>
              </a:ext>
            </a:extLst>
          </p:cNvPr>
          <p:cNvSpPr/>
          <p:nvPr/>
        </p:nvSpPr>
        <p:spPr>
          <a:xfrm>
            <a:off x="0" y="456364"/>
            <a:ext cx="4427621" cy="8009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78" name="Text 0">
            <a:extLst>
              <a:ext uri="{FF2B5EF4-FFF2-40B4-BE49-F238E27FC236}">
                <a16:creationId xmlns:a16="http://schemas.microsoft.com/office/drawing/2014/main" id="{43BDECE0-E8CF-DEDA-D80C-780DECDD18C4}"/>
              </a:ext>
            </a:extLst>
          </p:cNvPr>
          <p:cNvSpPr/>
          <p:nvPr/>
        </p:nvSpPr>
        <p:spPr>
          <a:xfrm>
            <a:off x="96252" y="339035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chemeClr val="bg1"/>
                </a:solidFill>
                <a:latin typeface="Cambria" pitchFamily="34" charset="0"/>
                <a:ea typeface="Cambria" pitchFamily="34" charset="-122"/>
              </a:rPr>
              <a:t>Atlas Software</a:t>
            </a:r>
            <a:endParaRPr lang="en-US" sz="4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978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B715F0FB-78D3-B106-D93C-E7C017BEFB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4">
            <a:extLst>
              <a:ext uri="{FF2B5EF4-FFF2-40B4-BE49-F238E27FC236}">
                <a16:creationId xmlns:a16="http://schemas.microsoft.com/office/drawing/2014/main" id="{684D623E-EBF9-7EF6-2A02-27CBE0DEED99}"/>
              </a:ext>
            </a:extLst>
          </p:cNvPr>
          <p:cNvSpPr/>
          <p:nvPr/>
        </p:nvSpPr>
        <p:spPr>
          <a:xfrm>
            <a:off x="2375034" y="1981074"/>
            <a:ext cx="89154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Faturamento</a:t>
            </a:r>
            <a:endParaRPr lang="en-US" sz="2800" dirty="0">
              <a:latin typeface="+mj-lt"/>
            </a:endParaRPr>
          </a:p>
        </p:txBody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9B58459D-238B-0623-781A-59CDEDFE4C4D}"/>
              </a:ext>
            </a:extLst>
          </p:cNvPr>
          <p:cNvSpPr/>
          <p:nvPr/>
        </p:nvSpPr>
        <p:spPr>
          <a:xfrm>
            <a:off x="2375034" y="2434703"/>
            <a:ext cx="89154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R$ 92.000,00</a:t>
            </a:r>
            <a:endParaRPr lang="en-US" sz="2800" dirty="0">
              <a:latin typeface="+mj-lt"/>
            </a:endParaRPr>
          </a:p>
        </p:txBody>
      </p:sp>
      <p:sp>
        <p:nvSpPr>
          <p:cNvPr id="12" name="Text 6">
            <a:extLst>
              <a:ext uri="{FF2B5EF4-FFF2-40B4-BE49-F238E27FC236}">
                <a16:creationId xmlns:a16="http://schemas.microsoft.com/office/drawing/2014/main" id="{D802941A-F81C-342C-57B0-3823B58CA398}"/>
              </a:ext>
            </a:extLst>
          </p:cNvPr>
          <p:cNvSpPr/>
          <p:nvPr/>
        </p:nvSpPr>
        <p:spPr>
          <a:xfrm>
            <a:off x="2375034" y="3452686"/>
            <a:ext cx="89154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PIS a pagar </a:t>
            </a:r>
            <a:endParaRPr lang="en-US" sz="2800" dirty="0">
              <a:latin typeface="+mj-lt"/>
            </a:endParaRPr>
          </a:p>
        </p:txBody>
      </p:sp>
      <p:sp>
        <p:nvSpPr>
          <p:cNvPr id="14" name="Text 7">
            <a:extLst>
              <a:ext uri="{FF2B5EF4-FFF2-40B4-BE49-F238E27FC236}">
                <a16:creationId xmlns:a16="http://schemas.microsoft.com/office/drawing/2014/main" id="{96E761EF-3404-8049-6B08-24138F5CC841}"/>
              </a:ext>
            </a:extLst>
          </p:cNvPr>
          <p:cNvSpPr/>
          <p:nvPr/>
        </p:nvSpPr>
        <p:spPr>
          <a:xfrm>
            <a:off x="2375034" y="3906315"/>
            <a:ext cx="89154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R$ 598,00</a:t>
            </a:r>
            <a:endParaRPr lang="en-US" sz="2800" dirty="0">
              <a:latin typeface="+mj-lt"/>
            </a:endParaRPr>
          </a:p>
        </p:txBody>
      </p:sp>
      <p:sp>
        <p:nvSpPr>
          <p:cNvPr id="15" name="Text 8">
            <a:extLst>
              <a:ext uri="{FF2B5EF4-FFF2-40B4-BE49-F238E27FC236}">
                <a16:creationId xmlns:a16="http://schemas.microsoft.com/office/drawing/2014/main" id="{4AA195F3-8166-8BD1-40A9-32E261E40207}"/>
              </a:ext>
            </a:extLst>
          </p:cNvPr>
          <p:cNvSpPr/>
          <p:nvPr/>
        </p:nvSpPr>
        <p:spPr>
          <a:xfrm>
            <a:off x="2375034" y="4924300"/>
            <a:ext cx="89154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COFINS a pagar</a:t>
            </a:r>
            <a:endParaRPr lang="en-US" sz="2800" dirty="0">
              <a:latin typeface="+mj-lt"/>
            </a:endParaRPr>
          </a:p>
        </p:txBody>
      </p:sp>
      <p:sp>
        <p:nvSpPr>
          <p:cNvPr id="17" name="Text 9">
            <a:extLst>
              <a:ext uri="{FF2B5EF4-FFF2-40B4-BE49-F238E27FC236}">
                <a16:creationId xmlns:a16="http://schemas.microsoft.com/office/drawing/2014/main" id="{C2AC971D-69C6-E8FF-18AB-A30C64E0563A}"/>
              </a:ext>
            </a:extLst>
          </p:cNvPr>
          <p:cNvSpPr/>
          <p:nvPr/>
        </p:nvSpPr>
        <p:spPr>
          <a:xfrm>
            <a:off x="2375034" y="5377929"/>
            <a:ext cx="89154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R$ 2.760,00</a:t>
            </a:r>
            <a:endParaRPr lang="en-US" sz="2800" dirty="0">
              <a:latin typeface="+mj-lt"/>
            </a:endParaRPr>
          </a:p>
        </p:txBody>
      </p:sp>
      <p:sp>
        <p:nvSpPr>
          <p:cNvPr id="18" name="Text 10">
            <a:extLst>
              <a:ext uri="{FF2B5EF4-FFF2-40B4-BE49-F238E27FC236}">
                <a16:creationId xmlns:a16="http://schemas.microsoft.com/office/drawing/2014/main" id="{BEE3CFAB-5B6D-F17A-572D-3F4698FBCBCF}"/>
              </a:ext>
            </a:extLst>
          </p:cNvPr>
          <p:cNvSpPr/>
          <p:nvPr/>
        </p:nvSpPr>
        <p:spPr>
          <a:xfrm>
            <a:off x="2375034" y="6395912"/>
            <a:ext cx="89154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Total	</a:t>
            </a:r>
            <a:endParaRPr lang="en-US" sz="2800" dirty="0">
              <a:latin typeface="+mj-lt"/>
            </a:endParaRPr>
          </a:p>
        </p:txBody>
      </p:sp>
      <p:sp>
        <p:nvSpPr>
          <p:cNvPr id="20" name="Text 11">
            <a:extLst>
              <a:ext uri="{FF2B5EF4-FFF2-40B4-BE49-F238E27FC236}">
                <a16:creationId xmlns:a16="http://schemas.microsoft.com/office/drawing/2014/main" id="{6BE6761D-7636-079E-432F-96D099E98EA0}"/>
              </a:ext>
            </a:extLst>
          </p:cNvPr>
          <p:cNvSpPr/>
          <p:nvPr/>
        </p:nvSpPr>
        <p:spPr>
          <a:xfrm>
            <a:off x="2375034" y="6849541"/>
            <a:ext cx="8915400" cy="61555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4000" b="1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R$ 3.358,00</a:t>
            </a:r>
            <a:endParaRPr lang="en-US" sz="4000" dirty="0">
              <a:latin typeface="+mj-lt"/>
            </a:endParaRPr>
          </a:p>
        </p:txBody>
      </p:sp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9CB571C5-6A67-E9E2-7D87-0720DAEC4E5F}"/>
              </a:ext>
            </a:extLst>
          </p:cNvPr>
          <p:cNvCxnSpPr/>
          <p:nvPr/>
        </p:nvCxnSpPr>
        <p:spPr>
          <a:xfrm>
            <a:off x="2375034" y="3005508"/>
            <a:ext cx="6563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1DE7369E-7393-6845-86EA-638338FA67C4}"/>
              </a:ext>
            </a:extLst>
          </p:cNvPr>
          <p:cNvCxnSpPr/>
          <p:nvPr/>
        </p:nvCxnSpPr>
        <p:spPr>
          <a:xfrm>
            <a:off x="2375034" y="4479216"/>
            <a:ext cx="6563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D4ACF6A0-8912-6E00-3DCA-9BFB9B2AD9B8}"/>
              </a:ext>
            </a:extLst>
          </p:cNvPr>
          <p:cNvCxnSpPr/>
          <p:nvPr/>
        </p:nvCxnSpPr>
        <p:spPr>
          <a:xfrm>
            <a:off x="2375034" y="6029844"/>
            <a:ext cx="6563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94FE94F7-7686-BA8D-E91E-B0C06C541C39}"/>
              </a:ext>
            </a:extLst>
          </p:cNvPr>
          <p:cNvCxnSpPr/>
          <p:nvPr/>
        </p:nvCxnSpPr>
        <p:spPr>
          <a:xfrm>
            <a:off x="2375034" y="7758036"/>
            <a:ext cx="6563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1">
            <a:extLst>
              <a:ext uri="{FF2B5EF4-FFF2-40B4-BE49-F238E27FC236}">
                <a16:creationId xmlns:a16="http://schemas.microsoft.com/office/drawing/2014/main" id="{4BBD0E55-F4A6-A662-DD29-94E7B6AE8472}"/>
              </a:ext>
            </a:extLst>
          </p:cNvPr>
          <p:cNvSpPr/>
          <p:nvPr/>
        </p:nvSpPr>
        <p:spPr>
          <a:xfrm>
            <a:off x="0" y="456364"/>
            <a:ext cx="4427621" cy="8009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32" name="Text 0">
            <a:extLst>
              <a:ext uri="{FF2B5EF4-FFF2-40B4-BE49-F238E27FC236}">
                <a16:creationId xmlns:a16="http://schemas.microsoft.com/office/drawing/2014/main" id="{3B1BBD9B-ADF8-7104-7B87-D3360DB8171B}"/>
              </a:ext>
            </a:extLst>
          </p:cNvPr>
          <p:cNvSpPr/>
          <p:nvPr/>
        </p:nvSpPr>
        <p:spPr>
          <a:xfrm>
            <a:off x="96252" y="339035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chemeClr val="bg1"/>
                </a:solidFill>
                <a:latin typeface="Cambria" pitchFamily="34" charset="0"/>
                <a:ea typeface="Cambria" pitchFamily="34" charset="-122"/>
              </a:rPr>
              <a:t>Atlas Software</a:t>
            </a:r>
            <a:endParaRPr lang="en-US" sz="4500" dirty="0">
              <a:solidFill>
                <a:schemeClr val="bg1"/>
              </a:solidFill>
            </a:endParaRPr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B22F11D-D939-1EB5-2FAA-EBDD082186A7}"/>
              </a:ext>
            </a:extLst>
          </p:cNvPr>
          <p:cNvSpPr/>
          <p:nvPr/>
        </p:nvSpPr>
        <p:spPr>
          <a:xfrm>
            <a:off x="11290434" y="4281624"/>
            <a:ext cx="5419753" cy="192719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64000"/>
              </a:lnSpc>
            </a:pPr>
            <a:r>
              <a:rPr lang="en-US" sz="18700" b="1">
                <a:solidFill>
                  <a:srgbClr val="002060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3,65</a:t>
            </a:r>
            <a:r>
              <a:rPr lang="en-US" sz="6600" b="1">
                <a:solidFill>
                  <a:srgbClr val="002060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%</a:t>
            </a:r>
            <a:endParaRPr lang="en-US" sz="187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105512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05DA22ED-C7E2-D1A2-2139-444B82932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12FD4480-1BC1-1AE2-8137-D80554716D18}"/>
              </a:ext>
            </a:extLst>
          </p:cNvPr>
          <p:cNvSpPr/>
          <p:nvPr/>
        </p:nvSpPr>
        <p:spPr>
          <a:xfrm>
            <a:off x="3974712" y="1419470"/>
            <a:ext cx="10338575" cy="8771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5700" b="1" dirty="0">
                <a:solidFill>
                  <a:srgbClr val="002060"/>
                </a:solidFill>
                <a:latin typeface="Playfair Display Black" pitchFamily="34" charset="0"/>
                <a:ea typeface="Playfair Display Black" pitchFamily="34" charset="-122"/>
                <a:cs typeface="Playfair Display Black" pitchFamily="34" charset="-120"/>
              </a:rPr>
              <a:t>Reforma Tributária</a:t>
            </a:r>
            <a:r>
              <a:rPr lang="en-US" sz="5700" b="1">
                <a:solidFill>
                  <a:srgbClr val="002060"/>
                </a:solidFill>
                <a:latin typeface="Playfair Display Black" pitchFamily="34" charset="0"/>
                <a:ea typeface="Playfair Display Black" pitchFamily="34" charset="-122"/>
                <a:cs typeface="Playfair Display Black" pitchFamily="34" charset="-120"/>
              </a:rPr>
              <a:t>: IVA </a:t>
            </a:r>
            <a:r>
              <a:rPr lang="en-US" sz="5700" b="1" dirty="0">
                <a:solidFill>
                  <a:srgbClr val="002060"/>
                </a:solidFill>
                <a:latin typeface="Playfair Display Black" pitchFamily="34" charset="0"/>
                <a:ea typeface="Playfair Display Black" pitchFamily="34" charset="-122"/>
                <a:cs typeface="Playfair Display Black" pitchFamily="34" charset="-120"/>
              </a:rPr>
              <a:t>Dual</a:t>
            </a:r>
            <a:endParaRPr lang="en-US" sz="5700" dirty="0">
              <a:solidFill>
                <a:srgbClr val="002060"/>
              </a:solidFill>
            </a:endParaRPr>
          </a:p>
        </p:txBody>
      </p:sp>
      <p:sp>
        <p:nvSpPr>
          <p:cNvPr id="8" name="Text 1">
            <a:extLst>
              <a:ext uri="{FF2B5EF4-FFF2-40B4-BE49-F238E27FC236}">
                <a16:creationId xmlns:a16="http://schemas.microsoft.com/office/drawing/2014/main" id="{0D4BD99F-3DFB-C000-E529-A464FF92D348}"/>
              </a:ext>
            </a:extLst>
          </p:cNvPr>
          <p:cNvSpPr/>
          <p:nvPr/>
        </p:nvSpPr>
        <p:spPr>
          <a:xfrm>
            <a:off x="1143028" y="3256753"/>
            <a:ext cx="4952962" cy="30777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b="1" spc="4" dirty="0">
                <a:solidFill>
                  <a:srgbClr val="00206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DÉBITO DE </a:t>
            </a:r>
            <a:r>
              <a:rPr lang="en-US" sz="2000" b="1" spc="4">
                <a:solidFill>
                  <a:srgbClr val="00206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IVA (28%)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3" name="Text 2">
            <a:extLst>
              <a:ext uri="{FF2B5EF4-FFF2-40B4-BE49-F238E27FC236}">
                <a16:creationId xmlns:a16="http://schemas.microsoft.com/office/drawing/2014/main" id="{D80250A2-00DB-789D-F1E9-244F62AEDA5C}"/>
              </a:ext>
            </a:extLst>
          </p:cNvPr>
          <p:cNvSpPr/>
          <p:nvPr/>
        </p:nvSpPr>
        <p:spPr>
          <a:xfrm>
            <a:off x="1143027" y="3713953"/>
            <a:ext cx="4238340" cy="67710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5500" b="1" dirty="0">
                <a:solidFill>
                  <a:srgbClr val="2B2D42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R</a:t>
            </a:r>
            <a:r>
              <a:rPr lang="en-US" sz="5500" b="1">
                <a:solidFill>
                  <a:srgbClr val="2B2D42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$ 25.760,00</a:t>
            </a:r>
            <a:endParaRPr lang="en-US" sz="5500" dirty="0">
              <a:latin typeface="+mj-lt"/>
            </a:endParaRPr>
          </a:p>
        </p:txBody>
      </p:sp>
      <p:sp>
        <p:nvSpPr>
          <p:cNvPr id="19" name="Text 3">
            <a:extLst>
              <a:ext uri="{FF2B5EF4-FFF2-40B4-BE49-F238E27FC236}">
                <a16:creationId xmlns:a16="http://schemas.microsoft.com/office/drawing/2014/main" id="{82F77CF8-90A3-A36B-42FF-5FC81CBE7C77}"/>
              </a:ext>
            </a:extLst>
          </p:cNvPr>
          <p:cNvSpPr/>
          <p:nvPr/>
        </p:nvSpPr>
        <p:spPr>
          <a:xfrm>
            <a:off x="1143028" y="4771227"/>
            <a:ext cx="4952962" cy="1465081"/>
          </a:xfrm>
          <a:prstGeom prst="rect">
            <a:avLst/>
          </a:prstGeom>
          <a:noFill/>
          <a:ln/>
        </p:spPr>
        <p:txBody>
          <a:bodyPr wrap="square" lIns="0" tIns="255016" rIns="0" bIns="0" rtlCol="0" anchor="t">
            <a:spAutoFit/>
          </a:bodyPr>
          <a:lstStyle/>
          <a:p>
            <a:pPr>
              <a:lnSpc>
                <a:spcPct val="112000"/>
              </a:lnSpc>
            </a:pPr>
            <a:r>
              <a:rPr lang="en-US" sz="2400" dirty="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Imposto calculado sobre o faturamento bruto mensal </a:t>
            </a:r>
            <a:r>
              <a:rPr lang="en-US" sz="240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de </a:t>
            </a:r>
          </a:p>
          <a:p>
            <a:pPr>
              <a:lnSpc>
                <a:spcPct val="112000"/>
              </a:lnSpc>
            </a:pPr>
            <a:r>
              <a:rPr lang="en-US" sz="240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R</a:t>
            </a:r>
            <a:r>
              <a:rPr lang="en-US" sz="2400" dirty="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$ 92.000,00.</a:t>
            </a:r>
            <a:endParaRPr lang="en-US" sz="2400" dirty="0">
              <a:latin typeface="+mj-lt"/>
            </a:endParaRPr>
          </a:p>
        </p:txBody>
      </p:sp>
      <p:sp>
        <p:nvSpPr>
          <p:cNvPr id="24" name="Text 4">
            <a:extLst>
              <a:ext uri="{FF2B5EF4-FFF2-40B4-BE49-F238E27FC236}">
                <a16:creationId xmlns:a16="http://schemas.microsoft.com/office/drawing/2014/main" id="{65DF6CBC-714C-9882-4049-2508EDFE3EF2}"/>
              </a:ext>
            </a:extLst>
          </p:cNvPr>
          <p:cNvSpPr/>
          <p:nvPr/>
        </p:nvSpPr>
        <p:spPr>
          <a:xfrm>
            <a:off x="6667490" y="3256753"/>
            <a:ext cx="4953018" cy="30777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b="1" spc="4" dirty="0">
                <a:solidFill>
                  <a:srgbClr val="00206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CRÉDITO (INSUMOS)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28" name="Text 5">
            <a:extLst>
              <a:ext uri="{FF2B5EF4-FFF2-40B4-BE49-F238E27FC236}">
                <a16:creationId xmlns:a16="http://schemas.microsoft.com/office/drawing/2014/main" id="{85DF4B32-68FF-C8F0-A809-CDB2156C4F92}"/>
              </a:ext>
            </a:extLst>
          </p:cNvPr>
          <p:cNvSpPr/>
          <p:nvPr/>
        </p:nvSpPr>
        <p:spPr>
          <a:xfrm>
            <a:off x="6667490" y="3713953"/>
            <a:ext cx="3845605" cy="67710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5500" b="1" dirty="0">
                <a:solidFill>
                  <a:srgbClr val="2B2D42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R</a:t>
            </a:r>
            <a:r>
              <a:rPr lang="en-US" sz="5500" b="1">
                <a:solidFill>
                  <a:srgbClr val="2B2D42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$ 8.152,00</a:t>
            </a:r>
            <a:endParaRPr lang="en-US" sz="5500" dirty="0">
              <a:latin typeface="+mj-lt"/>
            </a:endParaRPr>
          </a:p>
        </p:txBody>
      </p:sp>
      <p:sp>
        <p:nvSpPr>
          <p:cNvPr id="30" name="Text 6">
            <a:extLst>
              <a:ext uri="{FF2B5EF4-FFF2-40B4-BE49-F238E27FC236}">
                <a16:creationId xmlns:a16="http://schemas.microsoft.com/office/drawing/2014/main" id="{661038E5-9286-0B0E-8BEE-1DF078C963F5}"/>
              </a:ext>
            </a:extLst>
          </p:cNvPr>
          <p:cNvSpPr/>
          <p:nvPr/>
        </p:nvSpPr>
        <p:spPr>
          <a:xfrm>
            <a:off x="6402795" y="4771227"/>
            <a:ext cx="4953018" cy="1051442"/>
          </a:xfrm>
          <a:prstGeom prst="rect">
            <a:avLst/>
          </a:prstGeom>
          <a:noFill/>
          <a:ln/>
        </p:spPr>
        <p:txBody>
          <a:bodyPr wrap="square" lIns="0" tIns="255016" rIns="0" bIns="0" rtlCol="0" anchor="t">
            <a:spAutoFit/>
          </a:bodyPr>
          <a:lstStyle/>
          <a:p>
            <a:pPr>
              <a:lnSpc>
                <a:spcPct val="112000"/>
              </a:lnSpc>
            </a:pPr>
            <a:r>
              <a:rPr lang="en-US" sz="2400" dirty="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Recuperação de imposto sobre 20% de insumos tributáveis na cadeia.</a:t>
            </a:r>
            <a:endParaRPr lang="en-US" sz="2400" dirty="0">
              <a:latin typeface="+mj-lt"/>
            </a:endParaRPr>
          </a:p>
        </p:txBody>
      </p:sp>
      <p:sp>
        <p:nvSpPr>
          <p:cNvPr id="32" name="Text 7">
            <a:extLst>
              <a:ext uri="{FF2B5EF4-FFF2-40B4-BE49-F238E27FC236}">
                <a16:creationId xmlns:a16="http://schemas.microsoft.com/office/drawing/2014/main" id="{814CC926-A7BB-B1A8-091A-80BABAC3393C}"/>
              </a:ext>
            </a:extLst>
          </p:cNvPr>
          <p:cNvSpPr/>
          <p:nvPr/>
        </p:nvSpPr>
        <p:spPr>
          <a:xfrm>
            <a:off x="12192010" y="3256753"/>
            <a:ext cx="4952962" cy="21544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b="1" spc="4" dirty="0">
                <a:solidFill>
                  <a:srgbClr val="00206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IMPOSTO LÍQUIDO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4" name="Text 8">
            <a:extLst>
              <a:ext uri="{FF2B5EF4-FFF2-40B4-BE49-F238E27FC236}">
                <a16:creationId xmlns:a16="http://schemas.microsoft.com/office/drawing/2014/main" id="{B1743E3A-8A0A-49DF-9446-97C3597B89D8}"/>
              </a:ext>
            </a:extLst>
          </p:cNvPr>
          <p:cNvSpPr/>
          <p:nvPr/>
        </p:nvSpPr>
        <p:spPr>
          <a:xfrm>
            <a:off x="12192009" y="3713953"/>
            <a:ext cx="4238340" cy="67710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5500" b="1" dirty="0">
                <a:solidFill>
                  <a:srgbClr val="D90429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R</a:t>
            </a:r>
            <a:r>
              <a:rPr lang="en-US" sz="5500" b="1">
                <a:solidFill>
                  <a:srgbClr val="D90429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$ 17.608,00</a:t>
            </a:r>
            <a:endParaRPr lang="en-US" sz="5500" dirty="0">
              <a:latin typeface="+mj-lt"/>
            </a:endParaRPr>
          </a:p>
        </p:txBody>
      </p:sp>
      <p:sp>
        <p:nvSpPr>
          <p:cNvPr id="36" name="Text 9">
            <a:extLst>
              <a:ext uri="{FF2B5EF4-FFF2-40B4-BE49-F238E27FC236}">
                <a16:creationId xmlns:a16="http://schemas.microsoft.com/office/drawing/2014/main" id="{4B01EAEE-CF9F-92AB-A23A-4CD1AA35FDFA}"/>
              </a:ext>
            </a:extLst>
          </p:cNvPr>
          <p:cNvSpPr/>
          <p:nvPr/>
        </p:nvSpPr>
        <p:spPr>
          <a:xfrm>
            <a:off x="12192010" y="4771228"/>
            <a:ext cx="4952962" cy="1465081"/>
          </a:xfrm>
          <a:prstGeom prst="rect">
            <a:avLst/>
          </a:prstGeom>
          <a:noFill/>
          <a:ln/>
        </p:spPr>
        <p:txBody>
          <a:bodyPr wrap="square" lIns="0" tIns="255016" rIns="0" bIns="0" rtlCol="0" anchor="t">
            <a:spAutoFit/>
          </a:bodyPr>
          <a:lstStyle/>
          <a:p>
            <a:pPr>
              <a:lnSpc>
                <a:spcPct val="112000"/>
              </a:lnSpc>
            </a:pPr>
            <a:r>
              <a:rPr lang="en-US" sz="2400" dirty="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Valor final a ser recolhido após a compensação de créditos (Não Cumulatividade).</a:t>
            </a:r>
            <a:endParaRPr lang="en-US" sz="2400" dirty="0">
              <a:latin typeface="+mj-lt"/>
            </a:endParaRPr>
          </a:p>
        </p:txBody>
      </p:sp>
      <p:sp>
        <p:nvSpPr>
          <p:cNvPr id="38" name="Rectangle 1">
            <a:extLst>
              <a:ext uri="{FF2B5EF4-FFF2-40B4-BE49-F238E27FC236}">
                <a16:creationId xmlns:a16="http://schemas.microsoft.com/office/drawing/2014/main" id="{D91751F4-231F-8CDD-7958-12CB581D5872}"/>
              </a:ext>
            </a:extLst>
          </p:cNvPr>
          <p:cNvSpPr/>
          <p:nvPr/>
        </p:nvSpPr>
        <p:spPr>
          <a:xfrm>
            <a:off x="0" y="456364"/>
            <a:ext cx="4427621" cy="8009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40" name="Text 0">
            <a:extLst>
              <a:ext uri="{FF2B5EF4-FFF2-40B4-BE49-F238E27FC236}">
                <a16:creationId xmlns:a16="http://schemas.microsoft.com/office/drawing/2014/main" id="{D26A27EB-6DAA-BDF5-D768-E09B542C1382}"/>
              </a:ext>
            </a:extLst>
          </p:cNvPr>
          <p:cNvSpPr/>
          <p:nvPr/>
        </p:nvSpPr>
        <p:spPr>
          <a:xfrm>
            <a:off x="96252" y="339035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chemeClr val="bg1"/>
                </a:solidFill>
                <a:latin typeface="Cambria" pitchFamily="34" charset="0"/>
                <a:ea typeface="Cambria" pitchFamily="34" charset="-122"/>
              </a:rPr>
              <a:t>Atlas Software</a:t>
            </a:r>
            <a:endParaRPr lang="en-US" sz="4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6846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A3137629-68E2-BC30-719A-5ED180398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">
            <a:extLst>
              <a:ext uri="{FF2B5EF4-FFF2-40B4-BE49-F238E27FC236}">
                <a16:creationId xmlns:a16="http://schemas.microsoft.com/office/drawing/2014/main" id="{F914B8E8-5E29-D8A5-E9D8-EB140F5E3FD8}"/>
              </a:ext>
            </a:extLst>
          </p:cNvPr>
          <p:cNvSpPr/>
          <p:nvPr/>
        </p:nvSpPr>
        <p:spPr>
          <a:xfrm>
            <a:off x="0" y="456364"/>
            <a:ext cx="4427621" cy="8009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4" name="Text 0">
            <a:extLst>
              <a:ext uri="{FF2B5EF4-FFF2-40B4-BE49-F238E27FC236}">
                <a16:creationId xmlns:a16="http://schemas.microsoft.com/office/drawing/2014/main" id="{DA6F7036-7C7C-287D-725D-978C7070ABB5}"/>
              </a:ext>
            </a:extLst>
          </p:cNvPr>
          <p:cNvSpPr/>
          <p:nvPr/>
        </p:nvSpPr>
        <p:spPr>
          <a:xfrm>
            <a:off x="96252" y="339035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chemeClr val="bg1"/>
                </a:solidFill>
                <a:latin typeface="Cambria" pitchFamily="34" charset="0"/>
                <a:ea typeface="Cambria" pitchFamily="34" charset="-122"/>
              </a:rPr>
              <a:t>Atlas Software</a:t>
            </a:r>
            <a:endParaRPr lang="en-US" sz="4500" dirty="0">
              <a:solidFill>
                <a:schemeClr val="bg1"/>
              </a:solidFill>
            </a:endParaRPr>
          </a:p>
        </p:txBody>
      </p:sp>
      <p:sp>
        <p:nvSpPr>
          <p:cNvPr id="2" name="Text 0">
            <a:extLst>
              <a:ext uri="{FF2B5EF4-FFF2-40B4-BE49-F238E27FC236}">
                <a16:creationId xmlns:a16="http://schemas.microsoft.com/office/drawing/2014/main" id="{5DE3003E-CF10-1AB7-0F3E-A21CC9BED39F}"/>
              </a:ext>
            </a:extLst>
          </p:cNvPr>
          <p:cNvSpPr/>
          <p:nvPr/>
        </p:nvSpPr>
        <p:spPr>
          <a:xfrm>
            <a:off x="1143000" y="1543050"/>
            <a:ext cx="16002000" cy="8771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5700" b="1">
                <a:solidFill>
                  <a:srgbClr val="002060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Impacto Tributário </a:t>
            </a:r>
            <a:r>
              <a:rPr lang="en-US" sz="5700" b="1" dirty="0">
                <a:solidFill>
                  <a:srgbClr val="002060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Consolidado</a:t>
            </a:r>
            <a:endParaRPr lang="en-US" sz="57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7334AB05-9DAA-E862-6448-2417E7052DC1}"/>
              </a:ext>
            </a:extLst>
          </p:cNvPr>
          <p:cNvSpPr/>
          <p:nvPr/>
        </p:nvSpPr>
        <p:spPr>
          <a:xfrm>
            <a:off x="362292" y="3880063"/>
            <a:ext cx="74295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 spc="4" dirty="0">
                <a:solidFill>
                  <a:srgbClr val="C00000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AUMENTO </a:t>
            </a:r>
            <a:r>
              <a:rPr lang="en-US" sz="2800" b="1" spc="4">
                <a:solidFill>
                  <a:srgbClr val="C00000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NA CARGA TRIBUTÁRIA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FAF95B6D-CA1A-5089-D7ED-E907934D8256}"/>
              </a:ext>
            </a:extLst>
          </p:cNvPr>
          <p:cNvSpPr/>
          <p:nvPr/>
        </p:nvSpPr>
        <p:spPr>
          <a:xfrm>
            <a:off x="1431758" y="5143500"/>
            <a:ext cx="6753452" cy="192719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64000"/>
              </a:lnSpc>
            </a:pPr>
            <a:r>
              <a:rPr lang="en-US" sz="18700" b="1">
                <a:solidFill>
                  <a:srgbClr val="C00000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15,48</a:t>
            </a:r>
            <a:r>
              <a:rPr lang="en-US" sz="6600" b="1">
                <a:solidFill>
                  <a:srgbClr val="C00000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%</a:t>
            </a:r>
            <a:endParaRPr lang="en-US" sz="187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0C996877-B352-291E-8635-DAD24192F2B1}"/>
              </a:ext>
            </a:extLst>
          </p:cNvPr>
          <p:cNvSpPr/>
          <p:nvPr/>
        </p:nvSpPr>
        <p:spPr>
          <a:xfrm>
            <a:off x="9715500" y="3398805"/>
            <a:ext cx="74295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 dirty="0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Margem de Lucro</a:t>
            </a:r>
            <a:endParaRPr lang="en-US" sz="2800" dirty="0">
              <a:latin typeface="+mj-lt"/>
            </a:endParaRPr>
          </a:p>
        </p:txBody>
      </p:sp>
      <p:sp>
        <p:nvSpPr>
          <p:cNvPr id="9" name="Text 4">
            <a:extLst>
              <a:ext uri="{FF2B5EF4-FFF2-40B4-BE49-F238E27FC236}">
                <a16:creationId xmlns:a16="http://schemas.microsoft.com/office/drawing/2014/main" id="{91CC663C-BA87-FE67-C760-652F6450A095}"/>
              </a:ext>
            </a:extLst>
          </p:cNvPr>
          <p:cNvSpPr/>
          <p:nvPr/>
        </p:nvSpPr>
        <p:spPr>
          <a:xfrm>
            <a:off x="9715500" y="4098893"/>
            <a:ext cx="7429500" cy="78521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8000"/>
              </a:lnSpc>
            </a:pPr>
            <a:r>
              <a:rPr lang="en-US" sz="2100" dirty="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Pressão direta sobre a rentabilidade operacional, exigindo eficiência extrema em custos fixos.</a:t>
            </a:r>
            <a:endParaRPr lang="en-US" sz="2100" dirty="0">
              <a:latin typeface="+mj-lt"/>
            </a:endParaRPr>
          </a:p>
        </p:txBody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8C9164D5-F6F5-EF48-B9A9-C76DC5E7B6BD}"/>
              </a:ext>
            </a:extLst>
          </p:cNvPr>
          <p:cNvSpPr/>
          <p:nvPr/>
        </p:nvSpPr>
        <p:spPr>
          <a:xfrm>
            <a:off x="9715500" y="6213443"/>
            <a:ext cx="74295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 dirty="0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Precificação</a:t>
            </a:r>
            <a:endParaRPr lang="en-US" sz="2800" dirty="0">
              <a:latin typeface="+mj-lt"/>
            </a:endParaRPr>
          </a:p>
        </p:txBody>
      </p:sp>
      <p:sp>
        <p:nvSpPr>
          <p:cNvPr id="11" name="Text 6">
            <a:extLst>
              <a:ext uri="{FF2B5EF4-FFF2-40B4-BE49-F238E27FC236}">
                <a16:creationId xmlns:a16="http://schemas.microsoft.com/office/drawing/2014/main" id="{17D2D2D2-3E15-0BF7-9026-461EC22BC820}"/>
              </a:ext>
            </a:extLst>
          </p:cNvPr>
          <p:cNvSpPr/>
          <p:nvPr/>
        </p:nvSpPr>
        <p:spPr>
          <a:xfrm>
            <a:off x="9715500" y="6913530"/>
            <a:ext cx="7781428" cy="78521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8000"/>
              </a:lnSpc>
            </a:pPr>
            <a:r>
              <a:rPr lang="en-US" sz="2100" dirty="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Necessidade imediata de revisão </a:t>
            </a:r>
            <a:r>
              <a:rPr lang="en-US" sz="210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de de </a:t>
            </a:r>
            <a:r>
              <a:rPr lang="en-US" sz="2100" dirty="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preços e cláusulas de reajuste em contratos.</a:t>
            </a:r>
            <a:endParaRPr lang="en-US" sz="2100" dirty="0">
              <a:latin typeface="+mj-lt"/>
            </a:endParaRPr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4AC58269-EFDD-F472-ED25-ACD6CFF1CEB4}"/>
              </a:ext>
            </a:extLst>
          </p:cNvPr>
          <p:cNvCxnSpPr/>
          <p:nvPr/>
        </p:nvCxnSpPr>
        <p:spPr>
          <a:xfrm>
            <a:off x="9715500" y="5126756"/>
            <a:ext cx="6563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E2AC897F-5B8C-897A-7173-981D6855539B}"/>
              </a:ext>
            </a:extLst>
          </p:cNvPr>
          <p:cNvCxnSpPr/>
          <p:nvPr/>
        </p:nvCxnSpPr>
        <p:spPr>
          <a:xfrm>
            <a:off x="9715500" y="8023820"/>
            <a:ext cx="6563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eta: para Cima 14">
            <a:extLst>
              <a:ext uri="{FF2B5EF4-FFF2-40B4-BE49-F238E27FC236}">
                <a16:creationId xmlns:a16="http://schemas.microsoft.com/office/drawing/2014/main" id="{60AF7F03-DFC3-CA12-30C3-EB872A97D13A}"/>
              </a:ext>
            </a:extLst>
          </p:cNvPr>
          <p:cNvSpPr/>
          <p:nvPr/>
        </p:nvSpPr>
        <p:spPr>
          <a:xfrm>
            <a:off x="157848" y="5143500"/>
            <a:ext cx="985152" cy="1310570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416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710295D2-719A-1D27-F0AF-29E15DFDE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">
            <a:extLst>
              <a:ext uri="{FF2B5EF4-FFF2-40B4-BE49-F238E27FC236}">
                <a16:creationId xmlns:a16="http://schemas.microsoft.com/office/drawing/2014/main" id="{29D9579A-92C1-507A-094F-2E60A6079711}"/>
              </a:ext>
            </a:extLst>
          </p:cNvPr>
          <p:cNvSpPr/>
          <p:nvPr/>
        </p:nvSpPr>
        <p:spPr>
          <a:xfrm>
            <a:off x="0" y="456364"/>
            <a:ext cx="4427621" cy="8009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4" name="Text 0">
            <a:extLst>
              <a:ext uri="{FF2B5EF4-FFF2-40B4-BE49-F238E27FC236}">
                <a16:creationId xmlns:a16="http://schemas.microsoft.com/office/drawing/2014/main" id="{59B1308C-B83D-58BB-3E52-77B6DDF13E9B}"/>
              </a:ext>
            </a:extLst>
          </p:cNvPr>
          <p:cNvSpPr/>
          <p:nvPr/>
        </p:nvSpPr>
        <p:spPr>
          <a:xfrm>
            <a:off x="96252" y="339035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chemeClr val="bg1"/>
                </a:solidFill>
                <a:latin typeface="Cambria" pitchFamily="34" charset="0"/>
                <a:ea typeface="Cambria" pitchFamily="34" charset="-122"/>
              </a:rPr>
              <a:t>Pão Imperial</a:t>
            </a:r>
            <a:endParaRPr lang="en-US" sz="4500" dirty="0">
              <a:solidFill>
                <a:schemeClr val="bg1"/>
              </a:solidFill>
            </a:endParaRPr>
          </a:p>
        </p:txBody>
      </p:sp>
      <p:sp>
        <p:nvSpPr>
          <p:cNvPr id="8" name="Rectangle 17">
            <a:extLst>
              <a:ext uri="{FF2B5EF4-FFF2-40B4-BE49-F238E27FC236}">
                <a16:creationId xmlns:a16="http://schemas.microsoft.com/office/drawing/2014/main" id="{5CAC0B9B-B54B-2D43-895D-2FD42565CDC1}"/>
              </a:ext>
            </a:extLst>
          </p:cNvPr>
          <p:cNvSpPr/>
          <p:nvPr/>
        </p:nvSpPr>
        <p:spPr>
          <a:xfrm>
            <a:off x="359024" y="5278419"/>
            <a:ext cx="8064896" cy="331673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16" name="TextBox 20">
            <a:extLst>
              <a:ext uri="{FF2B5EF4-FFF2-40B4-BE49-F238E27FC236}">
                <a16:creationId xmlns:a16="http://schemas.microsoft.com/office/drawing/2014/main" id="{7E218468-3E88-62CF-7477-5D44C3816078}"/>
              </a:ext>
            </a:extLst>
          </p:cNvPr>
          <p:cNvSpPr txBox="1"/>
          <p:nvPr/>
        </p:nvSpPr>
        <p:spPr>
          <a:xfrm>
            <a:off x="816224" y="5691795"/>
            <a:ext cx="8189188" cy="2811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400"/>
              </a:spcAft>
            </a:pPr>
            <a:r>
              <a:rPr sz="2400">
                <a:solidFill>
                  <a:srgbClr val="D97D0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Venda de pães, bolos, salgados e bebidas</a:t>
            </a:r>
          </a:p>
          <a:p>
            <a:pPr>
              <a:spcAft>
                <a:spcPts val="1400"/>
              </a:spcAft>
            </a:pPr>
            <a:r>
              <a:rPr sz="2400">
                <a:solidFill>
                  <a:srgbClr val="D97D0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Atendimento predominante B2C (consumidor final)</a:t>
            </a:r>
          </a:p>
          <a:p>
            <a:pPr>
              <a:spcAft>
                <a:spcPts val="1400"/>
              </a:spcAft>
            </a:pPr>
            <a:r>
              <a:rPr sz="2400">
                <a:solidFill>
                  <a:srgbClr val="D97D0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4 funcionários fixos + 1 entregador</a:t>
            </a:r>
          </a:p>
          <a:p>
            <a:pPr>
              <a:spcAft>
                <a:spcPts val="1400"/>
              </a:spcAft>
            </a:pPr>
            <a:r>
              <a:rPr sz="2400">
                <a:solidFill>
                  <a:srgbClr val="D97D0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Faturamento via cartão (~70%) e dinheiro/PIX (~30%)</a:t>
            </a:r>
          </a:p>
          <a:p>
            <a:pPr>
              <a:spcAft>
                <a:spcPts val="1400"/>
              </a:spcAft>
            </a:pPr>
            <a:r>
              <a:rPr sz="2400">
                <a:solidFill>
                  <a:srgbClr val="D97D0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Margem </a:t>
            </a:r>
            <a:r>
              <a:rPr lang="pt-BR" sz="2600">
                <a:solidFill>
                  <a:srgbClr val="1E293B"/>
                </a:solidFill>
                <a:latin typeface="Calibri"/>
              </a:rPr>
              <a:t>muito ajustada</a:t>
            </a:r>
            <a:endParaRPr sz="2600">
              <a:solidFill>
                <a:srgbClr val="1E293B"/>
              </a:solidFill>
              <a:latin typeface="Calibri"/>
            </a:endParaRPr>
          </a:p>
        </p:txBody>
      </p:sp>
      <p:pic>
        <p:nvPicPr>
          <p:cNvPr id="19" name="Gráfico 13">
            <a:extLst>
              <a:ext uri="{FF2B5EF4-FFF2-40B4-BE49-F238E27FC236}">
                <a16:creationId xmlns:a16="http://schemas.microsoft.com/office/drawing/2014/main" id="{61C8091C-372B-191F-AA0B-10EBE05C17D5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967208" y="7354662"/>
            <a:ext cx="2448272" cy="649076"/>
          </a:xfrm>
          <a:prstGeom prst="rect">
            <a:avLst/>
          </a:prstGeom>
        </p:spPr>
      </p:pic>
      <p:sp>
        <p:nvSpPr>
          <p:cNvPr id="21" name="Rectangle 4">
            <a:extLst>
              <a:ext uri="{FF2B5EF4-FFF2-40B4-BE49-F238E27FC236}">
                <a16:creationId xmlns:a16="http://schemas.microsoft.com/office/drawing/2014/main" id="{949355F3-B282-1175-16CE-C64942A651AA}"/>
              </a:ext>
            </a:extLst>
          </p:cNvPr>
          <p:cNvSpPr/>
          <p:nvPr/>
        </p:nvSpPr>
        <p:spPr>
          <a:xfrm>
            <a:off x="126000" y="1871734"/>
            <a:ext cx="3817440" cy="2530604"/>
          </a:xfrm>
          <a:prstGeom prst="rect">
            <a:avLst/>
          </a:prstGeom>
          <a:solidFill>
            <a:srgbClr val="D97D0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23" name="TextBox 5">
            <a:extLst>
              <a:ext uri="{FF2B5EF4-FFF2-40B4-BE49-F238E27FC236}">
                <a16:creationId xmlns:a16="http://schemas.microsoft.com/office/drawing/2014/main" id="{16BB1076-9380-AA97-602B-CC5355D2CBD8}"/>
              </a:ext>
            </a:extLst>
          </p:cNvPr>
          <p:cNvSpPr txBox="1"/>
          <p:nvPr/>
        </p:nvSpPr>
        <p:spPr>
          <a:xfrm>
            <a:off x="126000" y="2237495"/>
            <a:ext cx="38174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FFFFFF"/>
                </a:solidFill>
                <a:latin typeface="Calibri"/>
              </a:rPr>
              <a:t>R$ </a:t>
            </a:r>
            <a:r>
              <a:rPr lang="pt-BR" sz="4000" b="1">
                <a:solidFill>
                  <a:srgbClr val="FFFFFF"/>
                </a:solidFill>
                <a:latin typeface="Calibri"/>
              </a:rPr>
              <a:t>80.219,88</a:t>
            </a:r>
            <a:endParaRPr sz="4000" b="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" name="TextBox 6">
            <a:extLst>
              <a:ext uri="{FF2B5EF4-FFF2-40B4-BE49-F238E27FC236}">
                <a16:creationId xmlns:a16="http://schemas.microsoft.com/office/drawing/2014/main" id="{DAD4C79B-1F53-0BE2-F3FB-4F2217CE4856}"/>
              </a:ext>
            </a:extLst>
          </p:cNvPr>
          <p:cNvSpPr txBox="1"/>
          <p:nvPr/>
        </p:nvSpPr>
        <p:spPr>
          <a:xfrm>
            <a:off x="126000" y="3349533"/>
            <a:ext cx="38174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>
                <a:solidFill>
                  <a:srgbClr val="FFFFFF"/>
                </a:solidFill>
                <a:latin typeface="Calibri"/>
              </a:rPr>
              <a:t>Faturamento
Mensal</a:t>
            </a:r>
          </a:p>
        </p:txBody>
      </p:sp>
      <p:sp>
        <p:nvSpPr>
          <p:cNvPr id="27" name="Rectangle 7">
            <a:extLst>
              <a:ext uri="{FF2B5EF4-FFF2-40B4-BE49-F238E27FC236}">
                <a16:creationId xmlns:a16="http://schemas.microsoft.com/office/drawing/2014/main" id="{5CA78572-9023-06EC-EF9B-0F4061F6288F}"/>
              </a:ext>
            </a:extLst>
          </p:cNvPr>
          <p:cNvSpPr/>
          <p:nvPr/>
        </p:nvSpPr>
        <p:spPr>
          <a:xfrm>
            <a:off x="4606480" y="1844868"/>
            <a:ext cx="3817440" cy="253060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29" name="TextBox 8">
            <a:extLst>
              <a:ext uri="{FF2B5EF4-FFF2-40B4-BE49-F238E27FC236}">
                <a16:creationId xmlns:a16="http://schemas.microsoft.com/office/drawing/2014/main" id="{03FFFFB5-84A9-5873-9EBF-8CE0F403ADF9}"/>
              </a:ext>
            </a:extLst>
          </p:cNvPr>
          <p:cNvSpPr txBox="1"/>
          <p:nvPr/>
        </p:nvSpPr>
        <p:spPr>
          <a:xfrm>
            <a:off x="4606480" y="2210629"/>
            <a:ext cx="38174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FFFFFF"/>
                </a:solidFill>
                <a:latin typeface="Calibri"/>
              </a:rPr>
              <a:t>R$ </a:t>
            </a:r>
            <a:r>
              <a:rPr lang="pt-BR" sz="4000" b="1">
                <a:solidFill>
                  <a:srgbClr val="FFFFFF"/>
                </a:solidFill>
                <a:latin typeface="Calibri"/>
              </a:rPr>
              <a:t>962.638,56</a:t>
            </a:r>
            <a:endParaRPr sz="4000" b="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TextBox 9">
            <a:extLst>
              <a:ext uri="{FF2B5EF4-FFF2-40B4-BE49-F238E27FC236}">
                <a16:creationId xmlns:a16="http://schemas.microsoft.com/office/drawing/2014/main" id="{A535F84B-A77D-64DE-4A39-9F679E1363CD}"/>
              </a:ext>
            </a:extLst>
          </p:cNvPr>
          <p:cNvSpPr txBox="1"/>
          <p:nvPr/>
        </p:nvSpPr>
        <p:spPr>
          <a:xfrm>
            <a:off x="4606480" y="3349533"/>
            <a:ext cx="38174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>
                <a:solidFill>
                  <a:srgbClr val="FFFFFF"/>
                </a:solidFill>
                <a:latin typeface="Calibri"/>
              </a:rPr>
              <a:t>Faturamento
Anual</a:t>
            </a:r>
          </a:p>
        </p:txBody>
      </p:sp>
      <p:sp>
        <p:nvSpPr>
          <p:cNvPr id="33" name="Rectangle 10">
            <a:extLst>
              <a:ext uri="{FF2B5EF4-FFF2-40B4-BE49-F238E27FC236}">
                <a16:creationId xmlns:a16="http://schemas.microsoft.com/office/drawing/2014/main" id="{5DCFB3D5-4E62-ECAC-B854-D31D243CDFCA}"/>
              </a:ext>
            </a:extLst>
          </p:cNvPr>
          <p:cNvSpPr/>
          <p:nvPr/>
        </p:nvSpPr>
        <p:spPr>
          <a:xfrm>
            <a:off x="9127800" y="1844262"/>
            <a:ext cx="3817440" cy="2530604"/>
          </a:xfrm>
          <a:prstGeom prst="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35" name="TextBox 11">
            <a:extLst>
              <a:ext uri="{FF2B5EF4-FFF2-40B4-BE49-F238E27FC236}">
                <a16:creationId xmlns:a16="http://schemas.microsoft.com/office/drawing/2014/main" id="{74F78CA3-2721-B6C5-04B4-B1122750267B}"/>
              </a:ext>
            </a:extLst>
          </p:cNvPr>
          <p:cNvSpPr txBox="1"/>
          <p:nvPr/>
        </p:nvSpPr>
        <p:spPr>
          <a:xfrm>
            <a:off x="9127800" y="2210022"/>
            <a:ext cx="38174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FFFFFF"/>
                </a:solidFill>
                <a:latin typeface="Calibri"/>
              </a:rPr>
              <a:t>Anexo I</a:t>
            </a:r>
          </a:p>
        </p:txBody>
      </p:sp>
      <p:sp>
        <p:nvSpPr>
          <p:cNvPr id="37" name="TextBox 12">
            <a:extLst>
              <a:ext uri="{FF2B5EF4-FFF2-40B4-BE49-F238E27FC236}">
                <a16:creationId xmlns:a16="http://schemas.microsoft.com/office/drawing/2014/main" id="{A0AC4BD2-68F3-908A-146A-E51855359B72}"/>
              </a:ext>
            </a:extLst>
          </p:cNvPr>
          <p:cNvSpPr txBox="1"/>
          <p:nvPr/>
        </p:nvSpPr>
        <p:spPr>
          <a:xfrm>
            <a:off x="9127800" y="3376002"/>
            <a:ext cx="38174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>
                <a:solidFill>
                  <a:srgbClr val="FFFFFF"/>
                </a:solidFill>
                <a:latin typeface="Calibri"/>
              </a:rPr>
              <a:t>Regime Simples
(Comércio)</a:t>
            </a:r>
          </a:p>
        </p:txBody>
      </p:sp>
      <p:sp>
        <p:nvSpPr>
          <p:cNvPr id="39" name="Rectangle 13">
            <a:extLst>
              <a:ext uri="{FF2B5EF4-FFF2-40B4-BE49-F238E27FC236}">
                <a16:creationId xmlns:a16="http://schemas.microsoft.com/office/drawing/2014/main" id="{36728D2A-CABF-540D-0F35-135966B65399}"/>
              </a:ext>
            </a:extLst>
          </p:cNvPr>
          <p:cNvSpPr/>
          <p:nvPr/>
        </p:nvSpPr>
        <p:spPr>
          <a:xfrm>
            <a:off x="13915800" y="1831132"/>
            <a:ext cx="3817440" cy="253060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41" name="TextBox 14">
            <a:extLst>
              <a:ext uri="{FF2B5EF4-FFF2-40B4-BE49-F238E27FC236}">
                <a16:creationId xmlns:a16="http://schemas.microsoft.com/office/drawing/2014/main" id="{4D5FDEB8-D2CF-8ED5-CAAB-522A2B976294}"/>
              </a:ext>
            </a:extLst>
          </p:cNvPr>
          <p:cNvSpPr txBox="1"/>
          <p:nvPr/>
        </p:nvSpPr>
        <p:spPr>
          <a:xfrm>
            <a:off x="13915800" y="2196892"/>
            <a:ext cx="38174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FFFFFF"/>
                </a:solidFill>
                <a:latin typeface="Calibri"/>
              </a:rPr>
              <a:t>10,</a:t>
            </a:r>
            <a:r>
              <a:rPr lang="pt-BR" sz="4000" b="1">
                <a:solidFill>
                  <a:srgbClr val="FFFFFF"/>
                </a:solidFill>
                <a:latin typeface="Calibri"/>
              </a:rPr>
              <a:t>70</a:t>
            </a:r>
            <a:r>
              <a:rPr sz="4000" b="1">
                <a:solidFill>
                  <a:srgbClr val="FFFFFF"/>
                </a:solidFill>
                <a:latin typeface="Calibri"/>
              </a:rPr>
              <a:t>%</a:t>
            </a:r>
          </a:p>
        </p:txBody>
      </p:sp>
      <p:sp>
        <p:nvSpPr>
          <p:cNvPr id="43" name="TextBox 15">
            <a:extLst>
              <a:ext uri="{FF2B5EF4-FFF2-40B4-BE49-F238E27FC236}">
                <a16:creationId xmlns:a16="http://schemas.microsoft.com/office/drawing/2014/main" id="{737F0862-1E2A-E324-7614-7E1AC3B20E73}"/>
              </a:ext>
            </a:extLst>
          </p:cNvPr>
          <p:cNvSpPr txBox="1"/>
          <p:nvPr/>
        </p:nvSpPr>
        <p:spPr>
          <a:xfrm>
            <a:off x="13915800" y="3376002"/>
            <a:ext cx="381744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00">
                <a:solidFill>
                  <a:srgbClr val="FFFFFF"/>
                </a:solidFill>
                <a:latin typeface="Calibri"/>
              </a:rPr>
              <a:t>Alíquota Nominal</a:t>
            </a:r>
            <a:endParaRPr sz="2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5" name="Rectangle 18">
            <a:extLst>
              <a:ext uri="{FF2B5EF4-FFF2-40B4-BE49-F238E27FC236}">
                <a16:creationId xmlns:a16="http://schemas.microsoft.com/office/drawing/2014/main" id="{CF32ED17-5F76-89CD-F572-5918C1CAB21D}"/>
              </a:ext>
            </a:extLst>
          </p:cNvPr>
          <p:cNvSpPr/>
          <p:nvPr/>
        </p:nvSpPr>
        <p:spPr>
          <a:xfrm>
            <a:off x="359024" y="5278419"/>
            <a:ext cx="122388" cy="3316734"/>
          </a:xfrm>
          <a:prstGeom prst="rect">
            <a:avLst/>
          </a:prstGeom>
          <a:solidFill>
            <a:srgbClr val="D97D0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47" name="TextBox 19">
            <a:extLst>
              <a:ext uri="{FF2B5EF4-FFF2-40B4-BE49-F238E27FC236}">
                <a16:creationId xmlns:a16="http://schemas.microsoft.com/office/drawing/2014/main" id="{1536417A-BE27-FB93-2BAB-3FEC56EC8632}"/>
              </a:ext>
            </a:extLst>
          </p:cNvPr>
          <p:cNvSpPr txBox="1"/>
          <p:nvPr/>
        </p:nvSpPr>
        <p:spPr>
          <a:xfrm>
            <a:off x="816224" y="5189480"/>
            <a:ext cx="926647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1B2A4A"/>
                </a:solidFill>
                <a:latin typeface="Calibri"/>
              </a:rPr>
              <a:t>Características do Negócio</a:t>
            </a:r>
          </a:p>
        </p:txBody>
      </p:sp>
      <p:sp>
        <p:nvSpPr>
          <p:cNvPr id="49" name="Rectangle 21">
            <a:extLst>
              <a:ext uri="{FF2B5EF4-FFF2-40B4-BE49-F238E27FC236}">
                <a16:creationId xmlns:a16="http://schemas.microsoft.com/office/drawing/2014/main" id="{C7912A7C-4CCC-9A4B-6634-5DC986C060FC}"/>
              </a:ext>
            </a:extLst>
          </p:cNvPr>
          <p:cNvSpPr/>
          <p:nvPr/>
        </p:nvSpPr>
        <p:spPr>
          <a:xfrm>
            <a:off x="9185225" y="5187455"/>
            <a:ext cx="8649830" cy="3559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51" name="Rectangle 22">
            <a:extLst>
              <a:ext uri="{FF2B5EF4-FFF2-40B4-BE49-F238E27FC236}">
                <a16:creationId xmlns:a16="http://schemas.microsoft.com/office/drawing/2014/main" id="{68CD0B52-55C1-8F31-B9FD-D71FCFD85EA5}"/>
              </a:ext>
            </a:extLst>
          </p:cNvPr>
          <p:cNvSpPr/>
          <p:nvPr/>
        </p:nvSpPr>
        <p:spPr>
          <a:xfrm>
            <a:off x="9185224" y="5187455"/>
            <a:ext cx="155000" cy="3559402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53" name="TextBox 23">
            <a:extLst>
              <a:ext uri="{FF2B5EF4-FFF2-40B4-BE49-F238E27FC236}">
                <a16:creationId xmlns:a16="http://schemas.microsoft.com/office/drawing/2014/main" id="{DD1A713F-7302-7F59-D7EB-EFB08D0CC740}"/>
              </a:ext>
            </a:extLst>
          </p:cNvPr>
          <p:cNvSpPr txBox="1"/>
          <p:nvPr/>
        </p:nvSpPr>
        <p:spPr>
          <a:xfrm>
            <a:off x="9642424" y="5370334"/>
            <a:ext cx="1014067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1B2A4A"/>
                </a:solidFill>
                <a:latin typeface="Calibri"/>
              </a:rPr>
              <a:t>Tributos hoje no DAS (mensal)</a:t>
            </a:r>
          </a:p>
        </p:txBody>
      </p:sp>
      <p:sp>
        <p:nvSpPr>
          <p:cNvPr id="55" name="TextBox 24">
            <a:extLst>
              <a:ext uri="{FF2B5EF4-FFF2-40B4-BE49-F238E27FC236}">
                <a16:creationId xmlns:a16="http://schemas.microsoft.com/office/drawing/2014/main" id="{4D79EE18-7A03-5C12-0C62-2A820CCF920F}"/>
              </a:ext>
            </a:extLst>
          </p:cNvPr>
          <p:cNvSpPr txBox="1"/>
          <p:nvPr/>
        </p:nvSpPr>
        <p:spPr>
          <a:xfrm>
            <a:off x="9642424" y="5843499"/>
            <a:ext cx="10315512" cy="2811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400"/>
              </a:spcAft>
            </a:pPr>
            <a:r>
              <a:rPr sz="2400">
                <a:solidFill>
                  <a:srgbClr val="1B2A4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IRPJ + CSLL embutidos no DAS</a:t>
            </a:r>
          </a:p>
          <a:p>
            <a:pPr>
              <a:spcAft>
                <a:spcPts val="1400"/>
              </a:spcAft>
            </a:pPr>
            <a:r>
              <a:rPr sz="2400">
                <a:solidFill>
                  <a:srgbClr val="1B2A4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PIS + COFINS embutidos no DAS</a:t>
            </a:r>
          </a:p>
          <a:p>
            <a:pPr>
              <a:spcAft>
                <a:spcPts val="1400"/>
              </a:spcAft>
            </a:pPr>
            <a:r>
              <a:rPr sz="2400">
                <a:solidFill>
                  <a:srgbClr val="1B2A4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ICMS embutido no DAS</a:t>
            </a:r>
          </a:p>
          <a:p>
            <a:pPr>
              <a:spcAft>
                <a:spcPts val="1400"/>
              </a:spcAft>
            </a:pPr>
            <a:r>
              <a:rPr sz="2400">
                <a:solidFill>
                  <a:srgbClr val="1B2A4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CPP (previdência patronal) embutida</a:t>
            </a:r>
          </a:p>
          <a:p>
            <a:pPr>
              <a:spcAft>
                <a:spcPts val="1400"/>
              </a:spcAft>
            </a:pPr>
            <a:r>
              <a:rPr sz="2400">
                <a:solidFill>
                  <a:srgbClr val="1B2A4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ISS: não se aplica (comércio)</a:t>
            </a:r>
          </a:p>
        </p:txBody>
      </p:sp>
    </p:spTree>
    <p:extLst>
      <p:ext uri="{BB962C8B-B14F-4D97-AF65-F5344CB8AC3E}">
        <p14:creationId xmlns:p14="http://schemas.microsoft.com/office/powerpoint/2010/main" val="424509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61BE7E3E-6CF9-AD1B-A760-F9E5C4EC2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">
            <a:extLst>
              <a:ext uri="{FF2B5EF4-FFF2-40B4-BE49-F238E27FC236}">
                <a16:creationId xmlns:a16="http://schemas.microsoft.com/office/drawing/2014/main" id="{3C5882DB-B201-98F7-DB04-2C663B65C340}"/>
              </a:ext>
            </a:extLst>
          </p:cNvPr>
          <p:cNvSpPr/>
          <p:nvPr/>
        </p:nvSpPr>
        <p:spPr>
          <a:xfrm>
            <a:off x="0" y="456364"/>
            <a:ext cx="4427621" cy="8009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4" name="Text 0">
            <a:extLst>
              <a:ext uri="{FF2B5EF4-FFF2-40B4-BE49-F238E27FC236}">
                <a16:creationId xmlns:a16="http://schemas.microsoft.com/office/drawing/2014/main" id="{8FC4EF37-D390-1C4A-B488-1641FA667572}"/>
              </a:ext>
            </a:extLst>
          </p:cNvPr>
          <p:cNvSpPr/>
          <p:nvPr/>
        </p:nvSpPr>
        <p:spPr>
          <a:xfrm>
            <a:off x="96252" y="339035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chemeClr val="bg1"/>
                </a:solidFill>
                <a:latin typeface="Cambria" pitchFamily="34" charset="0"/>
                <a:ea typeface="Cambria" pitchFamily="34" charset="-122"/>
              </a:rPr>
              <a:t>Pão Imperial</a:t>
            </a:r>
            <a:endParaRPr lang="en-US" sz="4500" dirty="0">
              <a:solidFill>
                <a:schemeClr val="bg1"/>
              </a:solidFill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3FA4853D-4250-2826-BDB3-5A9A6AE800BA}"/>
              </a:ext>
            </a:extLst>
          </p:cNvPr>
          <p:cNvSpPr/>
          <p:nvPr/>
        </p:nvSpPr>
        <p:spPr>
          <a:xfrm>
            <a:off x="182880" y="1489959"/>
            <a:ext cx="18105120" cy="133251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E61D63A-EA69-1C5E-3EED-4086A2C242BD}"/>
              </a:ext>
            </a:extLst>
          </p:cNvPr>
          <p:cNvSpPr/>
          <p:nvPr/>
        </p:nvSpPr>
        <p:spPr>
          <a:xfrm>
            <a:off x="182880" y="1489959"/>
            <a:ext cx="1097280" cy="1332510"/>
          </a:xfrm>
          <a:prstGeom prst="rect">
            <a:avLst/>
          </a:prstGeom>
          <a:solidFill>
            <a:srgbClr val="D97D0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1FE4C6-0AEE-BE86-EA87-4ACBB5B5DA55}"/>
              </a:ext>
            </a:extLst>
          </p:cNvPr>
          <p:cNvSpPr txBox="1"/>
          <p:nvPr/>
        </p:nvSpPr>
        <p:spPr>
          <a:xfrm>
            <a:off x="182880" y="1793154"/>
            <a:ext cx="10972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>
                <a:solidFill>
                  <a:srgbClr val="FFFFFF"/>
                </a:solidFill>
                <a:latin typeface="Calibri"/>
              </a:rPr>
              <a:t>①</a:t>
            </a: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0CE66179-D21B-9AC3-BAD8-E96D113D0638}"/>
              </a:ext>
            </a:extLst>
          </p:cNvPr>
          <p:cNvSpPr txBox="1"/>
          <p:nvPr/>
        </p:nvSpPr>
        <p:spPr>
          <a:xfrm>
            <a:off x="1463040" y="1709414"/>
            <a:ext cx="5120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B2A4A"/>
                </a:solidFill>
                <a:latin typeface="Calibri"/>
              </a:rPr>
              <a:t>RBT12</a:t>
            </a:r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F49C24A1-0F14-13D3-2800-D1DD11ADB030}"/>
              </a:ext>
            </a:extLst>
          </p:cNvPr>
          <p:cNvSpPr txBox="1"/>
          <p:nvPr/>
        </p:nvSpPr>
        <p:spPr>
          <a:xfrm>
            <a:off x="6766560" y="1819143"/>
            <a:ext cx="113385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1E293B"/>
                </a:solidFill>
                <a:latin typeface="Calibri"/>
              </a:rPr>
              <a:t>Receita bruta acumulada 12 meses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327A7557-07FC-30B4-AE79-87CEABE8A5E3}"/>
              </a:ext>
            </a:extLst>
          </p:cNvPr>
          <p:cNvSpPr txBox="1"/>
          <p:nvPr/>
        </p:nvSpPr>
        <p:spPr>
          <a:xfrm>
            <a:off x="13068944" y="1862149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3200" b="1">
                <a:solidFill>
                  <a:srgbClr val="D97D0A"/>
                </a:solidFill>
                <a:latin typeface="Calibri"/>
              </a:rPr>
              <a:t>R$ </a:t>
            </a:r>
            <a:r>
              <a:rPr lang="pt-BR" sz="3200" b="1">
                <a:solidFill>
                  <a:srgbClr val="D97D0A"/>
                </a:solidFill>
                <a:latin typeface="Calibri"/>
              </a:rPr>
              <a:t>960.000,00</a:t>
            </a:r>
            <a:endParaRPr sz="3200" b="1">
              <a:solidFill>
                <a:srgbClr val="D97D0A"/>
              </a:solidFill>
              <a:latin typeface="Calibri"/>
            </a:endParaRPr>
          </a:p>
        </p:txBody>
      </p:sp>
      <p:sp>
        <p:nvSpPr>
          <p:cNvPr id="20" name="Rectangle 12">
            <a:extLst>
              <a:ext uri="{FF2B5EF4-FFF2-40B4-BE49-F238E27FC236}">
                <a16:creationId xmlns:a16="http://schemas.microsoft.com/office/drawing/2014/main" id="{BE13AB02-57D2-ED4D-2DED-DB618362E4B9}"/>
              </a:ext>
            </a:extLst>
          </p:cNvPr>
          <p:cNvSpPr/>
          <p:nvPr/>
        </p:nvSpPr>
        <p:spPr>
          <a:xfrm>
            <a:off x="182880" y="2969181"/>
            <a:ext cx="18105120" cy="1275790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24" name="Rectangle 13">
            <a:extLst>
              <a:ext uri="{FF2B5EF4-FFF2-40B4-BE49-F238E27FC236}">
                <a16:creationId xmlns:a16="http://schemas.microsoft.com/office/drawing/2014/main" id="{398C79DF-39A5-1032-9FBC-C68F3651CFEF}"/>
              </a:ext>
            </a:extLst>
          </p:cNvPr>
          <p:cNvSpPr/>
          <p:nvPr/>
        </p:nvSpPr>
        <p:spPr>
          <a:xfrm>
            <a:off x="182880" y="2969181"/>
            <a:ext cx="1097280" cy="1275790"/>
          </a:xfrm>
          <a:prstGeom prst="rect">
            <a:avLst/>
          </a:prstGeom>
          <a:solidFill>
            <a:srgbClr val="D97D0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28" name="TextBox 14">
            <a:extLst>
              <a:ext uri="{FF2B5EF4-FFF2-40B4-BE49-F238E27FC236}">
                <a16:creationId xmlns:a16="http://schemas.microsoft.com/office/drawing/2014/main" id="{DCC0CE28-7885-7DFD-1DCB-C8649A2EA851}"/>
              </a:ext>
            </a:extLst>
          </p:cNvPr>
          <p:cNvSpPr txBox="1"/>
          <p:nvPr/>
        </p:nvSpPr>
        <p:spPr>
          <a:xfrm>
            <a:off x="158817" y="3204766"/>
            <a:ext cx="10972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>
                <a:solidFill>
                  <a:srgbClr val="FFFFFF"/>
                </a:solidFill>
                <a:latin typeface="Calibri"/>
              </a:rPr>
              <a:t>②</a:t>
            </a:r>
          </a:p>
        </p:txBody>
      </p:sp>
      <p:sp>
        <p:nvSpPr>
          <p:cNvPr id="32" name="TextBox 15">
            <a:extLst>
              <a:ext uri="{FF2B5EF4-FFF2-40B4-BE49-F238E27FC236}">
                <a16:creationId xmlns:a16="http://schemas.microsoft.com/office/drawing/2014/main" id="{E3ADAD13-0857-0F7B-86D5-2D65229C449D}"/>
              </a:ext>
            </a:extLst>
          </p:cNvPr>
          <p:cNvSpPr txBox="1"/>
          <p:nvPr/>
        </p:nvSpPr>
        <p:spPr>
          <a:xfrm>
            <a:off x="1463040" y="3188637"/>
            <a:ext cx="5120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B2A4A"/>
                </a:solidFill>
                <a:latin typeface="Calibri"/>
              </a:rPr>
              <a:t>Alíquota nominal</a:t>
            </a:r>
          </a:p>
        </p:txBody>
      </p:sp>
      <p:sp>
        <p:nvSpPr>
          <p:cNvPr id="36" name="TextBox 16">
            <a:extLst>
              <a:ext uri="{FF2B5EF4-FFF2-40B4-BE49-F238E27FC236}">
                <a16:creationId xmlns:a16="http://schemas.microsoft.com/office/drawing/2014/main" id="{8A4E8E3F-CF6A-F218-674D-F321B999A590}"/>
              </a:ext>
            </a:extLst>
          </p:cNvPr>
          <p:cNvSpPr txBox="1"/>
          <p:nvPr/>
        </p:nvSpPr>
        <p:spPr>
          <a:xfrm>
            <a:off x="6766560" y="3298365"/>
            <a:ext cx="113385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1E293B"/>
                </a:solidFill>
                <a:latin typeface="Calibri"/>
              </a:rPr>
              <a:t>Faixa </a:t>
            </a:r>
            <a:r>
              <a:rPr lang="pt-BR" sz="2400">
                <a:solidFill>
                  <a:srgbClr val="1E293B"/>
                </a:solidFill>
                <a:latin typeface="Calibri"/>
              </a:rPr>
              <a:t>4</a:t>
            </a:r>
            <a:r>
              <a:rPr sz="2400">
                <a:solidFill>
                  <a:srgbClr val="1E293B"/>
                </a:solidFill>
                <a:latin typeface="Calibri"/>
              </a:rPr>
              <a:t> do Anexo I</a:t>
            </a:r>
          </a:p>
        </p:txBody>
      </p:sp>
      <p:sp>
        <p:nvSpPr>
          <p:cNvPr id="40" name="TextBox 17">
            <a:extLst>
              <a:ext uri="{FF2B5EF4-FFF2-40B4-BE49-F238E27FC236}">
                <a16:creationId xmlns:a16="http://schemas.microsoft.com/office/drawing/2014/main" id="{E988EEB4-7606-2E0B-80DD-175A7B48DEB9}"/>
              </a:ext>
            </a:extLst>
          </p:cNvPr>
          <p:cNvSpPr txBox="1"/>
          <p:nvPr/>
        </p:nvSpPr>
        <p:spPr>
          <a:xfrm>
            <a:off x="13020832" y="3264721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3200" b="1">
                <a:solidFill>
                  <a:srgbClr val="D97D0A"/>
                </a:solidFill>
                <a:latin typeface="Calibri"/>
              </a:rPr>
              <a:t>10,</a:t>
            </a:r>
            <a:r>
              <a:rPr lang="pt-BR" sz="3200" b="1">
                <a:solidFill>
                  <a:srgbClr val="D97D0A"/>
                </a:solidFill>
                <a:latin typeface="Calibri"/>
              </a:rPr>
              <a:t>7</a:t>
            </a:r>
            <a:r>
              <a:rPr sz="3200" b="1">
                <a:solidFill>
                  <a:srgbClr val="D97D0A"/>
                </a:solidFill>
                <a:latin typeface="Calibri"/>
              </a:rPr>
              <a:t>%</a:t>
            </a:r>
          </a:p>
        </p:txBody>
      </p:sp>
      <p:sp>
        <p:nvSpPr>
          <p:cNvPr id="44" name="Rectangle 18">
            <a:extLst>
              <a:ext uri="{FF2B5EF4-FFF2-40B4-BE49-F238E27FC236}">
                <a16:creationId xmlns:a16="http://schemas.microsoft.com/office/drawing/2014/main" id="{69C1B57F-260C-8D4B-E929-852CCB8F6F55}"/>
              </a:ext>
            </a:extLst>
          </p:cNvPr>
          <p:cNvSpPr/>
          <p:nvPr/>
        </p:nvSpPr>
        <p:spPr>
          <a:xfrm>
            <a:off x="182880" y="4495264"/>
            <a:ext cx="18105120" cy="1259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48" name="Rectangle 19">
            <a:extLst>
              <a:ext uri="{FF2B5EF4-FFF2-40B4-BE49-F238E27FC236}">
                <a16:creationId xmlns:a16="http://schemas.microsoft.com/office/drawing/2014/main" id="{84BCBC71-3DFF-05B0-81E0-772C8B01553F}"/>
              </a:ext>
            </a:extLst>
          </p:cNvPr>
          <p:cNvSpPr/>
          <p:nvPr/>
        </p:nvSpPr>
        <p:spPr>
          <a:xfrm>
            <a:off x="182880" y="4495264"/>
            <a:ext cx="1097280" cy="1259360"/>
          </a:xfrm>
          <a:prstGeom prst="rect">
            <a:avLst/>
          </a:prstGeom>
          <a:solidFill>
            <a:srgbClr val="D97D0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52" name="TextBox 20">
            <a:extLst>
              <a:ext uri="{FF2B5EF4-FFF2-40B4-BE49-F238E27FC236}">
                <a16:creationId xmlns:a16="http://schemas.microsoft.com/office/drawing/2014/main" id="{1F7F9334-EF72-47CB-1558-8E244C6971D4}"/>
              </a:ext>
            </a:extLst>
          </p:cNvPr>
          <p:cNvSpPr txBox="1"/>
          <p:nvPr/>
        </p:nvSpPr>
        <p:spPr>
          <a:xfrm>
            <a:off x="182880" y="4822523"/>
            <a:ext cx="10972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>
                <a:solidFill>
                  <a:srgbClr val="FFFFFF"/>
                </a:solidFill>
                <a:latin typeface="Calibri"/>
              </a:rPr>
              <a:t>③</a:t>
            </a:r>
          </a:p>
        </p:txBody>
      </p:sp>
      <p:sp>
        <p:nvSpPr>
          <p:cNvPr id="56" name="TextBox 21">
            <a:extLst>
              <a:ext uri="{FF2B5EF4-FFF2-40B4-BE49-F238E27FC236}">
                <a16:creationId xmlns:a16="http://schemas.microsoft.com/office/drawing/2014/main" id="{4C2C5CFF-BDAE-D28F-CCB4-F1C83379CC5F}"/>
              </a:ext>
            </a:extLst>
          </p:cNvPr>
          <p:cNvSpPr txBox="1"/>
          <p:nvPr/>
        </p:nvSpPr>
        <p:spPr>
          <a:xfrm>
            <a:off x="1463040" y="4714723"/>
            <a:ext cx="5120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B2A4A"/>
                </a:solidFill>
                <a:latin typeface="Calibri"/>
              </a:rPr>
              <a:t>Parcela a deduzir</a:t>
            </a:r>
          </a:p>
        </p:txBody>
      </p:sp>
      <p:sp>
        <p:nvSpPr>
          <p:cNvPr id="58" name="TextBox 22">
            <a:extLst>
              <a:ext uri="{FF2B5EF4-FFF2-40B4-BE49-F238E27FC236}">
                <a16:creationId xmlns:a16="http://schemas.microsoft.com/office/drawing/2014/main" id="{D339832D-6CF7-8141-4683-B6650DE0194B}"/>
              </a:ext>
            </a:extLst>
          </p:cNvPr>
          <p:cNvSpPr txBox="1"/>
          <p:nvPr/>
        </p:nvSpPr>
        <p:spPr>
          <a:xfrm>
            <a:off x="6766560" y="4824449"/>
            <a:ext cx="113385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1E293B"/>
                </a:solidFill>
                <a:latin typeface="Calibri"/>
              </a:rPr>
              <a:t>Faixa </a:t>
            </a:r>
            <a:r>
              <a:rPr lang="pt-BR" sz="2400">
                <a:solidFill>
                  <a:srgbClr val="1E293B"/>
                </a:solidFill>
                <a:latin typeface="Calibri"/>
              </a:rPr>
              <a:t>4</a:t>
            </a:r>
            <a:r>
              <a:rPr sz="2400">
                <a:solidFill>
                  <a:srgbClr val="1E293B"/>
                </a:solidFill>
                <a:latin typeface="Calibri"/>
              </a:rPr>
              <a:t> do Anexo I</a:t>
            </a:r>
          </a:p>
        </p:txBody>
      </p:sp>
      <p:sp>
        <p:nvSpPr>
          <p:cNvPr id="60" name="TextBox 23">
            <a:extLst>
              <a:ext uri="{FF2B5EF4-FFF2-40B4-BE49-F238E27FC236}">
                <a16:creationId xmlns:a16="http://schemas.microsoft.com/office/drawing/2014/main" id="{29584FB7-1B52-4C34-8DA2-38D787BE36C4}"/>
              </a:ext>
            </a:extLst>
          </p:cNvPr>
          <p:cNvSpPr txBox="1"/>
          <p:nvPr/>
        </p:nvSpPr>
        <p:spPr>
          <a:xfrm>
            <a:off x="13068944" y="4666005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3200" b="1">
                <a:solidFill>
                  <a:srgbClr val="D97D0A"/>
                </a:solidFill>
                <a:latin typeface="Calibri"/>
              </a:rPr>
              <a:t>R$ 22.500</a:t>
            </a:r>
          </a:p>
        </p:txBody>
      </p:sp>
      <p:sp>
        <p:nvSpPr>
          <p:cNvPr id="62" name="Rectangle 24">
            <a:extLst>
              <a:ext uri="{FF2B5EF4-FFF2-40B4-BE49-F238E27FC236}">
                <a16:creationId xmlns:a16="http://schemas.microsoft.com/office/drawing/2014/main" id="{C56767AE-BAC0-5B35-594F-A5B6D96CF7DD}"/>
              </a:ext>
            </a:extLst>
          </p:cNvPr>
          <p:cNvSpPr/>
          <p:nvPr/>
        </p:nvSpPr>
        <p:spPr>
          <a:xfrm>
            <a:off x="182880" y="5910258"/>
            <a:ext cx="18105120" cy="1188300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64" name="Rectangle 25">
            <a:extLst>
              <a:ext uri="{FF2B5EF4-FFF2-40B4-BE49-F238E27FC236}">
                <a16:creationId xmlns:a16="http://schemas.microsoft.com/office/drawing/2014/main" id="{D1689A45-A23A-1BD1-0B64-A952CDA7C7C7}"/>
              </a:ext>
            </a:extLst>
          </p:cNvPr>
          <p:cNvSpPr/>
          <p:nvPr/>
        </p:nvSpPr>
        <p:spPr>
          <a:xfrm>
            <a:off x="182880" y="5910258"/>
            <a:ext cx="1097280" cy="1204720"/>
          </a:xfrm>
          <a:prstGeom prst="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66" name="TextBox 26">
            <a:extLst>
              <a:ext uri="{FF2B5EF4-FFF2-40B4-BE49-F238E27FC236}">
                <a16:creationId xmlns:a16="http://schemas.microsoft.com/office/drawing/2014/main" id="{9E41717E-EC14-9097-8751-FAA021B49D8D}"/>
              </a:ext>
            </a:extLst>
          </p:cNvPr>
          <p:cNvSpPr txBox="1"/>
          <p:nvPr/>
        </p:nvSpPr>
        <p:spPr>
          <a:xfrm>
            <a:off x="252928" y="6197855"/>
            <a:ext cx="9571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>
                <a:solidFill>
                  <a:srgbClr val="FFFFFF"/>
                </a:solidFill>
                <a:latin typeface="Calibri"/>
              </a:rPr>
              <a:t>④</a:t>
            </a:r>
          </a:p>
        </p:txBody>
      </p:sp>
      <p:sp>
        <p:nvSpPr>
          <p:cNvPr id="68" name="TextBox 27">
            <a:extLst>
              <a:ext uri="{FF2B5EF4-FFF2-40B4-BE49-F238E27FC236}">
                <a16:creationId xmlns:a16="http://schemas.microsoft.com/office/drawing/2014/main" id="{D80336CB-CF69-5AE0-6BB0-D34DDFE3F8E3}"/>
              </a:ext>
            </a:extLst>
          </p:cNvPr>
          <p:cNvSpPr txBox="1"/>
          <p:nvPr/>
        </p:nvSpPr>
        <p:spPr>
          <a:xfrm>
            <a:off x="1463040" y="6129714"/>
            <a:ext cx="5120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B2A4A"/>
                </a:solidFill>
                <a:latin typeface="Calibri"/>
              </a:rPr>
              <a:t>Alíquota efetiva</a:t>
            </a:r>
          </a:p>
        </p:txBody>
      </p:sp>
      <p:sp>
        <p:nvSpPr>
          <p:cNvPr id="70" name="TextBox 28">
            <a:extLst>
              <a:ext uri="{FF2B5EF4-FFF2-40B4-BE49-F238E27FC236}">
                <a16:creationId xmlns:a16="http://schemas.microsoft.com/office/drawing/2014/main" id="{402E6044-6C32-7AE9-0B70-9370B356974F}"/>
              </a:ext>
            </a:extLst>
          </p:cNvPr>
          <p:cNvSpPr txBox="1"/>
          <p:nvPr/>
        </p:nvSpPr>
        <p:spPr>
          <a:xfrm>
            <a:off x="6766560" y="6239443"/>
            <a:ext cx="113385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1E293B"/>
                </a:solidFill>
                <a:latin typeface="Calibri"/>
              </a:rPr>
              <a:t>(960.000 × 10,</a:t>
            </a:r>
            <a:r>
              <a:rPr lang="pt-BR" sz="2400">
                <a:solidFill>
                  <a:srgbClr val="1E293B"/>
                </a:solidFill>
                <a:latin typeface="Calibri"/>
              </a:rPr>
              <a:t>70</a:t>
            </a:r>
            <a:r>
              <a:rPr sz="2400">
                <a:solidFill>
                  <a:srgbClr val="1E293B"/>
                </a:solidFill>
                <a:latin typeface="Calibri"/>
              </a:rPr>
              <a:t>%) − 22.500) ÷ 960.000</a:t>
            </a:r>
          </a:p>
        </p:txBody>
      </p:sp>
      <p:sp>
        <p:nvSpPr>
          <p:cNvPr id="72" name="TextBox 29">
            <a:extLst>
              <a:ext uri="{FF2B5EF4-FFF2-40B4-BE49-F238E27FC236}">
                <a16:creationId xmlns:a16="http://schemas.microsoft.com/office/drawing/2014/main" id="{CF4ADF91-5426-56BE-8C80-7482742D501C}"/>
              </a:ext>
            </a:extLst>
          </p:cNvPr>
          <p:cNvSpPr txBox="1"/>
          <p:nvPr/>
        </p:nvSpPr>
        <p:spPr>
          <a:xfrm>
            <a:off x="13068944" y="6127467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3200" b="1">
                <a:solidFill>
                  <a:srgbClr val="16A34A"/>
                </a:solidFill>
                <a:latin typeface="Calibri"/>
              </a:rPr>
              <a:t>8,</a:t>
            </a:r>
            <a:r>
              <a:rPr lang="pt-BR" sz="3200" b="1">
                <a:solidFill>
                  <a:srgbClr val="16A34A"/>
                </a:solidFill>
                <a:latin typeface="Calibri"/>
              </a:rPr>
              <a:t>35</a:t>
            </a:r>
            <a:r>
              <a:rPr sz="3200" b="1">
                <a:solidFill>
                  <a:srgbClr val="16A34A"/>
                </a:solidFill>
                <a:latin typeface="Calibri"/>
              </a:rPr>
              <a:t>%</a:t>
            </a:r>
          </a:p>
        </p:txBody>
      </p:sp>
      <p:sp>
        <p:nvSpPr>
          <p:cNvPr id="74" name="Rectangle 30">
            <a:extLst>
              <a:ext uri="{FF2B5EF4-FFF2-40B4-BE49-F238E27FC236}">
                <a16:creationId xmlns:a16="http://schemas.microsoft.com/office/drawing/2014/main" id="{461938C8-DDAB-796D-A195-2A43450CBCEC}"/>
              </a:ext>
            </a:extLst>
          </p:cNvPr>
          <p:cNvSpPr/>
          <p:nvPr/>
        </p:nvSpPr>
        <p:spPr>
          <a:xfrm>
            <a:off x="182880" y="7350418"/>
            <a:ext cx="18105120" cy="10607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76" name="Rectangle 31">
            <a:extLst>
              <a:ext uri="{FF2B5EF4-FFF2-40B4-BE49-F238E27FC236}">
                <a16:creationId xmlns:a16="http://schemas.microsoft.com/office/drawing/2014/main" id="{45692192-F33B-42F4-A3B6-F2712073A5E5}"/>
              </a:ext>
            </a:extLst>
          </p:cNvPr>
          <p:cNvSpPr/>
          <p:nvPr/>
        </p:nvSpPr>
        <p:spPr>
          <a:xfrm>
            <a:off x="182880" y="7405266"/>
            <a:ext cx="1097280" cy="1005856"/>
          </a:xfrm>
          <a:prstGeom prst="rect">
            <a:avLst/>
          </a:prstGeom>
          <a:solidFill>
            <a:srgbClr val="DC26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78" name="TextBox 32">
            <a:extLst>
              <a:ext uri="{FF2B5EF4-FFF2-40B4-BE49-F238E27FC236}">
                <a16:creationId xmlns:a16="http://schemas.microsoft.com/office/drawing/2014/main" id="{9ECEBE3C-F78C-D6FC-17CF-DD83E0A404C7}"/>
              </a:ext>
            </a:extLst>
          </p:cNvPr>
          <p:cNvSpPr txBox="1"/>
          <p:nvPr/>
        </p:nvSpPr>
        <p:spPr>
          <a:xfrm>
            <a:off x="294640" y="7619867"/>
            <a:ext cx="8454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>
                <a:solidFill>
                  <a:srgbClr val="FFFFFF"/>
                </a:solidFill>
                <a:latin typeface="Calibri"/>
              </a:rPr>
              <a:t>⑤</a:t>
            </a:r>
          </a:p>
        </p:txBody>
      </p:sp>
      <p:sp>
        <p:nvSpPr>
          <p:cNvPr id="80" name="TextBox 33">
            <a:extLst>
              <a:ext uri="{FF2B5EF4-FFF2-40B4-BE49-F238E27FC236}">
                <a16:creationId xmlns:a16="http://schemas.microsoft.com/office/drawing/2014/main" id="{2C60ADCB-C533-14AD-4D03-72629E7C3C27}"/>
              </a:ext>
            </a:extLst>
          </p:cNvPr>
          <p:cNvSpPr txBox="1"/>
          <p:nvPr/>
        </p:nvSpPr>
        <p:spPr>
          <a:xfrm>
            <a:off x="1463040" y="7569874"/>
            <a:ext cx="5120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B2A4A"/>
                </a:solidFill>
                <a:latin typeface="Calibri"/>
              </a:rPr>
              <a:t>DAS mensal</a:t>
            </a:r>
          </a:p>
        </p:txBody>
      </p:sp>
      <p:sp>
        <p:nvSpPr>
          <p:cNvPr id="82" name="TextBox 34">
            <a:extLst>
              <a:ext uri="{FF2B5EF4-FFF2-40B4-BE49-F238E27FC236}">
                <a16:creationId xmlns:a16="http://schemas.microsoft.com/office/drawing/2014/main" id="{8D6888AE-AD4E-A18E-1F88-93A582301373}"/>
              </a:ext>
            </a:extLst>
          </p:cNvPr>
          <p:cNvSpPr txBox="1"/>
          <p:nvPr/>
        </p:nvSpPr>
        <p:spPr>
          <a:xfrm>
            <a:off x="6766560" y="7679601"/>
            <a:ext cx="113385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1E293B"/>
                </a:solidFill>
                <a:latin typeface="Calibri"/>
              </a:rPr>
              <a:t>R$ 80.000 × 8,</a:t>
            </a:r>
            <a:r>
              <a:rPr lang="pt-BR" sz="2400">
                <a:solidFill>
                  <a:srgbClr val="1E293B"/>
                </a:solidFill>
                <a:latin typeface="Calibri"/>
              </a:rPr>
              <a:t>35</a:t>
            </a:r>
            <a:r>
              <a:rPr sz="2400">
                <a:solidFill>
                  <a:srgbClr val="1E293B"/>
                </a:solidFill>
                <a:latin typeface="Calibri"/>
              </a:rPr>
              <a:t>%</a:t>
            </a:r>
          </a:p>
        </p:txBody>
      </p:sp>
      <p:sp>
        <p:nvSpPr>
          <p:cNvPr id="84" name="TextBox 35">
            <a:extLst>
              <a:ext uri="{FF2B5EF4-FFF2-40B4-BE49-F238E27FC236}">
                <a16:creationId xmlns:a16="http://schemas.microsoft.com/office/drawing/2014/main" id="{2507DA73-CE75-8440-91CF-287250F4A233}"/>
              </a:ext>
            </a:extLst>
          </p:cNvPr>
          <p:cNvSpPr txBox="1"/>
          <p:nvPr/>
        </p:nvSpPr>
        <p:spPr>
          <a:xfrm>
            <a:off x="13025408" y="7619867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3200" b="1">
                <a:solidFill>
                  <a:srgbClr val="DC2626"/>
                </a:solidFill>
                <a:latin typeface="Calibri"/>
              </a:rPr>
              <a:t>R$ 6.</a:t>
            </a:r>
            <a:r>
              <a:rPr lang="pt-BR" sz="3200" b="1">
                <a:solidFill>
                  <a:srgbClr val="DC2626"/>
                </a:solidFill>
                <a:latin typeface="Calibri"/>
              </a:rPr>
              <a:t>680,00</a:t>
            </a:r>
            <a:endParaRPr sz="3200" b="1">
              <a:solidFill>
                <a:srgbClr val="DC2626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074307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D1A807AD-32A6-D185-011D-D006DCB344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">
            <a:extLst>
              <a:ext uri="{FF2B5EF4-FFF2-40B4-BE49-F238E27FC236}">
                <a16:creationId xmlns:a16="http://schemas.microsoft.com/office/drawing/2014/main" id="{F0BD9C88-79C5-6B78-8567-5A990E79D8E6}"/>
              </a:ext>
            </a:extLst>
          </p:cNvPr>
          <p:cNvSpPr/>
          <p:nvPr/>
        </p:nvSpPr>
        <p:spPr>
          <a:xfrm>
            <a:off x="0" y="456364"/>
            <a:ext cx="4427621" cy="8009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4" name="Text 0">
            <a:extLst>
              <a:ext uri="{FF2B5EF4-FFF2-40B4-BE49-F238E27FC236}">
                <a16:creationId xmlns:a16="http://schemas.microsoft.com/office/drawing/2014/main" id="{9FA88EAD-37E6-3679-E62B-E44448745603}"/>
              </a:ext>
            </a:extLst>
          </p:cNvPr>
          <p:cNvSpPr/>
          <p:nvPr/>
        </p:nvSpPr>
        <p:spPr>
          <a:xfrm>
            <a:off x="96252" y="339035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chemeClr val="bg1"/>
                </a:solidFill>
                <a:latin typeface="Cambria" pitchFamily="34" charset="0"/>
                <a:ea typeface="Cambria" pitchFamily="34" charset="-122"/>
              </a:rPr>
              <a:t>Pão Imperial</a:t>
            </a:r>
            <a:endParaRPr lang="en-US" sz="4500" dirty="0">
              <a:solidFill>
                <a:schemeClr val="bg1"/>
              </a:solidFill>
            </a:endParaRPr>
          </a:p>
        </p:txBody>
      </p:sp>
      <p:sp>
        <p:nvSpPr>
          <p:cNvPr id="73" name="Rectangle 4">
            <a:extLst>
              <a:ext uri="{FF2B5EF4-FFF2-40B4-BE49-F238E27FC236}">
                <a16:creationId xmlns:a16="http://schemas.microsoft.com/office/drawing/2014/main" id="{06986D1A-AE05-077A-9870-0DE58A367E02}"/>
              </a:ext>
            </a:extLst>
          </p:cNvPr>
          <p:cNvSpPr/>
          <p:nvPr/>
        </p:nvSpPr>
        <p:spPr>
          <a:xfrm>
            <a:off x="157312" y="1849404"/>
            <a:ext cx="5966460" cy="1133856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77" name="TextBox 5">
            <a:extLst>
              <a:ext uri="{FF2B5EF4-FFF2-40B4-BE49-F238E27FC236}">
                <a16:creationId xmlns:a16="http://schemas.microsoft.com/office/drawing/2014/main" id="{6969696F-C873-ACFF-AE26-CB36E14C364E}"/>
              </a:ext>
            </a:extLst>
          </p:cNvPr>
          <p:cNvSpPr txBox="1"/>
          <p:nvPr/>
        </p:nvSpPr>
        <p:spPr>
          <a:xfrm>
            <a:off x="431632" y="2071148"/>
            <a:ext cx="56007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  <a:latin typeface="Calibri"/>
              </a:rPr>
              <a:t>CPP (Previdência Patronal)  —  4</a:t>
            </a:r>
            <a:r>
              <a:rPr lang="pt-BR" sz="2600" b="1">
                <a:solidFill>
                  <a:srgbClr val="FFFFFF"/>
                </a:solidFill>
                <a:latin typeface="Calibri"/>
              </a:rPr>
              <a:t>2</a:t>
            </a:r>
            <a:r>
              <a:rPr sz="2600" b="1">
                <a:solidFill>
                  <a:srgbClr val="FFFFFF"/>
                </a:solidFill>
                <a:latin typeface="Calibri"/>
              </a:rPr>
              <a:t>%</a:t>
            </a:r>
          </a:p>
        </p:txBody>
      </p:sp>
      <p:sp>
        <p:nvSpPr>
          <p:cNvPr id="81" name="TextBox 6">
            <a:extLst>
              <a:ext uri="{FF2B5EF4-FFF2-40B4-BE49-F238E27FC236}">
                <a16:creationId xmlns:a16="http://schemas.microsoft.com/office/drawing/2014/main" id="{70C7A92C-D759-F975-9194-F251E4E71571}"/>
              </a:ext>
            </a:extLst>
          </p:cNvPr>
          <p:cNvSpPr txBox="1"/>
          <p:nvPr/>
        </p:nvSpPr>
        <p:spPr>
          <a:xfrm>
            <a:off x="6398092" y="2144317"/>
            <a:ext cx="2926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B2A4A"/>
                </a:solidFill>
                <a:latin typeface="Calibri"/>
              </a:rPr>
              <a:t>R$ 2.</a:t>
            </a:r>
            <a:r>
              <a:rPr lang="pt-BR" sz="2800" b="1">
                <a:solidFill>
                  <a:srgbClr val="1B2A4A"/>
                </a:solidFill>
                <a:latin typeface="Calibri"/>
              </a:rPr>
              <a:t>805,60</a:t>
            </a:r>
            <a:endParaRPr sz="2800" b="1">
              <a:solidFill>
                <a:srgbClr val="1B2A4A"/>
              </a:solidFill>
              <a:latin typeface="Calibri"/>
            </a:endParaRPr>
          </a:p>
        </p:txBody>
      </p:sp>
      <p:sp>
        <p:nvSpPr>
          <p:cNvPr id="85" name="Rectangle 7">
            <a:extLst>
              <a:ext uri="{FF2B5EF4-FFF2-40B4-BE49-F238E27FC236}">
                <a16:creationId xmlns:a16="http://schemas.microsoft.com/office/drawing/2014/main" id="{9AD32939-867B-2E88-39E6-1719986264A6}"/>
              </a:ext>
            </a:extLst>
          </p:cNvPr>
          <p:cNvSpPr/>
          <p:nvPr/>
        </p:nvSpPr>
        <p:spPr>
          <a:xfrm>
            <a:off x="159684" y="3086153"/>
            <a:ext cx="3017520" cy="864354"/>
          </a:xfrm>
          <a:prstGeom prst="rect">
            <a:avLst/>
          </a:prstGeom>
          <a:solidFill>
            <a:srgbClr val="D97D0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87" name="TextBox 8">
            <a:extLst>
              <a:ext uri="{FF2B5EF4-FFF2-40B4-BE49-F238E27FC236}">
                <a16:creationId xmlns:a16="http://schemas.microsoft.com/office/drawing/2014/main" id="{2802FF80-77DA-D2BB-439C-0B00C72DB285}"/>
              </a:ext>
            </a:extLst>
          </p:cNvPr>
          <p:cNvSpPr txBox="1"/>
          <p:nvPr/>
        </p:nvSpPr>
        <p:spPr>
          <a:xfrm>
            <a:off x="434004" y="3269032"/>
            <a:ext cx="265176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  <a:latin typeface="Calibri"/>
              </a:rPr>
              <a:t>ICMS  —  </a:t>
            </a:r>
            <a:r>
              <a:rPr lang="pt-BR" sz="2600" b="1">
                <a:solidFill>
                  <a:srgbClr val="FFFFFF"/>
                </a:solidFill>
                <a:latin typeface="Calibri"/>
              </a:rPr>
              <a:t>33,50</a:t>
            </a:r>
            <a:r>
              <a:rPr sz="2600" b="1">
                <a:solidFill>
                  <a:srgbClr val="FFFFFF"/>
                </a:solidFill>
                <a:latin typeface="Calibri"/>
              </a:rPr>
              <a:t>%</a:t>
            </a:r>
          </a:p>
        </p:txBody>
      </p:sp>
      <p:sp>
        <p:nvSpPr>
          <p:cNvPr id="89" name="TextBox 9">
            <a:extLst>
              <a:ext uri="{FF2B5EF4-FFF2-40B4-BE49-F238E27FC236}">
                <a16:creationId xmlns:a16="http://schemas.microsoft.com/office/drawing/2014/main" id="{3BC08C8B-9788-7F93-A0FE-B81780A5D8B4}"/>
              </a:ext>
            </a:extLst>
          </p:cNvPr>
          <p:cNvSpPr txBox="1"/>
          <p:nvPr/>
        </p:nvSpPr>
        <p:spPr>
          <a:xfrm>
            <a:off x="3451522" y="3259853"/>
            <a:ext cx="2926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97D0A"/>
                </a:solidFill>
                <a:latin typeface="Calibri"/>
              </a:rPr>
              <a:t>R$ </a:t>
            </a:r>
            <a:r>
              <a:rPr lang="pt-BR" sz="2800" b="1">
                <a:solidFill>
                  <a:srgbClr val="D97D0A"/>
                </a:solidFill>
                <a:latin typeface="Calibri"/>
              </a:rPr>
              <a:t>2.237,80</a:t>
            </a:r>
            <a:endParaRPr sz="2800" b="1">
              <a:solidFill>
                <a:srgbClr val="D97D0A"/>
              </a:solidFill>
              <a:latin typeface="Calibri"/>
            </a:endParaRPr>
          </a:p>
        </p:txBody>
      </p:sp>
      <p:sp>
        <p:nvSpPr>
          <p:cNvPr id="91" name="Rectangle 10">
            <a:extLst>
              <a:ext uri="{FF2B5EF4-FFF2-40B4-BE49-F238E27FC236}">
                <a16:creationId xmlns:a16="http://schemas.microsoft.com/office/drawing/2014/main" id="{EDD67E5E-5C7E-5F1F-56BF-FA382CDF287F}"/>
              </a:ext>
            </a:extLst>
          </p:cNvPr>
          <p:cNvSpPr/>
          <p:nvPr/>
        </p:nvSpPr>
        <p:spPr>
          <a:xfrm>
            <a:off x="142245" y="4135388"/>
            <a:ext cx="1335599" cy="1133856"/>
          </a:xfrm>
          <a:prstGeom prst="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93" name="TextBox 11">
            <a:extLst>
              <a:ext uri="{FF2B5EF4-FFF2-40B4-BE49-F238E27FC236}">
                <a16:creationId xmlns:a16="http://schemas.microsoft.com/office/drawing/2014/main" id="{C950B8C3-DAB5-641A-F3B6-7D137A3CCAF4}"/>
              </a:ext>
            </a:extLst>
          </p:cNvPr>
          <p:cNvSpPr txBox="1"/>
          <p:nvPr/>
        </p:nvSpPr>
        <p:spPr>
          <a:xfrm>
            <a:off x="306000" y="4276546"/>
            <a:ext cx="162306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  <a:latin typeface="Calibri"/>
              </a:rPr>
              <a:t>IRPJ    </a:t>
            </a:r>
            <a:r>
              <a:rPr lang="pt-BR" sz="2600" b="1">
                <a:solidFill>
                  <a:srgbClr val="FFFFFF"/>
                </a:solidFill>
                <a:latin typeface="Calibri"/>
              </a:rPr>
              <a:t>5,50</a:t>
            </a:r>
            <a:r>
              <a:rPr sz="2600" b="1">
                <a:solidFill>
                  <a:srgbClr val="FFFFFF"/>
                </a:solidFill>
                <a:latin typeface="Calibri"/>
              </a:rPr>
              <a:t>%</a:t>
            </a:r>
          </a:p>
        </p:txBody>
      </p:sp>
      <p:sp>
        <p:nvSpPr>
          <p:cNvPr id="95" name="TextBox 12">
            <a:extLst>
              <a:ext uri="{FF2B5EF4-FFF2-40B4-BE49-F238E27FC236}">
                <a16:creationId xmlns:a16="http://schemas.microsoft.com/office/drawing/2014/main" id="{151F2C8A-7F9B-24F4-2906-DB054059BE0D}"/>
              </a:ext>
            </a:extLst>
          </p:cNvPr>
          <p:cNvSpPr txBox="1"/>
          <p:nvPr/>
        </p:nvSpPr>
        <p:spPr>
          <a:xfrm>
            <a:off x="1714164" y="4377956"/>
            <a:ext cx="2926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6A34A"/>
                </a:solidFill>
                <a:latin typeface="Calibri"/>
              </a:rPr>
              <a:t>R$ </a:t>
            </a:r>
            <a:r>
              <a:rPr lang="pt-BR" sz="2800" b="1">
                <a:solidFill>
                  <a:srgbClr val="16A34A"/>
                </a:solidFill>
                <a:latin typeface="Calibri"/>
              </a:rPr>
              <a:t>367,67</a:t>
            </a:r>
            <a:endParaRPr sz="2800" b="1">
              <a:solidFill>
                <a:srgbClr val="16A34A"/>
              </a:solidFill>
              <a:latin typeface="Calibri"/>
            </a:endParaRPr>
          </a:p>
        </p:txBody>
      </p:sp>
      <p:sp>
        <p:nvSpPr>
          <p:cNvPr id="97" name="Rectangle 13">
            <a:extLst>
              <a:ext uri="{FF2B5EF4-FFF2-40B4-BE49-F238E27FC236}">
                <a16:creationId xmlns:a16="http://schemas.microsoft.com/office/drawing/2014/main" id="{900C7428-0268-6B9D-CC74-B0C50FD7E2E7}"/>
              </a:ext>
            </a:extLst>
          </p:cNvPr>
          <p:cNvSpPr/>
          <p:nvPr/>
        </p:nvSpPr>
        <p:spPr>
          <a:xfrm>
            <a:off x="156284" y="5431532"/>
            <a:ext cx="1772776" cy="1133856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99" name="TextBox 14">
            <a:extLst>
              <a:ext uri="{FF2B5EF4-FFF2-40B4-BE49-F238E27FC236}">
                <a16:creationId xmlns:a16="http://schemas.microsoft.com/office/drawing/2014/main" id="{BE98CDE6-960B-23F0-5408-562705171CE6}"/>
              </a:ext>
            </a:extLst>
          </p:cNvPr>
          <p:cNvSpPr txBox="1"/>
          <p:nvPr/>
        </p:nvSpPr>
        <p:spPr>
          <a:xfrm>
            <a:off x="215008" y="5614413"/>
            <a:ext cx="121229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  <a:latin typeface="Calibri"/>
              </a:rPr>
              <a:t>COFINS   </a:t>
            </a:r>
            <a:r>
              <a:rPr lang="pt-BR" sz="2600" b="1">
                <a:solidFill>
                  <a:srgbClr val="FFFFFF"/>
                </a:solidFill>
                <a:latin typeface="Calibri"/>
              </a:rPr>
              <a:t>12,74</a:t>
            </a:r>
            <a:r>
              <a:rPr sz="2600" b="1">
                <a:solidFill>
                  <a:srgbClr val="FFFFFF"/>
                </a:solidFill>
                <a:latin typeface="Calibri"/>
              </a:rPr>
              <a:t>%</a:t>
            </a:r>
          </a:p>
        </p:txBody>
      </p:sp>
      <p:sp>
        <p:nvSpPr>
          <p:cNvPr id="101" name="TextBox 15">
            <a:extLst>
              <a:ext uri="{FF2B5EF4-FFF2-40B4-BE49-F238E27FC236}">
                <a16:creationId xmlns:a16="http://schemas.microsoft.com/office/drawing/2014/main" id="{229D6FD2-FF70-30DD-C369-70C81CCA825B}"/>
              </a:ext>
            </a:extLst>
          </p:cNvPr>
          <p:cNvSpPr txBox="1"/>
          <p:nvPr/>
        </p:nvSpPr>
        <p:spPr>
          <a:xfrm>
            <a:off x="2333256" y="5650155"/>
            <a:ext cx="2926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EA580C"/>
                </a:solidFill>
                <a:latin typeface="Calibri"/>
              </a:rPr>
              <a:t>R$ </a:t>
            </a:r>
            <a:r>
              <a:rPr lang="pt-BR" sz="2800" b="1">
                <a:solidFill>
                  <a:srgbClr val="EA580C"/>
                </a:solidFill>
                <a:latin typeface="Calibri"/>
              </a:rPr>
              <a:t>851,03</a:t>
            </a:r>
            <a:endParaRPr sz="2800" b="1">
              <a:solidFill>
                <a:srgbClr val="EA580C"/>
              </a:solidFill>
              <a:latin typeface="Calibri"/>
            </a:endParaRPr>
          </a:p>
        </p:txBody>
      </p:sp>
      <p:sp>
        <p:nvSpPr>
          <p:cNvPr id="103" name="Rectangle 16">
            <a:extLst>
              <a:ext uri="{FF2B5EF4-FFF2-40B4-BE49-F238E27FC236}">
                <a16:creationId xmlns:a16="http://schemas.microsoft.com/office/drawing/2014/main" id="{6C37EAB5-3DF3-AF44-BA1B-30FFC16346D2}"/>
              </a:ext>
            </a:extLst>
          </p:cNvPr>
          <p:cNvSpPr/>
          <p:nvPr/>
        </p:nvSpPr>
        <p:spPr>
          <a:xfrm>
            <a:off x="174823" y="6619866"/>
            <a:ext cx="1211579" cy="1133856"/>
          </a:xfrm>
          <a:prstGeom prst="rect">
            <a:avLst/>
          </a:prstGeom>
          <a:solidFill>
            <a:srgbClr val="DC26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105" name="TextBox 17">
            <a:extLst>
              <a:ext uri="{FF2B5EF4-FFF2-40B4-BE49-F238E27FC236}">
                <a16:creationId xmlns:a16="http://schemas.microsoft.com/office/drawing/2014/main" id="{CD6FC5F2-161F-9003-82E5-4078557DE2AB}"/>
              </a:ext>
            </a:extLst>
          </p:cNvPr>
          <p:cNvSpPr txBox="1"/>
          <p:nvPr/>
        </p:nvSpPr>
        <p:spPr>
          <a:xfrm>
            <a:off x="247045" y="6767759"/>
            <a:ext cx="1139358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  <a:latin typeface="Calibri"/>
              </a:rPr>
              <a:t>CSLL    </a:t>
            </a:r>
            <a:r>
              <a:rPr lang="pt-BR" sz="2600" b="1">
                <a:solidFill>
                  <a:srgbClr val="FFFFFF"/>
                </a:solidFill>
                <a:latin typeface="Calibri"/>
              </a:rPr>
              <a:t>3,50</a:t>
            </a:r>
            <a:r>
              <a:rPr sz="2600" b="1">
                <a:solidFill>
                  <a:srgbClr val="FFFFFF"/>
                </a:solidFill>
                <a:latin typeface="Calibri"/>
              </a:rPr>
              <a:t>%</a:t>
            </a:r>
          </a:p>
        </p:txBody>
      </p:sp>
      <p:sp>
        <p:nvSpPr>
          <p:cNvPr id="107" name="TextBox 18">
            <a:extLst>
              <a:ext uri="{FF2B5EF4-FFF2-40B4-BE49-F238E27FC236}">
                <a16:creationId xmlns:a16="http://schemas.microsoft.com/office/drawing/2014/main" id="{F7CF6690-77F3-330E-24B8-4CD6CEE8127D}"/>
              </a:ext>
            </a:extLst>
          </p:cNvPr>
          <p:cNvSpPr txBox="1"/>
          <p:nvPr/>
        </p:nvSpPr>
        <p:spPr>
          <a:xfrm>
            <a:off x="1477844" y="6839322"/>
            <a:ext cx="2926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C2626"/>
                </a:solidFill>
                <a:latin typeface="Calibri"/>
              </a:rPr>
              <a:t>R$ </a:t>
            </a:r>
            <a:r>
              <a:rPr lang="pt-BR" sz="2800" b="1">
                <a:solidFill>
                  <a:srgbClr val="DC2626"/>
                </a:solidFill>
                <a:latin typeface="Calibri"/>
              </a:rPr>
              <a:t>233,97</a:t>
            </a:r>
            <a:endParaRPr sz="2800" b="1">
              <a:solidFill>
                <a:srgbClr val="DC2626"/>
              </a:solidFill>
              <a:latin typeface="Calibri"/>
            </a:endParaRPr>
          </a:p>
        </p:txBody>
      </p:sp>
      <p:sp>
        <p:nvSpPr>
          <p:cNvPr id="109" name="Rectangle 19">
            <a:extLst>
              <a:ext uri="{FF2B5EF4-FFF2-40B4-BE49-F238E27FC236}">
                <a16:creationId xmlns:a16="http://schemas.microsoft.com/office/drawing/2014/main" id="{946EEB5B-8CDB-E2E8-2B8C-05D298D26EBF}"/>
              </a:ext>
            </a:extLst>
          </p:cNvPr>
          <p:cNvSpPr/>
          <p:nvPr/>
        </p:nvSpPr>
        <p:spPr>
          <a:xfrm>
            <a:off x="165872" y="7881738"/>
            <a:ext cx="1028700" cy="1133856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111" name="TextBox 20">
            <a:extLst>
              <a:ext uri="{FF2B5EF4-FFF2-40B4-BE49-F238E27FC236}">
                <a16:creationId xmlns:a16="http://schemas.microsoft.com/office/drawing/2014/main" id="{3A819113-A081-EB8A-83F1-145410F76B50}"/>
              </a:ext>
            </a:extLst>
          </p:cNvPr>
          <p:cNvSpPr txBox="1"/>
          <p:nvPr/>
        </p:nvSpPr>
        <p:spPr>
          <a:xfrm>
            <a:off x="180008" y="7812497"/>
            <a:ext cx="108279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  <a:latin typeface="Calibri"/>
              </a:rPr>
              <a:t>PIS   </a:t>
            </a:r>
            <a:r>
              <a:rPr lang="pt-BR" sz="2600" b="1">
                <a:solidFill>
                  <a:srgbClr val="FFFFFF"/>
                </a:solidFill>
                <a:latin typeface="Calibri"/>
              </a:rPr>
              <a:t>2,76</a:t>
            </a:r>
            <a:r>
              <a:rPr sz="2600" b="1">
                <a:solidFill>
                  <a:srgbClr val="FFFFFF"/>
                </a:solidFill>
                <a:latin typeface="Calibri"/>
              </a:rPr>
              <a:t>%</a:t>
            </a:r>
          </a:p>
        </p:txBody>
      </p:sp>
      <p:sp>
        <p:nvSpPr>
          <p:cNvPr id="113" name="TextBox 21">
            <a:extLst>
              <a:ext uri="{FF2B5EF4-FFF2-40B4-BE49-F238E27FC236}">
                <a16:creationId xmlns:a16="http://schemas.microsoft.com/office/drawing/2014/main" id="{5DB9D12E-08FD-76A8-E1C5-8C0DD0F193C6}"/>
              </a:ext>
            </a:extLst>
          </p:cNvPr>
          <p:cNvSpPr txBox="1"/>
          <p:nvPr/>
        </p:nvSpPr>
        <p:spPr>
          <a:xfrm>
            <a:off x="1410754" y="8120141"/>
            <a:ext cx="2926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7C3AED"/>
                </a:solidFill>
                <a:latin typeface="Calibri"/>
              </a:rPr>
              <a:t>R$ </a:t>
            </a:r>
            <a:r>
              <a:rPr lang="pt-BR" sz="2800" b="1">
                <a:solidFill>
                  <a:srgbClr val="7C3AED"/>
                </a:solidFill>
                <a:latin typeface="Calibri"/>
              </a:rPr>
              <a:t>184,51</a:t>
            </a:r>
            <a:endParaRPr sz="2800" b="1">
              <a:solidFill>
                <a:srgbClr val="7C3AED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2219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EAA36B3D-71DD-6C9B-9DE9-2F1037C69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 0">
            <a:extLst>
              <a:ext uri="{FF2B5EF4-FFF2-40B4-BE49-F238E27FC236}">
                <a16:creationId xmlns:a16="http://schemas.microsoft.com/office/drawing/2014/main" id="{2B5F408E-9C9A-C099-BDC1-B0FA7CAEB613}"/>
              </a:ext>
            </a:extLst>
          </p:cNvPr>
          <p:cNvSpPr/>
          <p:nvPr/>
        </p:nvSpPr>
        <p:spPr>
          <a:xfrm>
            <a:off x="1143000" y="857250"/>
            <a:ext cx="16002000" cy="76745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00"/>
              </a:lnSpc>
            </a:pPr>
            <a:r>
              <a:rPr lang="en-US" sz="4872" b="1" spc="2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Panorama Geral</a:t>
            </a:r>
            <a:endParaRPr lang="en-US" sz="4872" dirty="0">
              <a:solidFill>
                <a:srgbClr val="002060"/>
              </a:solidFill>
            </a:endParaRPr>
          </a:p>
        </p:txBody>
      </p:sp>
      <p:sp>
        <p:nvSpPr>
          <p:cNvPr id="69" name="Text 1">
            <a:extLst>
              <a:ext uri="{FF2B5EF4-FFF2-40B4-BE49-F238E27FC236}">
                <a16:creationId xmlns:a16="http://schemas.microsoft.com/office/drawing/2014/main" id="{2F576943-BA19-F5A6-3F0D-152E816715E9}"/>
              </a:ext>
            </a:extLst>
          </p:cNvPr>
          <p:cNvSpPr/>
          <p:nvPr/>
        </p:nvSpPr>
        <p:spPr>
          <a:xfrm>
            <a:off x="4464848" y="2671762"/>
            <a:ext cx="9358331" cy="50917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640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Do </a:t>
            </a:r>
            <a:r>
              <a:rPr lang="en-US" sz="6400" b="1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Caos à Simplificação?</a:t>
            </a:r>
            <a:endParaRPr lang="en-US" sz="6400" b="1" dirty="0">
              <a:solidFill>
                <a:srgbClr val="002060"/>
              </a:solidFill>
            </a:endParaRPr>
          </a:p>
        </p:txBody>
      </p:sp>
      <p:sp>
        <p:nvSpPr>
          <p:cNvPr id="71" name="Text 2">
            <a:extLst>
              <a:ext uri="{FF2B5EF4-FFF2-40B4-BE49-F238E27FC236}">
                <a16:creationId xmlns:a16="http://schemas.microsoft.com/office/drawing/2014/main" id="{6BB5FA79-44A7-DBE0-CCB9-D45966070F26}"/>
              </a:ext>
            </a:extLst>
          </p:cNvPr>
          <p:cNvSpPr/>
          <p:nvPr/>
        </p:nvSpPr>
        <p:spPr>
          <a:xfrm>
            <a:off x="2871732" y="3929063"/>
            <a:ext cx="4114909" cy="821763"/>
          </a:xfrm>
          <a:prstGeom prst="rect">
            <a:avLst/>
          </a:prstGeom>
          <a:noFill/>
          <a:ln/>
        </p:spPr>
        <p:txBody>
          <a:bodyPr wrap="none" lIns="0" tIns="0" rIns="0" bIns="255016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4400" b="1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Sistema Atual</a:t>
            </a:r>
            <a:endParaRPr lang="en-US" sz="4400" dirty="0">
              <a:solidFill>
                <a:srgbClr val="002060"/>
              </a:solidFill>
            </a:endParaRPr>
          </a:p>
        </p:txBody>
      </p:sp>
      <p:pic>
        <p:nvPicPr>
          <p:cNvPr id="73" name="Image 1" descr="preencoded.png">
            <a:extLst>
              <a:ext uri="{FF2B5EF4-FFF2-40B4-BE49-F238E27FC236}">
                <a16:creationId xmlns:a16="http://schemas.microsoft.com/office/drawing/2014/main" id="{DFF39B12-9816-500A-F6ED-52A28B7FC2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5869" y="5175646"/>
            <a:ext cx="385762" cy="342900"/>
          </a:xfrm>
          <a:prstGeom prst="rect">
            <a:avLst/>
          </a:prstGeom>
        </p:spPr>
      </p:pic>
      <p:sp>
        <p:nvSpPr>
          <p:cNvPr id="75" name="Text 3">
            <a:extLst>
              <a:ext uri="{FF2B5EF4-FFF2-40B4-BE49-F238E27FC236}">
                <a16:creationId xmlns:a16="http://schemas.microsoft.com/office/drawing/2014/main" id="{CF6487EA-0F36-A8CC-006F-CF0CDFD7903C}"/>
              </a:ext>
            </a:extLst>
          </p:cNvPr>
          <p:cNvSpPr/>
          <p:nvPr/>
        </p:nvSpPr>
        <p:spPr>
          <a:xfrm>
            <a:off x="2000250" y="5173861"/>
            <a:ext cx="4858702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5 tributos (ICMS, ISS, PIS, Cofins, IPI)</a:t>
            </a:r>
            <a:endParaRPr lang="en-US" sz="2318" dirty="0">
              <a:solidFill>
                <a:schemeClr val="tx1"/>
              </a:solidFill>
            </a:endParaRPr>
          </a:p>
        </p:txBody>
      </p:sp>
      <p:pic>
        <p:nvPicPr>
          <p:cNvPr id="77" name="Image 2" descr="preencoded.png">
            <a:extLst>
              <a:ext uri="{FF2B5EF4-FFF2-40B4-BE49-F238E27FC236}">
                <a16:creationId xmlns:a16="http://schemas.microsoft.com/office/drawing/2014/main" id="{E4C0C063-8E00-FD64-AD9C-FC9A12A7CA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5869" y="5932884"/>
            <a:ext cx="385762" cy="342900"/>
          </a:xfrm>
          <a:prstGeom prst="rect">
            <a:avLst/>
          </a:prstGeom>
        </p:spPr>
      </p:pic>
      <p:sp>
        <p:nvSpPr>
          <p:cNvPr id="79" name="Text 4">
            <a:extLst>
              <a:ext uri="{FF2B5EF4-FFF2-40B4-BE49-F238E27FC236}">
                <a16:creationId xmlns:a16="http://schemas.microsoft.com/office/drawing/2014/main" id="{7C346D3C-A304-B60A-D0CE-25B313F5DE46}"/>
              </a:ext>
            </a:extLst>
          </p:cNvPr>
          <p:cNvSpPr/>
          <p:nvPr/>
        </p:nvSpPr>
        <p:spPr>
          <a:xfrm>
            <a:off x="2000251" y="5931099"/>
            <a:ext cx="3565079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Guerra fiscal entre estados</a:t>
            </a:r>
            <a:endParaRPr lang="en-US" sz="2318" dirty="0">
              <a:solidFill>
                <a:schemeClr val="tx1"/>
              </a:solidFill>
            </a:endParaRPr>
          </a:p>
        </p:txBody>
      </p:sp>
      <p:pic>
        <p:nvPicPr>
          <p:cNvPr id="81" name="Image 3" descr="preencoded.png">
            <a:extLst>
              <a:ext uri="{FF2B5EF4-FFF2-40B4-BE49-F238E27FC236}">
                <a16:creationId xmlns:a16="http://schemas.microsoft.com/office/drawing/2014/main" id="{3EC9B9A9-2318-3F41-FF7E-2F9AFD0BB1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0162" y="6690122"/>
            <a:ext cx="257176" cy="342900"/>
          </a:xfrm>
          <a:prstGeom prst="rect">
            <a:avLst/>
          </a:prstGeom>
        </p:spPr>
      </p:pic>
      <p:sp>
        <p:nvSpPr>
          <p:cNvPr id="83" name="Text 5">
            <a:extLst>
              <a:ext uri="{FF2B5EF4-FFF2-40B4-BE49-F238E27FC236}">
                <a16:creationId xmlns:a16="http://schemas.microsoft.com/office/drawing/2014/main" id="{FB8B4215-89C6-D309-2F71-D80A47E52846}"/>
              </a:ext>
            </a:extLst>
          </p:cNvPr>
          <p:cNvSpPr/>
          <p:nvPr/>
        </p:nvSpPr>
        <p:spPr>
          <a:xfrm>
            <a:off x="2000251" y="6688337"/>
            <a:ext cx="6381555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Cumulatividade parcial (imposto sobre imposto)</a:t>
            </a:r>
            <a:endParaRPr lang="en-US" sz="2318" dirty="0">
              <a:solidFill>
                <a:schemeClr val="tx1"/>
              </a:solidFill>
            </a:endParaRPr>
          </a:p>
        </p:txBody>
      </p:sp>
      <p:pic>
        <p:nvPicPr>
          <p:cNvPr id="85" name="Image 4" descr="preencoded.png">
            <a:extLst>
              <a:ext uri="{FF2B5EF4-FFF2-40B4-BE49-F238E27FC236}">
                <a16:creationId xmlns:a16="http://schemas.microsoft.com/office/drawing/2014/main" id="{C35A822C-3984-D615-5EED-8790F2CA81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8733" y="7447360"/>
            <a:ext cx="300038" cy="342900"/>
          </a:xfrm>
          <a:prstGeom prst="rect">
            <a:avLst/>
          </a:prstGeom>
        </p:spPr>
      </p:pic>
      <p:sp>
        <p:nvSpPr>
          <p:cNvPr id="87" name="Text 6">
            <a:extLst>
              <a:ext uri="{FF2B5EF4-FFF2-40B4-BE49-F238E27FC236}">
                <a16:creationId xmlns:a16="http://schemas.microsoft.com/office/drawing/2014/main" id="{FDCFBB5B-DD2F-4EBE-AF86-922D208C29D8}"/>
              </a:ext>
            </a:extLst>
          </p:cNvPr>
          <p:cNvSpPr/>
          <p:nvPr/>
        </p:nvSpPr>
        <p:spPr>
          <a:xfrm>
            <a:off x="2000251" y="7445575"/>
            <a:ext cx="4876335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27 legislações estaduais divergentes</a:t>
            </a:r>
            <a:endParaRPr lang="en-US" sz="2318" dirty="0">
              <a:solidFill>
                <a:schemeClr val="tx1"/>
              </a:solidFill>
            </a:endParaRPr>
          </a:p>
        </p:txBody>
      </p:sp>
      <p:pic>
        <p:nvPicPr>
          <p:cNvPr id="89" name="Image 5" descr="preencoded.png">
            <a:extLst>
              <a:ext uri="{FF2B5EF4-FFF2-40B4-BE49-F238E27FC236}">
                <a16:creationId xmlns:a16="http://schemas.microsoft.com/office/drawing/2014/main" id="{ABECE876-2AF9-FD51-DEBC-D5440BA91E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35869" y="8204596"/>
            <a:ext cx="385762" cy="342900"/>
          </a:xfrm>
          <a:prstGeom prst="rect">
            <a:avLst/>
          </a:prstGeom>
        </p:spPr>
      </p:pic>
      <p:sp>
        <p:nvSpPr>
          <p:cNvPr id="92" name="Text 7">
            <a:extLst>
              <a:ext uri="{FF2B5EF4-FFF2-40B4-BE49-F238E27FC236}">
                <a16:creationId xmlns:a16="http://schemas.microsoft.com/office/drawing/2014/main" id="{E6AA845A-A018-8CF4-6BED-21BEEBAD8264}"/>
              </a:ext>
            </a:extLst>
          </p:cNvPr>
          <p:cNvSpPr/>
          <p:nvPr/>
        </p:nvSpPr>
        <p:spPr>
          <a:xfrm>
            <a:off x="2000251" y="8202811"/>
            <a:ext cx="2542363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Imposto por dentro</a:t>
            </a:r>
            <a:endParaRPr lang="en-US" sz="2318" dirty="0">
              <a:solidFill>
                <a:schemeClr val="tx1"/>
              </a:solidFill>
            </a:endParaRPr>
          </a:p>
        </p:txBody>
      </p:sp>
      <p:sp>
        <p:nvSpPr>
          <p:cNvPr id="94" name="Text 8">
            <a:extLst>
              <a:ext uri="{FF2B5EF4-FFF2-40B4-BE49-F238E27FC236}">
                <a16:creationId xmlns:a16="http://schemas.microsoft.com/office/drawing/2014/main" id="{9AF2A772-BADB-AEB7-89FC-F019A48FFF2E}"/>
              </a:ext>
            </a:extLst>
          </p:cNvPr>
          <p:cNvSpPr/>
          <p:nvPr/>
        </p:nvSpPr>
        <p:spPr>
          <a:xfrm>
            <a:off x="11327008" y="3929063"/>
            <a:ext cx="4063613" cy="821763"/>
          </a:xfrm>
          <a:prstGeom prst="rect">
            <a:avLst/>
          </a:prstGeom>
          <a:noFill/>
          <a:ln/>
        </p:spPr>
        <p:txBody>
          <a:bodyPr wrap="none" lIns="0" tIns="0" rIns="0" bIns="255016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4400" b="1">
                <a:solidFill>
                  <a:srgbClr val="D4AF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Novo Sistema</a:t>
            </a:r>
            <a:endParaRPr lang="en-US" sz="4400" dirty="0"/>
          </a:p>
        </p:txBody>
      </p:sp>
      <p:pic>
        <p:nvPicPr>
          <p:cNvPr id="96" name="Image 6" descr="preencoded.png">
            <a:extLst>
              <a:ext uri="{FF2B5EF4-FFF2-40B4-BE49-F238E27FC236}">
                <a16:creationId xmlns:a16="http://schemas.microsoft.com/office/drawing/2014/main" id="{3683FD4E-89F7-DAE2-A407-0E6C92C754F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08357" y="5175646"/>
            <a:ext cx="300038" cy="342900"/>
          </a:xfrm>
          <a:prstGeom prst="rect">
            <a:avLst/>
          </a:prstGeom>
        </p:spPr>
      </p:pic>
      <p:sp>
        <p:nvSpPr>
          <p:cNvPr id="98" name="Text 9">
            <a:extLst>
              <a:ext uri="{FF2B5EF4-FFF2-40B4-BE49-F238E27FC236}">
                <a16:creationId xmlns:a16="http://schemas.microsoft.com/office/drawing/2014/main" id="{87E3449B-C447-6145-D08F-7799534011BF}"/>
              </a:ext>
            </a:extLst>
          </p:cNvPr>
          <p:cNvSpPr/>
          <p:nvPr/>
        </p:nvSpPr>
        <p:spPr>
          <a:xfrm>
            <a:off x="10429877" y="5173861"/>
            <a:ext cx="2590453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IVA Dual: IBS + CBS</a:t>
            </a:r>
            <a:endParaRPr lang="en-US" sz="2318" dirty="0">
              <a:solidFill>
                <a:schemeClr val="tx1"/>
              </a:solidFill>
            </a:endParaRPr>
          </a:p>
        </p:txBody>
      </p:sp>
      <p:pic>
        <p:nvPicPr>
          <p:cNvPr id="100" name="Image 7" descr="preencoded.png">
            <a:extLst>
              <a:ext uri="{FF2B5EF4-FFF2-40B4-BE49-F238E27FC236}">
                <a16:creationId xmlns:a16="http://schemas.microsoft.com/office/drawing/2014/main" id="{FE8D96F2-271E-61B5-147F-FEC7B03E249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65495" y="5932884"/>
            <a:ext cx="385762" cy="342900"/>
          </a:xfrm>
          <a:prstGeom prst="rect">
            <a:avLst/>
          </a:prstGeom>
        </p:spPr>
      </p:pic>
      <p:sp>
        <p:nvSpPr>
          <p:cNvPr id="102" name="Text 10">
            <a:extLst>
              <a:ext uri="{FF2B5EF4-FFF2-40B4-BE49-F238E27FC236}">
                <a16:creationId xmlns:a16="http://schemas.microsoft.com/office/drawing/2014/main" id="{B976C878-1ACF-C901-B68A-78A0E0493A5C}"/>
              </a:ext>
            </a:extLst>
          </p:cNvPr>
          <p:cNvSpPr/>
          <p:nvPr/>
        </p:nvSpPr>
        <p:spPr>
          <a:xfrm>
            <a:off x="10429876" y="5931099"/>
            <a:ext cx="3432030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Não cumulatividade plena</a:t>
            </a:r>
            <a:endParaRPr lang="en-US" sz="2318" dirty="0">
              <a:solidFill>
                <a:schemeClr val="tx1"/>
              </a:solidFill>
            </a:endParaRPr>
          </a:p>
        </p:txBody>
      </p:sp>
      <p:pic>
        <p:nvPicPr>
          <p:cNvPr id="104" name="Image 8" descr="preencoded.png">
            <a:extLst>
              <a:ext uri="{FF2B5EF4-FFF2-40B4-BE49-F238E27FC236}">
                <a16:creationId xmlns:a16="http://schemas.microsoft.com/office/drawing/2014/main" id="{F3D76102-A8DD-90B8-086F-02EA7C2C30A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29788" y="6690122"/>
            <a:ext cx="257176" cy="342900"/>
          </a:xfrm>
          <a:prstGeom prst="rect">
            <a:avLst/>
          </a:prstGeom>
        </p:spPr>
      </p:pic>
      <p:sp>
        <p:nvSpPr>
          <p:cNvPr id="106" name="Text 11">
            <a:extLst>
              <a:ext uri="{FF2B5EF4-FFF2-40B4-BE49-F238E27FC236}">
                <a16:creationId xmlns:a16="http://schemas.microsoft.com/office/drawing/2014/main" id="{71E6C4B9-EF89-0CA5-6AC3-C405F2794D3E}"/>
              </a:ext>
            </a:extLst>
          </p:cNvPr>
          <p:cNvSpPr/>
          <p:nvPr/>
        </p:nvSpPr>
        <p:spPr>
          <a:xfrm>
            <a:off x="10429877" y="6688337"/>
            <a:ext cx="5070299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Destino: imposto no local de consumo</a:t>
            </a:r>
            <a:endParaRPr lang="en-US" sz="2318" dirty="0">
              <a:solidFill>
                <a:schemeClr val="tx1"/>
              </a:solidFill>
            </a:endParaRPr>
          </a:p>
        </p:txBody>
      </p:sp>
      <p:pic>
        <p:nvPicPr>
          <p:cNvPr id="108" name="Image 9" descr="preencoded.png">
            <a:extLst>
              <a:ext uri="{FF2B5EF4-FFF2-40B4-BE49-F238E27FC236}">
                <a16:creationId xmlns:a16="http://schemas.microsoft.com/office/drawing/2014/main" id="{6EB5196B-1C1A-0B39-4B24-6A631779A8B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686926" y="7447360"/>
            <a:ext cx="342900" cy="342900"/>
          </a:xfrm>
          <a:prstGeom prst="rect">
            <a:avLst/>
          </a:prstGeom>
        </p:spPr>
      </p:pic>
      <p:sp>
        <p:nvSpPr>
          <p:cNvPr id="110" name="Text 12">
            <a:extLst>
              <a:ext uri="{FF2B5EF4-FFF2-40B4-BE49-F238E27FC236}">
                <a16:creationId xmlns:a16="http://schemas.microsoft.com/office/drawing/2014/main" id="{E9F34F7B-3E73-91A7-E325-7A156B13ACFA}"/>
              </a:ext>
            </a:extLst>
          </p:cNvPr>
          <p:cNvSpPr/>
          <p:nvPr/>
        </p:nvSpPr>
        <p:spPr>
          <a:xfrm>
            <a:off x="10429876" y="7445575"/>
            <a:ext cx="3746218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Regulamento nacional único</a:t>
            </a:r>
            <a:endParaRPr lang="en-US" sz="2318" dirty="0">
              <a:solidFill>
                <a:schemeClr val="tx1"/>
              </a:solidFill>
            </a:endParaRPr>
          </a:p>
        </p:txBody>
      </p:sp>
      <p:pic>
        <p:nvPicPr>
          <p:cNvPr id="112" name="Image 10" descr="preencoded.png">
            <a:extLst>
              <a:ext uri="{FF2B5EF4-FFF2-40B4-BE49-F238E27FC236}">
                <a16:creationId xmlns:a16="http://schemas.microsoft.com/office/drawing/2014/main" id="{3E4EA3CB-BE3E-D1B3-4E05-E8D3BF30F67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86926" y="8204596"/>
            <a:ext cx="342900" cy="342900"/>
          </a:xfrm>
          <a:prstGeom prst="rect">
            <a:avLst/>
          </a:prstGeom>
        </p:spPr>
      </p:pic>
      <p:sp>
        <p:nvSpPr>
          <p:cNvPr id="114" name="Text 13">
            <a:extLst>
              <a:ext uri="{FF2B5EF4-FFF2-40B4-BE49-F238E27FC236}">
                <a16:creationId xmlns:a16="http://schemas.microsoft.com/office/drawing/2014/main" id="{709C7AD1-B845-6C37-8534-0D129492B315}"/>
              </a:ext>
            </a:extLst>
          </p:cNvPr>
          <p:cNvSpPr/>
          <p:nvPr/>
        </p:nvSpPr>
        <p:spPr>
          <a:xfrm>
            <a:off x="10429877" y="8202811"/>
            <a:ext cx="5124801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Transparência </a:t>
            </a:r>
            <a:r>
              <a:rPr lang="en-US" sz="2318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 previsibilidade (Será?)</a:t>
            </a:r>
            <a:endParaRPr lang="en-US" sz="2318" dirty="0">
              <a:solidFill>
                <a:schemeClr val="tx1"/>
              </a:solidFill>
            </a:endParaRPr>
          </a:p>
        </p:txBody>
      </p:sp>
      <p:sp>
        <p:nvSpPr>
          <p:cNvPr id="116" name="Shape 14">
            <a:extLst>
              <a:ext uri="{FF2B5EF4-FFF2-40B4-BE49-F238E27FC236}">
                <a16:creationId xmlns:a16="http://schemas.microsoft.com/office/drawing/2014/main" id="{1326F267-9225-CC24-70AC-8067172816A0}"/>
              </a:ext>
            </a:extLst>
          </p:cNvPr>
          <p:cNvSpPr/>
          <p:nvPr/>
        </p:nvSpPr>
        <p:spPr>
          <a:xfrm flipH="1">
            <a:off x="8984360" y="3929063"/>
            <a:ext cx="50352" cy="4635257"/>
          </a:xfrm>
          <a:prstGeom prst="rect">
            <a:avLst/>
          </a:prstGeom>
          <a:solidFill>
            <a:srgbClr val="D4AF37"/>
          </a:solidFill>
          <a:ln w="38100">
            <a:solidFill>
              <a:srgbClr val="D5AF37"/>
            </a:solidFill>
          </a:ln>
        </p:spPr>
      </p:sp>
      <p:sp>
        <p:nvSpPr>
          <p:cNvPr id="118" name="Shape 1">
            <a:extLst>
              <a:ext uri="{FF2B5EF4-FFF2-40B4-BE49-F238E27FC236}">
                <a16:creationId xmlns:a16="http://schemas.microsoft.com/office/drawing/2014/main" id="{17C40637-7B57-85F2-854D-BCD039E1AEE9}"/>
              </a:ext>
            </a:extLst>
          </p:cNvPr>
          <p:cNvSpPr/>
          <p:nvPr/>
        </p:nvSpPr>
        <p:spPr>
          <a:xfrm>
            <a:off x="1150144" y="1742514"/>
            <a:ext cx="16002000" cy="28576"/>
          </a:xfrm>
          <a:prstGeom prst="rect">
            <a:avLst/>
          </a:prstGeom>
          <a:solidFill>
            <a:srgbClr val="D4AF37"/>
          </a:solidFill>
          <a:ln/>
        </p:spPr>
      </p:sp>
    </p:spTree>
    <p:extLst>
      <p:ext uri="{BB962C8B-B14F-4D97-AF65-F5344CB8AC3E}">
        <p14:creationId xmlns:p14="http://schemas.microsoft.com/office/powerpoint/2010/main" val="48878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A96B7615-1C05-7646-A75B-1FAC923A8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4DC6DA3-CFEA-1934-69E6-3D09B008E66B}"/>
              </a:ext>
            </a:extLst>
          </p:cNvPr>
          <p:cNvSpPr/>
          <p:nvPr/>
        </p:nvSpPr>
        <p:spPr>
          <a:xfrm>
            <a:off x="1556994" y="4218382"/>
            <a:ext cx="3552705" cy="687074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5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RESULTADO BRUTO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832E2069-7294-BF83-5FFF-08A50E0B1C8E}"/>
              </a:ext>
            </a:extLst>
          </p:cNvPr>
          <p:cNvSpPr/>
          <p:nvPr/>
        </p:nvSpPr>
        <p:spPr>
          <a:xfrm>
            <a:off x="5472999" y="4218381"/>
            <a:ext cx="3110430" cy="687074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R$ 14.550,00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DC3479C-D711-BF34-B6E8-183BA7CDA382}"/>
              </a:ext>
            </a:extLst>
          </p:cNvPr>
          <p:cNvSpPr txBox="1"/>
          <p:nvPr/>
        </p:nvSpPr>
        <p:spPr>
          <a:xfrm>
            <a:off x="180131" y="1900057"/>
            <a:ext cx="1714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buNone/>
            </a:pPr>
            <a:r>
              <a:rPr lang="pt-BR" sz="3600" b="1" dirty="0">
                <a:solidFill>
                  <a:srgbClr val="002060"/>
                </a:solidFill>
              </a:rPr>
              <a:t>( - )</a:t>
            </a:r>
            <a:endParaRPr lang="pt-BR" sz="3600" dirty="0">
              <a:solidFill>
                <a:srgbClr val="002060"/>
              </a:solidFill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AA346646-6640-F4E4-3547-B5922BBDE299}"/>
              </a:ext>
            </a:extLst>
          </p:cNvPr>
          <p:cNvSpPr txBox="1"/>
          <p:nvPr/>
        </p:nvSpPr>
        <p:spPr>
          <a:xfrm>
            <a:off x="180131" y="3044719"/>
            <a:ext cx="1714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buNone/>
            </a:pPr>
            <a:r>
              <a:rPr lang="pt-BR" sz="3600" b="1" dirty="0">
                <a:solidFill>
                  <a:srgbClr val="002060"/>
                </a:solidFill>
              </a:rPr>
              <a:t>( - )</a:t>
            </a:r>
            <a:endParaRPr lang="pt-BR" sz="3600" dirty="0">
              <a:solidFill>
                <a:srgbClr val="002060"/>
              </a:solidFill>
            </a:endParaRP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73DE24FE-4DF5-25FC-0AE7-331787CC655A}"/>
              </a:ext>
            </a:extLst>
          </p:cNvPr>
          <p:cNvSpPr txBox="1"/>
          <p:nvPr/>
        </p:nvSpPr>
        <p:spPr>
          <a:xfrm>
            <a:off x="9144000" y="2219116"/>
            <a:ext cx="8972640" cy="19992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459"/>
              </a:lnSpc>
            </a:pPr>
            <a:r>
              <a:rPr lang="en-US" sz="18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PROCESSO JUDICIAL REDUÇÃO BASE DE CÁLCULO ISS;</a:t>
            </a:r>
          </a:p>
          <a:p>
            <a:pPr>
              <a:lnSpc>
                <a:spcPts val="5459"/>
              </a:lnSpc>
            </a:pPr>
            <a:r>
              <a:rPr lang="en-US" sz="18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PROCESSO JUDICIAL 0% PIS/COFINS SOBRE FATURAMENTO;</a:t>
            </a:r>
          </a:p>
          <a:p>
            <a:pPr>
              <a:lnSpc>
                <a:spcPts val="5459"/>
              </a:lnSpc>
            </a:pPr>
            <a:r>
              <a:rPr lang="en-US" sz="18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* </a:t>
            </a:r>
            <a:r>
              <a:rPr lang="en-US" sz="1800" b="1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COOPERADO COM </a:t>
            </a:r>
            <a:r>
              <a:rPr lang="en-US" sz="18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CND NÃO PAGARÁ ISS, CASO CONTRÁRIO, 3%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8E3FBAE-D7C2-BAC2-D028-A1BB6905E84B}"/>
              </a:ext>
            </a:extLst>
          </p:cNvPr>
          <p:cNvSpPr/>
          <p:nvPr/>
        </p:nvSpPr>
        <p:spPr>
          <a:xfrm>
            <a:off x="1317807" y="5648661"/>
            <a:ext cx="3924366" cy="644933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1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COOPERADO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316B0D7C-A283-1B80-FEE0-0386026CB976}"/>
              </a:ext>
            </a:extLst>
          </p:cNvPr>
          <p:cNvSpPr/>
          <p:nvPr/>
        </p:nvSpPr>
        <p:spPr>
          <a:xfrm>
            <a:off x="6739541" y="5648661"/>
            <a:ext cx="3924366" cy="644933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1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COOPERATIVA</a:t>
            </a:r>
            <a:endParaRPr lang="pt-BR" sz="2100" dirty="0">
              <a:solidFill>
                <a:schemeClr val="bg1"/>
              </a:solidFill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CB0FD11B-18FB-2E80-9408-C2F9545CC8E4}"/>
              </a:ext>
            </a:extLst>
          </p:cNvPr>
          <p:cNvSpPr/>
          <p:nvPr/>
        </p:nvSpPr>
        <p:spPr>
          <a:xfrm>
            <a:off x="12224672" y="5611399"/>
            <a:ext cx="3924366" cy="644933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1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CLIENTE FINAL</a:t>
            </a:r>
            <a:endParaRPr lang="pt-BR" sz="21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9751CE-637F-748D-615C-A4A8A8D30A2A}"/>
              </a:ext>
            </a:extLst>
          </p:cNvPr>
          <p:cNvSpPr txBox="1"/>
          <p:nvPr/>
        </p:nvSpPr>
        <p:spPr>
          <a:xfrm>
            <a:off x="2171305" y="6266909"/>
            <a:ext cx="1996859" cy="20190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2400" b="1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ISS*</a:t>
            </a:r>
            <a:endParaRPr lang="en-US" sz="2400" b="1" dirty="0">
              <a:solidFill>
                <a:srgbClr val="00206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ctr">
              <a:lnSpc>
                <a:spcPts val="5459"/>
              </a:lnSpc>
            </a:pPr>
            <a:r>
              <a:rPr lang="en-US" sz="24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PIS</a:t>
            </a:r>
          </a:p>
          <a:p>
            <a:pPr algn="ctr">
              <a:lnSpc>
                <a:spcPts val="5459"/>
              </a:lnSpc>
            </a:pPr>
            <a:r>
              <a:rPr lang="en-US" sz="24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COFINS</a:t>
            </a:r>
          </a:p>
        </p:txBody>
      </p:sp>
      <p:sp>
        <p:nvSpPr>
          <p:cNvPr id="12" name="Seta: para a Direita 11">
            <a:extLst>
              <a:ext uri="{FF2B5EF4-FFF2-40B4-BE49-F238E27FC236}">
                <a16:creationId xmlns:a16="http://schemas.microsoft.com/office/drawing/2014/main" id="{725C4CFB-C8AE-E818-5EF5-EB31880C05CA}"/>
              </a:ext>
            </a:extLst>
          </p:cNvPr>
          <p:cNvSpPr/>
          <p:nvPr/>
        </p:nvSpPr>
        <p:spPr>
          <a:xfrm>
            <a:off x="4793720" y="6946269"/>
            <a:ext cx="1718841" cy="58071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100"/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995CEDA3-BA12-FB17-3144-F599D9C01DCA}"/>
              </a:ext>
            </a:extLst>
          </p:cNvPr>
          <p:cNvSpPr txBox="1"/>
          <p:nvPr/>
        </p:nvSpPr>
        <p:spPr>
          <a:xfrm>
            <a:off x="7502293" y="6960479"/>
            <a:ext cx="1996859" cy="608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24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ISS 3%</a:t>
            </a:r>
          </a:p>
        </p:txBody>
      </p:sp>
      <p:sp>
        <p:nvSpPr>
          <p:cNvPr id="14" name="Seta: para a Direita 13">
            <a:extLst>
              <a:ext uri="{FF2B5EF4-FFF2-40B4-BE49-F238E27FC236}">
                <a16:creationId xmlns:a16="http://schemas.microsoft.com/office/drawing/2014/main" id="{59D0B470-4689-76F4-F3ED-0D4B97DC3132}"/>
              </a:ext>
            </a:extLst>
          </p:cNvPr>
          <p:cNvSpPr/>
          <p:nvPr/>
        </p:nvSpPr>
        <p:spPr>
          <a:xfrm>
            <a:off x="10488882" y="7013071"/>
            <a:ext cx="1718841" cy="58071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100"/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98D76767-9E85-BA1E-E9C5-2FD16A089EB6}"/>
              </a:ext>
            </a:extLst>
          </p:cNvPr>
          <p:cNvSpPr txBox="1"/>
          <p:nvPr/>
        </p:nvSpPr>
        <p:spPr>
          <a:xfrm>
            <a:off x="13197455" y="6311473"/>
            <a:ext cx="1996859" cy="20190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24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PÚBLICO</a:t>
            </a:r>
          </a:p>
          <a:p>
            <a:pPr algn="ctr">
              <a:lnSpc>
                <a:spcPts val="5459"/>
              </a:lnSpc>
            </a:pPr>
            <a:r>
              <a:rPr lang="en-US" sz="24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OU </a:t>
            </a:r>
          </a:p>
          <a:p>
            <a:pPr algn="ctr">
              <a:lnSpc>
                <a:spcPts val="5459"/>
              </a:lnSpc>
            </a:pPr>
            <a:r>
              <a:rPr lang="en-US" sz="24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PRIVADO</a:t>
            </a: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888704CC-4DDE-DAA8-C20A-24DBC3B0B6D0}"/>
              </a:ext>
            </a:extLst>
          </p:cNvPr>
          <p:cNvSpPr txBox="1"/>
          <p:nvPr/>
        </p:nvSpPr>
        <p:spPr>
          <a:xfrm>
            <a:off x="4667102" y="6238943"/>
            <a:ext cx="1996859" cy="608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24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0%</a:t>
            </a:r>
          </a:p>
        </p:txBody>
      </p: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43167030-0357-E113-D0E7-C58940F79B07}"/>
              </a:ext>
            </a:extLst>
          </p:cNvPr>
          <p:cNvCxnSpPr/>
          <p:nvPr/>
        </p:nvCxnSpPr>
        <p:spPr>
          <a:xfrm>
            <a:off x="788115" y="5235590"/>
            <a:ext cx="16242585" cy="0"/>
          </a:xfrm>
          <a:prstGeom prst="line">
            <a:avLst/>
          </a:prstGeom>
          <a:ln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tângulo 18">
            <a:extLst>
              <a:ext uri="{FF2B5EF4-FFF2-40B4-BE49-F238E27FC236}">
                <a16:creationId xmlns:a16="http://schemas.microsoft.com/office/drawing/2014/main" id="{D6934868-E380-F8D7-DC56-116251048CE2}"/>
              </a:ext>
            </a:extLst>
          </p:cNvPr>
          <p:cNvSpPr/>
          <p:nvPr/>
        </p:nvSpPr>
        <p:spPr>
          <a:xfrm>
            <a:off x="1588706" y="952189"/>
            <a:ext cx="3559577" cy="687074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5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PREÇOS ATUAL COM TRIBUTOS</a:t>
            </a: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7C87F1E9-9D0D-32E0-7F39-5D1E176CE798}"/>
              </a:ext>
            </a:extLst>
          </p:cNvPr>
          <p:cNvSpPr/>
          <p:nvPr/>
        </p:nvSpPr>
        <p:spPr>
          <a:xfrm>
            <a:off x="5494141" y="952189"/>
            <a:ext cx="3040517" cy="687074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R$ 100.000,00</a:t>
            </a: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348450BB-D0EA-728B-5C1D-4EC9E03C8FEE}"/>
              </a:ext>
            </a:extLst>
          </p:cNvPr>
          <p:cNvSpPr/>
          <p:nvPr/>
        </p:nvSpPr>
        <p:spPr>
          <a:xfrm>
            <a:off x="1578136" y="1938951"/>
            <a:ext cx="3559577" cy="687074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5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IMPOSTOS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C59BC3C5-AFAB-36A3-009E-8AEE481F8EE4}"/>
              </a:ext>
            </a:extLst>
          </p:cNvPr>
          <p:cNvSpPr/>
          <p:nvPr/>
        </p:nvSpPr>
        <p:spPr>
          <a:xfrm>
            <a:off x="5483570" y="1938951"/>
            <a:ext cx="3040517" cy="6870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R$ 450,00</a:t>
            </a: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77FDF26E-A90D-8036-C977-324585BACD90}"/>
              </a:ext>
            </a:extLst>
          </p:cNvPr>
          <p:cNvSpPr/>
          <p:nvPr/>
        </p:nvSpPr>
        <p:spPr>
          <a:xfrm>
            <a:off x="1567565" y="3079144"/>
            <a:ext cx="3559577" cy="687074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5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CSP</a:t>
            </a: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F0D26B5F-DBBF-3023-410D-A72221DD7C7E}"/>
              </a:ext>
            </a:extLst>
          </p:cNvPr>
          <p:cNvSpPr/>
          <p:nvPr/>
        </p:nvSpPr>
        <p:spPr>
          <a:xfrm>
            <a:off x="5473000" y="3079144"/>
            <a:ext cx="3040517" cy="6870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R$ 85.000,00</a:t>
            </a:r>
          </a:p>
        </p:txBody>
      </p:sp>
      <p:sp>
        <p:nvSpPr>
          <p:cNvPr id="28" name="Rectangle 1">
            <a:extLst>
              <a:ext uri="{FF2B5EF4-FFF2-40B4-BE49-F238E27FC236}">
                <a16:creationId xmlns:a16="http://schemas.microsoft.com/office/drawing/2014/main" id="{7674B49E-0584-1C6F-51CE-1972900EAB8B}"/>
              </a:ext>
            </a:extLst>
          </p:cNvPr>
          <p:cNvSpPr/>
          <p:nvPr/>
        </p:nvSpPr>
        <p:spPr>
          <a:xfrm>
            <a:off x="-35558" y="220950"/>
            <a:ext cx="7278569" cy="58862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25" name="TextBox 10">
            <a:extLst>
              <a:ext uri="{FF2B5EF4-FFF2-40B4-BE49-F238E27FC236}">
                <a16:creationId xmlns:a16="http://schemas.microsoft.com/office/drawing/2014/main" id="{90487B4A-E438-2A73-02C9-6A2E60903272}"/>
              </a:ext>
            </a:extLst>
          </p:cNvPr>
          <p:cNvSpPr txBox="1"/>
          <p:nvPr/>
        </p:nvSpPr>
        <p:spPr>
          <a:xfrm>
            <a:off x="201489" y="93187"/>
            <a:ext cx="6873079" cy="608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2400" b="1">
                <a:solidFill>
                  <a:schemeClr val="bg1"/>
                </a:solidFill>
                <a:latin typeface="Open Sans"/>
                <a:ea typeface="Open Sans"/>
                <a:cs typeface="Open Sans"/>
                <a:sym typeface="Open Sans"/>
              </a:rPr>
              <a:t>CENÁRIO ATUAL – COOPERATIVAS MÉDICAS</a:t>
            </a:r>
            <a:endParaRPr lang="en-US" sz="2400" b="1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9362014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ACEC658D-2300-C43B-586F-A79E45BFC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385517AF-B3D3-EC49-FA9D-B93866F3704D}"/>
              </a:ext>
            </a:extLst>
          </p:cNvPr>
          <p:cNvSpPr/>
          <p:nvPr/>
        </p:nvSpPr>
        <p:spPr>
          <a:xfrm>
            <a:off x="1578136" y="1042880"/>
            <a:ext cx="3559577" cy="687074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5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PREÇOS ATUAL COM TRIBUTOS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80EC525C-6895-054B-AFEB-E858F0E47194}"/>
              </a:ext>
            </a:extLst>
          </p:cNvPr>
          <p:cNvSpPr/>
          <p:nvPr/>
        </p:nvSpPr>
        <p:spPr>
          <a:xfrm>
            <a:off x="5483570" y="1042880"/>
            <a:ext cx="3040517" cy="687074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R$ 134.319,03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6D81AA42-7928-9D50-A63D-01AC3BEAAAD0}"/>
              </a:ext>
            </a:extLst>
          </p:cNvPr>
          <p:cNvSpPr/>
          <p:nvPr/>
        </p:nvSpPr>
        <p:spPr>
          <a:xfrm>
            <a:off x="1567565" y="2029641"/>
            <a:ext cx="3559577" cy="687074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5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IVA (27,97%)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84A09737-6B2E-F217-1F1E-36DCBA1DEAC6}"/>
              </a:ext>
            </a:extLst>
          </p:cNvPr>
          <p:cNvSpPr/>
          <p:nvPr/>
        </p:nvSpPr>
        <p:spPr>
          <a:xfrm>
            <a:off x="5473000" y="2029641"/>
            <a:ext cx="3040517" cy="6870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R$ 37.569,03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7FD53DC9-390B-2602-0114-43BCF5A16E4A}"/>
              </a:ext>
            </a:extLst>
          </p:cNvPr>
          <p:cNvSpPr/>
          <p:nvPr/>
        </p:nvSpPr>
        <p:spPr>
          <a:xfrm>
            <a:off x="1556995" y="3065660"/>
            <a:ext cx="3559577" cy="687074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5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CSP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232B0B6-B16D-9FF7-DE6C-41B9EEE8246B}"/>
              </a:ext>
            </a:extLst>
          </p:cNvPr>
          <p:cNvSpPr/>
          <p:nvPr/>
        </p:nvSpPr>
        <p:spPr>
          <a:xfrm>
            <a:off x="5462429" y="3065660"/>
            <a:ext cx="3040517" cy="6870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R$ 85.000,00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20EE70A-792C-C2D9-59C8-9254A3FBBCD8}"/>
              </a:ext>
            </a:extLst>
          </p:cNvPr>
          <p:cNvSpPr/>
          <p:nvPr/>
        </p:nvSpPr>
        <p:spPr>
          <a:xfrm>
            <a:off x="1556994" y="5233376"/>
            <a:ext cx="3552705" cy="687074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5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RESULTADO BRUTO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9903B754-B470-6CD7-0B51-8CCF0DD8E3BE}"/>
              </a:ext>
            </a:extLst>
          </p:cNvPr>
          <p:cNvSpPr/>
          <p:nvPr/>
        </p:nvSpPr>
        <p:spPr>
          <a:xfrm>
            <a:off x="5472999" y="5233374"/>
            <a:ext cx="3110430" cy="687074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R$ 14.550,00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CCB35B5B-DDB3-E1C6-638D-17809DBD6576}"/>
              </a:ext>
            </a:extLst>
          </p:cNvPr>
          <p:cNvSpPr txBox="1"/>
          <p:nvPr/>
        </p:nvSpPr>
        <p:spPr>
          <a:xfrm>
            <a:off x="169560" y="2015090"/>
            <a:ext cx="1714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buNone/>
            </a:pPr>
            <a:r>
              <a:rPr lang="pt-BR" sz="3600" b="1" dirty="0">
                <a:solidFill>
                  <a:srgbClr val="002060"/>
                </a:solidFill>
              </a:rPr>
              <a:t>( - )</a:t>
            </a:r>
            <a:endParaRPr lang="pt-BR" sz="3600" dirty="0">
              <a:solidFill>
                <a:srgbClr val="002060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9F5C10F3-2A4C-185B-4BBC-CAD6E6B9AC89}"/>
              </a:ext>
            </a:extLst>
          </p:cNvPr>
          <p:cNvSpPr txBox="1"/>
          <p:nvPr/>
        </p:nvSpPr>
        <p:spPr>
          <a:xfrm>
            <a:off x="169560" y="3060236"/>
            <a:ext cx="1714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buNone/>
            </a:pPr>
            <a:r>
              <a:rPr lang="pt-BR" sz="3600" b="1" dirty="0">
                <a:solidFill>
                  <a:srgbClr val="002060"/>
                </a:solidFill>
              </a:rPr>
              <a:t>( - )</a:t>
            </a:r>
            <a:endParaRPr lang="pt-BR" sz="3600" dirty="0">
              <a:solidFill>
                <a:srgbClr val="002060"/>
              </a:solidFill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0A118039-ACBB-6113-0984-3601C89F0E6C}"/>
              </a:ext>
            </a:extLst>
          </p:cNvPr>
          <p:cNvSpPr/>
          <p:nvPr/>
        </p:nvSpPr>
        <p:spPr>
          <a:xfrm>
            <a:off x="1546424" y="4160016"/>
            <a:ext cx="3552705" cy="687074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5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CRÉDITOS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33A77D51-BBC2-7B45-3D25-1DEBCCC7B5A8}"/>
              </a:ext>
            </a:extLst>
          </p:cNvPr>
          <p:cNvSpPr/>
          <p:nvPr/>
        </p:nvSpPr>
        <p:spPr>
          <a:xfrm>
            <a:off x="5462429" y="4160015"/>
            <a:ext cx="3110430" cy="687074"/>
          </a:xfrm>
          <a:prstGeom prst="rect">
            <a:avLst/>
          </a:prstGeom>
          <a:solidFill>
            <a:srgbClr val="00B05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R$ 2.800,00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4A0A5B16-6BBE-22DB-EB4C-13DA53C921D3}"/>
              </a:ext>
            </a:extLst>
          </p:cNvPr>
          <p:cNvSpPr txBox="1"/>
          <p:nvPr/>
        </p:nvSpPr>
        <p:spPr>
          <a:xfrm>
            <a:off x="193437" y="4269603"/>
            <a:ext cx="1714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buNone/>
            </a:pPr>
            <a:r>
              <a:rPr lang="pt-BR" sz="3600" b="1" dirty="0">
                <a:solidFill>
                  <a:srgbClr val="002060"/>
                </a:solidFill>
              </a:rPr>
              <a:t>+</a:t>
            </a:r>
            <a:endParaRPr lang="pt-BR" sz="3600" dirty="0">
              <a:solidFill>
                <a:srgbClr val="002060"/>
              </a:solidFill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E43DE47A-AABE-F862-046B-EB5437462B53}"/>
              </a:ext>
            </a:extLst>
          </p:cNvPr>
          <p:cNvSpPr/>
          <p:nvPr/>
        </p:nvSpPr>
        <p:spPr>
          <a:xfrm>
            <a:off x="1317807" y="6352409"/>
            <a:ext cx="3924366" cy="644933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1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COOPERADO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29BB74A0-90F3-E2EE-5214-ED47CD3C48DC}"/>
              </a:ext>
            </a:extLst>
          </p:cNvPr>
          <p:cNvSpPr/>
          <p:nvPr/>
        </p:nvSpPr>
        <p:spPr>
          <a:xfrm>
            <a:off x="6739541" y="6352409"/>
            <a:ext cx="3924366" cy="644933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1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COOPERATIVA</a:t>
            </a:r>
            <a:endParaRPr lang="pt-BR" sz="2100" dirty="0">
              <a:solidFill>
                <a:schemeClr val="bg1"/>
              </a:solidFill>
            </a:endParaRP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E37D33A1-30DC-E329-A39F-996437E105E5}"/>
              </a:ext>
            </a:extLst>
          </p:cNvPr>
          <p:cNvSpPr/>
          <p:nvPr/>
        </p:nvSpPr>
        <p:spPr>
          <a:xfrm>
            <a:off x="12224672" y="6315147"/>
            <a:ext cx="3924366" cy="644933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1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CLIENTE FINAL</a:t>
            </a:r>
            <a:endParaRPr lang="pt-BR" sz="2100" dirty="0">
              <a:solidFill>
                <a:schemeClr val="bg1"/>
              </a:solidFill>
            </a:endParaRPr>
          </a:p>
        </p:txBody>
      </p:sp>
      <p:sp>
        <p:nvSpPr>
          <p:cNvPr id="18" name="TextBox 10">
            <a:extLst>
              <a:ext uri="{FF2B5EF4-FFF2-40B4-BE49-F238E27FC236}">
                <a16:creationId xmlns:a16="http://schemas.microsoft.com/office/drawing/2014/main" id="{DC7D2D89-F09E-360F-BEF9-4D0B1A526431}"/>
              </a:ext>
            </a:extLst>
          </p:cNvPr>
          <p:cNvSpPr txBox="1"/>
          <p:nvPr/>
        </p:nvSpPr>
        <p:spPr>
          <a:xfrm>
            <a:off x="2124082" y="7079067"/>
            <a:ext cx="1996859" cy="13137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24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IBS</a:t>
            </a:r>
          </a:p>
          <a:p>
            <a:pPr algn="ctr">
              <a:lnSpc>
                <a:spcPts val="5459"/>
              </a:lnSpc>
            </a:pPr>
            <a:r>
              <a:rPr lang="en-US" sz="24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CBS</a:t>
            </a:r>
          </a:p>
        </p:txBody>
      </p:sp>
      <p:sp>
        <p:nvSpPr>
          <p:cNvPr id="19" name="Seta: para a Direita 18">
            <a:extLst>
              <a:ext uri="{FF2B5EF4-FFF2-40B4-BE49-F238E27FC236}">
                <a16:creationId xmlns:a16="http://schemas.microsoft.com/office/drawing/2014/main" id="{BB99E8E2-5907-35D2-9388-AE6E5CA74B2A}"/>
              </a:ext>
            </a:extLst>
          </p:cNvPr>
          <p:cNvSpPr/>
          <p:nvPr/>
        </p:nvSpPr>
        <p:spPr>
          <a:xfrm>
            <a:off x="4793720" y="7650017"/>
            <a:ext cx="1718841" cy="58071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100"/>
          </a:p>
        </p:txBody>
      </p:sp>
      <p:sp>
        <p:nvSpPr>
          <p:cNvPr id="20" name="TextBox 10">
            <a:extLst>
              <a:ext uri="{FF2B5EF4-FFF2-40B4-BE49-F238E27FC236}">
                <a16:creationId xmlns:a16="http://schemas.microsoft.com/office/drawing/2014/main" id="{287EB80F-7B01-EEE6-B1C7-B9982071BBBB}"/>
              </a:ext>
            </a:extLst>
          </p:cNvPr>
          <p:cNvSpPr txBox="1"/>
          <p:nvPr/>
        </p:nvSpPr>
        <p:spPr>
          <a:xfrm>
            <a:off x="7504516" y="7004310"/>
            <a:ext cx="1996859" cy="13137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24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IBS</a:t>
            </a:r>
          </a:p>
          <a:p>
            <a:pPr algn="ctr">
              <a:lnSpc>
                <a:spcPts val="5459"/>
              </a:lnSpc>
            </a:pPr>
            <a:r>
              <a:rPr lang="en-US" sz="24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CBS</a:t>
            </a:r>
          </a:p>
        </p:txBody>
      </p:sp>
      <p:sp>
        <p:nvSpPr>
          <p:cNvPr id="21" name="Seta: para a Direita 20">
            <a:extLst>
              <a:ext uri="{FF2B5EF4-FFF2-40B4-BE49-F238E27FC236}">
                <a16:creationId xmlns:a16="http://schemas.microsoft.com/office/drawing/2014/main" id="{982868D7-00EA-DA4E-855A-C55BDA7FD544}"/>
              </a:ext>
            </a:extLst>
          </p:cNvPr>
          <p:cNvSpPr/>
          <p:nvPr/>
        </p:nvSpPr>
        <p:spPr>
          <a:xfrm>
            <a:off x="10488882" y="7716819"/>
            <a:ext cx="1718841" cy="58071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100"/>
          </a:p>
        </p:txBody>
      </p:sp>
      <p:sp>
        <p:nvSpPr>
          <p:cNvPr id="22" name="TextBox 10">
            <a:extLst>
              <a:ext uri="{FF2B5EF4-FFF2-40B4-BE49-F238E27FC236}">
                <a16:creationId xmlns:a16="http://schemas.microsoft.com/office/drawing/2014/main" id="{430D86FC-BC2A-6562-8DDF-5CBB652F1E6C}"/>
              </a:ext>
            </a:extLst>
          </p:cNvPr>
          <p:cNvSpPr txBox="1"/>
          <p:nvPr/>
        </p:nvSpPr>
        <p:spPr>
          <a:xfrm>
            <a:off x="13203565" y="6912222"/>
            <a:ext cx="1996859" cy="20190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24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PÚBLICO</a:t>
            </a:r>
          </a:p>
          <a:p>
            <a:pPr algn="ctr">
              <a:lnSpc>
                <a:spcPts val="5459"/>
              </a:lnSpc>
            </a:pPr>
            <a:r>
              <a:rPr lang="en-US" sz="24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OU </a:t>
            </a:r>
          </a:p>
          <a:p>
            <a:pPr algn="ctr">
              <a:lnSpc>
                <a:spcPts val="5459"/>
              </a:lnSpc>
            </a:pPr>
            <a:r>
              <a:rPr lang="en-US" sz="24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PRIVADO</a:t>
            </a: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A3A98785-50AD-453F-6EBA-64CF49B24BB8}"/>
              </a:ext>
            </a:extLst>
          </p:cNvPr>
          <p:cNvSpPr txBox="1"/>
          <p:nvPr/>
        </p:nvSpPr>
        <p:spPr>
          <a:xfrm>
            <a:off x="4667102" y="6942691"/>
            <a:ext cx="1996859" cy="608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24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0%</a:t>
            </a:r>
          </a:p>
        </p:txBody>
      </p:sp>
      <p:sp>
        <p:nvSpPr>
          <p:cNvPr id="24" name="TextBox 10">
            <a:extLst>
              <a:ext uri="{FF2B5EF4-FFF2-40B4-BE49-F238E27FC236}">
                <a16:creationId xmlns:a16="http://schemas.microsoft.com/office/drawing/2014/main" id="{6669D1CF-12F1-CEF1-32DD-609BF0A2F286}"/>
              </a:ext>
            </a:extLst>
          </p:cNvPr>
          <p:cNvSpPr txBox="1"/>
          <p:nvPr/>
        </p:nvSpPr>
        <p:spPr>
          <a:xfrm>
            <a:off x="10345732" y="6970657"/>
            <a:ext cx="1996859" cy="608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2400" b="1" dirty="0">
                <a:solidFill>
                  <a:srgbClr val="002060"/>
                </a:solidFill>
                <a:latin typeface="Open Sans"/>
                <a:ea typeface="Open Sans"/>
                <a:cs typeface="Open Sans"/>
                <a:sym typeface="Open Sans"/>
              </a:rPr>
              <a:t>27,97%</a:t>
            </a:r>
          </a:p>
        </p:txBody>
      </p: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48E7CCDA-4E15-FE43-76EC-ABB22E22488A}"/>
              </a:ext>
            </a:extLst>
          </p:cNvPr>
          <p:cNvCxnSpPr/>
          <p:nvPr/>
        </p:nvCxnSpPr>
        <p:spPr>
          <a:xfrm>
            <a:off x="788115" y="6083716"/>
            <a:ext cx="16242585" cy="0"/>
          </a:xfrm>
          <a:prstGeom prst="line">
            <a:avLst/>
          </a:prstGeom>
          <a:ln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1">
            <a:extLst>
              <a:ext uri="{FF2B5EF4-FFF2-40B4-BE49-F238E27FC236}">
                <a16:creationId xmlns:a16="http://schemas.microsoft.com/office/drawing/2014/main" id="{33CB7AD5-77E3-9444-31F1-2810BD12788A}"/>
              </a:ext>
            </a:extLst>
          </p:cNvPr>
          <p:cNvSpPr/>
          <p:nvPr/>
        </p:nvSpPr>
        <p:spPr>
          <a:xfrm>
            <a:off x="-35557" y="220950"/>
            <a:ext cx="8538504" cy="58862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30" name="TextBox 10">
            <a:extLst>
              <a:ext uri="{FF2B5EF4-FFF2-40B4-BE49-F238E27FC236}">
                <a16:creationId xmlns:a16="http://schemas.microsoft.com/office/drawing/2014/main" id="{4963101C-F9BC-1B70-24F3-E584A7CBF5EF}"/>
              </a:ext>
            </a:extLst>
          </p:cNvPr>
          <p:cNvSpPr txBox="1"/>
          <p:nvPr/>
        </p:nvSpPr>
        <p:spPr>
          <a:xfrm>
            <a:off x="201489" y="93187"/>
            <a:ext cx="8004048" cy="608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2400" b="1">
                <a:solidFill>
                  <a:schemeClr val="bg1"/>
                </a:solidFill>
                <a:latin typeface="Open Sans"/>
                <a:ea typeface="Open Sans"/>
                <a:cs typeface="Open Sans"/>
                <a:sym typeface="Open Sans"/>
              </a:rPr>
              <a:t>REFORMA TRIBUTÁRIA – COOPERATIVAS MÉDICAS</a:t>
            </a:r>
            <a:endParaRPr lang="en-US" sz="2400" b="1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8862031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/>
      <p:bldP spid="2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B3B2402F-5E16-B295-2E78-BA325E81C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DFA3E512-B055-E7C6-4677-1F8615082CB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7695"/>
          <a:stretch>
            <a:fillRect/>
          </a:stretch>
        </p:blipFill>
        <p:spPr>
          <a:xfrm>
            <a:off x="11111655" y="0"/>
            <a:ext cx="7152282" cy="10355551"/>
          </a:xfrm>
          <a:prstGeom prst="rect">
            <a:avLst/>
          </a:prstGeom>
        </p:spPr>
      </p:pic>
      <p:sp>
        <p:nvSpPr>
          <p:cNvPr id="28" name="Text 5">
            <a:extLst>
              <a:ext uri="{FF2B5EF4-FFF2-40B4-BE49-F238E27FC236}">
                <a16:creationId xmlns:a16="http://schemas.microsoft.com/office/drawing/2014/main" id="{C29122C5-A753-4F8C-0A6B-432B9973E937}"/>
              </a:ext>
            </a:extLst>
          </p:cNvPr>
          <p:cNvSpPr/>
          <p:nvPr/>
        </p:nvSpPr>
        <p:spPr>
          <a:xfrm>
            <a:off x="741942" y="1554347"/>
            <a:ext cx="11473604" cy="4281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8000"/>
              </a:lnSpc>
              <a:buNone/>
            </a:pPr>
            <a:endParaRPr lang="en-US" sz="2400">
              <a:solidFill>
                <a:schemeClr val="bg1"/>
              </a:solidFill>
              <a:latin typeface="Inter Medium" pitchFamily="34" charset="0"/>
              <a:ea typeface="Inter Medium" pitchFamily="34" charset="-122"/>
              <a:cs typeface="Inter Medium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14E95081-DBCA-8019-7D5D-B9F407F4FEA3}"/>
              </a:ext>
            </a:extLst>
          </p:cNvPr>
          <p:cNvSpPr/>
          <p:nvPr/>
        </p:nvSpPr>
        <p:spPr>
          <a:xfrm>
            <a:off x="2191599" y="1777606"/>
            <a:ext cx="14583355" cy="49545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8000"/>
              </a:lnSpc>
            </a:pP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1" name="Text 1">
            <a:extLst>
              <a:ext uri="{FF2B5EF4-FFF2-40B4-BE49-F238E27FC236}">
                <a16:creationId xmlns:a16="http://schemas.microsoft.com/office/drawing/2014/main" id="{1CB21356-063E-E486-E0A6-2AEEEB089C28}"/>
              </a:ext>
            </a:extLst>
          </p:cNvPr>
          <p:cNvSpPr/>
          <p:nvPr/>
        </p:nvSpPr>
        <p:spPr>
          <a:xfrm>
            <a:off x="257895" y="469837"/>
            <a:ext cx="6220849" cy="6771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4400" b="1">
                <a:solidFill>
                  <a:srgbClr val="0F172A"/>
                </a:solidFill>
                <a:latin typeface="Inter ExtraBold" pitchFamily="34" charset="0"/>
                <a:ea typeface="Inter ExtraBold" pitchFamily="34" charset="-122"/>
                <a:cs typeface="Inter ExtraBold" pitchFamily="34" charset="-120"/>
              </a:rPr>
              <a:t>OBRIGADO, ARACATI!</a:t>
            </a:r>
            <a:endParaRPr lang="en-US" sz="4400" dirty="0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2592CAAD-BF3E-8C51-6ABB-F17699E8BC2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0237" t="18247" r="12064" b="7601"/>
          <a:stretch>
            <a:fillRect/>
          </a:stretch>
        </p:blipFill>
        <p:spPr>
          <a:xfrm>
            <a:off x="4384116" y="3835911"/>
            <a:ext cx="5197264" cy="4533086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F621F67-E58B-EDFD-F3B5-77CDEC8DB450}"/>
              </a:ext>
            </a:extLst>
          </p:cNvPr>
          <p:cNvSpPr txBox="1">
            <a:spLocks/>
          </p:cNvSpPr>
          <p:nvPr/>
        </p:nvSpPr>
        <p:spPr>
          <a:xfrm>
            <a:off x="197752" y="1459844"/>
            <a:ext cx="10702860" cy="3830910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pt-BR" sz="4800">
                <a:latin typeface="Montserrat" panose="00000500000000000000" pitchFamily="2" charset="0"/>
              </a:rPr>
              <a:t>A vantagem competitiva, a partir de agora, passa pela </a:t>
            </a:r>
            <a:r>
              <a:rPr lang="pt-BR" sz="4800" b="1">
                <a:latin typeface="Montserrat" panose="00000500000000000000" pitchFamily="2" charset="0"/>
              </a:rPr>
              <a:t>gestão tributária</a:t>
            </a:r>
            <a:r>
              <a:rPr lang="pt-BR" sz="4800">
                <a:latin typeface="Montserrat" panose="00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5905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BB2B42EA-9C0C-6381-F99C-DD760652F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1F0A26C9-3705-2177-347D-6986A0C43C69}"/>
              </a:ext>
            </a:extLst>
          </p:cNvPr>
          <p:cNvSpPr/>
          <p:nvPr/>
        </p:nvSpPr>
        <p:spPr>
          <a:xfrm>
            <a:off x="3413873" y="919340"/>
            <a:ext cx="11460253" cy="564257"/>
          </a:xfrm>
          <a:prstGeom prst="rect">
            <a:avLst/>
          </a:prstGeom>
          <a:noFill/>
          <a:ln/>
        </p:spPr>
        <p:txBody>
          <a:bodyPr wrap="none" lIns="340106" tIns="0" rIns="0" bIns="0" rtlCol="0" anchor="t">
            <a:spAutoFit/>
          </a:bodyPr>
          <a:lstStyle/>
          <a:p>
            <a:pPr>
              <a:lnSpc>
                <a:spcPts val="4400"/>
              </a:lnSpc>
            </a:pPr>
            <a:r>
              <a:rPr lang="en-US" sz="4000" b="1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TRANSIÇÃO E A INSEGURANÇA JURÍDICA</a:t>
            </a:r>
            <a:endParaRPr lang="en-US" sz="4000" dirty="0">
              <a:solidFill>
                <a:srgbClr val="002060"/>
              </a:solidFill>
            </a:endParaRPr>
          </a:p>
        </p:txBody>
      </p:sp>
      <p:sp>
        <p:nvSpPr>
          <p:cNvPr id="9" name="Text 1">
            <a:extLst>
              <a:ext uri="{FF2B5EF4-FFF2-40B4-BE49-F238E27FC236}">
                <a16:creationId xmlns:a16="http://schemas.microsoft.com/office/drawing/2014/main" id="{E14036F0-2264-68F9-1CE0-8D8DD9B5527A}"/>
              </a:ext>
            </a:extLst>
          </p:cNvPr>
          <p:cNvSpPr/>
          <p:nvPr/>
        </p:nvSpPr>
        <p:spPr>
          <a:xfrm>
            <a:off x="1121946" y="1953414"/>
            <a:ext cx="8658226" cy="17298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400"/>
              </a:lnSpc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Entre 2026 e 2033, as empresas enfrentarão o maior desafio de conformidade da história brasileira: a convivência simultânea entre o sistema atual (ICMS, ISS, PIS, COFINS) e o novo IVA Dual (IBS e CBS).</a:t>
            </a:r>
          </a:p>
        </p:txBody>
      </p:sp>
      <p:sp>
        <p:nvSpPr>
          <p:cNvPr id="15" name="Text 2">
            <a:extLst>
              <a:ext uri="{FF2B5EF4-FFF2-40B4-BE49-F238E27FC236}">
                <a16:creationId xmlns:a16="http://schemas.microsoft.com/office/drawing/2014/main" id="{EB335006-BBC4-7FF2-BD83-BA76E58A3346}"/>
              </a:ext>
            </a:extLst>
          </p:cNvPr>
          <p:cNvSpPr/>
          <p:nvPr/>
        </p:nvSpPr>
        <p:spPr>
          <a:xfrm>
            <a:off x="1121946" y="4047872"/>
            <a:ext cx="8658226" cy="17298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400"/>
              </a:lnSpc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Esta dualidade exige a manutenção de estruturas de compliance redundantes, elevando drasticamente o custo administrativo e o risco de interpretações divergentes pelos fiscos federal, estadual e municipal.</a:t>
            </a:r>
          </a:p>
        </p:txBody>
      </p:sp>
      <p:sp>
        <p:nvSpPr>
          <p:cNvPr id="17" name="Text 3">
            <a:extLst>
              <a:ext uri="{FF2B5EF4-FFF2-40B4-BE49-F238E27FC236}">
                <a16:creationId xmlns:a16="http://schemas.microsoft.com/office/drawing/2014/main" id="{A641EFA7-DA90-D4D0-E929-44A8DA127E03}"/>
              </a:ext>
            </a:extLst>
          </p:cNvPr>
          <p:cNvSpPr/>
          <p:nvPr/>
        </p:nvSpPr>
        <p:spPr>
          <a:xfrm>
            <a:off x="1136233" y="6130519"/>
            <a:ext cx="2499082" cy="41043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3600" b="1" dirty="0">
                <a:solidFill>
                  <a:srgbClr val="D4AF3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 — 2033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 4">
            <a:extLst>
              <a:ext uri="{FF2B5EF4-FFF2-40B4-BE49-F238E27FC236}">
                <a16:creationId xmlns:a16="http://schemas.microsoft.com/office/drawing/2014/main" id="{9DC94DA5-4EE7-D6BD-12C5-609DB2473486}"/>
              </a:ext>
            </a:extLst>
          </p:cNvPr>
          <p:cNvSpPr/>
          <p:nvPr/>
        </p:nvSpPr>
        <p:spPr>
          <a:xfrm>
            <a:off x="1136232" y="6584147"/>
            <a:ext cx="8750793" cy="29283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200"/>
              </a:lnSpc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Período de transição com coexistência de 7 tributos sobre o consumo.</a:t>
            </a:r>
          </a:p>
        </p:txBody>
      </p:sp>
      <p:sp>
        <p:nvSpPr>
          <p:cNvPr id="25" name="Text 5">
            <a:extLst>
              <a:ext uri="{FF2B5EF4-FFF2-40B4-BE49-F238E27FC236}">
                <a16:creationId xmlns:a16="http://schemas.microsoft.com/office/drawing/2014/main" id="{E29B4FEC-DDBB-AD81-657F-A1DF86168FD8}"/>
              </a:ext>
            </a:extLst>
          </p:cNvPr>
          <p:cNvSpPr/>
          <p:nvPr/>
        </p:nvSpPr>
        <p:spPr>
          <a:xfrm>
            <a:off x="1136233" y="7202081"/>
            <a:ext cx="2447786" cy="41043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3600" b="1" dirty="0">
                <a:solidFill>
                  <a:srgbClr val="D4AF3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Ajuste Anual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 6">
            <a:extLst>
              <a:ext uri="{FF2B5EF4-FFF2-40B4-BE49-F238E27FC236}">
                <a16:creationId xmlns:a16="http://schemas.microsoft.com/office/drawing/2014/main" id="{C4FD1D82-8987-A78D-DE40-8467C3D8027B}"/>
              </a:ext>
            </a:extLst>
          </p:cNvPr>
          <p:cNvSpPr/>
          <p:nvPr/>
        </p:nvSpPr>
        <p:spPr>
          <a:xfrm>
            <a:off x="1136233" y="7655709"/>
            <a:ext cx="8272462" cy="57496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00"/>
              </a:lnSpc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Alíquotas de referência voláteis para manter a carga tributária constante.</a:t>
            </a:r>
          </a:p>
        </p:txBody>
      </p:sp>
      <p:sp>
        <p:nvSpPr>
          <p:cNvPr id="31" name="Shape 7">
            <a:extLst>
              <a:ext uri="{FF2B5EF4-FFF2-40B4-BE49-F238E27FC236}">
                <a16:creationId xmlns:a16="http://schemas.microsoft.com/office/drawing/2014/main" id="{C4EE2855-0206-7F73-4A14-923DBBC23A24}"/>
              </a:ext>
            </a:extLst>
          </p:cNvPr>
          <p:cNvSpPr/>
          <p:nvPr/>
        </p:nvSpPr>
        <p:spPr>
          <a:xfrm>
            <a:off x="10780295" y="2089075"/>
            <a:ext cx="6629400" cy="7007126"/>
          </a:xfrm>
          <a:prstGeom prst="rect">
            <a:avLst/>
          </a:prstGeom>
          <a:solidFill>
            <a:srgbClr val="112240"/>
          </a:solidFill>
          <a:ln/>
        </p:spPr>
      </p:sp>
      <p:sp>
        <p:nvSpPr>
          <p:cNvPr id="33" name="Shape 8">
            <a:extLst>
              <a:ext uri="{FF2B5EF4-FFF2-40B4-BE49-F238E27FC236}">
                <a16:creationId xmlns:a16="http://schemas.microsoft.com/office/drawing/2014/main" id="{B3A32C91-6F3C-822B-6C18-CDCDE8BAC632}"/>
              </a:ext>
            </a:extLst>
          </p:cNvPr>
          <p:cNvSpPr/>
          <p:nvPr/>
        </p:nvSpPr>
        <p:spPr>
          <a:xfrm>
            <a:off x="10780295" y="2089075"/>
            <a:ext cx="6629400" cy="57150"/>
          </a:xfrm>
          <a:prstGeom prst="rect">
            <a:avLst/>
          </a:prstGeom>
          <a:solidFill>
            <a:srgbClr val="D4AF37"/>
          </a:solidFill>
          <a:ln/>
        </p:spPr>
      </p:sp>
      <p:sp>
        <p:nvSpPr>
          <p:cNvPr id="35" name="Text 9">
            <a:extLst>
              <a:ext uri="{FF2B5EF4-FFF2-40B4-BE49-F238E27FC236}">
                <a16:creationId xmlns:a16="http://schemas.microsoft.com/office/drawing/2014/main" id="{4CE52497-C811-49AD-EC79-19DC355D5DB6}"/>
              </a:ext>
            </a:extLst>
          </p:cNvPr>
          <p:cNvSpPr/>
          <p:nvPr/>
        </p:nvSpPr>
        <p:spPr>
          <a:xfrm>
            <a:off x="11208921" y="2660575"/>
            <a:ext cx="4135748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D4AF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CUSTO DE CONFORMIDADE</a:t>
            </a:r>
            <a:endParaRPr lang="en-US" sz="2200" dirty="0"/>
          </a:p>
        </p:txBody>
      </p:sp>
      <p:sp>
        <p:nvSpPr>
          <p:cNvPr id="37" name="Text 10">
            <a:extLst>
              <a:ext uri="{FF2B5EF4-FFF2-40B4-BE49-F238E27FC236}">
                <a16:creationId xmlns:a16="http://schemas.microsoft.com/office/drawing/2014/main" id="{6D765611-D412-DF9D-21C3-2F5FB969681D}"/>
              </a:ext>
            </a:extLst>
          </p:cNvPr>
          <p:cNvSpPr/>
          <p:nvPr/>
        </p:nvSpPr>
        <p:spPr>
          <a:xfrm>
            <a:off x="11208922" y="3117774"/>
            <a:ext cx="5772150" cy="66684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>
                <a:solidFill>
                  <a:srgbClr val="FFFFFF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Duplicação de sistemas de TI e processos de auditoria fiscal.</a:t>
            </a:r>
            <a:endParaRPr lang="en-US" sz="2200" dirty="0"/>
          </a:p>
        </p:txBody>
      </p:sp>
      <p:sp>
        <p:nvSpPr>
          <p:cNvPr id="39" name="Text 11">
            <a:extLst>
              <a:ext uri="{FF2B5EF4-FFF2-40B4-BE49-F238E27FC236}">
                <a16:creationId xmlns:a16="http://schemas.microsoft.com/office/drawing/2014/main" id="{487807DC-7EA8-FD0E-7C0F-C76AEC5A9E89}"/>
              </a:ext>
            </a:extLst>
          </p:cNvPr>
          <p:cNvSpPr/>
          <p:nvPr/>
        </p:nvSpPr>
        <p:spPr>
          <a:xfrm>
            <a:off x="11208921" y="4257873"/>
            <a:ext cx="3374322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D4AF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RISCO DE AUTUAÇÕES</a:t>
            </a:r>
            <a:endParaRPr lang="en-US" sz="2200" dirty="0"/>
          </a:p>
        </p:txBody>
      </p:sp>
      <p:sp>
        <p:nvSpPr>
          <p:cNvPr id="41" name="Text 12">
            <a:extLst>
              <a:ext uri="{FF2B5EF4-FFF2-40B4-BE49-F238E27FC236}">
                <a16:creationId xmlns:a16="http://schemas.microsoft.com/office/drawing/2014/main" id="{C576D3A7-E374-552D-7AF0-D09A3DDD7E7C}"/>
              </a:ext>
            </a:extLst>
          </p:cNvPr>
          <p:cNvSpPr/>
          <p:nvPr/>
        </p:nvSpPr>
        <p:spPr>
          <a:xfrm>
            <a:off x="11208922" y="4715072"/>
            <a:ext cx="5772150" cy="66684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>
                <a:solidFill>
                  <a:srgbClr val="FFFFFF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Conflitos de competência entre as regras antigas e as novas normas.</a:t>
            </a:r>
            <a:endParaRPr lang="en-US" sz="2200" dirty="0"/>
          </a:p>
        </p:txBody>
      </p:sp>
      <p:sp>
        <p:nvSpPr>
          <p:cNvPr id="43" name="Text 13">
            <a:extLst>
              <a:ext uri="{FF2B5EF4-FFF2-40B4-BE49-F238E27FC236}">
                <a16:creationId xmlns:a16="http://schemas.microsoft.com/office/drawing/2014/main" id="{009688D0-3BF5-51F0-686D-62913AA50409}"/>
              </a:ext>
            </a:extLst>
          </p:cNvPr>
          <p:cNvSpPr/>
          <p:nvPr/>
        </p:nvSpPr>
        <p:spPr>
          <a:xfrm>
            <a:off x="11208921" y="5855171"/>
            <a:ext cx="5264262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D4AF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INSEGURANÇA DE PLANEJAMENTO</a:t>
            </a:r>
            <a:endParaRPr lang="en-US" sz="2200" dirty="0"/>
          </a:p>
        </p:txBody>
      </p:sp>
      <p:sp>
        <p:nvSpPr>
          <p:cNvPr id="45" name="Text 14">
            <a:extLst>
              <a:ext uri="{FF2B5EF4-FFF2-40B4-BE49-F238E27FC236}">
                <a16:creationId xmlns:a16="http://schemas.microsoft.com/office/drawing/2014/main" id="{4607782F-4579-46BB-802D-1878828175AE}"/>
              </a:ext>
            </a:extLst>
          </p:cNvPr>
          <p:cNvSpPr/>
          <p:nvPr/>
        </p:nvSpPr>
        <p:spPr>
          <a:xfrm>
            <a:off x="11208922" y="6312370"/>
            <a:ext cx="5772150" cy="66684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>
                <a:solidFill>
                  <a:srgbClr val="FFFFFF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Impossibilidade de prever o custo tributário real a longo prazo.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603322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E82120D9-F368-09C3-C36C-99774F2DF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2">
            <a:extLst>
              <a:ext uri="{FF2B5EF4-FFF2-40B4-BE49-F238E27FC236}">
                <a16:creationId xmlns:a16="http://schemas.microsoft.com/office/drawing/2014/main" id="{72894F92-3CED-5E73-E39A-9D3B63381D7E}"/>
              </a:ext>
            </a:extLst>
          </p:cNvPr>
          <p:cNvSpPr/>
          <p:nvPr/>
        </p:nvSpPr>
        <p:spPr>
          <a:xfrm>
            <a:off x="822960" y="1234440"/>
            <a:ext cx="1577340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200" b="1">
                <a:solidFill>
                  <a:srgbClr val="1E213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Dois regimes tributários, </a:t>
            </a:r>
            <a:r>
              <a:rPr lang="en-US" sz="4200" b="1" dirty="0">
                <a:solidFill>
                  <a:srgbClr val="1E213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um só contribuinte</a:t>
            </a:r>
            <a:endParaRPr lang="en-US" sz="4200" dirty="0"/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8C841732-D424-5FDF-2641-95101233761F}"/>
              </a:ext>
            </a:extLst>
          </p:cNvPr>
          <p:cNvSpPr/>
          <p:nvPr/>
        </p:nvSpPr>
        <p:spPr>
          <a:xfrm>
            <a:off x="822960" y="2298192"/>
            <a:ext cx="15910560" cy="10287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>
              <a:lnSpc>
                <a:spcPts val="2850"/>
              </a:lnSpc>
            </a:pPr>
            <a:r>
              <a:rPr lang="en-US" sz="3200" dirty="0">
                <a:solidFill>
                  <a:srgbClr val="5A6B8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Durante a transição, o regime antigo (ICMS, ISS, PIS, Cofins remanescentes) convive com o novo (IBS, CBS</a:t>
            </a:r>
            <a:r>
              <a:rPr lang="en-US" sz="3200">
                <a:solidFill>
                  <a:srgbClr val="5A6B8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). Este é o principal ponto de conflitos normativos </a:t>
            </a:r>
            <a:r>
              <a:rPr lang="en-US" sz="3200" dirty="0">
                <a:solidFill>
                  <a:srgbClr val="5A6B8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período.</a:t>
            </a:r>
            <a:endParaRPr lang="en-US" sz="3200" dirty="0"/>
          </a:p>
        </p:txBody>
      </p:sp>
      <p:sp>
        <p:nvSpPr>
          <p:cNvPr id="15" name="Shape 4">
            <a:extLst>
              <a:ext uri="{FF2B5EF4-FFF2-40B4-BE49-F238E27FC236}">
                <a16:creationId xmlns:a16="http://schemas.microsoft.com/office/drawing/2014/main" id="{302BCF07-3241-4022-DF15-AC0DF1F5DE49}"/>
              </a:ext>
            </a:extLst>
          </p:cNvPr>
          <p:cNvSpPr/>
          <p:nvPr/>
        </p:nvSpPr>
        <p:spPr>
          <a:xfrm>
            <a:off x="822960" y="3362829"/>
            <a:ext cx="5184648" cy="5349240"/>
          </a:xfrm>
          <a:prstGeom prst="roundRect">
            <a:avLst>
              <a:gd name="adj" fmla="val 2646"/>
            </a:avLst>
          </a:prstGeom>
          <a:solidFill>
            <a:schemeClr val="tx2"/>
          </a:solidFill>
          <a:ln/>
        </p:spPr>
      </p:sp>
      <p:sp>
        <p:nvSpPr>
          <p:cNvPr id="17" name="Shape 5">
            <a:extLst>
              <a:ext uri="{FF2B5EF4-FFF2-40B4-BE49-F238E27FC236}">
                <a16:creationId xmlns:a16="http://schemas.microsoft.com/office/drawing/2014/main" id="{EBDA2C9B-65CB-8DC4-8EB5-0744D7B70FDE}"/>
              </a:ext>
            </a:extLst>
          </p:cNvPr>
          <p:cNvSpPr/>
          <p:nvPr/>
        </p:nvSpPr>
        <p:spPr>
          <a:xfrm>
            <a:off x="1207008" y="3966813"/>
            <a:ext cx="1097280" cy="1097280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23" name="Image 0" descr="clock.png">
            <a:extLst>
              <a:ext uri="{FF2B5EF4-FFF2-40B4-BE49-F238E27FC236}">
                <a16:creationId xmlns:a16="http://schemas.microsoft.com/office/drawing/2014/main" id="{A8CF7D7B-D8E5-D373-23C7-302A4CDFDF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2300" y="4252105"/>
            <a:ext cx="526696" cy="526696"/>
          </a:xfrm>
          <a:prstGeom prst="rect">
            <a:avLst/>
          </a:prstGeom>
        </p:spPr>
      </p:pic>
      <p:sp>
        <p:nvSpPr>
          <p:cNvPr id="25" name="Text 6">
            <a:extLst>
              <a:ext uri="{FF2B5EF4-FFF2-40B4-BE49-F238E27FC236}">
                <a16:creationId xmlns:a16="http://schemas.microsoft.com/office/drawing/2014/main" id="{41CAB721-FB24-C292-488B-9E32A62E2B04}"/>
              </a:ext>
            </a:extLst>
          </p:cNvPr>
          <p:cNvSpPr/>
          <p:nvPr/>
        </p:nvSpPr>
        <p:spPr>
          <a:xfrm>
            <a:off x="1207008" y="5338413"/>
            <a:ext cx="4430268" cy="8915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ts val="2700"/>
              </a:lnSpc>
            </a:pPr>
            <a:r>
              <a:rPr lang="en-US" sz="2400" b="1" dirty="0">
                <a:solidFill>
                  <a:srgbClr val="1E213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Cobrança-teste (2026)</a:t>
            </a:r>
            <a:endParaRPr lang="en-US" sz="2400" dirty="0"/>
          </a:p>
        </p:txBody>
      </p:sp>
      <p:sp>
        <p:nvSpPr>
          <p:cNvPr id="28" name="Text 7">
            <a:extLst>
              <a:ext uri="{FF2B5EF4-FFF2-40B4-BE49-F238E27FC236}">
                <a16:creationId xmlns:a16="http://schemas.microsoft.com/office/drawing/2014/main" id="{6A52D619-B775-89FB-F944-66609D32B821}"/>
              </a:ext>
            </a:extLst>
          </p:cNvPr>
          <p:cNvSpPr/>
          <p:nvPr/>
        </p:nvSpPr>
        <p:spPr>
          <a:xfrm>
            <a:off x="1207008" y="6298533"/>
            <a:ext cx="4430268" cy="24003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en-US" sz="3200" dirty="0">
                <a:solidFill>
                  <a:srgbClr val="0A19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Alíquota de 1% para IBS e CBS, com dispensa de pagamento se cumpridas as obrigações acessórias.</a:t>
            </a:r>
            <a:endParaRPr lang="en-US" sz="3200" dirty="0">
              <a:solidFill>
                <a:srgbClr val="0A1930"/>
              </a:solidFill>
            </a:endParaRPr>
          </a:p>
        </p:txBody>
      </p:sp>
      <p:sp>
        <p:nvSpPr>
          <p:cNvPr id="31" name="Shape 8">
            <a:extLst>
              <a:ext uri="{FF2B5EF4-FFF2-40B4-BE49-F238E27FC236}">
                <a16:creationId xmlns:a16="http://schemas.microsoft.com/office/drawing/2014/main" id="{B9AB82A1-8C08-F5E5-EDAF-2881E9A8EEDF}"/>
              </a:ext>
            </a:extLst>
          </p:cNvPr>
          <p:cNvSpPr/>
          <p:nvPr/>
        </p:nvSpPr>
        <p:spPr>
          <a:xfrm>
            <a:off x="6391656" y="3362829"/>
            <a:ext cx="5184648" cy="5349240"/>
          </a:xfrm>
          <a:prstGeom prst="roundRect">
            <a:avLst>
              <a:gd name="adj" fmla="val 2646"/>
            </a:avLst>
          </a:prstGeom>
          <a:solidFill>
            <a:schemeClr val="tx2"/>
          </a:solidFill>
          <a:ln/>
        </p:spPr>
      </p:sp>
      <p:sp>
        <p:nvSpPr>
          <p:cNvPr id="33" name="Shape 9">
            <a:extLst>
              <a:ext uri="{FF2B5EF4-FFF2-40B4-BE49-F238E27FC236}">
                <a16:creationId xmlns:a16="http://schemas.microsoft.com/office/drawing/2014/main" id="{9BB0E942-788C-B9D2-33B3-F8EDFDACC951}"/>
              </a:ext>
            </a:extLst>
          </p:cNvPr>
          <p:cNvSpPr/>
          <p:nvPr/>
        </p:nvSpPr>
        <p:spPr>
          <a:xfrm>
            <a:off x="6775704" y="3966813"/>
            <a:ext cx="1097280" cy="1097280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35" name="Image 1" descr="layers.png">
            <a:extLst>
              <a:ext uri="{FF2B5EF4-FFF2-40B4-BE49-F238E27FC236}">
                <a16:creationId xmlns:a16="http://schemas.microsoft.com/office/drawing/2014/main" id="{46170A6F-739A-DAFF-AF1F-152AF8D221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0996" y="4252105"/>
            <a:ext cx="526696" cy="526696"/>
          </a:xfrm>
          <a:prstGeom prst="rect">
            <a:avLst/>
          </a:prstGeom>
        </p:spPr>
      </p:pic>
      <p:sp>
        <p:nvSpPr>
          <p:cNvPr id="37" name="Text 10">
            <a:extLst>
              <a:ext uri="{FF2B5EF4-FFF2-40B4-BE49-F238E27FC236}">
                <a16:creationId xmlns:a16="http://schemas.microsoft.com/office/drawing/2014/main" id="{E088F240-6F0C-8CC3-E4B9-3323825322D0}"/>
              </a:ext>
            </a:extLst>
          </p:cNvPr>
          <p:cNvSpPr/>
          <p:nvPr/>
        </p:nvSpPr>
        <p:spPr>
          <a:xfrm>
            <a:off x="6775704" y="5338413"/>
            <a:ext cx="4430268" cy="8915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ts val="2700"/>
              </a:lnSpc>
            </a:pPr>
            <a:r>
              <a:rPr lang="en-US" sz="2400" b="1" dirty="0">
                <a:solidFill>
                  <a:srgbClr val="1E213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Créditos acumulados</a:t>
            </a:r>
            <a:endParaRPr lang="en-US" sz="2400" dirty="0"/>
          </a:p>
        </p:txBody>
      </p:sp>
      <p:sp>
        <p:nvSpPr>
          <p:cNvPr id="39" name="Text 11">
            <a:extLst>
              <a:ext uri="{FF2B5EF4-FFF2-40B4-BE49-F238E27FC236}">
                <a16:creationId xmlns:a16="http://schemas.microsoft.com/office/drawing/2014/main" id="{64BF3DD2-FBDB-70D8-4D6E-CD80F034AC1B}"/>
              </a:ext>
            </a:extLst>
          </p:cNvPr>
          <p:cNvSpPr/>
          <p:nvPr/>
        </p:nvSpPr>
        <p:spPr>
          <a:xfrm>
            <a:off x="6775704" y="6298533"/>
            <a:ext cx="4430268" cy="24003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en-US" sz="3200" dirty="0">
                <a:solidFill>
                  <a:srgbClr val="0A19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Gestão dos créditos do regime antigo e sua utilização para abater débitos no novo regime.</a:t>
            </a:r>
            <a:endParaRPr lang="en-US" sz="3200" dirty="0">
              <a:solidFill>
                <a:srgbClr val="0A1930"/>
              </a:solidFill>
            </a:endParaRPr>
          </a:p>
        </p:txBody>
      </p:sp>
      <p:sp>
        <p:nvSpPr>
          <p:cNvPr id="41" name="Shape 12">
            <a:extLst>
              <a:ext uri="{FF2B5EF4-FFF2-40B4-BE49-F238E27FC236}">
                <a16:creationId xmlns:a16="http://schemas.microsoft.com/office/drawing/2014/main" id="{1BCD361F-983C-5AE8-6D7D-53307478C4DE}"/>
              </a:ext>
            </a:extLst>
          </p:cNvPr>
          <p:cNvSpPr/>
          <p:nvPr/>
        </p:nvSpPr>
        <p:spPr>
          <a:xfrm>
            <a:off x="11960352" y="3362829"/>
            <a:ext cx="5184648" cy="5349240"/>
          </a:xfrm>
          <a:prstGeom prst="roundRect">
            <a:avLst>
              <a:gd name="adj" fmla="val 2646"/>
            </a:avLst>
          </a:prstGeom>
          <a:solidFill>
            <a:schemeClr val="tx2"/>
          </a:solidFill>
          <a:ln/>
        </p:spPr>
      </p:sp>
      <p:sp>
        <p:nvSpPr>
          <p:cNvPr id="43" name="Shape 13">
            <a:extLst>
              <a:ext uri="{FF2B5EF4-FFF2-40B4-BE49-F238E27FC236}">
                <a16:creationId xmlns:a16="http://schemas.microsoft.com/office/drawing/2014/main" id="{81F4A768-3936-7E76-B6D4-C6696A31903F}"/>
              </a:ext>
            </a:extLst>
          </p:cNvPr>
          <p:cNvSpPr/>
          <p:nvPr/>
        </p:nvSpPr>
        <p:spPr>
          <a:xfrm>
            <a:off x="12344400" y="3966813"/>
            <a:ext cx="1097280" cy="1097280"/>
          </a:xfrm>
          <a:prstGeom prst="ellipse">
            <a:avLst/>
          </a:prstGeom>
          <a:solidFill>
            <a:srgbClr val="E8A33D"/>
          </a:solidFill>
          <a:ln/>
        </p:spPr>
      </p:sp>
      <p:pic>
        <p:nvPicPr>
          <p:cNvPr id="45" name="Image 2" descr="warning.png">
            <a:extLst>
              <a:ext uri="{FF2B5EF4-FFF2-40B4-BE49-F238E27FC236}">
                <a16:creationId xmlns:a16="http://schemas.microsoft.com/office/drawing/2014/main" id="{EE18FBA2-CB07-E972-6323-160DEB644D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29692" y="4252105"/>
            <a:ext cx="526696" cy="526696"/>
          </a:xfrm>
          <a:prstGeom prst="rect">
            <a:avLst/>
          </a:prstGeom>
        </p:spPr>
      </p:pic>
      <p:sp>
        <p:nvSpPr>
          <p:cNvPr id="47" name="Text 14">
            <a:extLst>
              <a:ext uri="{FF2B5EF4-FFF2-40B4-BE49-F238E27FC236}">
                <a16:creationId xmlns:a16="http://schemas.microsoft.com/office/drawing/2014/main" id="{F1719801-C653-DCD5-C2D5-F444B0E67CBE}"/>
              </a:ext>
            </a:extLst>
          </p:cNvPr>
          <p:cNvSpPr/>
          <p:nvPr/>
        </p:nvSpPr>
        <p:spPr>
          <a:xfrm>
            <a:off x="12344400" y="5338413"/>
            <a:ext cx="4430268" cy="8915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ts val="2700"/>
              </a:lnSpc>
            </a:pPr>
            <a:r>
              <a:rPr lang="en-US" sz="2400" b="1" dirty="0">
                <a:solidFill>
                  <a:srgbClr val="1E213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Risco de bitributação</a:t>
            </a:r>
            <a:endParaRPr lang="en-US" sz="2400" dirty="0"/>
          </a:p>
        </p:txBody>
      </p:sp>
      <p:sp>
        <p:nvSpPr>
          <p:cNvPr id="49" name="Text 15">
            <a:extLst>
              <a:ext uri="{FF2B5EF4-FFF2-40B4-BE49-F238E27FC236}">
                <a16:creationId xmlns:a16="http://schemas.microsoft.com/office/drawing/2014/main" id="{9DF73BFD-153B-7503-4D49-702AFAE02FAB}"/>
              </a:ext>
            </a:extLst>
          </p:cNvPr>
          <p:cNvSpPr/>
          <p:nvPr/>
        </p:nvSpPr>
        <p:spPr>
          <a:xfrm>
            <a:off x="12344400" y="6298533"/>
            <a:ext cx="4430268" cy="24003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en-US" sz="3200" dirty="0">
                <a:solidFill>
                  <a:srgbClr val="0A19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Lacunas normativas na fase </a:t>
            </a:r>
            <a:r>
              <a:rPr lang="en-US" sz="3200">
                <a:solidFill>
                  <a:srgbClr val="0A19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transição </a:t>
            </a:r>
            <a:r>
              <a:rPr lang="en-US" sz="3200" dirty="0">
                <a:solidFill>
                  <a:srgbClr val="0A19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podem gerar </a:t>
            </a:r>
            <a:r>
              <a:rPr lang="en-US" sz="3200">
                <a:solidFill>
                  <a:srgbClr val="0A19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cobrança dupla </a:t>
            </a:r>
            <a:r>
              <a:rPr lang="en-US" sz="3200" dirty="0">
                <a:solidFill>
                  <a:srgbClr val="0A19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 ausência de incidência.</a:t>
            </a:r>
            <a:endParaRPr lang="en-US" sz="3200" dirty="0">
              <a:solidFill>
                <a:srgbClr val="0A1930"/>
              </a:solidFill>
            </a:endParaRPr>
          </a:p>
        </p:txBody>
      </p:sp>
      <p:sp>
        <p:nvSpPr>
          <p:cNvPr id="51" name="Shape 0">
            <a:extLst>
              <a:ext uri="{FF2B5EF4-FFF2-40B4-BE49-F238E27FC236}">
                <a16:creationId xmlns:a16="http://schemas.microsoft.com/office/drawing/2014/main" id="{458446E9-41B9-9EB3-C181-3FE885B2316C}"/>
              </a:ext>
            </a:extLst>
          </p:cNvPr>
          <p:cNvSpPr/>
          <p:nvPr/>
        </p:nvSpPr>
        <p:spPr>
          <a:xfrm>
            <a:off x="822960" y="468488"/>
            <a:ext cx="5952744" cy="548640"/>
          </a:xfrm>
          <a:prstGeom prst="roundRect">
            <a:avLst>
              <a:gd name="adj" fmla="val 20000"/>
            </a:avLst>
          </a:prstGeom>
          <a:solidFill>
            <a:srgbClr val="1E2761"/>
          </a:solidFill>
          <a:ln/>
        </p:spPr>
      </p:sp>
      <p:sp>
        <p:nvSpPr>
          <p:cNvPr id="53" name="Text 1">
            <a:extLst>
              <a:ext uri="{FF2B5EF4-FFF2-40B4-BE49-F238E27FC236}">
                <a16:creationId xmlns:a16="http://schemas.microsoft.com/office/drawing/2014/main" id="{71F67AB8-8467-86D2-5FB0-7B6696B321C5}"/>
              </a:ext>
            </a:extLst>
          </p:cNvPr>
          <p:cNvSpPr/>
          <p:nvPr/>
        </p:nvSpPr>
        <p:spPr>
          <a:xfrm>
            <a:off x="722494" y="449014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spc="300">
                <a:solidFill>
                  <a:srgbClr val="FFC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CONFLITO 01 · INTERTEMPORAL</a:t>
            </a:r>
            <a:endParaRPr lang="en-US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087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EF12DF45-B3A6-CCCD-DA7A-575CBAA351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3">
            <a:extLst>
              <a:ext uri="{FF2B5EF4-FFF2-40B4-BE49-F238E27FC236}">
                <a16:creationId xmlns:a16="http://schemas.microsoft.com/office/drawing/2014/main" id="{F2155C75-9EC0-27FD-462B-740F44106E58}"/>
              </a:ext>
            </a:extLst>
          </p:cNvPr>
          <p:cNvSpPr/>
          <p:nvPr/>
        </p:nvSpPr>
        <p:spPr>
          <a:xfrm>
            <a:off x="2290930" y="2888119"/>
            <a:ext cx="13706139" cy="42473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buNone/>
            </a:pPr>
            <a:r>
              <a:rPr lang="en-US" sz="13800" b="1" spc="3">
                <a:solidFill>
                  <a:srgbClr val="002060"/>
                </a:solidFill>
                <a:latin typeface="Montserrat" pitchFamily="34" charset="0"/>
              </a:rPr>
              <a:t>EMISSÃO </a:t>
            </a:r>
          </a:p>
          <a:p>
            <a:pPr marL="0" indent="0" algn="ctr">
              <a:buNone/>
            </a:pPr>
            <a:r>
              <a:rPr lang="en-US" sz="13800" b="1" spc="3">
                <a:solidFill>
                  <a:srgbClr val="002060"/>
                </a:solidFill>
                <a:latin typeface="Montserrat" pitchFamily="34" charset="0"/>
              </a:rPr>
              <a:t>DE NFS</a:t>
            </a:r>
            <a:endParaRPr lang="en-US" sz="13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097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B73781FE-B25C-E20E-13FD-8EA9C55AFE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1">
            <a:extLst>
              <a:ext uri="{FF2B5EF4-FFF2-40B4-BE49-F238E27FC236}">
                <a16:creationId xmlns:a16="http://schemas.microsoft.com/office/drawing/2014/main" id="{98707202-DF70-07B7-56DF-608C62B7F27C}"/>
              </a:ext>
            </a:extLst>
          </p:cNvPr>
          <p:cNvSpPr/>
          <p:nvPr/>
        </p:nvSpPr>
        <p:spPr>
          <a:xfrm>
            <a:off x="960120" y="1165860"/>
            <a:ext cx="161848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800" b="1">
                <a:solidFill>
                  <a:srgbClr val="2129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Modelo fragmentado.</a:t>
            </a:r>
            <a:endParaRPr lang="en-US" sz="4800" dirty="0"/>
          </a:p>
        </p:txBody>
      </p:sp>
      <p:sp>
        <p:nvSpPr>
          <p:cNvPr id="8" name="Text 2">
            <a:extLst>
              <a:ext uri="{FF2B5EF4-FFF2-40B4-BE49-F238E27FC236}">
                <a16:creationId xmlns:a16="http://schemas.microsoft.com/office/drawing/2014/main" id="{4888BD00-B1DF-B859-828D-14E49CB805AC}"/>
              </a:ext>
            </a:extLst>
          </p:cNvPr>
          <p:cNvSpPr/>
          <p:nvPr/>
        </p:nvSpPr>
        <p:spPr>
          <a:xfrm>
            <a:off x="960120" y="2400300"/>
            <a:ext cx="7543800" cy="2057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30000"/>
              </a:lnSpc>
            </a:pPr>
            <a:r>
              <a:rPr lang="en-US" sz="2250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Antes da unificação, cada prefeitura brasileira operava seu próprio emissor de NFS-e — com layout, regras e código de serviço específicos.</a:t>
            </a:r>
            <a:endParaRPr lang="en-US" sz="2250" dirty="0">
              <a:solidFill>
                <a:schemeClr val="tx1"/>
              </a:solidFill>
            </a:endParaRPr>
          </a:p>
        </p:txBody>
      </p:sp>
      <p:sp>
        <p:nvSpPr>
          <p:cNvPr id="11" name="Text 3">
            <a:extLst>
              <a:ext uri="{FF2B5EF4-FFF2-40B4-BE49-F238E27FC236}">
                <a16:creationId xmlns:a16="http://schemas.microsoft.com/office/drawing/2014/main" id="{F0AD781A-E795-796A-2E2E-CECC58A9F863}"/>
              </a:ext>
            </a:extLst>
          </p:cNvPr>
          <p:cNvSpPr/>
          <p:nvPr/>
        </p:nvSpPr>
        <p:spPr>
          <a:xfrm>
            <a:off x="960120" y="4320540"/>
            <a:ext cx="7543800" cy="1783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30000"/>
              </a:lnSpc>
            </a:pPr>
            <a:r>
              <a:rPr lang="en-US" sz="2250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 quem prestava serviço em mais de um município, isso significava aprender — e manter — vários sistemas ao mesmo tempo.</a:t>
            </a:r>
            <a:endParaRPr lang="en-US" sz="2250" dirty="0">
              <a:solidFill>
                <a:schemeClr val="tx1"/>
              </a:solidFill>
            </a:endParaRPr>
          </a:p>
        </p:txBody>
      </p:sp>
      <p:sp>
        <p:nvSpPr>
          <p:cNvPr id="13" name="Shape 4">
            <a:extLst>
              <a:ext uri="{FF2B5EF4-FFF2-40B4-BE49-F238E27FC236}">
                <a16:creationId xmlns:a16="http://schemas.microsoft.com/office/drawing/2014/main" id="{5B244E41-2720-812F-2113-ECABE323C3FB}"/>
              </a:ext>
            </a:extLst>
          </p:cNvPr>
          <p:cNvSpPr/>
          <p:nvPr/>
        </p:nvSpPr>
        <p:spPr>
          <a:xfrm>
            <a:off x="9189720" y="2331720"/>
            <a:ext cx="3909060" cy="3154680"/>
          </a:xfrm>
          <a:prstGeom prst="roundRect">
            <a:avLst>
              <a:gd name="adj" fmla="val 4348"/>
            </a:avLst>
          </a:prstGeom>
          <a:solidFill>
            <a:srgbClr val="F4F7FA"/>
          </a:solidFill>
          <a:ln/>
        </p:spPr>
      </p:sp>
      <p:sp>
        <p:nvSpPr>
          <p:cNvPr id="16" name="Shape 5">
            <a:extLst>
              <a:ext uri="{FF2B5EF4-FFF2-40B4-BE49-F238E27FC236}">
                <a16:creationId xmlns:a16="http://schemas.microsoft.com/office/drawing/2014/main" id="{AABB6E17-FBB3-816C-DA8A-733D4BE3D703}"/>
              </a:ext>
            </a:extLst>
          </p:cNvPr>
          <p:cNvSpPr/>
          <p:nvPr/>
        </p:nvSpPr>
        <p:spPr>
          <a:xfrm>
            <a:off x="9532620" y="2674620"/>
            <a:ext cx="685800" cy="685800"/>
          </a:xfrm>
          <a:prstGeom prst="ellipse">
            <a:avLst/>
          </a:prstGeom>
          <a:solidFill>
            <a:srgbClr val="065A82"/>
          </a:solidFill>
          <a:ln/>
        </p:spPr>
      </p:sp>
      <p:sp>
        <p:nvSpPr>
          <p:cNvPr id="19" name="Text 6">
            <a:extLst>
              <a:ext uri="{FF2B5EF4-FFF2-40B4-BE49-F238E27FC236}">
                <a16:creationId xmlns:a16="http://schemas.microsoft.com/office/drawing/2014/main" id="{E1583362-DD89-8361-738B-D2FF5A61A308}"/>
              </a:ext>
            </a:extLst>
          </p:cNvPr>
          <p:cNvSpPr/>
          <p:nvPr/>
        </p:nvSpPr>
        <p:spPr>
          <a:xfrm>
            <a:off x="9532620" y="2674620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400" dirty="0"/>
          </a:p>
        </p:txBody>
      </p:sp>
      <p:sp>
        <p:nvSpPr>
          <p:cNvPr id="21" name="Text 7">
            <a:extLst>
              <a:ext uri="{FF2B5EF4-FFF2-40B4-BE49-F238E27FC236}">
                <a16:creationId xmlns:a16="http://schemas.microsoft.com/office/drawing/2014/main" id="{43B59E73-6E09-383C-9BB8-7B01ED7FC1FA}"/>
              </a:ext>
            </a:extLst>
          </p:cNvPr>
          <p:cNvSpPr/>
          <p:nvPr/>
        </p:nvSpPr>
        <p:spPr>
          <a:xfrm>
            <a:off x="9532620" y="349758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025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Layouts diferentes</a:t>
            </a:r>
            <a:endParaRPr lang="en-US" sz="2025" dirty="0"/>
          </a:p>
        </p:txBody>
      </p:sp>
      <p:sp>
        <p:nvSpPr>
          <p:cNvPr id="24" name="Text 8">
            <a:extLst>
              <a:ext uri="{FF2B5EF4-FFF2-40B4-BE49-F238E27FC236}">
                <a16:creationId xmlns:a16="http://schemas.microsoft.com/office/drawing/2014/main" id="{5505FC01-BD7A-5AA8-46A4-ACD7551F508B}"/>
              </a:ext>
            </a:extLst>
          </p:cNvPr>
          <p:cNvSpPr/>
          <p:nvPr/>
        </p:nvSpPr>
        <p:spPr>
          <a:xfrm>
            <a:off x="9532620" y="4046220"/>
            <a:ext cx="329184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Cada prefeitura definia seu próprio modelo de nota e campos obrigatórios.</a:t>
            </a:r>
            <a:endParaRPr lang="en-US" sz="2000" dirty="0"/>
          </a:p>
        </p:txBody>
      </p:sp>
      <p:sp>
        <p:nvSpPr>
          <p:cNvPr id="27" name="Shape 9">
            <a:extLst>
              <a:ext uri="{FF2B5EF4-FFF2-40B4-BE49-F238E27FC236}">
                <a16:creationId xmlns:a16="http://schemas.microsoft.com/office/drawing/2014/main" id="{779B316B-1341-097D-31DC-67F1B11B00C1}"/>
              </a:ext>
            </a:extLst>
          </p:cNvPr>
          <p:cNvSpPr/>
          <p:nvPr/>
        </p:nvSpPr>
        <p:spPr>
          <a:xfrm>
            <a:off x="13373100" y="2331720"/>
            <a:ext cx="3909060" cy="3154680"/>
          </a:xfrm>
          <a:prstGeom prst="roundRect">
            <a:avLst>
              <a:gd name="adj" fmla="val 4348"/>
            </a:avLst>
          </a:prstGeom>
          <a:solidFill>
            <a:srgbClr val="F4F7FA"/>
          </a:solidFill>
          <a:ln/>
        </p:spPr>
      </p:sp>
      <p:sp>
        <p:nvSpPr>
          <p:cNvPr id="30" name="Shape 10">
            <a:extLst>
              <a:ext uri="{FF2B5EF4-FFF2-40B4-BE49-F238E27FC236}">
                <a16:creationId xmlns:a16="http://schemas.microsoft.com/office/drawing/2014/main" id="{A5E83001-FCC7-CA91-637A-25DCE0C2F768}"/>
              </a:ext>
            </a:extLst>
          </p:cNvPr>
          <p:cNvSpPr/>
          <p:nvPr/>
        </p:nvSpPr>
        <p:spPr>
          <a:xfrm>
            <a:off x="13716000" y="2674620"/>
            <a:ext cx="685800" cy="685800"/>
          </a:xfrm>
          <a:prstGeom prst="ellipse">
            <a:avLst/>
          </a:prstGeom>
          <a:solidFill>
            <a:srgbClr val="065A82"/>
          </a:solidFill>
          <a:ln/>
        </p:spPr>
      </p:sp>
      <p:sp>
        <p:nvSpPr>
          <p:cNvPr id="34" name="Text 11">
            <a:extLst>
              <a:ext uri="{FF2B5EF4-FFF2-40B4-BE49-F238E27FC236}">
                <a16:creationId xmlns:a16="http://schemas.microsoft.com/office/drawing/2014/main" id="{B5A3006E-488A-BEE4-8CCE-D7FBDCD07774}"/>
              </a:ext>
            </a:extLst>
          </p:cNvPr>
          <p:cNvSpPr/>
          <p:nvPr/>
        </p:nvSpPr>
        <p:spPr>
          <a:xfrm>
            <a:off x="13716000" y="2674620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400" dirty="0"/>
          </a:p>
        </p:txBody>
      </p:sp>
      <p:sp>
        <p:nvSpPr>
          <p:cNvPr id="38" name="Text 12">
            <a:extLst>
              <a:ext uri="{FF2B5EF4-FFF2-40B4-BE49-F238E27FC236}">
                <a16:creationId xmlns:a16="http://schemas.microsoft.com/office/drawing/2014/main" id="{5D1F3097-8900-7ADB-C203-5E55B3AAA4F4}"/>
              </a:ext>
            </a:extLst>
          </p:cNvPr>
          <p:cNvSpPr/>
          <p:nvPr/>
        </p:nvSpPr>
        <p:spPr>
          <a:xfrm>
            <a:off x="13716000" y="349758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025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Códigos próprios de serviço</a:t>
            </a:r>
            <a:endParaRPr lang="en-US" sz="2025" dirty="0"/>
          </a:p>
        </p:txBody>
      </p:sp>
      <p:sp>
        <p:nvSpPr>
          <p:cNvPr id="42" name="Text 13">
            <a:extLst>
              <a:ext uri="{FF2B5EF4-FFF2-40B4-BE49-F238E27FC236}">
                <a16:creationId xmlns:a16="http://schemas.microsoft.com/office/drawing/2014/main" id="{014E3CC5-CE9B-BE23-8998-4FBDF59AEB50}"/>
              </a:ext>
            </a:extLst>
          </p:cNvPr>
          <p:cNvSpPr/>
          <p:nvPr/>
        </p:nvSpPr>
        <p:spPr>
          <a:xfrm>
            <a:off x="13716000" y="4046220"/>
            <a:ext cx="329184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 padronização entre municípios, o mesmo serviço tinha códigos distintos.</a:t>
            </a:r>
            <a:endParaRPr lang="en-US" sz="2000" dirty="0"/>
          </a:p>
        </p:txBody>
      </p:sp>
      <p:sp>
        <p:nvSpPr>
          <p:cNvPr id="46" name="Shape 14">
            <a:extLst>
              <a:ext uri="{FF2B5EF4-FFF2-40B4-BE49-F238E27FC236}">
                <a16:creationId xmlns:a16="http://schemas.microsoft.com/office/drawing/2014/main" id="{6AF83CAC-1154-E412-E011-7A76D75E3E91}"/>
              </a:ext>
            </a:extLst>
          </p:cNvPr>
          <p:cNvSpPr/>
          <p:nvPr/>
        </p:nvSpPr>
        <p:spPr>
          <a:xfrm>
            <a:off x="9189720" y="5829300"/>
            <a:ext cx="3909060" cy="3154680"/>
          </a:xfrm>
          <a:prstGeom prst="roundRect">
            <a:avLst>
              <a:gd name="adj" fmla="val 4348"/>
            </a:avLst>
          </a:prstGeom>
          <a:solidFill>
            <a:srgbClr val="F4F7FA"/>
          </a:solidFill>
          <a:ln/>
        </p:spPr>
      </p:sp>
      <p:sp>
        <p:nvSpPr>
          <p:cNvPr id="50" name="Shape 15">
            <a:extLst>
              <a:ext uri="{FF2B5EF4-FFF2-40B4-BE49-F238E27FC236}">
                <a16:creationId xmlns:a16="http://schemas.microsoft.com/office/drawing/2014/main" id="{C90146BB-D2A7-A277-C390-47D82296F435}"/>
              </a:ext>
            </a:extLst>
          </p:cNvPr>
          <p:cNvSpPr/>
          <p:nvPr/>
        </p:nvSpPr>
        <p:spPr>
          <a:xfrm>
            <a:off x="9532620" y="6172200"/>
            <a:ext cx="685800" cy="685800"/>
          </a:xfrm>
          <a:prstGeom prst="ellipse">
            <a:avLst/>
          </a:prstGeom>
          <a:solidFill>
            <a:srgbClr val="065A82"/>
          </a:solidFill>
          <a:ln/>
        </p:spPr>
      </p:sp>
      <p:sp>
        <p:nvSpPr>
          <p:cNvPr id="54" name="Text 16">
            <a:extLst>
              <a:ext uri="{FF2B5EF4-FFF2-40B4-BE49-F238E27FC236}">
                <a16:creationId xmlns:a16="http://schemas.microsoft.com/office/drawing/2014/main" id="{D31B3CCC-D44D-DC42-6B44-615669A1586B}"/>
              </a:ext>
            </a:extLst>
          </p:cNvPr>
          <p:cNvSpPr/>
          <p:nvPr/>
        </p:nvSpPr>
        <p:spPr>
          <a:xfrm>
            <a:off x="9532620" y="6172200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400" dirty="0"/>
          </a:p>
        </p:txBody>
      </p:sp>
      <p:sp>
        <p:nvSpPr>
          <p:cNvPr id="58" name="Text 17">
            <a:extLst>
              <a:ext uri="{FF2B5EF4-FFF2-40B4-BE49-F238E27FC236}">
                <a16:creationId xmlns:a16="http://schemas.microsoft.com/office/drawing/2014/main" id="{CA94AC51-810B-2728-19C1-DC27E20C9531}"/>
              </a:ext>
            </a:extLst>
          </p:cNvPr>
          <p:cNvSpPr/>
          <p:nvPr/>
        </p:nvSpPr>
        <p:spPr>
          <a:xfrm>
            <a:off x="9532620" y="699516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025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Retrabalho e erro</a:t>
            </a:r>
            <a:endParaRPr lang="en-US" sz="2025" dirty="0"/>
          </a:p>
        </p:txBody>
      </p:sp>
      <p:sp>
        <p:nvSpPr>
          <p:cNvPr id="62" name="Text 18">
            <a:extLst>
              <a:ext uri="{FF2B5EF4-FFF2-40B4-BE49-F238E27FC236}">
                <a16:creationId xmlns:a16="http://schemas.microsoft.com/office/drawing/2014/main" id="{D12F6831-7282-AE60-ABF6-731BE52B9F30}"/>
              </a:ext>
            </a:extLst>
          </p:cNvPr>
          <p:cNvSpPr/>
          <p:nvPr/>
        </p:nvSpPr>
        <p:spPr>
          <a:xfrm>
            <a:off x="9532620" y="7543800"/>
            <a:ext cx="329184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Empresas multi-município reproduziam o cadastro em cada sistema local.</a:t>
            </a:r>
            <a:endParaRPr lang="en-US" sz="2000" dirty="0"/>
          </a:p>
        </p:txBody>
      </p:sp>
      <p:sp>
        <p:nvSpPr>
          <p:cNvPr id="66" name="Shape 19">
            <a:extLst>
              <a:ext uri="{FF2B5EF4-FFF2-40B4-BE49-F238E27FC236}">
                <a16:creationId xmlns:a16="http://schemas.microsoft.com/office/drawing/2014/main" id="{CF0AE658-5B23-66B5-DE0A-6BC67B86029F}"/>
              </a:ext>
            </a:extLst>
          </p:cNvPr>
          <p:cNvSpPr/>
          <p:nvPr/>
        </p:nvSpPr>
        <p:spPr>
          <a:xfrm>
            <a:off x="13373100" y="5829300"/>
            <a:ext cx="3909060" cy="3154680"/>
          </a:xfrm>
          <a:prstGeom prst="roundRect">
            <a:avLst>
              <a:gd name="adj" fmla="val 4348"/>
            </a:avLst>
          </a:prstGeom>
          <a:solidFill>
            <a:srgbClr val="F4F7FA"/>
          </a:solidFill>
          <a:ln/>
        </p:spPr>
      </p:sp>
      <p:sp>
        <p:nvSpPr>
          <p:cNvPr id="70" name="Shape 20">
            <a:extLst>
              <a:ext uri="{FF2B5EF4-FFF2-40B4-BE49-F238E27FC236}">
                <a16:creationId xmlns:a16="http://schemas.microsoft.com/office/drawing/2014/main" id="{6480FB87-5293-B75A-69F2-9730DA72D304}"/>
              </a:ext>
            </a:extLst>
          </p:cNvPr>
          <p:cNvSpPr/>
          <p:nvPr/>
        </p:nvSpPr>
        <p:spPr>
          <a:xfrm>
            <a:off x="13716000" y="6172200"/>
            <a:ext cx="685800" cy="685800"/>
          </a:xfrm>
          <a:prstGeom prst="ellipse">
            <a:avLst/>
          </a:prstGeom>
          <a:solidFill>
            <a:srgbClr val="065A82"/>
          </a:solidFill>
          <a:ln/>
        </p:spPr>
      </p:sp>
      <p:sp>
        <p:nvSpPr>
          <p:cNvPr id="72" name="Text 21">
            <a:extLst>
              <a:ext uri="{FF2B5EF4-FFF2-40B4-BE49-F238E27FC236}">
                <a16:creationId xmlns:a16="http://schemas.microsoft.com/office/drawing/2014/main" id="{13FDCF87-0584-8F55-3F2E-2FCE1CB5D9CB}"/>
              </a:ext>
            </a:extLst>
          </p:cNvPr>
          <p:cNvSpPr/>
          <p:nvPr/>
        </p:nvSpPr>
        <p:spPr>
          <a:xfrm>
            <a:off x="13716000" y="6172200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2400" dirty="0"/>
          </a:p>
        </p:txBody>
      </p:sp>
      <p:sp>
        <p:nvSpPr>
          <p:cNvPr id="74" name="Text 22">
            <a:extLst>
              <a:ext uri="{FF2B5EF4-FFF2-40B4-BE49-F238E27FC236}">
                <a16:creationId xmlns:a16="http://schemas.microsoft.com/office/drawing/2014/main" id="{86685F59-CF8C-2097-1E72-9F00BF5A85D8}"/>
              </a:ext>
            </a:extLst>
          </p:cNvPr>
          <p:cNvSpPr/>
          <p:nvPr/>
        </p:nvSpPr>
        <p:spPr>
          <a:xfrm>
            <a:off x="13716000" y="699516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025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Fiscalização isolada</a:t>
            </a:r>
            <a:endParaRPr lang="en-US" sz="2025" dirty="0"/>
          </a:p>
        </p:txBody>
      </p:sp>
      <p:sp>
        <p:nvSpPr>
          <p:cNvPr id="76" name="Text 23">
            <a:extLst>
              <a:ext uri="{FF2B5EF4-FFF2-40B4-BE49-F238E27FC236}">
                <a16:creationId xmlns:a16="http://schemas.microsoft.com/office/drawing/2014/main" id="{4642B058-3418-EBA6-D326-8B44BE9C9C00}"/>
              </a:ext>
            </a:extLst>
          </p:cNvPr>
          <p:cNvSpPr/>
          <p:nvPr/>
        </p:nvSpPr>
        <p:spPr>
          <a:xfrm>
            <a:off x="13716000" y="7543800"/>
            <a:ext cx="329184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Dados de ISS ficavam pulverizados, dificultando o cruzamento de informações.</a:t>
            </a:r>
            <a:endParaRPr lang="en-US" sz="2000" dirty="0"/>
          </a:p>
        </p:txBody>
      </p:sp>
      <p:sp>
        <p:nvSpPr>
          <p:cNvPr id="80" name="Text 0">
            <a:extLst>
              <a:ext uri="{FF2B5EF4-FFF2-40B4-BE49-F238E27FC236}">
                <a16:creationId xmlns:a16="http://schemas.microsoft.com/office/drawing/2014/main" id="{1F487612-96AC-F69F-BB96-C1025ECC3E6D}"/>
              </a:ext>
            </a:extLst>
          </p:cNvPr>
          <p:cNvSpPr/>
          <p:nvPr/>
        </p:nvSpPr>
        <p:spPr>
          <a:xfrm>
            <a:off x="960120" y="685800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b="1" spc="30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ATUALMENTE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082303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7909323C-6FC0-CEA2-C8E6-5DAA8A79F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1">
            <a:extLst>
              <a:ext uri="{FF2B5EF4-FFF2-40B4-BE49-F238E27FC236}">
                <a16:creationId xmlns:a16="http://schemas.microsoft.com/office/drawing/2014/main" id="{4399BC94-C676-8DC3-A49D-165A953E2880}"/>
              </a:ext>
            </a:extLst>
          </p:cNvPr>
          <p:cNvSpPr/>
          <p:nvPr/>
        </p:nvSpPr>
        <p:spPr>
          <a:xfrm>
            <a:off x="960120" y="1165860"/>
            <a:ext cx="161848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800" b="1" dirty="0">
                <a:solidFill>
                  <a:srgbClr val="2129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Um único portal, um único padrão</a:t>
            </a:r>
            <a:endParaRPr lang="en-US" sz="4800" dirty="0"/>
          </a:p>
        </p:txBody>
      </p:sp>
      <p:sp>
        <p:nvSpPr>
          <p:cNvPr id="9" name="Text 2">
            <a:extLst>
              <a:ext uri="{FF2B5EF4-FFF2-40B4-BE49-F238E27FC236}">
                <a16:creationId xmlns:a16="http://schemas.microsoft.com/office/drawing/2014/main" id="{26D7BB88-1768-9426-2F16-70B9BE2F7582}"/>
              </a:ext>
            </a:extLst>
          </p:cNvPr>
          <p:cNvSpPr/>
          <p:nvPr/>
        </p:nvSpPr>
        <p:spPr>
          <a:xfrm>
            <a:off x="960120" y="2331720"/>
            <a:ext cx="1632204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30000"/>
              </a:lnSpc>
            </a:pPr>
            <a:r>
              <a:rPr lang="en-US" sz="2250" dirty="0">
                <a:solidFill>
                  <a:srgbClr val="1B27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Portal Nacional da NFS-e é a plataforma oficial que passa a centralizar e padronizar a emissão de notas fiscais de serviço em todo o país — criada pelo Comitê Gestor do Simples Nacional (CGSN) e gerida pela Receita Federal.</a:t>
            </a:r>
            <a:endParaRPr lang="en-US" sz="2250" dirty="0"/>
          </a:p>
        </p:txBody>
      </p:sp>
      <p:sp>
        <p:nvSpPr>
          <p:cNvPr id="12" name="Shape 3">
            <a:extLst>
              <a:ext uri="{FF2B5EF4-FFF2-40B4-BE49-F238E27FC236}">
                <a16:creationId xmlns:a16="http://schemas.microsoft.com/office/drawing/2014/main" id="{502B4F25-6697-CD66-FD84-A8030B9DF4A6}"/>
              </a:ext>
            </a:extLst>
          </p:cNvPr>
          <p:cNvSpPr/>
          <p:nvPr/>
        </p:nvSpPr>
        <p:spPr>
          <a:xfrm>
            <a:off x="960120" y="4046220"/>
            <a:ext cx="630936" cy="630936"/>
          </a:xfrm>
          <a:prstGeom prst="ellipse">
            <a:avLst/>
          </a:prstGeom>
          <a:solidFill>
            <a:srgbClr val="1C7293"/>
          </a:solidFill>
          <a:ln/>
        </p:spPr>
      </p:sp>
      <p:sp>
        <p:nvSpPr>
          <p:cNvPr id="15" name="Shape 4">
            <a:extLst>
              <a:ext uri="{FF2B5EF4-FFF2-40B4-BE49-F238E27FC236}">
                <a16:creationId xmlns:a16="http://schemas.microsoft.com/office/drawing/2014/main" id="{D633D19C-83C9-4D6B-61F1-AF4937EF0271}"/>
              </a:ext>
            </a:extLst>
          </p:cNvPr>
          <p:cNvSpPr/>
          <p:nvPr/>
        </p:nvSpPr>
        <p:spPr>
          <a:xfrm>
            <a:off x="1275588" y="4183380"/>
            <a:ext cx="0" cy="356616"/>
          </a:xfrm>
          <a:prstGeom prst="line">
            <a:avLst/>
          </a:prstGeom>
          <a:noFill/>
          <a:ln w="31750">
            <a:solidFill>
              <a:srgbClr val="FFFFFF"/>
            </a:solidFill>
            <a:prstDash val="solid"/>
          </a:ln>
        </p:spPr>
      </p:sp>
      <p:sp>
        <p:nvSpPr>
          <p:cNvPr id="18" name="Shape 5">
            <a:extLst>
              <a:ext uri="{FF2B5EF4-FFF2-40B4-BE49-F238E27FC236}">
                <a16:creationId xmlns:a16="http://schemas.microsoft.com/office/drawing/2014/main" id="{C2375A31-5E6D-8426-BAC0-30CA2E49F688}"/>
              </a:ext>
            </a:extLst>
          </p:cNvPr>
          <p:cNvSpPr/>
          <p:nvPr/>
        </p:nvSpPr>
        <p:spPr>
          <a:xfrm>
            <a:off x="1138428" y="4361688"/>
            <a:ext cx="274320" cy="0"/>
          </a:xfrm>
          <a:prstGeom prst="line">
            <a:avLst/>
          </a:prstGeom>
          <a:noFill/>
          <a:ln w="31750">
            <a:solidFill>
              <a:srgbClr val="FFFFFF"/>
            </a:solidFill>
            <a:prstDash val="solid"/>
          </a:ln>
        </p:spPr>
      </p:sp>
      <p:sp>
        <p:nvSpPr>
          <p:cNvPr id="22" name="Text 6">
            <a:extLst>
              <a:ext uri="{FF2B5EF4-FFF2-40B4-BE49-F238E27FC236}">
                <a16:creationId xmlns:a16="http://schemas.microsoft.com/office/drawing/2014/main" id="{FE3ADECB-4BEA-8AAA-7CB9-C495379278F9}"/>
              </a:ext>
            </a:extLst>
          </p:cNvPr>
          <p:cNvSpPr/>
          <p:nvPr/>
        </p:nvSpPr>
        <p:spPr>
          <a:xfrm>
            <a:off x="1851660" y="3963924"/>
            <a:ext cx="45262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00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Layout e XML únicos</a:t>
            </a:r>
            <a:endParaRPr lang="en-US" sz="2100" dirty="0"/>
          </a:p>
        </p:txBody>
      </p:sp>
      <p:sp>
        <p:nvSpPr>
          <p:cNvPr id="25" name="Text 7">
            <a:extLst>
              <a:ext uri="{FF2B5EF4-FFF2-40B4-BE49-F238E27FC236}">
                <a16:creationId xmlns:a16="http://schemas.microsoft.com/office/drawing/2014/main" id="{02568017-68C4-A195-1730-BD1715912446}"/>
              </a:ext>
            </a:extLst>
          </p:cNvPr>
          <p:cNvSpPr/>
          <p:nvPr/>
        </p:nvSpPr>
        <p:spPr>
          <a:xfrm>
            <a:off x="6515100" y="3963924"/>
            <a:ext cx="107670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1875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mesmo modelo de nota vale para qualquer município do Brasil, sem variações locais.</a:t>
            </a:r>
            <a:endParaRPr lang="en-US" sz="1875" dirty="0"/>
          </a:p>
        </p:txBody>
      </p:sp>
      <p:sp>
        <p:nvSpPr>
          <p:cNvPr id="28" name="Shape 8">
            <a:extLst>
              <a:ext uri="{FF2B5EF4-FFF2-40B4-BE49-F238E27FC236}">
                <a16:creationId xmlns:a16="http://schemas.microsoft.com/office/drawing/2014/main" id="{D9726181-5EE4-07AC-6734-ACAB39A2D9EF}"/>
              </a:ext>
            </a:extLst>
          </p:cNvPr>
          <p:cNvSpPr/>
          <p:nvPr/>
        </p:nvSpPr>
        <p:spPr>
          <a:xfrm>
            <a:off x="960120" y="5308092"/>
            <a:ext cx="630936" cy="630936"/>
          </a:xfrm>
          <a:prstGeom prst="ellipse">
            <a:avLst/>
          </a:prstGeom>
          <a:solidFill>
            <a:srgbClr val="1C7293"/>
          </a:solidFill>
          <a:ln/>
        </p:spPr>
      </p:sp>
      <p:sp>
        <p:nvSpPr>
          <p:cNvPr id="31" name="Shape 9">
            <a:extLst>
              <a:ext uri="{FF2B5EF4-FFF2-40B4-BE49-F238E27FC236}">
                <a16:creationId xmlns:a16="http://schemas.microsoft.com/office/drawing/2014/main" id="{76AF490C-89B6-4588-152B-9E79107A0D95}"/>
              </a:ext>
            </a:extLst>
          </p:cNvPr>
          <p:cNvSpPr/>
          <p:nvPr/>
        </p:nvSpPr>
        <p:spPr>
          <a:xfrm>
            <a:off x="1275588" y="5445252"/>
            <a:ext cx="0" cy="356616"/>
          </a:xfrm>
          <a:prstGeom prst="line">
            <a:avLst/>
          </a:prstGeom>
          <a:noFill/>
          <a:ln w="31750">
            <a:solidFill>
              <a:srgbClr val="FFFFFF"/>
            </a:solidFill>
            <a:prstDash val="solid"/>
          </a:ln>
        </p:spPr>
      </p:sp>
      <p:sp>
        <p:nvSpPr>
          <p:cNvPr id="33" name="Shape 10">
            <a:extLst>
              <a:ext uri="{FF2B5EF4-FFF2-40B4-BE49-F238E27FC236}">
                <a16:creationId xmlns:a16="http://schemas.microsoft.com/office/drawing/2014/main" id="{936375BD-F5EA-E13E-B798-601B17C7D916}"/>
              </a:ext>
            </a:extLst>
          </p:cNvPr>
          <p:cNvSpPr/>
          <p:nvPr/>
        </p:nvSpPr>
        <p:spPr>
          <a:xfrm>
            <a:off x="1138428" y="5623560"/>
            <a:ext cx="274320" cy="0"/>
          </a:xfrm>
          <a:prstGeom prst="line">
            <a:avLst/>
          </a:prstGeom>
          <a:noFill/>
          <a:ln w="31750">
            <a:solidFill>
              <a:srgbClr val="FFFFFF"/>
            </a:solidFill>
            <a:prstDash val="solid"/>
          </a:ln>
        </p:spPr>
      </p:sp>
      <p:sp>
        <p:nvSpPr>
          <p:cNvPr id="36" name="Text 11">
            <a:extLst>
              <a:ext uri="{FF2B5EF4-FFF2-40B4-BE49-F238E27FC236}">
                <a16:creationId xmlns:a16="http://schemas.microsoft.com/office/drawing/2014/main" id="{BF515286-CF3D-F163-6E3B-675BE53FA6E5}"/>
              </a:ext>
            </a:extLst>
          </p:cNvPr>
          <p:cNvSpPr/>
          <p:nvPr/>
        </p:nvSpPr>
        <p:spPr>
          <a:xfrm>
            <a:off x="1851660" y="5225796"/>
            <a:ext cx="45262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00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Autorização em tempo real</a:t>
            </a:r>
            <a:endParaRPr lang="en-US" sz="2100" dirty="0"/>
          </a:p>
        </p:txBody>
      </p:sp>
      <p:sp>
        <p:nvSpPr>
          <p:cNvPr id="39" name="Text 12">
            <a:extLst>
              <a:ext uri="{FF2B5EF4-FFF2-40B4-BE49-F238E27FC236}">
                <a16:creationId xmlns:a16="http://schemas.microsoft.com/office/drawing/2014/main" id="{E5EB69F4-A1C4-EBE3-3EE2-C5EC1C6F95EC}"/>
              </a:ext>
            </a:extLst>
          </p:cNvPr>
          <p:cNvSpPr/>
          <p:nvPr/>
        </p:nvSpPr>
        <p:spPr>
          <a:xfrm>
            <a:off x="6515100" y="5225796"/>
            <a:ext cx="107670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1875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Receita Federal valida e autoriza a nota instantaneamente, antes do envio à prefeitura.</a:t>
            </a:r>
            <a:endParaRPr lang="en-US" sz="1875" dirty="0"/>
          </a:p>
        </p:txBody>
      </p:sp>
      <p:sp>
        <p:nvSpPr>
          <p:cNvPr id="41" name="Shape 13">
            <a:extLst>
              <a:ext uri="{FF2B5EF4-FFF2-40B4-BE49-F238E27FC236}">
                <a16:creationId xmlns:a16="http://schemas.microsoft.com/office/drawing/2014/main" id="{C7916345-DDBF-C28F-9981-A76FCC15FFF6}"/>
              </a:ext>
            </a:extLst>
          </p:cNvPr>
          <p:cNvSpPr/>
          <p:nvPr/>
        </p:nvSpPr>
        <p:spPr>
          <a:xfrm>
            <a:off x="960120" y="6569964"/>
            <a:ext cx="630936" cy="630936"/>
          </a:xfrm>
          <a:prstGeom prst="ellipse">
            <a:avLst/>
          </a:prstGeom>
          <a:solidFill>
            <a:srgbClr val="1C7293"/>
          </a:solidFill>
          <a:ln/>
        </p:spPr>
      </p:sp>
      <p:sp>
        <p:nvSpPr>
          <p:cNvPr id="44" name="Shape 14">
            <a:extLst>
              <a:ext uri="{FF2B5EF4-FFF2-40B4-BE49-F238E27FC236}">
                <a16:creationId xmlns:a16="http://schemas.microsoft.com/office/drawing/2014/main" id="{672ECCDD-CAA5-3B04-7EAD-FBB9C2457688}"/>
              </a:ext>
            </a:extLst>
          </p:cNvPr>
          <p:cNvSpPr/>
          <p:nvPr/>
        </p:nvSpPr>
        <p:spPr>
          <a:xfrm>
            <a:off x="1275588" y="6707124"/>
            <a:ext cx="0" cy="356616"/>
          </a:xfrm>
          <a:prstGeom prst="line">
            <a:avLst/>
          </a:prstGeom>
          <a:noFill/>
          <a:ln w="31750">
            <a:solidFill>
              <a:srgbClr val="FFFFFF"/>
            </a:solidFill>
            <a:prstDash val="solid"/>
          </a:ln>
        </p:spPr>
      </p:sp>
      <p:sp>
        <p:nvSpPr>
          <p:cNvPr id="47" name="Shape 15">
            <a:extLst>
              <a:ext uri="{FF2B5EF4-FFF2-40B4-BE49-F238E27FC236}">
                <a16:creationId xmlns:a16="http://schemas.microsoft.com/office/drawing/2014/main" id="{A0614E63-8815-EF4A-3591-9B2DDCD149E9}"/>
              </a:ext>
            </a:extLst>
          </p:cNvPr>
          <p:cNvSpPr/>
          <p:nvPr/>
        </p:nvSpPr>
        <p:spPr>
          <a:xfrm>
            <a:off x="1138428" y="6885432"/>
            <a:ext cx="274320" cy="0"/>
          </a:xfrm>
          <a:prstGeom prst="line">
            <a:avLst/>
          </a:prstGeom>
          <a:noFill/>
          <a:ln w="31750">
            <a:solidFill>
              <a:srgbClr val="FFFFFF"/>
            </a:solidFill>
            <a:prstDash val="solid"/>
          </a:ln>
        </p:spPr>
      </p:sp>
      <p:sp>
        <p:nvSpPr>
          <p:cNvPr id="49" name="Text 16">
            <a:extLst>
              <a:ext uri="{FF2B5EF4-FFF2-40B4-BE49-F238E27FC236}">
                <a16:creationId xmlns:a16="http://schemas.microsoft.com/office/drawing/2014/main" id="{FFB19C7D-BFE7-3453-7541-ADA7FC6B1D8F}"/>
              </a:ext>
            </a:extLst>
          </p:cNvPr>
          <p:cNvSpPr/>
          <p:nvPr/>
        </p:nvSpPr>
        <p:spPr>
          <a:xfrm>
            <a:off x="1851660" y="6487668"/>
            <a:ext cx="45262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00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Acesso direto pelo e-CAC</a:t>
            </a:r>
            <a:endParaRPr lang="en-US" sz="2100" dirty="0"/>
          </a:p>
        </p:txBody>
      </p:sp>
      <p:sp>
        <p:nvSpPr>
          <p:cNvPr id="52" name="Text 17">
            <a:extLst>
              <a:ext uri="{FF2B5EF4-FFF2-40B4-BE49-F238E27FC236}">
                <a16:creationId xmlns:a16="http://schemas.microsoft.com/office/drawing/2014/main" id="{630C7D5E-617E-EE96-F86E-329F794316D3}"/>
              </a:ext>
            </a:extLst>
          </p:cNvPr>
          <p:cNvSpPr/>
          <p:nvPr/>
        </p:nvSpPr>
        <p:spPr>
          <a:xfrm>
            <a:off x="6515100" y="6487668"/>
            <a:ext cx="107670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1875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MEI e empresas do Simples podem emitir pelo portal, sem precisar de um sistema emissor à parte.</a:t>
            </a:r>
            <a:endParaRPr lang="en-US" sz="1875" dirty="0"/>
          </a:p>
        </p:txBody>
      </p:sp>
      <p:sp>
        <p:nvSpPr>
          <p:cNvPr id="55" name="Shape 18">
            <a:extLst>
              <a:ext uri="{FF2B5EF4-FFF2-40B4-BE49-F238E27FC236}">
                <a16:creationId xmlns:a16="http://schemas.microsoft.com/office/drawing/2014/main" id="{7F4045D5-4EDA-A211-AC82-99E5D9E3D531}"/>
              </a:ext>
            </a:extLst>
          </p:cNvPr>
          <p:cNvSpPr/>
          <p:nvPr/>
        </p:nvSpPr>
        <p:spPr>
          <a:xfrm>
            <a:off x="960120" y="7831836"/>
            <a:ext cx="630936" cy="630936"/>
          </a:xfrm>
          <a:prstGeom prst="ellipse">
            <a:avLst/>
          </a:prstGeom>
          <a:solidFill>
            <a:srgbClr val="1C7293"/>
          </a:solidFill>
          <a:ln/>
        </p:spPr>
      </p:sp>
      <p:sp>
        <p:nvSpPr>
          <p:cNvPr id="57" name="Shape 19">
            <a:extLst>
              <a:ext uri="{FF2B5EF4-FFF2-40B4-BE49-F238E27FC236}">
                <a16:creationId xmlns:a16="http://schemas.microsoft.com/office/drawing/2014/main" id="{99B95C62-B792-667D-42B0-DD89B24D8906}"/>
              </a:ext>
            </a:extLst>
          </p:cNvPr>
          <p:cNvSpPr/>
          <p:nvPr/>
        </p:nvSpPr>
        <p:spPr>
          <a:xfrm>
            <a:off x="1275588" y="7968996"/>
            <a:ext cx="0" cy="356616"/>
          </a:xfrm>
          <a:prstGeom prst="line">
            <a:avLst/>
          </a:prstGeom>
          <a:noFill/>
          <a:ln w="31750">
            <a:solidFill>
              <a:srgbClr val="FFFFFF"/>
            </a:solidFill>
            <a:prstDash val="solid"/>
          </a:ln>
        </p:spPr>
      </p:sp>
      <p:sp>
        <p:nvSpPr>
          <p:cNvPr id="60" name="Shape 20">
            <a:extLst>
              <a:ext uri="{FF2B5EF4-FFF2-40B4-BE49-F238E27FC236}">
                <a16:creationId xmlns:a16="http://schemas.microsoft.com/office/drawing/2014/main" id="{D223879B-D933-9AF1-3FE8-AA77DE1DF7CF}"/>
              </a:ext>
            </a:extLst>
          </p:cNvPr>
          <p:cNvSpPr/>
          <p:nvPr/>
        </p:nvSpPr>
        <p:spPr>
          <a:xfrm>
            <a:off x="1138428" y="8147304"/>
            <a:ext cx="274320" cy="0"/>
          </a:xfrm>
          <a:prstGeom prst="line">
            <a:avLst/>
          </a:prstGeom>
          <a:noFill/>
          <a:ln w="31750">
            <a:solidFill>
              <a:srgbClr val="FFFFFF"/>
            </a:solidFill>
            <a:prstDash val="solid"/>
          </a:ln>
        </p:spPr>
      </p:sp>
      <p:sp>
        <p:nvSpPr>
          <p:cNvPr id="63" name="Text 21">
            <a:extLst>
              <a:ext uri="{FF2B5EF4-FFF2-40B4-BE49-F238E27FC236}">
                <a16:creationId xmlns:a16="http://schemas.microsoft.com/office/drawing/2014/main" id="{BCE34960-1620-D539-FA82-82749B2DCCCD}"/>
              </a:ext>
            </a:extLst>
          </p:cNvPr>
          <p:cNvSpPr/>
          <p:nvPr/>
        </p:nvSpPr>
        <p:spPr>
          <a:xfrm>
            <a:off x="1851660" y="7749540"/>
            <a:ext cx="45262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00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Dados em ambiente nacional</a:t>
            </a:r>
            <a:endParaRPr lang="en-US" sz="2100" dirty="0"/>
          </a:p>
        </p:txBody>
      </p:sp>
      <p:sp>
        <p:nvSpPr>
          <p:cNvPr id="65" name="Text 22">
            <a:extLst>
              <a:ext uri="{FF2B5EF4-FFF2-40B4-BE49-F238E27FC236}">
                <a16:creationId xmlns:a16="http://schemas.microsoft.com/office/drawing/2014/main" id="{37AFBBEA-AAB4-78AB-A4F3-D5BDC28FC00B}"/>
              </a:ext>
            </a:extLst>
          </p:cNvPr>
          <p:cNvSpPr/>
          <p:nvPr/>
        </p:nvSpPr>
        <p:spPr>
          <a:xfrm>
            <a:off x="6515100" y="7749540"/>
            <a:ext cx="107670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1875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 informações passam a ficar reunidas em uma base única, íntegra e auditável.</a:t>
            </a:r>
            <a:endParaRPr lang="en-US" sz="1875" dirty="0"/>
          </a:p>
        </p:txBody>
      </p:sp>
      <p:sp>
        <p:nvSpPr>
          <p:cNvPr id="68" name="Text 0">
            <a:extLst>
              <a:ext uri="{FF2B5EF4-FFF2-40B4-BE49-F238E27FC236}">
                <a16:creationId xmlns:a16="http://schemas.microsoft.com/office/drawing/2014/main" id="{3B224B46-53BE-38D5-501A-7898281B52BE}"/>
              </a:ext>
            </a:extLst>
          </p:cNvPr>
          <p:cNvSpPr/>
          <p:nvPr/>
        </p:nvSpPr>
        <p:spPr>
          <a:xfrm>
            <a:off x="960120" y="685800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b="1" spc="30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 A REFORMA TRIBUTÁRIA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54773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2462</TotalTime>
  <Words>3432</Words>
  <Application>Microsoft Office PowerPoint</Application>
  <PresentationFormat>Personalizar</PresentationFormat>
  <Paragraphs>503</Paragraphs>
  <Slides>43</Slides>
  <Notes>43</Notes>
  <HiddenSlides>0</HiddenSlides>
  <MMClips>0</MMClips>
  <ScaleCrop>false</ScaleCrop>
  <HeadingPairs>
    <vt:vector size="6" baseType="variant">
      <vt:variant>
        <vt:lpstr>Fontes usadas</vt:lpstr>
      </vt:variant>
      <vt:variant>
        <vt:i4>13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43</vt:i4>
      </vt:variant>
    </vt:vector>
  </HeadingPairs>
  <TitlesOfParts>
    <vt:vector size="57" baseType="lpstr">
      <vt:lpstr>Inter ExtraBold</vt:lpstr>
      <vt:lpstr>Inter</vt:lpstr>
      <vt:lpstr>Roboto</vt:lpstr>
      <vt:lpstr>Cambria</vt:lpstr>
      <vt:lpstr>Inter SemiBold</vt:lpstr>
      <vt:lpstr>Montserrat</vt:lpstr>
      <vt:lpstr>Calibri</vt:lpstr>
      <vt:lpstr>Inter Medium</vt:lpstr>
      <vt:lpstr>Arial</vt:lpstr>
      <vt:lpstr>Montserrat Bold</vt:lpstr>
      <vt:lpstr>Playfair Display Black</vt:lpstr>
      <vt:lpstr>Roboto Mono</vt:lpstr>
      <vt:lpstr>Open Sans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pichau</dc:creator>
  <cp:lastModifiedBy>Luan Evangelista</cp:lastModifiedBy>
  <cp:revision>19</cp:revision>
  <dcterms:created xsi:type="dcterms:W3CDTF">2006-08-16T00:00:00Z</dcterms:created>
  <dcterms:modified xsi:type="dcterms:W3CDTF">2026-08-07T11:07:44Z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0x01010030243B742AC148479F7CE00179F4DE07</vt:lpwstr>
  </property>
  <property fmtid="{D5CDD505-2E9C-101B-9397-08002B2CF9AE}" pid="3" name="MediaServiceImageTags">
    <vt:lpwstr/>
  </property>
</Properties>
</file>