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Abertura. SIGA — Sistema de Interface Guiada à Autorregularização. Iniciativa da SEFAZ-CE / CEPAM.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Encerramento.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Everton Bessa Pessoa — Auditor Fiscal da Receita Estadual, líder em projetos de Big Data na SEFAZ-CE.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contexto que motivou a decisão. Desde 2021 a SEFAZ-CE investe na transformação digital da fiscalização, com um ambiente robusto de Big Data. O SIGET, um dos sistemas mais acessados pelos contribuintes, já operava no limite — instabilidade, lentidão e falhas, preso ao banco legado Sybase a caminho do fim de vida. Somava-se a diretriz institucional de ampliar transparência e conformidade. Tudo no âmbito do Profisco II.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Plataforma 100% em nuvem que dá transparência ao contribuinte e habilita a autorregularização; ao mesmo tempo, oferece análises integradas ao auditor. Por ser 100% em nuvem, é sempre disponível, responde em segundos, fica sempre atualizada e está pronta para crescer.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Três desafios centrais. Muitos envolvidos: coordenar quatro células da SEFAZ — CEPAM, CESINF, CEGID e CESOP — além da consultoria, alinhando visões de auditores e contribuintes. Ambiente de dados legado: bases antigas e mal documentadas — Oracle com 772 tabelas (329 vazias), Sybase com 96 tabelas e 171 GB, 96 rotinas diárias (11 obsoletas). Paradigmas de cultura: romper a dependência de ferramentas não institucionais como o Access e a resistência à mudança.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o projeto entregou. O novo portal SIGA: painel único de indicadores para auditores e contribuintes, com acesso via Gov.br e DTe. Ambiente atualizado e refatorado: Data Lake reorganizado por domínios e produtos de dados, adoção do Amazon Redshift, esteira de CI/CD na AWS, histórico ampliado de 5 para 7 anos e descomissionamento do Sybase. Mudança de cultura: dado único compartilhado entre fisco e contribuinte, autosserviço e capacitação das equipes em Big Data.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dimensão da plataforma: 450 mil contribuintes, 78 bilhões de registros, 700 mil a 1 milhão de acessos mensais, 5,44 TB de dados, consulta em ~5 segundos. O investimento foi de aproximadamente R$ 3,2 milhões com recursos do Profisco II, em cerca de 12 meses do protótipo aos primeiros acessos em produção. Equipe: 8 servidores da SEFAZ (áreas de TI e CEPAM) e consultoria com 2 consultores, 2 desenvolvedores e 2 engenheiros de dados.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Os módulos do sistema, com a Malha Fiscal em destaque na tela. A Malha Fiscal traz 19 indicadores na largada — 12 de base de cálculo, 4 de ICMS estimado e 3 de obrigações acessórias — com novos já previstos. Visão do auditor = visão do contribuinte. Demais módulos: histórico de monitoramentos, débitos e informações fiscais, meios de pagamento e Simples Nacional.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SIGA representa o compromisso da SEFAZ em construir um ambiente fiscal sólido, transparente e justo.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gradFill rotWithShape="1">
            <a:gsLst>
              <a:gs pos="0">
                <a:srgbClr val="054B38">
                  <a:alpha val="100000"/>
                </a:srgbClr>
              </a:gs>
              <a:gs pos="52000">
                <a:srgbClr val="0A7D59">
                  <a:alpha val="100000"/>
                </a:srgbClr>
              </a:gs>
              <a:gs pos="100000">
                <a:srgbClr val="0AA471">
                  <a:alpha val="100000"/>
                </a:srgbClr>
              </a:gs>
            </a:gsLst>
            <a:lin ang="1800000" scaled="0"/>
          </a:gradFill>
          <a:ln/>
        </p:spPr>
      </p:sp>
      <p:sp>
        <p:nvSpPr>
          <p:cNvPr id="3" name="Shape 1"/>
          <p:cNvSpPr/>
          <p:nvPr/>
        </p:nvSpPr>
        <p:spPr>
          <a:xfrm>
            <a:off x="6949529" y="0"/>
            <a:ext cx="11338471" cy="10287000"/>
          </a:xfrm>
          <a:prstGeom prst="rect">
            <a:avLst/>
          </a:prstGeom>
          <a:solidFill>
            <a:srgbClr val="FFFFFF">
              <a:alpha val="5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10972800" y="0"/>
            <a:ext cx="7315200" cy="10287000"/>
          </a:xfrm>
          <a:prstGeom prst="rect">
            <a:avLst/>
          </a:prstGeom>
          <a:solidFill>
            <a:srgbClr val="FFFFFF">
              <a:alpha val="6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1238250" y="3429000"/>
            <a:ext cx="3429000" cy="3429000"/>
          </a:xfrm>
          <a:prstGeom prst="ellipse">
            <a:avLst/>
          </a:prstGeom>
          <a:solidFill>
            <a:srgbClr val="CFE7DD"/>
          </a:solidFill>
          <a:ln/>
          <a:effectLst>
            <a:outerShdw sx="100000" sy="100000" kx="0" ky="0" algn="bl" rotWithShape="0" blurRad="571500" dist="228600" dir="5400000">
              <a:srgbClr val="000000">
                <a:alpha val="22000"/>
              </a:srgbClr>
            </a:outerShdw>
          </a:effectLst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625" b="625"/>
          <a:stretch/>
        </p:blipFill>
        <p:spPr>
          <a:xfrm>
            <a:off x="1381125" y="3571875"/>
            <a:ext cx="3143250" cy="3143250"/>
          </a:xfrm>
          <a:prstGeom prst="ellipse">
            <a:avLst/>
          </a:prstGeom>
        </p:spPr>
      </p:pic>
      <p:sp>
        <p:nvSpPr>
          <p:cNvPr id="7" name="Text 4"/>
          <p:cNvSpPr/>
          <p:nvPr/>
        </p:nvSpPr>
        <p:spPr>
          <a:xfrm>
            <a:off x="5581650" y="2371725"/>
            <a:ext cx="715744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396" kern="0" dirty="0">
                <a:solidFill>
                  <a:srgbClr val="BFE6D6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GOVERNO DO ESTADO DO CEARÁ · SEFAZ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5581650" y="2886075"/>
            <a:ext cx="7157442" cy="1752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90000"/>
              </a:lnSpc>
              <a:buNone/>
            </a:pPr>
            <a:r>
              <a:rPr lang="en-US" sz="15000" b="1" spc="150" kern="0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</a:t>
            </a:r>
            <a:endParaRPr lang="en-US" sz="15000" dirty="0"/>
          </a:p>
        </p:txBody>
      </p:sp>
      <p:sp>
        <p:nvSpPr>
          <p:cNvPr id="9" name="Text 6"/>
          <p:cNvSpPr/>
          <p:nvPr/>
        </p:nvSpPr>
        <p:spPr>
          <a:xfrm>
            <a:off x="5581650" y="4829175"/>
            <a:ext cx="4910587" cy="17240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8000"/>
              </a:lnSpc>
              <a:buNone/>
            </a:pPr>
            <a:r>
              <a:rPr lang="en-US" sz="3750" dirty="0">
                <a:solidFill>
                  <a:srgbClr val="EAFAF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Sistema de Interface Guiada à Autorregularização</a:t>
            </a:r>
            <a:endParaRPr lang="en-US" sz="3750" dirty="0"/>
          </a:p>
        </p:txBody>
      </p:sp>
      <p:sp>
        <p:nvSpPr>
          <p:cNvPr id="10" name="Text 7"/>
          <p:cNvSpPr/>
          <p:nvPr/>
        </p:nvSpPr>
        <p:spPr>
          <a:xfrm>
            <a:off x="5581650" y="6800850"/>
            <a:ext cx="7157442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75" i="1" dirty="0">
                <a:solidFill>
                  <a:srgbClr val="9FD9C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Um farol para orientar a autorregularização</a:t>
            </a:r>
            <a:endParaRPr lang="en-US" sz="1875" dirty="0"/>
          </a:p>
        </p:txBody>
      </p:sp>
      <p:sp>
        <p:nvSpPr>
          <p:cNvPr id="11" name="Shape 8"/>
          <p:cNvSpPr/>
          <p:nvPr/>
        </p:nvSpPr>
        <p:spPr>
          <a:xfrm>
            <a:off x="5581650" y="7400925"/>
            <a:ext cx="3321546" cy="514350"/>
          </a:xfrm>
          <a:prstGeom prst="roundRect">
            <a:avLst>
              <a:gd name="adj" fmla="val 50000"/>
            </a:avLst>
          </a:prstGeom>
          <a:ln w="9525">
            <a:solidFill>
              <a:srgbClr val="FFFFFF">
                <a:alpha val="45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5838825" y="7524750"/>
            <a:ext cx="290684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spc="108" kern="0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Retrospectiva do projeto</a:t>
            </a:r>
            <a:endParaRPr lang="en-US" sz="1800" dirty="0"/>
          </a:p>
        </p:txBody>
      </p:sp>
      <p:sp>
        <p:nvSpPr>
          <p:cNvPr id="13" name="Shape 10"/>
          <p:cNvSpPr/>
          <p:nvPr/>
        </p:nvSpPr>
        <p:spPr>
          <a:xfrm>
            <a:off x="1238250" y="8839200"/>
            <a:ext cx="2038796" cy="933450"/>
          </a:xfrm>
          <a:prstGeom prst="roundRect">
            <a:avLst>
              <a:gd name="adj" fmla="val 1224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323850" dist="133350" dir="5400000">
              <a:srgbClr val="000000">
                <a:alpha val="18000"/>
              </a:srgbClr>
            </a:outerShdw>
          </a:effectLst>
        </p:spPr>
      </p:sp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9010650"/>
            <a:ext cx="1543496" cy="590550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12389797" y="9029700"/>
            <a:ext cx="4659953" cy="723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r" indent="0" marL="0">
              <a:lnSpc>
                <a:spcPct val="150000"/>
              </a:lnSpc>
              <a:buNone/>
            </a:pPr>
            <a:r>
              <a:rPr lang="en-US" sz="1800" dirty="0">
                <a:solidFill>
                  <a:srgbClr val="CDEEDE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Célula de Planejamento e Acompanhamento do Monitoramento e Fiscalização — CEPAM</a:t>
            </a:r>
            <a:endParaRPr lang="en-US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gradFill rotWithShape="1">
            <a:gsLst>
              <a:gs pos="0">
                <a:srgbClr val="054B38">
                  <a:alpha val="100000"/>
                </a:srgbClr>
              </a:gs>
              <a:gs pos="52000">
                <a:srgbClr val="0A7D59">
                  <a:alpha val="100000"/>
                </a:srgbClr>
              </a:gs>
              <a:gs pos="100000">
                <a:srgbClr val="0AA471">
                  <a:alpha val="100000"/>
                </a:srgbClr>
              </a:gs>
            </a:gsLst>
            <a:lin ang="1800000" scaled="0"/>
          </a:gradFill>
          <a:ln/>
        </p:spPr>
      </p:sp>
      <p:sp>
        <p:nvSpPr>
          <p:cNvPr id="3" name="Shape 1"/>
          <p:cNvSpPr/>
          <p:nvPr/>
        </p:nvSpPr>
        <p:spPr>
          <a:xfrm>
            <a:off x="8229600" y="0"/>
            <a:ext cx="10058400" cy="10287000"/>
          </a:xfrm>
          <a:prstGeom prst="rect">
            <a:avLst/>
          </a:prstGeom>
          <a:solidFill>
            <a:srgbClr val="FFFFFF">
              <a:alpha val="5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1238250" y="4105275"/>
            <a:ext cx="17392650" cy="1562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120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Obrigado!</a:t>
            </a:r>
            <a:endParaRPr lang="en-US" sz="12000" dirty="0"/>
          </a:p>
        </p:txBody>
      </p:sp>
      <p:sp>
        <p:nvSpPr>
          <p:cNvPr id="5" name="Text 3"/>
          <p:cNvSpPr/>
          <p:nvPr/>
        </p:nvSpPr>
        <p:spPr>
          <a:xfrm>
            <a:off x="1238250" y="5857875"/>
            <a:ext cx="17392650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250" dirty="0">
                <a:solidFill>
                  <a:srgbClr val="DCEFE7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Célula de Planejamento e Acompanhamento do Monitoramento e Fiscalização — CEPAM · SEFAZ-CE</a:t>
            </a:r>
            <a:endParaRPr lang="en-US" sz="2250" dirty="0"/>
          </a:p>
        </p:txBody>
      </p:sp>
      <p:sp>
        <p:nvSpPr>
          <p:cNvPr id="6" name="Shape 4"/>
          <p:cNvSpPr/>
          <p:nvPr/>
        </p:nvSpPr>
        <p:spPr>
          <a:xfrm>
            <a:off x="1238250" y="8953500"/>
            <a:ext cx="1801564" cy="819150"/>
          </a:xfrm>
          <a:prstGeom prst="roundRect">
            <a:avLst>
              <a:gd name="adj" fmla="val 1395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323850" dist="133350" dir="5400000">
              <a:srgbClr val="000000">
                <a:alpha val="18000"/>
              </a:srgbClr>
            </a:outerShdw>
          </a:effectLst>
        </p:spPr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9105900"/>
            <a:ext cx="1344364" cy="51435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6795403" y="9448800"/>
            <a:ext cx="33054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BFE6D6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10</a:t>
            </a: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8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7315200" cy="10287000"/>
          </a:xfrm>
          <a:prstGeom prst="rect">
            <a:avLst/>
          </a:prstGeom>
          <a:gradFill rotWithShape="1">
            <a:gsLst>
              <a:gs pos="0">
                <a:srgbClr val="075C44">
                  <a:alpha val="100000"/>
                </a:srgbClr>
              </a:gs>
              <a:gs pos="100000">
                <a:srgbClr val="0A8A60">
                  <a:alpha val="100000"/>
                </a:srgbClr>
              </a:gs>
            </a:gsLst>
            <a:lin ang="4200000" scaled="0"/>
          </a:gradFill>
          <a:ln/>
        </p:spPr>
      </p:sp>
      <p:sp>
        <p:nvSpPr>
          <p:cNvPr id="3" name="Shape 1"/>
          <p:cNvSpPr/>
          <p:nvPr/>
        </p:nvSpPr>
        <p:spPr>
          <a:xfrm>
            <a:off x="2228850" y="1894731"/>
            <a:ext cx="2857500" cy="3429000"/>
          </a:xfrm>
          <a:prstGeom prst="roundRect">
            <a:avLst>
              <a:gd name="adj" fmla="val 6667"/>
            </a:avLst>
          </a:prstGeom>
          <a:ln/>
          <a:effectLst>
            <a:outerShdw sx="100000" sy="100000" kx="0" ky="0" algn="bl" rotWithShape="0" blurRad="419100" dist="171450" dir="5400000">
              <a:srgbClr val="000000">
                <a:alpha val="28000"/>
              </a:srgbClr>
            </a:outerShdw>
          </a:effectLst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2228850" y="1894731"/>
            <a:ext cx="2857500" cy="34290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09600" y="5666631"/>
            <a:ext cx="670560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360" kern="0" dirty="0">
                <a:solidFill>
                  <a:srgbClr val="9FD9C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APRESENTADOR</a:t>
            </a:r>
            <a:endParaRPr lang="en-US" sz="1800" dirty="0"/>
          </a:p>
        </p:txBody>
      </p:sp>
      <p:sp>
        <p:nvSpPr>
          <p:cNvPr id="6" name="Text 3"/>
          <p:cNvSpPr/>
          <p:nvPr/>
        </p:nvSpPr>
        <p:spPr>
          <a:xfrm>
            <a:off x="609600" y="6123831"/>
            <a:ext cx="6705600" cy="5729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8000"/>
              </a:lnSpc>
              <a:buNone/>
            </a:pPr>
            <a:r>
              <a:rPr lang="en-US" sz="39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Everton Bessa Pessoa</a:t>
            </a:r>
            <a:endParaRPr lang="en-US" sz="3900" dirty="0"/>
          </a:p>
        </p:txBody>
      </p:sp>
      <p:sp>
        <p:nvSpPr>
          <p:cNvPr id="7" name="Shape 4"/>
          <p:cNvSpPr/>
          <p:nvPr/>
        </p:nvSpPr>
        <p:spPr>
          <a:xfrm>
            <a:off x="609600" y="6944469"/>
            <a:ext cx="609600" cy="47625"/>
          </a:xfrm>
          <a:prstGeom prst="roundRect">
            <a:avLst>
              <a:gd name="adj" fmla="val 50000"/>
            </a:avLst>
          </a:prstGeom>
          <a:solidFill>
            <a:srgbClr val="10B981"/>
          </a:solidFill>
          <a:ln/>
        </p:spPr>
      </p:sp>
      <p:sp>
        <p:nvSpPr>
          <p:cNvPr id="8" name="Text 5"/>
          <p:cNvSpPr/>
          <p:nvPr/>
        </p:nvSpPr>
        <p:spPr>
          <a:xfrm>
            <a:off x="609600" y="7277844"/>
            <a:ext cx="3404637" cy="1152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950" dirty="0">
                <a:solidFill>
                  <a:srgbClr val="DCEFE7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Auditor Fiscal da Receita Estadual da SEFAZ-CE — CEPAM</a:t>
            </a:r>
            <a:endParaRPr lang="en-US" sz="1950" dirty="0"/>
          </a:p>
        </p:txBody>
      </p:sp>
      <p:sp>
        <p:nvSpPr>
          <p:cNvPr id="9" name="Shape 6"/>
          <p:cNvSpPr/>
          <p:nvPr/>
        </p:nvSpPr>
        <p:spPr>
          <a:xfrm>
            <a:off x="8267700" y="1683544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10" name="Text 7"/>
          <p:cNvSpPr/>
          <p:nvPr/>
        </p:nvSpPr>
        <p:spPr>
          <a:xfrm>
            <a:off x="8667750" y="1626394"/>
            <a:ext cx="4908901" cy="20097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2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Auditor Fiscal da Receita Estadual da SEFAZ-CE desde 2009, na Célula de Planejamento e Acompanhamento do Monitoramento e Fiscalização (CEPAM).</a:t>
            </a:r>
            <a:endParaRPr lang="en-US" sz="2250" dirty="0"/>
          </a:p>
        </p:txBody>
      </p:sp>
      <p:sp>
        <p:nvSpPr>
          <p:cNvPr id="11" name="Shape 8"/>
          <p:cNvSpPr/>
          <p:nvPr/>
        </p:nvSpPr>
        <p:spPr>
          <a:xfrm>
            <a:off x="8267700" y="4060031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12" name="Text 9"/>
          <p:cNvSpPr/>
          <p:nvPr/>
        </p:nvSpPr>
        <p:spPr>
          <a:xfrm>
            <a:off x="8667750" y="4002881"/>
            <a:ext cx="4957341" cy="7667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2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Líder em projetos de inovação em Big Data na SEFAZ-CE.</a:t>
            </a:r>
            <a:endParaRPr lang="en-US" sz="2250" dirty="0"/>
          </a:p>
        </p:txBody>
      </p:sp>
      <p:sp>
        <p:nvSpPr>
          <p:cNvPr id="13" name="Shape 10"/>
          <p:cNvSpPr/>
          <p:nvPr/>
        </p:nvSpPr>
        <p:spPr>
          <a:xfrm>
            <a:off x="8267700" y="5193506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14" name="Text 11"/>
          <p:cNvSpPr/>
          <p:nvPr/>
        </p:nvSpPr>
        <p:spPr>
          <a:xfrm>
            <a:off x="8667750" y="5136356"/>
            <a:ext cx="5119679" cy="20097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2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Engenheiro Eletricista (UFC), Mestre em Administração e Controladoria (UFC) e Especialista em Administração Tributária, com formação em Ciência de Dados.</a:t>
            </a:r>
            <a:endParaRPr lang="en-US" sz="2250" dirty="0"/>
          </a:p>
        </p:txBody>
      </p:sp>
      <p:sp>
        <p:nvSpPr>
          <p:cNvPr id="15" name="Shape 12"/>
          <p:cNvSpPr/>
          <p:nvPr/>
        </p:nvSpPr>
        <p:spPr>
          <a:xfrm>
            <a:off x="8267700" y="7569994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16" name="Text 13"/>
          <p:cNvSpPr/>
          <p:nvPr/>
        </p:nvSpPr>
        <p:spPr>
          <a:xfrm>
            <a:off x="8667750" y="7512844"/>
            <a:ext cx="4580854" cy="11811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2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Mestrado com foco no uso da Nota Fiscal Eletrônica no controle da arrecadação tributária.</a:t>
            </a:r>
            <a:endParaRPr lang="en-US" sz="2250" dirty="0"/>
          </a:p>
        </p:txBody>
      </p:sp>
      <p:sp>
        <p:nvSpPr>
          <p:cNvPr id="17" name="Text 14"/>
          <p:cNvSpPr/>
          <p:nvPr/>
        </p:nvSpPr>
        <p:spPr>
          <a:xfrm>
            <a:off x="14977021" y="95631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02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8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47750" y="1333798"/>
            <a:ext cx="10372725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360" kern="0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SITUAÇÃO PRÉ-PROJETO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047750" y="1752898"/>
            <a:ext cx="6831501" cy="1600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350" b="1" spc="-43" kern="0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contexto que motivou a decisão</a:t>
            </a:r>
            <a:endParaRPr lang="en-US" sz="4350" dirty="0"/>
          </a:p>
        </p:txBody>
      </p:sp>
      <p:sp>
        <p:nvSpPr>
          <p:cNvPr id="4" name="Shape 2"/>
          <p:cNvSpPr/>
          <p:nvPr/>
        </p:nvSpPr>
        <p:spPr>
          <a:xfrm>
            <a:off x="1047750" y="3695998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5" name="Text 3"/>
          <p:cNvSpPr/>
          <p:nvPr/>
        </p:nvSpPr>
        <p:spPr>
          <a:xfrm>
            <a:off x="1428750" y="3629323"/>
            <a:ext cx="5160608" cy="140077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9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Desde 2021, a SEFAZ-CE investe na transformação digital da fiscalização, com um ambiente robusto de Big Data e ciência de dados.</a:t>
            </a:r>
            <a:endParaRPr lang="en-US" sz="1950" dirty="0"/>
          </a:p>
        </p:txBody>
      </p:sp>
      <p:sp>
        <p:nvSpPr>
          <p:cNvPr id="6" name="Shape 4"/>
          <p:cNvSpPr/>
          <p:nvPr/>
        </p:nvSpPr>
        <p:spPr>
          <a:xfrm>
            <a:off x="1047750" y="5360491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7" name="Text 5"/>
          <p:cNvSpPr/>
          <p:nvPr/>
        </p:nvSpPr>
        <p:spPr>
          <a:xfrm>
            <a:off x="1428750" y="5293816"/>
            <a:ext cx="5402198" cy="10417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9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Em 2021, a SEFAZ-CE não conseguia executar suas malhas fiscais diariamente — limite que o novo ambiente precisava superar.</a:t>
            </a:r>
            <a:endParaRPr lang="en-US" sz="1950" dirty="0"/>
          </a:p>
        </p:txBody>
      </p:sp>
      <p:sp>
        <p:nvSpPr>
          <p:cNvPr id="8" name="Shape 6"/>
          <p:cNvSpPr/>
          <p:nvPr/>
        </p:nvSpPr>
        <p:spPr>
          <a:xfrm>
            <a:off x="1047750" y="6666012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9" name="Text 7"/>
          <p:cNvSpPr/>
          <p:nvPr/>
        </p:nvSpPr>
        <p:spPr>
          <a:xfrm>
            <a:off x="1428750" y="6599337"/>
            <a:ext cx="5558403" cy="10417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9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Diretriz institucional de ampliar a transparência e a conformidade, aproximando a visão do fisco da visão do contribuinte.</a:t>
            </a:r>
            <a:endParaRPr lang="en-US" sz="1950" dirty="0"/>
          </a:p>
        </p:txBody>
      </p:sp>
      <p:sp>
        <p:nvSpPr>
          <p:cNvPr id="10" name="Shape 8"/>
          <p:cNvSpPr/>
          <p:nvPr/>
        </p:nvSpPr>
        <p:spPr>
          <a:xfrm>
            <a:off x="1047750" y="7971532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11" name="Text 9"/>
          <p:cNvSpPr/>
          <p:nvPr/>
        </p:nvSpPr>
        <p:spPr>
          <a:xfrm>
            <a:off x="1428750" y="7904857"/>
            <a:ext cx="5317426" cy="10417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9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Projeto executado no âmbito do Profisco II, programa de modernização da gestão fiscal do Estado.</a:t>
            </a:r>
            <a:endParaRPr lang="en-US" sz="1950" dirty="0"/>
          </a:p>
        </p:txBody>
      </p:sp>
      <p:sp>
        <p:nvSpPr>
          <p:cNvPr id="12" name="Shape 10"/>
          <p:cNvSpPr/>
          <p:nvPr/>
        </p:nvSpPr>
        <p:spPr>
          <a:xfrm>
            <a:off x="11087100" y="2943374"/>
            <a:ext cx="6153150" cy="4400252"/>
          </a:xfrm>
          <a:prstGeom prst="roundRect">
            <a:avLst>
              <a:gd name="adj" fmla="val 3896"/>
            </a:avLst>
          </a:prstGeom>
          <a:gradFill rotWithShape="1">
            <a:gsLst>
              <a:gs pos="0">
                <a:srgbClr val="39454F">
                  <a:alpha val="100000"/>
                </a:srgbClr>
              </a:gs>
              <a:gs pos="100000">
                <a:srgbClr val="222B31">
                  <a:alpha val="100000"/>
                </a:srgbClr>
              </a:gs>
            </a:gsLst>
            <a:lin ang="4200000" scaled="0"/>
          </a:gradFill>
          <a:ln/>
        </p:spPr>
      </p:sp>
      <p:sp>
        <p:nvSpPr>
          <p:cNvPr id="13" name="Shape 11"/>
          <p:cNvSpPr/>
          <p:nvPr/>
        </p:nvSpPr>
        <p:spPr>
          <a:xfrm>
            <a:off x="11487150" y="3400574"/>
            <a:ext cx="114300" cy="114300"/>
          </a:xfrm>
          <a:prstGeom prst="ellipse">
            <a:avLst/>
          </a:prstGeom>
          <a:solidFill>
            <a:srgbClr val="E6B13E"/>
          </a:solidFill>
          <a:ln/>
        </p:spPr>
      </p:sp>
      <p:sp>
        <p:nvSpPr>
          <p:cNvPr id="14" name="Text 12"/>
          <p:cNvSpPr/>
          <p:nvPr/>
        </p:nvSpPr>
        <p:spPr>
          <a:xfrm>
            <a:off x="11715750" y="3324374"/>
            <a:ext cx="2703031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44" kern="0" dirty="0">
                <a:solidFill>
                  <a:srgbClr val="F1D79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SIGET NO LIMITE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11487150" y="3762524"/>
            <a:ext cx="5513642" cy="12382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22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Um dos sistemas mais acessados pelos contribuintes já operava no limite.</a:t>
            </a:r>
            <a:endParaRPr lang="en-US" sz="2250" dirty="0"/>
          </a:p>
        </p:txBody>
      </p:sp>
      <p:sp>
        <p:nvSpPr>
          <p:cNvPr id="16" name="Shape 14"/>
          <p:cNvSpPr/>
          <p:nvPr/>
        </p:nvSpPr>
        <p:spPr>
          <a:xfrm>
            <a:off x="11487150" y="5315099"/>
            <a:ext cx="85725" cy="85725"/>
          </a:xfrm>
          <a:prstGeom prst="ellipse">
            <a:avLst/>
          </a:prstGeom>
          <a:solidFill>
            <a:srgbClr val="E6B13E"/>
          </a:solidFill>
          <a:ln/>
        </p:spPr>
      </p:sp>
      <p:sp>
        <p:nvSpPr>
          <p:cNvPr id="17" name="Text 15"/>
          <p:cNvSpPr/>
          <p:nvPr/>
        </p:nvSpPr>
        <p:spPr>
          <a:xfrm>
            <a:off x="11753850" y="5238899"/>
            <a:ext cx="4528887" cy="6152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D7DEE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Instabilidade, lentidão e falhas — avisos do módulo fiscal deixando de aparecer.</a:t>
            </a:r>
            <a:endParaRPr lang="en-US" sz="1800" dirty="0"/>
          </a:p>
        </p:txBody>
      </p:sp>
      <p:sp>
        <p:nvSpPr>
          <p:cNvPr id="18" name="Shape 16"/>
          <p:cNvSpPr/>
          <p:nvPr/>
        </p:nvSpPr>
        <p:spPr>
          <a:xfrm>
            <a:off x="11487150" y="6107460"/>
            <a:ext cx="85725" cy="85725"/>
          </a:xfrm>
          <a:prstGeom prst="ellipse">
            <a:avLst/>
          </a:prstGeom>
          <a:solidFill>
            <a:srgbClr val="E6B13E"/>
          </a:solidFill>
          <a:ln/>
        </p:spPr>
      </p:sp>
      <p:sp>
        <p:nvSpPr>
          <p:cNvPr id="19" name="Text 17"/>
          <p:cNvSpPr/>
          <p:nvPr/>
        </p:nvSpPr>
        <p:spPr>
          <a:xfrm>
            <a:off x="11753850" y="6031260"/>
            <a:ext cx="5131789" cy="93523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D7DEE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Sustentado pelo banco de dados legado Sybase, já em processo de descontinuação e sem perspectiva de suporte.</a:t>
            </a:r>
            <a:endParaRPr lang="en-US" sz="1800" dirty="0"/>
          </a:p>
        </p:txBody>
      </p:sp>
      <p:sp>
        <p:nvSpPr>
          <p:cNvPr id="20" name="Text 18"/>
          <p:cNvSpPr/>
          <p:nvPr/>
        </p:nvSpPr>
        <p:spPr>
          <a:xfrm>
            <a:off x="1047750" y="9639300"/>
            <a:ext cx="637392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· Sistema de Interface Guiada à Autorregularização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14538871" y="96393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03</a:t>
            </a: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8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47750" y="1378893"/>
            <a:ext cx="178117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360" kern="0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QUE É O SIGA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047750" y="1778943"/>
            <a:ext cx="9187307" cy="1485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050" b="1" spc="-40" kern="0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Moderniza o acesso à informação fiscal</a:t>
            </a:r>
            <a:endParaRPr lang="en-US" sz="4050" dirty="0"/>
          </a:p>
        </p:txBody>
      </p:sp>
      <p:sp>
        <p:nvSpPr>
          <p:cNvPr id="4" name="Text 2"/>
          <p:cNvSpPr/>
          <p:nvPr/>
        </p:nvSpPr>
        <p:spPr>
          <a:xfrm>
            <a:off x="1047750" y="3398193"/>
            <a:ext cx="11632637" cy="11150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95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Solução digital 100% em nuvem que substitui o SIGET com mais estabilidade, velocidade e usabilidade — construindo uma relação mais equilibrada, transparente e justa entre fisco e contribuinte.</a:t>
            </a:r>
            <a:endParaRPr lang="en-US" sz="1950" dirty="0"/>
          </a:p>
        </p:txBody>
      </p:sp>
      <p:sp>
        <p:nvSpPr>
          <p:cNvPr id="5" name="Shape 3"/>
          <p:cNvSpPr/>
          <p:nvPr/>
        </p:nvSpPr>
        <p:spPr>
          <a:xfrm>
            <a:off x="1047750" y="4760863"/>
            <a:ext cx="7972425" cy="2061121"/>
          </a:xfrm>
          <a:prstGeom prst="roundRect">
            <a:avLst>
              <a:gd name="adj" fmla="val 7394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sx="100000" sy="100000" kx="0" ky="0" algn="bl" rotWithShape="0" blurRad="152400" dist="19050" dir="5400000">
              <a:srgbClr val="143C2D">
                <a:alpha val="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1381125" y="5056138"/>
            <a:ext cx="8036243" cy="4000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025" b="1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Contribuintes</a:t>
            </a:r>
            <a:endParaRPr lang="en-US" sz="2025" dirty="0"/>
          </a:p>
        </p:txBody>
      </p:sp>
      <p:sp>
        <p:nvSpPr>
          <p:cNvPr id="7" name="Text 5"/>
          <p:cNvSpPr/>
          <p:nvPr/>
        </p:nvSpPr>
        <p:spPr>
          <a:xfrm>
            <a:off x="1381125" y="5532388"/>
            <a:ext cx="7524845" cy="103242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800" dirty="0">
                <a:solidFill>
                  <a:srgbClr val="47525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Transparência sobre a própria situação fiscal, para identificar inconsistências e autorregularizar-se proativamente, reduzindo o risco de autuação.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9267825" y="4760863"/>
            <a:ext cx="7972425" cy="2061121"/>
          </a:xfrm>
          <a:prstGeom prst="roundRect">
            <a:avLst>
              <a:gd name="adj" fmla="val 7394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sx="100000" sy="100000" kx="0" ky="0" algn="bl" rotWithShape="0" blurRad="152400" dist="19050" dir="5400000">
              <a:srgbClr val="143C2D">
                <a:alpha val="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9601200" y="5056138"/>
            <a:ext cx="8036243" cy="4000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025" b="1" dirty="0">
                <a:solidFill>
                  <a:srgbClr val="44525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Equipe SEFAZ-CE</a:t>
            </a:r>
            <a:endParaRPr lang="en-US" sz="2025" dirty="0"/>
          </a:p>
        </p:txBody>
      </p:sp>
      <p:sp>
        <p:nvSpPr>
          <p:cNvPr id="10" name="Text 8"/>
          <p:cNvSpPr/>
          <p:nvPr/>
        </p:nvSpPr>
        <p:spPr>
          <a:xfrm>
            <a:off x="9601200" y="5532388"/>
            <a:ext cx="7524845" cy="7009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800" dirty="0">
                <a:solidFill>
                  <a:srgbClr val="47525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Análises integradas, indicadores de irregularidade e cruzamento de dados para uma fiscalização eficiente, fundamentada e inteligente.</a:t>
            </a:r>
            <a:endParaRPr lang="en-US" sz="1800" dirty="0"/>
          </a:p>
        </p:txBody>
      </p:sp>
      <p:sp>
        <p:nvSpPr>
          <p:cNvPr id="11" name="Shape 9"/>
          <p:cNvSpPr/>
          <p:nvPr/>
        </p:nvSpPr>
        <p:spPr>
          <a:xfrm>
            <a:off x="1047750" y="7069634"/>
            <a:ext cx="16192500" cy="1838325"/>
          </a:xfrm>
          <a:prstGeom prst="roundRect">
            <a:avLst>
              <a:gd name="adj" fmla="val 8290"/>
            </a:avLst>
          </a:prstGeom>
          <a:gradFill rotWithShape="1">
            <a:gsLst>
              <a:gs pos="0">
                <a:srgbClr val="075C44">
                  <a:alpha val="100000"/>
                </a:srgbClr>
              </a:gs>
              <a:gs pos="100000">
                <a:srgbClr val="0A8A60">
                  <a:alpha val="100000"/>
                </a:srgbClr>
              </a:gs>
            </a:gsLst>
            <a:lin ang="4200000" scaled="0"/>
          </a:gradFill>
          <a:ln/>
        </p:spPr>
      </p:sp>
      <p:sp>
        <p:nvSpPr>
          <p:cNvPr id="12" name="Shape 10"/>
          <p:cNvSpPr/>
          <p:nvPr/>
        </p:nvSpPr>
        <p:spPr>
          <a:xfrm>
            <a:off x="4947642" y="7336334"/>
            <a:ext cx="9525" cy="1304925"/>
          </a:xfrm>
          <a:prstGeom prst="rect">
            <a:avLst/>
          </a:prstGeom>
          <a:solidFill>
            <a:srgbClr val="FFFFFF">
              <a:alpha val="25000"/>
            </a:srgbClr>
          </a:solidFill>
          <a:ln/>
        </p:spPr>
      </p:sp>
      <p:sp>
        <p:nvSpPr>
          <p:cNvPr id="13" name="Text 11"/>
          <p:cNvSpPr/>
          <p:nvPr/>
        </p:nvSpPr>
        <p:spPr>
          <a:xfrm>
            <a:off x="1390650" y="7336334"/>
            <a:ext cx="3556456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9FD9C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TECNOLOGIA EM NUVEM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1390650" y="7698284"/>
            <a:ext cx="3330136" cy="981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2000"/>
              </a:lnSpc>
              <a:buNone/>
            </a:pPr>
            <a:r>
              <a:rPr lang="en-US" sz="1875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Plataforma 100% em nuvem, sem depender de equipamentos locais.</a:t>
            </a:r>
            <a:endParaRPr lang="en-US" sz="1875" dirty="0"/>
          </a:p>
        </p:txBody>
      </p:sp>
      <p:sp>
        <p:nvSpPr>
          <p:cNvPr id="15" name="Text 13"/>
          <p:cNvSpPr/>
          <p:nvPr/>
        </p:nvSpPr>
        <p:spPr>
          <a:xfrm>
            <a:off x="5338167" y="7337375"/>
            <a:ext cx="2990180" cy="3524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Sempre disponível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5338167" y="7708850"/>
            <a:ext cx="2799896" cy="65514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5000"/>
              </a:lnSpc>
              <a:buNone/>
            </a:pPr>
            <a:r>
              <a:rPr lang="en-US" sz="1800" dirty="0">
                <a:solidFill>
                  <a:srgbClr val="CFE9DE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Acesso estável e seguro a qualquer hora.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8285113" y="7337375"/>
            <a:ext cx="2799896" cy="6667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Resposta em segundos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8285113" y="8023175"/>
            <a:ext cx="2799896" cy="65514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5000"/>
              </a:lnSpc>
              <a:buNone/>
            </a:pPr>
            <a:r>
              <a:rPr lang="en-US" sz="1800" dirty="0">
                <a:solidFill>
                  <a:srgbClr val="CFE9DE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Consultas rápidas sobre grandes volumes.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11232059" y="7337375"/>
            <a:ext cx="2990180" cy="3524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Sempre atualizado</a:t>
            </a:r>
            <a:endParaRPr lang="en-US" sz="1800" dirty="0"/>
          </a:p>
        </p:txBody>
      </p:sp>
      <p:sp>
        <p:nvSpPr>
          <p:cNvPr id="20" name="Text 18"/>
          <p:cNvSpPr/>
          <p:nvPr/>
        </p:nvSpPr>
        <p:spPr>
          <a:xfrm>
            <a:off x="11232059" y="7708850"/>
            <a:ext cx="2799896" cy="96366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5000"/>
              </a:lnSpc>
              <a:buNone/>
            </a:pPr>
            <a:r>
              <a:rPr lang="en-US" sz="1800" dirty="0">
                <a:solidFill>
                  <a:srgbClr val="CFE9DE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Dados renovados diariamente, histórico preservado.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14179004" y="7337375"/>
            <a:ext cx="2990180" cy="3524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Pronto para crescer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14179004" y="7708850"/>
            <a:ext cx="2799896" cy="96366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5000"/>
              </a:lnSpc>
              <a:buNone/>
            </a:pPr>
            <a:r>
              <a:rPr lang="en-US" sz="1800" dirty="0">
                <a:solidFill>
                  <a:srgbClr val="CFE9DE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Acompanha mais usuários e dados sem perder desempenho.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1047750" y="9677400"/>
            <a:ext cx="637392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· Sistema de Interface Guiada à Autorregularização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14538871" y="96774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04</a:t>
            </a:r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8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47750" y="2612678"/>
            <a:ext cx="178117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360" kern="0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PRINCIPAIS DESAFIOS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047750" y="3031778"/>
            <a:ext cx="17811750" cy="8477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500" b="1" spc="-45" kern="0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que precisou ser vencido</a:t>
            </a:r>
            <a:endParaRPr lang="en-US" sz="4500" dirty="0"/>
          </a:p>
        </p:txBody>
      </p:sp>
      <p:sp>
        <p:nvSpPr>
          <p:cNvPr id="4" name="Shape 2"/>
          <p:cNvSpPr/>
          <p:nvPr/>
        </p:nvSpPr>
        <p:spPr>
          <a:xfrm>
            <a:off x="1047750" y="4260503"/>
            <a:ext cx="5232350" cy="3413671"/>
          </a:xfrm>
          <a:prstGeom prst="roundRect">
            <a:avLst>
              <a:gd name="adj" fmla="val 390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52400" dist="19050" dir="5400000">
              <a:srgbClr val="143C2D">
                <a:alpha val="5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47750" y="7664648"/>
            <a:ext cx="523235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6" name="Shape 4"/>
          <p:cNvSpPr/>
          <p:nvPr/>
        </p:nvSpPr>
        <p:spPr>
          <a:xfrm>
            <a:off x="1047750" y="4260503"/>
            <a:ext cx="5232350" cy="47625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7" name="Shape 5"/>
          <p:cNvSpPr/>
          <p:nvPr/>
        </p:nvSpPr>
        <p:spPr>
          <a:xfrm>
            <a:off x="1047750" y="4260503"/>
            <a:ext cx="9525" cy="341367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8" name="Shape 6"/>
          <p:cNvSpPr/>
          <p:nvPr/>
        </p:nvSpPr>
        <p:spPr>
          <a:xfrm>
            <a:off x="6270575" y="4260503"/>
            <a:ext cx="9525" cy="341367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9" name="Text 7"/>
          <p:cNvSpPr/>
          <p:nvPr/>
        </p:nvSpPr>
        <p:spPr>
          <a:xfrm>
            <a:off x="1343025" y="4612928"/>
            <a:ext cx="5105980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Muitos envolvidos</a:t>
            </a:r>
            <a:endParaRPr lang="en-US" sz="2100" dirty="0"/>
          </a:p>
        </p:txBody>
      </p:sp>
      <p:sp>
        <p:nvSpPr>
          <p:cNvPr id="10" name="Text 8"/>
          <p:cNvSpPr/>
          <p:nvPr/>
        </p:nvSpPr>
        <p:spPr>
          <a:xfrm>
            <a:off x="1343025" y="5127278"/>
            <a:ext cx="4781054" cy="13638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Coordenar quatro células da SEFAZ e a consultoria, alinhando visões distintas de auditores e contribuintes em torno de um só produto.</a:t>
            </a:r>
            <a:endParaRPr lang="en-US" sz="1800" dirty="0"/>
          </a:p>
        </p:txBody>
      </p:sp>
      <p:sp>
        <p:nvSpPr>
          <p:cNvPr id="11" name="Shape 9"/>
          <p:cNvSpPr/>
          <p:nvPr/>
        </p:nvSpPr>
        <p:spPr>
          <a:xfrm>
            <a:off x="1343025" y="6959798"/>
            <a:ext cx="1075283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12" name="Text 10"/>
          <p:cNvSpPr/>
          <p:nvPr/>
        </p:nvSpPr>
        <p:spPr>
          <a:xfrm>
            <a:off x="1476375" y="7026473"/>
            <a:ext cx="884783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CEPAM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2513558" y="6959798"/>
            <a:ext cx="1105049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14" name="Text 12"/>
          <p:cNvSpPr/>
          <p:nvPr/>
        </p:nvSpPr>
        <p:spPr>
          <a:xfrm>
            <a:off x="2646908" y="7026473"/>
            <a:ext cx="914549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CESINF</a:t>
            </a:r>
            <a:endParaRPr lang="en-US" sz="1800" dirty="0"/>
          </a:p>
        </p:txBody>
      </p:sp>
      <p:sp>
        <p:nvSpPr>
          <p:cNvPr id="15" name="Shape 13"/>
          <p:cNvSpPr/>
          <p:nvPr/>
        </p:nvSpPr>
        <p:spPr>
          <a:xfrm>
            <a:off x="3713857" y="6959798"/>
            <a:ext cx="990749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16" name="Text 14"/>
          <p:cNvSpPr/>
          <p:nvPr/>
        </p:nvSpPr>
        <p:spPr>
          <a:xfrm>
            <a:off x="3847207" y="7026473"/>
            <a:ext cx="800249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CEGID</a:t>
            </a:r>
            <a:endParaRPr lang="en-US" sz="1800" dirty="0"/>
          </a:p>
        </p:txBody>
      </p:sp>
      <p:sp>
        <p:nvSpPr>
          <p:cNvPr id="17" name="Shape 15"/>
          <p:cNvSpPr/>
          <p:nvPr/>
        </p:nvSpPr>
        <p:spPr>
          <a:xfrm>
            <a:off x="4799856" y="6959798"/>
            <a:ext cx="1067098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18" name="Text 16"/>
          <p:cNvSpPr/>
          <p:nvPr/>
        </p:nvSpPr>
        <p:spPr>
          <a:xfrm>
            <a:off x="4933206" y="7026473"/>
            <a:ext cx="876598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CESOP</a:t>
            </a:r>
            <a:endParaRPr lang="en-US" sz="1800" dirty="0"/>
          </a:p>
        </p:txBody>
      </p:sp>
      <p:sp>
        <p:nvSpPr>
          <p:cNvPr id="19" name="Shape 17"/>
          <p:cNvSpPr/>
          <p:nvPr/>
        </p:nvSpPr>
        <p:spPr>
          <a:xfrm>
            <a:off x="6527750" y="4260503"/>
            <a:ext cx="5232350" cy="3413671"/>
          </a:xfrm>
          <a:prstGeom prst="roundRect">
            <a:avLst>
              <a:gd name="adj" fmla="val 390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52400" dist="19050" dir="5400000">
              <a:srgbClr val="143C2D">
                <a:alpha val="5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6527750" y="7664648"/>
            <a:ext cx="523235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21" name="Shape 19"/>
          <p:cNvSpPr/>
          <p:nvPr/>
        </p:nvSpPr>
        <p:spPr>
          <a:xfrm>
            <a:off x="6527750" y="4260503"/>
            <a:ext cx="5232350" cy="47625"/>
          </a:xfrm>
          <a:prstGeom prst="rect">
            <a:avLst/>
          </a:prstGeom>
          <a:solidFill>
            <a:srgbClr val="0A9A6D"/>
          </a:solidFill>
          <a:ln/>
        </p:spPr>
      </p:sp>
      <p:sp>
        <p:nvSpPr>
          <p:cNvPr id="22" name="Shape 20"/>
          <p:cNvSpPr/>
          <p:nvPr/>
        </p:nvSpPr>
        <p:spPr>
          <a:xfrm>
            <a:off x="6527750" y="4260503"/>
            <a:ext cx="9525" cy="341367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23" name="Shape 21"/>
          <p:cNvSpPr/>
          <p:nvPr/>
        </p:nvSpPr>
        <p:spPr>
          <a:xfrm>
            <a:off x="11750576" y="4260503"/>
            <a:ext cx="9525" cy="341367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24" name="Text 22"/>
          <p:cNvSpPr/>
          <p:nvPr/>
        </p:nvSpPr>
        <p:spPr>
          <a:xfrm>
            <a:off x="6823025" y="4612928"/>
            <a:ext cx="5105980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Ambiente de dados legado</a:t>
            </a:r>
            <a:endParaRPr lang="en-US" sz="2100" dirty="0"/>
          </a:p>
        </p:txBody>
      </p:sp>
      <p:sp>
        <p:nvSpPr>
          <p:cNvPr id="25" name="Text 23"/>
          <p:cNvSpPr/>
          <p:nvPr/>
        </p:nvSpPr>
        <p:spPr>
          <a:xfrm>
            <a:off x="6823025" y="5127278"/>
            <a:ext cx="4781054" cy="103242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Bases antigas, heterogêneas e mal documentadas, sem uma fonte única da verdade para sustentar a malha fiscal.</a:t>
            </a:r>
            <a:endParaRPr lang="en-US" sz="1800" dirty="0"/>
          </a:p>
        </p:txBody>
      </p:sp>
      <p:sp>
        <p:nvSpPr>
          <p:cNvPr id="26" name="Shape 24"/>
          <p:cNvSpPr/>
          <p:nvPr/>
        </p:nvSpPr>
        <p:spPr>
          <a:xfrm>
            <a:off x="6823025" y="6331148"/>
            <a:ext cx="28575" cy="2667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27" name="Text 25"/>
          <p:cNvSpPr/>
          <p:nvPr/>
        </p:nvSpPr>
        <p:spPr>
          <a:xfrm>
            <a:off x="6984950" y="6331148"/>
            <a:ext cx="4944055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Oracle — 772 tabelas </a:t>
            </a:r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(329 vazias)</a:t>
            </a:r>
            <a:endParaRPr lang="en-US" sz="1800" dirty="0"/>
          </a:p>
        </p:txBody>
      </p:sp>
      <p:sp>
        <p:nvSpPr>
          <p:cNvPr id="28" name="Shape 26"/>
          <p:cNvSpPr/>
          <p:nvPr/>
        </p:nvSpPr>
        <p:spPr>
          <a:xfrm>
            <a:off x="6823025" y="6712148"/>
            <a:ext cx="28575" cy="2667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29" name="Text 27"/>
          <p:cNvSpPr/>
          <p:nvPr/>
        </p:nvSpPr>
        <p:spPr>
          <a:xfrm>
            <a:off x="6984950" y="6712148"/>
            <a:ext cx="4944055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Sybase — 96 tabelas · 171 GB</a:t>
            </a:r>
            <a:endParaRPr lang="en-US" sz="1800" dirty="0"/>
          </a:p>
        </p:txBody>
      </p:sp>
      <p:sp>
        <p:nvSpPr>
          <p:cNvPr id="30" name="Shape 28"/>
          <p:cNvSpPr/>
          <p:nvPr/>
        </p:nvSpPr>
        <p:spPr>
          <a:xfrm>
            <a:off x="6823025" y="7093148"/>
            <a:ext cx="28575" cy="2667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31" name="Text 29"/>
          <p:cNvSpPr/>
          <p:nvPr/>
        </p:nvSpPr>
        <p:spPr>
          <a:xfrm>
            <a:off x="6984950" y="7093148"/>
            <a:ext cx="4944055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96 rotinas diárias </a:t>
            </a:r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(11 obsoletas)</a:t>
            </a:r>
            <a:endParaRPr lang="en-US" sz="1800" dirty="0"/>
          </a:p>
        </p:txBody>
      </p:sp>
      <p:sp>
        <p:nvSpPr>
          <p:cNvPr id="32" name="Shape 30"/>
          <p:cNvSpPr/>
          <p:nvPr/>
        </p:nvSpPr>
        <p:spPr>
          <a:xfrm>
            <a:off x="12007751" y="4260503"/>
            <a:ext cx="5232350" cy="3413671"/>
          </a:xfrm>
          <a:prstGeom prst="roundRect">
            <a:avLst>
              <a:gd name="adj" fmla="val 3906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52400" dist="19050" dir="5400000">
              <a:srgbClr val="143C2D">
                <a:alpha val="5000"/>
              </a:srgbClr>
            </a:outerShdw>
          </a:effectLst>
        </p:spPr>
      </p:sp>
      <p:sp>
        <p:nvSpPr>
          <p:cNvPr id="33" name="Shape 31"/>
          <p:cNvSpPr/>
          <p:nvPr/>
        </p:nvSpPr>
        <p:spPr>
          <a:xfrm>
            <a:off x="12007751" y="7664648"/>
            <a:ext cx="523235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34" name="Shape 32"/>
          <p:cNvSpPr/>
          <p:nvPr/>
        </p:nvSpPr>
        <p:spPr>
          <a:xfrm>
            <a:off x="12007751" y="4260503"/>
            <a:ext cx="5232350" cy="47625"/>
          </a:xfrm>
          <a:prstGeom prst="rect">
            <a:avLst/>
          </a:prstGeom>
          <a:solidFill>
            <a:srgbClr val="0D3A2C"/>
          </a:solidFill>
          <a:ln/>
        </p:spPr>
      </p:sp>
      <p:sp>
        <p:nvSpPr>
          <p:cNvPr id="35" name="Shape 33"/>
          <p:cNvSpPr/>
          <p:nvPr/>
        </p:nvSpPr>
        <p:spPr>
          <a:xfrm>
            <a:off x="12007751" y="4260503"/>
            <a:ext cx="9525" cy="341367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36" name="Shape 34"/>
          <p:cNvSpPr/>
          <p:nvPr/>
        </p:nvSpPr>
        <p:spPr>
          <a:xfrm>
            <a:off x="17230576" y="4260503"/>
            <a:ext cx="9525" cy="341367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37" name="Text 35"/>
          <p:cNvSpPr/>
          <p:nvPr/>
        </p:nvSpPr>
        <p:spPr>
          <a:xfrm>
            <a:off x="12303026" y="4612928"/>
            <a:ext cx="5105980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Paradigmas de cultura</a:t>
            </a:r>
            <a:endParaRPr lang="en-US" sz="2100" dirty="0"/>
          </a:p>
        </p:txBody>
      </p:sp>
      <p:sp>
        <p:nvSpPr>
          <p:cNvPr id="38" name="Text 36"/>
          <p:cNvSpPr/>
          <p:nvPr/>
        </p:nvSpPr>
        <p:spPr>
          <a:xfrm>
            <a:off x="12303026" y="5127278"/>
            <a:ext cx="4781054" cy="169530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Romper a dependência de ferramentas não institucionais (como o Access), vencer a resistência natural à mudança e adotar o princípio de que a visão do auditor é a mesma do contribuinte.</a:t>
            </a:r>
            <a:endParaRPr lang="en-US" sz="1800" dirty="0"/>
          </a:p>
        </p:txBody>
      </p:sp>
      <p:sp>
        <p:nvSpPr>
          <p:cNvPr id="39" name="Text 37"/>
          <p:cNvSpPr/>
          <p:nvPr/>
        </p:nvSpPr>
        <p:spPr>
          <a:xfrm>
            <a:off x="1047750" y="9639300"/>
            <a:ext cx="637392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· Sistema de Interface Guiada à Autorregularização</a:t>
            </a:r>
            <a:endParaRPr lang="en-US" sz="1800" dirty="0"/>
          </a:p>
        </p:txBody>
      </p:sp>
      <p:sp>
        <p:nvSpPr>
          <p:cNvPr id="40" name="Text 38"/>
          <p:cNvSpPr/>
          <p:nvPr/>
        </p:nvSpPr>
        <p:spPr>
          <a:xfrm>
            <a:off x="14538871" y="96393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05</a:t>
            </a:r>
            <a:endParaRPr lang="en-US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8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47750" y="2107853"/>
            <a:ext cx="178117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360" kern="0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PRINCIPAIS ENTREGAS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047750" y="2526953"/>
            <a:ext cx="17811750" cy="8477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500" b="1" spc="-45" kern="0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que o projeto entregou</a:t>
            </a:r>
            <a:endParaRPr lang="en-US" sz="4500" dirty="0"/>
          </a:p>
        </p:txBody>
      </p:sp>
      <p:sp>
        <p:nvSpPr>
          <p:cNvPr id="4" name="Shape 2"/>
          <p:cNvSpPr/>
          <p:nvPr/>
        </p:nvSpPr>
        <p:spPr>
          <a:xfrm>
            <a:off x="1047750" y="3755678"/>
            <a:ext cx="5232350" cy="4423321"/>
          </a:xfrm>
          <a:prstGeom prst="roundRect">
            <a:avLst>
              <a:gd name="adj" fmla="val 301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52400" dist="19050" dir="5400000">
              <a:srgbClr val="143C2D">
                <a:alpha val="5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47750" y="8169473"/>
            <a:ext cx="523235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6" name="Shape 4"/>
          <p:cNvSpPr/>
          <p:nvPr/>
        </p:nvSpPr>
        <p:spPr>
          <a:xfrm>
            <a:off x="1047750" y="3755678"/>
            <a:ext cx="5232350" cy="47625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7" name="Shape 5"/>
          <p:cNvSpPr/>
          <p:nvPr/>
        </p:nvSpPr>
        <p:spPr>
          <a:xfrm>
            <a:off x="1047750" y="3755678"/>
            <a:ext cx="9525" cy="442332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8" name="Shape 6"/>
          <p:cNvSpPr/>
          <p:nvPr/>
        </p:nvSpPr>
        <p:spPr>
          <a:xfrm>
            <a:off x="6270575" y="3755678"/>
            <a:ext cx="9525" cy="442332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9" name="Text 7"/>
          <p:cNvSpPr/>
          <p:nvPr/>
        </p:nvSpPr>
        <p:spPr>
          <a:xfrm>
            <a:off x="1343025" y="4108103"/>
            <a:ext cx="5105980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novo portal SIGA</a:t>
            </a:r>
            <a:endParaRPr lang="en-US" sz="2100" dirty="0"/>
          </a:p>
        </p:txBody>
      </p:sp>
      <p:sp>
        <p:nvSpPr>
          <p:cNvPr id="10" name="Text 8"/>
          <p:cNvSpPr/>
          <p:nvPr/>
        </p:nvSpPr>
        <p:spPr>
          <a:xfrm>
            <a:off x="1343025" y="4622453"/>
            <a:ext cx="4781054" cy="103242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Um painel único de indicadores para auditores e contribuintes, com acesso seguro via Gov.br.</a:t>
            </a:r>
            <a:endParaRPr lang="en-US" sz="1800" dirty="0"/>
          </a:p>
        </p:txBody>
      </p:sp>
      <p:sp>
        <p:nvSpPr>
          <p:cNvPr id="11" name="Shape 9"/>
          <p:cNvSpPr/>
          <p:nvPr/>
        </p:nvSpPr>
        <p:spPr>
          <a:xfrm>
            <a:off x="1343025" y="7464623"/>
            <a:ext cx="1863328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12" name="Text 10"/>
          <p:cNvSpPr/>
          <p:nvPr/>
        </p:nvSpPr>
        <p:spPr>
          <a:xfrm>
            <a:off x="1476375" y="7531298"/>
            <a:ext cx="1672828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Acesso Gov.br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6527750" y="3755678"/>
            <a:ext cx="5232350" cy="4423321"/>
          </a:xfrm>
          <a:prstGeom prst="roundRect">
            <a:avLst>
              <a:gd name="adj" fmla="val 301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52400" dist="19050" dir="5400000">
              <a:srgbClr val="143C2D">
                <a:alpha val="5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6527750" y="8169473"/>
            <a:ext cx="523235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15" name="Shape 13"/>
          <p:cNvSpPr/>
          <p:nvPr/>
        </p:nvSpPr>
        <p:spPr>
          <a:xfrm>
            <a:off x="6527750" y="3755678"/>
            <a:ext cx="5232350" cy="47625"/>
          </a:xfrm>
          <a:prstGeom prst="rect">
            <a:avLst/>
          </a:prstGeom>
          <a:solidFill>
            <a:srgbClr val="0A9A6D"/>
          </a:solidFill>
          <a:ln/>
        </p:spPr>
      </p:sp>
      <p:sp>
        <p:nvSpPr>
          <p:cNvPr id="16" name="Shape 14"/>
          <p:cNvSpPr/>
          <p:nvPr/>
        </p:nvSpPr>
        <p:spPr>
          <a:xfrm>
            <a:off x="6527750" y="3755678"/>
            <a:ext cx="9525" cy="442332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17" name="Shape 15"/>
          <p:cNvSpPr/>
          <p:nvPr/>
        </p:nvSpPr>
        <p:spPr>
          <a:xfrm>
            <a:off x="11750576" y="3755678"/>
            <a:ext cx="9525" cy="442332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18" name="Text 16"/>
          <p:cNvSpPr/>
          <p:nvPr/>
        </p:nvSpPr>
        <p:spPr>
          <a:xfrm>
            <a:off x="6823025" y="4108103"/>
            <a:ext cx="4781054" cy="800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Ambiente atualizado e refatorado</a:t>
            </a:r>
            <a:endParaRPr lang="en-US" sz="2100" dirty="0"/>
          </a:p>
        </p:txBody>
      </p:sp>
      <p:sp>
        <p:nvSpPr>
          <p:cNvPr id="19" name="Text 17"/>
          <p:cNvSpPr/>
          <p:nvPr/>
        </p:nvSpPr>
        <p:spPr>
          <a:xfrm>
            <a:off x="6823025" y="5003453"/>
            <a:ext cx="4781054" cy="103242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Data Lake reorganizado por domínios e produtos de dados, com nova plataforma de nuvem e esteira de entrega contínua.</a:t>
            </a:r>
            <a:endParaRPr lang="en-US" sz="1800" dirty="0"/>
          </a:p>
        </p:txBody>
      </p:sp>
      <p:sp>
        <p:nvSpPr>
          <p:cNvPr id="20" name="Shape 18"/>
          <p:cNvSpPr/>
          <p:nvPr/>
        </p:nvSpPr>
        <p:spPr>
          <a:xfrm>
            <a:off x="6823025" y="6207323"/>
            <a:ext cx="2133749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21" name="Text 19"/>
          <p:cNvSpPr/>
          <p:nvPr/>
        </p:nvSpPr>
        <p:spPr>
          <a:xfrm>
            <a:off x="6956375" y="6273998"/>
            <a:ext cx="1943249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Amazon Redshift</a:t>
            </a:r>
            <a:endParaRPr lang="en-US" sz="1800" dirty="0"/>
          </a:p>
        </p:txBody>
      </p:sp>
      <p:sp>
        <p:nvSpPr>
          <p:cNvPr id="22" name="Shape 20"/>
          <p:cNvSpPr/>
          <p:nvPr/>
        </p:nvSpPr>
        <p:spPr>
          <a:xfrm>
            <a:off x="6823025" y="6702623"/>
            <a:ext cx="2527995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23" name="Text 21"/>
          <p:cNvSpPr/>
          <p:nvPr/>
        </p:nvSpPr>
        <p:spPr>
          <a:xfrm>
            <a:off x="6956375" y="6769298"/>
            <a:ext cx="2337495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Histórico 5 → 7 anos</a:t>
            </a:r>
            <a:endParaRPr lang="en-US" sz="1800" dirty="0"/>
          </a:p>
        </p:txBody>
      </p:sp>
      <p:sp>
        <p:nvSpPr>
          <p:cNvPr id="24" name="Shape 22"/>
          <p:cNvSpPr/>
          <p:nvPr/>
        </p:nvSpPr>
        <p:spPr>
          <a:xfrm>
            <a:off x="6823025" y="7197923"/>
            <a:ext cx="4641800" cy="666750"/>
          </a:xfrm>
          <a:prstGeom prst="roundRect">
            <a:avLst>
              <a:gd name="adj" fmla="val 10000"/>
            </a:avLst>
          </a:prstGeom>
          <a:solidFill>
            <a:srgbClr val="EEF4F0"/>
          </a:solidFill>
          <a:ln/>
        </p:spPr>
      </p:sp>
      <p:sp>
        <p:nvSpPr>
          <p:cNvPr id="25" name="Text 23"/>
          <p:cNvSpPr/>
          <p:nvPr/>
        </p:nvSpPr>
        <p:spPr>
          <a:xfrm>
            <a:off x="6956375" y="7264598"/>
            <a:ext cx="4514354" cy="5715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Habilitou o descomissionamento do Sybase</a:t>
            </a:r>
            <a:endParaRPr lang="en-US" sz="1800" dirty="0"/>
          </a:p>
        </p:txBody>
      </p:sp>
      <p:sp>
        <p:nvSpPr>
          <p:cNvPr id="26" name="Shape 24"/>
          <p:cNvSpPr/>
          <p:nvPr/>
        </p:nvSpPr>
        <p:spPr>
          <a:xfrm>
            <a:off x="12007751" y="3755678"/>
            <a:ext cx="5232350" cy="4423321"/>
          </a:xfrm>
          <a:prstGeom prst="roundRect">
            <a:avLst>
              <a:gd name="adj" fmla="val 3015"/>
            </a:avLst>
          </a:prstGeom>
          <a:solidFill>
            <a:srgbClr val="FFFFFF"/>
          </a:solidFill>
          <a:ln/>
          <a:effectLst>
            <a:outerShdw sx="100000" sy="100000" kx="0" ky="0" algn="bl" rotWithShape="0" blurRad="152400" dist="19050" dir="5400000">
              <a:srgbClr val="143C2D">
                <a:alpha val="5000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12007751" y="8169473"/>
            <a:ext cx="523235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28" name="Shape 26"/>
          <p:cNvSpPr/>
          <p:nvPr/>
        </p:nvSpPr>
        <p:spPr>
          <a:xfrm>
            <a:off x="12007751" y="3755678"/>
            <a:ext cx="5232350" cy="47625"/>
          </a:xfrm>
          <a:prstGeom prst="rect">
            <a:avLst/>
          </a:prstGeom>
          <a:solidFill>
            <a:srgbClr val="0D3A2C"/>
          </a:solidFill>
          <a:ln/>
        </p:spPr>
      </p:sp>
      <p:sp>
        <p:nvSpPr>
          <p:cNvPr id="29" name="Shape 27"/>
          <p:cNvSpPr/>
          <p:nvPr/>
        </p:nvSpPr>
        <p:spPr>
          <a:xfrm>
            <a:off x="12007751" y="3755678"/>
            <a:ext cx="9525" cy="442332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30" name="Shape 28"/>
          <p:cNvSpPr/>
          <p:nvPr/>
        </p:nvSpPr>
        <p:spPr>
          <a:xfrm>
            <a:off x="17230576" y="3755678"/>
            <a:ext cx="9525" cy="442332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31" name="Text 29"/>
          <p:cNvSpPr/>
          <p:nvPr/>
        </p:nvSpPr>
        <p:spPr>
          <a:xfrm>
            <a:off x="12303026" y="4108103"/>
            <a:ext cx="5105980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Mudança de cultura na casa</a:t>
            </a:r>
            <a:endParaRPr lang="en-US" sz="2100" dirty="0"/>
          </a:p>
        </p:txBody>
      </p:sp>
      <p:sp>
        <p:nvSpPr>
          <p:cNvPr id="32" name="Text 30"/>
          <p:cNvSpPr/>
          <p:nvPr/>
        </p:nvSpPr>
        <p:spPr>
          <a:xfrm>
            <a:off x="12303026" y="4622453"/>
            <a:ext cx="4781054" cy="13638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Um dado único compartilhado entre fisco e contribuinte, autosserviço e autorregularização, e capacitação das equipes em Big Data e analytics.</a:t>
            </a:r>
            <a:endParaRPr lang="en-US" sz="1800" dirty="0"/>
          </a:p>
        </p:txBody>
      </p:sp>
      <p:sp>
        <p:nvSpPr>
          <p:cNvPr id="33" name="Text 31"/>
          <p:cNvSpPr/>
          <p:nvPr/>
        </p:nvSpPr>
        <p:spPr>
          <a:xfrm>
            <a:off x="1047750" y="9639300"/>
            <a:ext cx="637392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· Sistema de Interface Guiada à Autorregularização</a:t>
            </a:r>
            <a:endParaRPr lang="en-US" sz="1800" dirty="0"/>
          </a:p>
        </p:txBody>
      </p:sp>
      <p:sp>
        <p:nvSpPr>
          <p:cNvPr id="34" name="Text 32"/>
          <p:cNvSpPr/>
          <p:nvPr/>
        </p:nvSpPr>
        <p:spPr>
          <a:xfrm>
            <a:off x="14538871" y="96393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06</a:t>
            </a:r>
            <a:endParaRPr lang="en-US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5F8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47750" y="2031802"/>
            <a:ext cx="178117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360" kern="0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SIGA EM NÚMEROS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047750" y="2431852"/>
            <a:ext cx="17811750" cy="7905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4200" b="1" spc="-42" kern="0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 dimensão da plataforma</a:t>
            </a:r>
            <a:endParaRPr lang="en-US" sz="4200" dirty="0"/>
          </a:p>
        </p:txBody>
      </p:sp>
      <p:sp>
        <p:nvSpPr>
          <p:cNvPr id="4" name="Shape 2"/>
          <p:cNvSpPr/>
          <p:nvPr/>
        </p:nvSpPr>
        <p:spPr>
          <a:xfrm>
            <a:off x="1047750" y="3489127"/>
            <a:ext cx="3101280" cy="1641872"/>
          </a:xfrm>
          <a:prstGeom prst="roundRect">
            <a:avLst>
              <a:gd name="adj" fmla="val 8122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sx="100000" sy="100000" kx="0" ky="0" algn="bl" rotWithShape="0" blurRad="152400" dist="19050" dir="5400000">
              <a:srgbClr val="143C2D">
                <a:alpha val="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1266825" y="3727252"/>
            <a:ext cx="2929444" cy="5143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750" b="1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450 mil</a:t>
            </a:r>
            <a:endParaRPr lang="en-US" sz="3750" dirty="0"/>
          </a:p>
        </p:txBody>
      </p:sp>
      <p:sp>
        <p:nvSpPr>
          <p:cNvPr id="6" name="Text 4"/>
          <p:cNvSpPr/>
          <p:nvPr/>
        </p:nvSpPr>
        <p:spPr>
          <a:xfrm>
            <a:off x="1266825" y="4298752"/>
            <a:ext cx="2743024" cy="63222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contribuintes com informações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4320480" y="3489127"/>
            <a:ext cx="3101280" cy="1641872"/>
          </a:xfrm>
          <a:prstGeom prst="roundRect">
            <a:avLst>
              <a:gd name="adj" fmla="val 8122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sx="100000" sy="100000" kx="0" ky="0" algn="bl" rotWithShape="0" blurRad="152400" dist="19050" dir="5400000">
              <a:srgbClr val="143C2D">
                <a:alpha val="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4539555" y="3727252"/>
            <a:ext cx="2929444" cy="5143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750" b="1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78 bi</a:t>
            </a:r>
            <a:endParaRPr lang="en-US" sz="3750" dirty="0"/>
          </a:p>
        </p:txBody>
      </p:sp>
      <p:sp>
        <p:nvSpPr>
          <p:cNvPr id="9" name="Text 7"/>
          <p:cNvSpPr/>
          <p:nvPr/>
        </p:nvSpPr>
        <p:spPr>
          <a:xfrm>
            <a:off x="4539555" y="4298752"/>
            <a:ext cx="2929444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de registros no sistema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7593211" y="3489127"/>
            <a:ext cx="3101429" cy="1641872"/>
          </a:xfrm>
          <a:prstGeom prst="roundRect">
            <a:avLst>
              <a:gd name="adj" fmla="val 8122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sx="100000" sy="100000" kx="0" ky="0" algn="bl" rotWithShape="0" blurRad="152400" dist="19050" dir="5400000">
              <a:srgbClr val="143C2D">
                <a:alpha val="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7812286" y="3727252"/>
            <a:ext cx="2929607" cy="41805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2850" b="1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700 mil–1 mi</a:t>
            </a:r>
            <a:endParaRPr lang="en-US" sz="2850" dirty="0"/>
          </a:p>
        </p:txBody>
      </p:sp>
      <p:sp>
        <p:nvSpPr>
          <p:cNvPr id="12" name="Text 10"/>
          <p:cNvSpPr/>
          <p:nvPr/>
        </p:nvSpPr>
        <p:spPr>
          <a:xfrm>
            <a:off x="7812286" y="4202460"/>
            <a:ext cx="2743178" cy="63222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de acessos mensais esperados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10866090" y="3489127"/>
            <a:ext cx="3101280" cy="1641872"/>
          </a:xfrm>
          <a:prstGeom prst="roundRect">
            <a:avLst>
              <a:gd name="adj" fmla="val 8122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sx="100000" sy="100000" kx="0" ky="0" algn="bl" rotWithShape="0" blurRad="152400" dist="19050" dir="5400000">
              <a:srgbClr val="143C2D">
                <a:alpha val="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11085165" y="3727252"/>
            <a:ext cx="2929444" cy="5143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750" b="1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5,44 TB</a:t>
            </a:r>
            <a:endParaRPr lang="en-US" sz="3750" dirty="0"/>
          </a:p>
        </p:txBody>
      </p:sp>
      <p:sp>
        <p:nvSpPr>
          <p:cNvPr id="15" name="Text 13"/>
          <p:cNvSpPr/>
          <p:nvPr/>
        </p:nvSpPr>
        <p:spPr>
          <a:xfrm>
            <a:off x="11085165" y="4298752"/>
            <a:ext cx="2929444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de dados estruturados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14138821" y="3489127"/>
            <a:ext cx="3101429" cy="1641872"/>
          </a:xfrm>
          <a:prstGeom prst="roundRect">
            <a:avLst>
              <a:gd name="adj" fmla="val 8122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sx="100000" sy="100000" kx="0" ky="0" algn="bl" rotWithShape="0" blurRad="152400" dist="19050" dir="5400000">
              <a:srgbClr val="143C2D">
                <a:alpha val="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14357896" y="3727252"/>
            <a:ext cx="2929607" cy="5143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750" b="1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~5 seg</a:t>
            </a:r>
            <a:endParaRPr lang="en-US" sz="3750" dirty="0"/>
          </a:p>
        </p:txBody>
      </p:sp>
      <p:sp>
        <p:nvSpPr>
          <p:cNvPr id="18" name="Text 16"/>
          <p:cNvSpPr/>
          <p:nvPr/>
        </p:nvSpPr>
        <p:spPr>
          <a:xfrm>
            <a:off x="14357896" y="4298752"/>
            <a:ext cx="2743178" cy="63222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tempo médio de consulta em tela</a:t>
            </a:r>
            <a:endParaRPr lang="en-US" sz="1800" dirty="0"/>
          </a:p>
        </p:txBody>
      </p:sp>
      <p:sp>
        <p:nvSpPr>
          <p:cNvPr id="19" name="Shape 17"/>
          <p:cNvSpPr/>
          <p:nvPr/>
        </p:nvSpPr>
        <p:spPr>
          <a:xfrm>
            <a:off x="1047750" y="5378648"/>
            <a:ext cx="16192500" cy="2876550"/>
          </a:xfrm>
          <a:prstGeom prst="roundRect">
            <a:avLst>
              <a:gd name="adj" fmla="val 5960"/>
            </a:avLst>
          </a:prstGeom>
          <a:gradFill rotWithShape="1">
            <a:gsLst>
              <a:gs pos="0">
                <a:srgbClr val="054B38">
                  <a:alpha val="100000"/>
                </a:srgbClr>
              </a:gs>
              <a:gs pos="60000">
                <a:srgbClr val="0A7D59">
                  <a:alpha val="100000"/>
                </a:srgbClr>
              </a:gs>
              <a:gs pos="100000">
                <a:srgbClr val="0AA471">
                  <a:alpha val="100000"/>
                </a:srgbClr>
              </a:gs>
            </a:gsLst>
            <a:lin ang="2100000" scaled="0"/>
          </a:gradFill>
          <a:ln/>
        </p:spPr>
      </p:sp>
      <p:sp>
        <p:nvSpPr>
          <p:cNvPr id="20" name="Shape 18"/>
          <p:cNvSpPr/>
          <p:nvPr/>
        </p:nvSpPr>
        <p:spPr>
          <a:xfrm>
            <a:off x="6363742" y="5702498"/>
            <a:ext cx="9525" cy="2228850"/>
          </a:xfrm>
          <a:prstGeom prst="rect">
            <a:avLst/>
          </a:prstGeom>
          <a:solidFill>
            <a:srgbClr val="FFFFFF">
              <a:alpha val="22000"/>
            </a:srgbClr>
          </a:solidFill>
          <a:ln/>
        </p:spPr>
      </p:sp>
      <p:sp>
        <p:nvSpPr>
          <p:cNvPr id="21" name="Text 19"/>
          <p:cNvSpPr/>
          <p:nvPr/>
        </p:nvSpPr>
        <p:spPr>
          <a:xfrm>
            <a:off x="1447800" y="5702498"/>
            <a:ext cx="4967481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88" kern="0" dirty="0">
                <a:solidFill>
                  <a:srgbClr val="9FD9C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INVESTIMENTO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1447800" y="6064448"/>
            <a:ext cx="4967481" cy="7810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5850" b="1" spc="-58" kern="0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R$ 3,2 mi</a:t>
            </a:r>
            <a:endParaRPr lang="en-US" sz="5850" dirty="0"/>
          </a:p>
        </p:txBody>
      </p:sp>
      <p:sp>
        <p:nvSpPr>
          <p:cNvPr id="23" name="Shape 21"/>
          <p:cNvSpPr/>
          <p:nvPr/>
        </p:nvSpPr>
        <p:spPr>
          <a:xfrm>
            <a:off x="1447800" y="6978848"/>
            <a:ext cx="3096369" cy="457200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9525">
            <a:solidFill>
              <a:srgbClr val="FFFFFF">
                <a:alpha val="22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1628775" y="7164586"/>
            <a:ext cx="85725" cy="85725"/>
          </a:xfrm>
          <a:prstGeom prst="ellipse">
            <a:avLst/>
          </a:prstGeom>
          <a:solidFill>
            <a:srgbClr val="9FD9C2"/>
          </a:solidFill>
          <a:ln/>
        </p:spPr>
      </p:sp>
      <p:sp>
        <p:nvSpPr>
          <p:cNvPr id="25" name="Text 23"/>
          <p:cNvSpPr/>
          <p:nvPr/>
        </p:nvSpPr>
        <p:spPr>
          <a:xfrm>
            <a:off x="1809750" y="7074098"/>
            <a:ext cx="2630047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EAFAF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Recursos do Profisco II</a:t>
            </a:r>
            <a:endParaRPr lang="en-US" sz="1800" dirty="0"/>
          </a:p>
        </p:txBody>
      </p:sp>
      <p:sp>
        <p:nvSpPr>
          <p:cNvPr id="26" name="Text 24"/>
          <p:cNvSpPr/>
          <p:nvPr/>
        </p:nvSpPr>
        <p:spPr>
          <a:xfrm>
            <a:off x="1447800" y="7607498"/>
            <a:ext cx="2532117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250" b="1" dirty="0">
                <a:solidFill>
                  <a:srgbClr val="DCEFE7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~12 </a:t>
            </a:r>
            <a:pPr algn="l" indent="0" marL="0">
              <a:buNone/>
            </a:pPr>
            <a:r>
              <a:rPr lang="en-US" sz="1800" dirty="0">
                <a:solidFill>
                  <a:srgbClr val="DCEFE7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meses de projeto</a:t>
            </a:r>
            <a:endParaRPr lang="en-US" sz="1800" dirty="0"/>
          </a:p>
        </p:txBody>
      </p:sp>
      <p:sp>
        <p:nvSpPr>
          <p:cNvPr id="27" name="Text 25"/>
          <p:cNvSpPr/>
          <p:nvPr/>
        </p:nvSpPr>
        <p:spPr>
          <a:xfrm>
            <a:off x="6811417" y="6188273"/>
            <a:ext cx="1103166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88" kern="0" dirty="0">
                <a:solidFill>
                  <a:srgbClr val="9FD9C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EQUIPE ENVOLVIDA</a:t>
            </a:r>
            <a:endParaRPr lang="en-US" sz="1800" dirty="0"/>
          </a:p>
        </p:txBody>
      </p:sp>
      <p:sp>
        <p:nvSpPr>
          <p:cNvPr id="28" name="Text 26"/>
          <p:cNvSpPr/>
          <p:nvPr/>
        </p:nvSpPr>
        <p:spPr>
          <a:xfrm>
            <a:off x="6811417" y="6750248"/>
            <a:ext cx="444698" cy="5905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3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8</a:t>
            </a:r>
            <a:endParaRPr lang="en-US" sz="4350" dirty="0"/>
          </a:p>
        </p:txBody>
      </p:sp>
      <p:sp>
        <p:nvSpPr>
          <p:cNvPr id="29" name="Text 27"/>
          <p:cNvSpPr/>
          <p:nvPr/>
        </p:nvSpPr>
        <p:spPr>
          <a:xfrm>
            <a:off x="7332315" y="6747421"/>
            <a:ext cx="2543577" cy="30093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15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Servidores da SEFAZ</a:t>
            </a:r>
            <a:endParaRPr lang="en-US" sz="1800" dirty="0"/>
          </a:p>
        </p:txBody>
      </p:sp>
      <p:sp>
        <p:nvSpPr>
          <p:cNvPr id="30" name="Text 28"/>
          <p:cNvSpPr/>
          <p:nvPr/>
        </p:nvSpPr>
        <p:spPr>
          <a:xfrm>
            <a:off x="7332315" y="7038826"/>
            <a:ext cx="254357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BFE6D6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Áreas de TI e CEPAM</a:t>
            </a:r>
            <a:endParaRPr lang="en-US" sz="1800" dirty="0"/>
          </a:p>
        </p:txBody>
      </p:sp>
      <p:sp>
        <p:nvSpPr>
          <p:cNvPr id="31" name="Shape 29"/>
          <p:cNvSpPr/>
          <p:nvPr/>
        </p:nvSpPr>
        <p:spPr>
          <a:xfrm>
            <a:off x="9968508" y="6607373"/>
            <a:ext cx="9525" cy="838200"/>
          </a:xfrm>
          <a:prstGeom prst="rect">
            <a:avLst/>
          </a:prstGeom>
          <a:solidFill>
            <a:srgbClr val="FFFFFF">
              <a:alpha val="22000"/>
            </a:srgbClr>
          </a:solidFill>
          <a:ln/>
        </p:spPr>
      </p:sp>
      <p:sp>
        <p:nvSpPr>
          <p:cNvPr id="32" name="Text 30"/>
          <p:cNvSpPr/>
          <p:nvPr/>
        </p:nvSpPr>
        <p:spPr>
          <a:xfrm>
            <a:off x="10301883" y="6607373"/>
            <a:ext cx="6304508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Equipe de consultoria</a:t>
            </a:r>
            <a:endParaRPr lang="en-US" sz="1800" dirty="0"/>
          </a:p>
        </p:txBody>
      </p:sp>
      <p:sp>
        <p:nvSpPr>
          <p:cNvPr id="33" name="Text 31"/>
          <p:cNvSpPr/>
          <p:nvPr/>
        </p:nvSpPr>
        <p:spPr>
          <a:xfrm>
            <a:off x="10301883" y="6988373"/>
            <a:ext cx="1554510" cy="4953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2 </a:t>
            </a:r>
            <a:pPr algn="l" indent="0" marL="0">
              <a:buNone/>
            </a:pPr>
            <a:r>
              <a:rPr lang="en-US" sz="1800" dirty="0">
                <a:solidFill>
                  <a:srgbClr val="BFE6D6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Consultores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12027843" y="6988373"/>
            <a:ext cx="2101007" cy="4953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2 </a:t>
            </a:r>
            <a:pPr algn="l" indent="0" marL="0">
              <a:buNone/>
            </a:pPr>
            <a:r>
              <a:rPr lang="en-US" sz="1800" dirty="0">
                <a:solidFill>
                  <a:srgbClr val="BFE6D6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Desenvolvedores</a:t>
            </a:r>
            <a:endParaRPr lang="en-US" sz="1200" dirty="0"/>
          </a:p>
        </p:txBody>
      </p:sp>
      <p:sp>
        <p:nvSpPr>
          <p:cNvPr id="35" name="Text 33"/>
          <p:cNvSpPr/>
          <p:nvPr/>
        </p:nvSpPr>
        <p:spPr>
          <a:xfrm>
            <a:off x="14300299" y="6988373"/>
            <a:ext cx="1809155" cy="4953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2 </a:t>
            </a:r>
            <a:pPr algn="l" indent="0" marL="0">
              <a:buNone/>
            </a:pPr>
            <a:r>
              <a:rPr lang="en-US" sz="1800" dirty="0">
                <a:solidFill>
                  <a:srgbClr val="BFE6D6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Eng. de dados</a:t>
            </a:r>
            <a:endParaRPr lang="en-US" sz="1200" dirty="0"/>
          </a:p>
        </p:txBody>
      </p:sp>
      <p:sp>
        <p:nvSpPr>
          <p:cNvPr id="36" name="Text 34"/>
          <p:cNvSpPr/>
          <p:nvPr/>
        </p:nvSpPr>
        <p:spPr>
          <a:xfrm>
            <a:off x="1047750" y="9677400"/>
            <a:ext cx="637392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· Sistema de Interface Guiada à Autorregularização</a:t>
            </a:r>
            <a:endParaRPr lang="en-US" sz="1800" dirty="0"/>
          </a:p>
        </p:txBody>
      </p:sp>
      <p:sp>
        <p:nvSpPr>
          <p:cNvPr id="37" name="Text 35"/>
          <p:cNvSpPr/>
          <p:nvPr/>
        </p:nvSpPr>
        <p:spPr>
          <a:xfrm>
            <a:off x="14538871" y="96774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07</a:t>
            </a:r>
            <a:endParaRPr lang="en-US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5F8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47750" y="1960662"/>
            <a:ext cx="8905875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360" kern="0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SISTEMA EM PRODUÇÃO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047750" y="2360712"/>
            <a:ext cx="8905875" cy="7334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39" kern="0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Módulos do SIGA</a:t>
            </a:r>
            <a:endParaRPr lang="en-US" sz="3900" dirty="0"/>
          </a:p>
        </p:txBody>
      </p:sp>
      <p:sp>
        <p:nvSpPr>
          <p:cNvPr id="4" name="Shape 2"/>
          <p:cNvSpPr/>
          <p:nvPr/>
        </p:nvSpPr>
        <p:spPr>
          <a:xfrm>
            <a:off x="1047750" y="3284637"/>
            <a:ext cx="8096250" cy="4249341"/>
          </a:xfrm>
          <a:prstGeom prst="roundRect">
            <a:avLst>
              <a:gd name="adj" fmla="val 3586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sx="100000" sy="100000" kx="0" ky="0" algn="bl" rotWithShape="0" blurRad="419100" dist="171450" dir="5400000">
              <a:srgbClr val="143C2D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57275" y="3294162"/>
            <a:ext cx="8077200" cy="400050"/>
          </a:xfrm>
          <a:prstGeom prst="rect">
            <a:avLst/>
          </a:prstGeom>
          <a:solidFill>
            <a:srgbClr val="EEF3F0"/>
          </a:solidFill>
          <a:ln/>
        </p:spPr>
      </p:sp>
      <p:sp>
        <p:nvSpPr>
          <p:cNvPr id="6" name="Shape 4"/>
          <p:cNvSpPr/>
          <p:nvPr/>
        </p:nvSpPr>
        <p:spPr>
          <a:xfrm>
            <a:off x="1057275" y="3684687"/>
            <a:ext cx="807720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7" name="Shape 5"/>
          <p:cNvSpPr/>
          <p:nvPr/>
        </p:nvSpPr>
        <p:spPr>
          <a:xfrm>
            <a:off x="1228725" y="3432274"/>
            <a:ext cx="114300" cy="114300"/>
          </a:xfrm>
          <a:prstGeom prst="ellipse">
            <a:avLst/>
          </a:prstGeom>
          <a:solidFill>
            <a:srgbClr val="D24B4B"/>
          </a:solidFill>
          <a:ln/>
        </p:spPr>
      </p:sp>
      <p:sp>
        <p:nvSpPr>
          <p:cNvPr id="8" name="Shape 6"/>
          <p:cNvSpPr/>
          <p:nvPr/>
        </p:nvSpPr>
        <p:spPr>
          <a:xfrm>
            <a:off x="1428750" y="3432274"/>
            <a:ext cx="114300" cy="114300"/>
          </a:xfrm>
          <a:prstGeom prst="ellipse">
            <a:avLst/>
          </a:prstGeom>
          <a:solidFill>
            <a:srgbClr val="E6B13E"/>
          </a:solidFill>
          <a:ln/>
        </p:spPr>
      </p:sp>
      <p:sp>
        <p:nvSpPr>
          <p:cNvPr id="9" name="Shape 7"/>
          <p:cNvSpPr/>
          <p:nvPr/>
        </p:nvSpPr>
        <p:spPr>
          <a:xfrm>
            <a:off x="1628775" y="3432274"/>
            <a:ext cx="114300" cy="114300"/>
          </a:xfrm>
          <a:prstGeom prst="ellipse">
            <a:avLst/>
          </a:prstGeom>
          <a:solidFill>
            <a:srgbClr val="46B06A"/>
          </a:solidFill>
          <a:ln/>
        </p:spPr>
      </p:sp>
      <p:sp>
        <p:nvSpPr>
          <p:cNvPr id="10" name="Text 8"/>
          <p:cNvSpPr/>
          <p:nvPr/>
        </p:nvSpPr>
        <p:spPr>
          <a:xfrm>
            <a:off x="1962150" y="3379887"/>
            <a:ext cx="1991380" cy="257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— Malha Fiscal</a:t>
            </a:r>
            <a:endParaRPr lang="en-US" sz="1500" dirty="0"/>
          </a:p>
        </p:txBody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3694212"/>
            <a:ext cx="8077200" cy="3830241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047750" y="7686377"/>
            <a:ext cx="8339137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Malha Fiscal: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19 indicadores na largada — 12 base de cálculo · 4 ICMS estimado · 3 obrigações acessórias, com novos já previstos.</a:t>
            </a:r>
            <a:endParaRPr lang="en-US" sz="1800" dirty="0"/>
          </a:p>
        </p:txBody>
      </p:sp>
      <p:sp>
        <p:nvSpPr>
          <p:cNvPr id="13" name="Shape 10"/>
          <p:cNvSpPr/>
          <p:nvPr/>
        </p:nvSpPr>
        <p:spPr>
          <a:xfrm>
            <a:off x="9677400" y="2124075"/>
            <a:ext cx="7562850" cy="1047750"/>
          </a:xfrm>
          <a:prstGeom prst="roundRect">
            <a:avLst>
              <a:gd name="adj" fmla="val 10909"/>
            </a:avLst>
          </a:prstGeom>
          <a:solidFill>
            <a:srgbClr val="EEF4F0"/>
          </a:solidFill>
          <a:ln/>
        </p:spPr>
      </p:sp>
      <p:sp>
        <p:nvSpPr>
          <p:cNvPr id="14" name="Shape 11"/>
          <p:cNvSpPr/>
          <p:nvPr/>
        </p:nvSpPr>
        <p:spPr>
          <a:xfrm>
            <a:off x="9677400" y="3162300"/>
            <a:ext cx="7562850" cy="9525"/>
          </a:xfrm>
          <a:prstGeom prst="rect">
            <a:avLst/>
          </a:prstGeom>
          <a:solidFill>
            <a:srgbClr val="CFE3D7"/>
          </a:solidFill>
          <a:ln/>
        </p:spPr>
      </p:sp>
      <p:sp>
        <p:nvSpPr>
          <p:cNvPr id="15" name="Shape 12"/>
          <p:cNvSpPr/>
          <p:nvPr/>
        </p:nvSpPr>
        <p:spPr>
          <a:xfrm>
            <a:off x="9677400" y="2124075"/>
            <a:ext cx="7562850" cy="9525"/>
          </a:xfrm>
          <a:prstGeom prst="rect">
            <a:avLst/>
          </a:prstGeom>
          <a:solidFill>
            <a:srgbClr val="CFE3D7"/>
          </a:solidFill>
          <a:ln/>
        </p:spPr>
      </p:sp>
      <p:sp>
        <p:nvSpPr>
          <p:cNvPr id="16" name="Shape 13"/>
          <p:cNvSpPr/>
          <p:nvPr/>
        </p:nvSpPr>
        <p:spPr>
          <a:xfrm>
            <a:off x="9677400" y="2124075"/>
            <a:ext cx="47625" cy="104775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17" name="Shape 14"/>
          <p:cNvSpPr/>
          <p:nvPr/>
        </p:nvSpPr>
        <p:spPr>
          <a:xfrm>
            <a:off x="17230725" y="2124075"/>
            <a:ext cx="9525" cy="1047750"/>
          </a:xfrm>
          <a:prstGeom prst="rect">
            <a:avLst/>
          </a:prstGeom>
          <a:solidFill>
            <a:srgbClr val="CFE3D7"/>
          </a:solidFill>
          <a:ln/>
        </p:spPr>
      </p:sp>
      <p:sp>
        <p:nvSpPr>
          <p:cNvPr id="18" name="Text 15"/>
          <p:cNvSpPr/>
          <p:nvPr/>
        </p:nvSpPr>
        <p:spPr>
          <a:xfrm>
            <a:off x="9972675" y="2324100"/>
            <a:ext cx="5409501" cy="390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Malha Fiscal</a:t>
            </a:r>
            <a:endParaRPr lang="en-US" sz="1950" dirty="0"/>
          </a:p>
        </p:txBody>
      </p:sp>
      <p:sp>
        <p:nvSpPr>
          <p:cNvPr id="19" name="Text 16"/>
          <p:cNvSpPr/>
          <p:nvPr/>
        </p:nvSpPr>
        <p:spPr>
          <a:xfrm>
            <a:off x="9972675" y="2705100"/>
            <a:ext cx="5409501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Indicadores de irregularidade atuais e históricos.</a:t>
            </a:r>
            <a:endParaRPr lang="en-US" sz="1800" dirty="0"/>
          </a:p>
        </p:txBody>
      </p:sp>
      <p:sp>
        <p:nvSpPr>
          <p:cNvPr id="20" name="Shape 17"/>
          <p:cNvSpPr/>
          <p:nvPr/>
        </p:nvSpPr>
        <p:spPr>
          <a:xfrm>
            <a:off x="15846028" y="2447925"/>
            <a:ext cx="1137047" cy="40005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BCDCC9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16007953" y="2514600"/>
            <a:ext cx="88939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Em tela</a:t>
            </a:r>
            <a:endParaRPr lang="en-US" sz="1800" dirty="0"/>
          </a:p>
        </p:txBody>
      </p:sp>
      <p:sp>
        <p:nvSpPr>
          <p:cNvPr id="22" name="Shape 19"/>
          <p:cNvSpPr/>
          <p:nvPr/>
        </p:nvSpPr>
        <p:spPr>
          <a:xfrm>
            <a:off x="9677400" y="3305175"/>
            <a:ext cx="7562850" cy="1047750"/>
          </a:xfrm>
          <a:prstGeom prst="roundRect">
            <a:avLst>
              <a:gd name="adj" fmla="val 10909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9934575" y="3505200"/>
            <a:ext cx="7753350" cy="390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Histórico de monitoramentos</a:t>
            </a:r>
            <a:endParaRPr lang="en-US" sz="1950" dirty="0"/>
          </a:p>
        </p:txBody>
      </p:sp>
      <p:sp>
        <p:nvSpPr>
          <p:cNvPr id="24" name="Text 21"/>
          <p:cNvSpPr/>
          <p:nvPr/>
        </p:nvSpPr>
        <p:spPr>
          <a:xfrm>
            <a:off x="9934575" y="3886200"/>
            <a:ext cx="77533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Rastreabilidade das ações de fiscalização por período fiscal.</a:t>
            </a:r>
            <a:endParaRPr lang="en-US" sz="1800" dirty="0"/>
          </a:p>
        </p:txBody>
      </p:sp>
      <p:sp>
        <p:nvSpPr>
          <p:cNvPr id="25" name="Shape 22"/>
          <p:cNvSpPr/>
          <p:nvPr/>
        </p:nvSpPr>
        <p:spPr>
          <a:xfrm>
            <a:off x="9677400" y="4486275"/>
            <a:ext cx="7562850" cy="1047750"/>
          </a:xfrm>
          <a:prstGeom prst="roundRect">
            <a:avLst>
              <a:gd name="adj" fmla="val 10909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9934575" y="4686300"/>
            <a:ext cx="7753350" cy="390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Débitos e informações fiscais</a:t>
            </a:r>
            <a:endParaRPr lang="en-US" sz="1950" dirty="0"/>
          </a:p>
        </p:txBody>
      </p:sp>
      <p:sp>
        <p:nvSpPr>
          <p:cNvPr id="27" name="Text 24"/>
          <p:cNvSpPr/>
          <p:nvPr/>
        </p:nvSpPr>
        <p:spPr>
          <a:xfrm>
            <a:off x="9934575" y="5067300"/>
            <a:ext cx="77533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Visão completa de débitos, facilitando a regularização.</a:t>
            </a:r>
            <a:endParaRPr lang="en-US" sz="1800" dirty="0"/>
          </a:p>
        </p:txBody>
      </p:sp>
      <p:sp>
        <p:nvSpPr>
          <p:cNvPr id="28" name="Shape 25"/>
          <p:cNvSpPr/>
          <p:nvPr/>
        </p:nvSpPr>
        <p:spPr>
          <a:xfrm>
            <a:off x="9677400" y="5667375"/>
            <a:ext cx="7562850" cy="1047750"/>
          </a:xfrm>
          <a:prstGeom prst="roundRect">
            <a:avLst>
              <a:gd name="adj" fmla="val 10909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9934575" y="5867400"/>
            <a:ext cx="7753350" cy="390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Meios de pagamento</a:t>
            </a:r>
            <a:endParaRPr lang="en-US" sz="1950" dirty="0"/>
          </a:p>
        </p:txBody>
      </p:sp>
      <p:sp>
        <p:nvSpPr>
          <p:cNvPr id="30" name="Text 27"/>
          <p:cNvSpPr/>
          <p:nvPr/>
        </p:nvSpPr>
        <p:spPr>
          <a:xfrm>
            <a:off x="9934575" y="6248400"/>
            <a:ext cx="77533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Dados tratados e validados, a nível de operação.</a:t>
            </a:r>
            <a:endParaRPr lang="en-US" sz="1800" dirty="0"/>
          </a:p>
        </p:txBody>
      </p:sp>
      <p:sp>
        <p:nvSpPr>
          <p:cNvPr id="31" name="Shape 28"/>
          <p:cNvSpPr/>
          <p:nvPr/>
        </p:nvSpPr>
        <p:spPr>
          <a:xfrm>
            <a:off x="9677400" y="6848475"/>
            <a:ext cx="7562850" cy="1314450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</p:spPr>
      </p:sp>
      <p:sp>
        <p:nvSpPr>
          <p:cNvPr id="32" name="Text 29"/>
          <p:cNvSpPr/>
          <p:nvPr/>
        </p:nvSpPr>
        <p:spPr>
          <a:xfrm>
            <a:off x="9934575" y="7048500"/>
            <a:ext cx="7753350" cy="390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Simples Nacional</a:t>
            </a:r>
            <a:endParaRPr lang="en-US" sz="1950" dirty="0"/>
          </a:p>
        </p:txBody>
      </p:sp>
      <p:sp>
        <p:nvSpPr>
          <p:cNvPr id="33" name="Text 30"/>
          <p:cNvSpPr/>
          <p:nvPr/>
        </p:nvSpPr>
        <p:spPr>
          <a:xfrm>
            <a:off x="9934575" y="7429500"/>
            <a:ext cx="7259955" cy="5715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Indicadores e relatórios específicos, com orientação à autorregularização.</a:t>
            </a:r>
            <a:endParaRPr lang="en-US" sz="1800" dirty="0"/>
          </a:p>
        </p:txBody>
      </p:sp>
      <p:sp>
        <p:nvSpPr>
          <p:cNvPr id="34" name="Text 31"/>
          <p:cNvSpPr/>
          <p:nvPr/>
        </p:nvSpPr>
        <p:spPr>
          <a:xfrm>
            <a:off x="1047750" y="9677400"/>
            <a:ext cx="637392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· Sistema de Interface Guiada à Autorregularização</a:t>
            </a:r>
            <a:endParaRPr lang="en-US" sz="1800" dirty="0"/>
          </a:p>
        </p:txBody>
      </p:sp>
      <p:sp>
        <p:nvSpPr>
          <p:cNvPr id="35" name="Text 32"/>
          <p:cNvSpPr/>
          <p:nvPr/>
        </p:nvSpPr>
        <p:spPr>
          <a:xfrm>
            <a:off x="14538871" y="96774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08</a:t>
            </a:r>
            <a:endParaRPr lang="en-US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D3A2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524875" y="2505224"/>
            <a:ext cx="1238250" cy="1238250"/>
          </a:xfrm>
          <a:prstGeom prst="ellipse">
            <a:avLst/>
          </a:prstGeom>
          <a:solidFill>
            <a:srgbClr val="CFE7DD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625" b="625"/>
          <a:stretch/>
        </p:blipFill>
        <p:spPr>
          <a:xfrm>
            <a:off x="8582025" y="2562374"/>
            <a:ext cx="1123950" cy="1123950"/>
          </a:xfrm>
          <a:prstGeom prst="ellipse">
            <a:avLst/>
          </a:prstGeom>
        </p:spPr>
      </p:pic>
      <p:sp>
        <p:nvSpPr>
          <p:cNvPr id="4" name="Text 1"/>
          <p:cNvSpPr/>
          <p:nvPr/>
        </p:nvSpPr>
        <p:spPr>
          <a:xfrm>
            <a:off x="7688610" y="4162574"/>
            <a:ext cx="291078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b="1" spc="360" kern="0" dirty="0">
                <a:solidFill>
                  <a:srgbClr val="7FCAA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 VISÃO DO SIGA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5379127" y="4715024"/>
            <a:ext cx="7529597" cy="310470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lnSpc>
                <a:spcPct val="140000"/>
              </a:lnSpc>
              <a:buNone/>
            </a:pPr>
            <a:r>
              <a:rPr lang="en-US" sz="3450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“Construir um ambiente fiscal sólido, transparente e justo, com a participação da sociedade, que favoreça o desenvolvimento equilibrado do Estado.”</a:t>
            </a:r>
            <a:endParaRPr lang="en-US" sz="3450" dirty="0"/>
          </a:p>
        </p:txBody>
      </p:sp>
      <p:sp>
        <p:nvSpPr>
          <p:cNvPr id="6" name="Text 3"/>
          <p:cNvSpPr/>
          <p:nvPr/>
        </p:nvSpPr>
        <p:spPr>
          <a:xfrm>
            <a:off x="14213302" y="950595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ctr" indent="0" marL="0">
              <a:buNone/>
            </a:pPr>
            <a:r>
              <a:rPr lang="en-US" sz="1800" dirty="0">
                <a:solidFill>
                  <a:srgbClr val="5E958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09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2026-06-17T11:50:19Z</dcterms:created>
  <dcterms:modified xsi:type="dcterms:W3CDTF">2026-06-17T11:50:19Z</dcterms:modified>
</cp:coreProperties>
</file>